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9" r:id="rId3"/>
    <p:sldId id="275" r:id="rId4"/>
    <p:sldId id="280" r:id="rId5"/>
    <p:sldId id="276" r:id="rId6"/>
    <p:sldId id="278" r:id="rId7"/>
    <p:sldId id="281" r:id="rId8"/>
  </p:sldIdLst>
  <p:sldSz cx="9144000" cy="6858000" type="screen4x3"/>
  <p:notesSz cx="9296400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93C1"/>
    <a:srgbClr val="FF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AB934C-0DF5-43BC-B316-F9F91BC58BF8}" v="6" dt="2019-02-26T14:53:38.149"/>
    <p1510:client id="{622F1947-D987-4D8C-9D4D-3633E8C88F42}" v="2482" dt="2019-02-26T19:59:23.4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60889" autoAdjust="0"/>
  </p:normalViewPr>
  <p:slideViewPr>
    <p:cSldViewPr snapToGrid="0" snapToObjects="1">
      <p:cViewPr varScale="1">
        <p:scale>
          <a:sx n="41" d="100"/>
          <a:sy n="41" d="100"/>
        </p:scale>
        <p:origin x="211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ime Watson" userId="ef0c40d8-0ddf-4e6f-8140-59e61180575b" providerId="ADAL" clId="{622F1947-D987-4D8C-9D4D-3633E8C88F42}"/>
    <pc:docChg chg="undo custSel modSld sldOrd">
      <pc:chgData name="Jaime Watson" userId="ef0c40d8-0ddf-4e6f-8140-59e61180575b" providerId="ADAL" clId="{622F1947-D987-4D8C-9D4D-3633E8C88F42}" dt="2019-02-26T19:59:23.418" v="2481" actId="20577"/>
      <pc:docMkLst>
        <pc:docMk/>
      </pc:docMkLst>
      <pc:sldChg chg="modNotesTx">
        <pc:chgData name="Jaime Watson" userId="ef0c40d8-0ddf-4e6f-8140-59e61180575b" providerId="ADAL" clId="{622F1947-D987-4D8C-9D4D-3633E8C88F42}" dt="2019-02-26T19:59:23.418" v="2481" actId="20577"/>
        <pc:sldMkLst>
          <pc:docMk/>
          <pc:sldMk cId="0" sldId="256"/>
        </pc:sldMkLst>
      </pc:sldChg>
      <pc:sldChg chg="ord modNotesTx">
        <pc:chgData name="Jaime Watson" userId="ef0c40d8-0ddf-4e6f-8140-59e61180575b" providerId="ADAL" clId="{622F1947-D987-4D8C-9D4D-3633E8C88F42}" dt="2019-02-26T19:11:00.984" v="1616" actId="20577"/>
        <pc:sldMkLst>
          <pc:docMk/>
          <pc:sldMk cId="3287648394" sldId="275"/>
        </pc:sldMkLst>
      </pc:sldChg>
      <pc:sldChg chg="ord modNotesTx">
        <pc:chgData name="Jaime Watson" userId="ef0c40d8-0ddf-4e6f-8140-59e61180575b" providerId="ADAL" clId="{622F1947-D987-4D8C-9D4D-3633E8C88F42}" dt="2019-02-26T19:07:10.136" v="374"/>
        <pc:sldMkLst>
          <pc:docMk/>
          <pc:sldMk cId="1379900647" sldId="2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DB882D4-8627-4295-BBA7-74A4BB4FA025}" type="datetimeFigureOut">
              <a:rPr lang="en-US"/>
              <a:pPr>
                <a:defRPr/>
              </a:pPr>
              <a:t>3/6/2019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4D6CF3-D789-4FB8-A0B0-EAA09B438A1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5974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1624F5-3758-45C4-9DF2-1B2E68DF649A}" type="datetimeFigureOut">
              <a:rPr lang="en-US"/>
              <a:pPr>
                <a:defRPr/>
              </a:pPr>
              <a:t>3/6/2019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F8BF43C-4AC1-4A06-913C-E50BEAB6B70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7913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66536B-9268-4865-BFB1-4CCEE3658A5A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4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BF43C-4AC1-4A06-913C-E50BEAB6B70A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824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BF43C-4AC1-4A06-913C-E50BEAB6B70A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265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BF43C-4AC1-4A06-913C-E50BEAB6B70A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556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BF43C-4AC1-4A06-913C-E50BEAB6B70A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168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35A6C-5AF4-4F22-8ED6-1F2640D89D24}" type="datetimeFigureOut">
              <a:rPr lang="en-US"/>
              <a:pPr>
                <a:defRPr/>
              </a:pPr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B95D6-A5D1-4E27-A5B3-AF809032F7F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175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06587-8F8B-4CE2-B091-953C32270111}" type="datetimeFigureOut">
              <a:rPr lang="en-US"/>
              <a:pPr>
                <a:defRPr/>
              </a:pPr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006C8-B035-4408-A77B-CF723436587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488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6880-84DF-49F4-8730-ED4C9820CC2E}" type="datetimeFigureOut">
              <a:rPr lang="en-US"/>
              <a:pPr>
                <a:defRPr/>
              </a:pPr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98F3C-A147-4B00-9FFB-1520411A612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434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F698D-D964-4DAF-B237-87AFFEEB9F1E}" type="datetimeFigureOut">
              <a:rPr lang="en-US"/>
              <a:pPr>
                <a:defRPr/>
              </a:pPr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6BB6A-60C3-4D81-80C1-AF378415DB0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629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439D-86DC-43A0-AD59-2E19CC4DD638}" type="datetimeFigureOut">
              <a:rPr lang="en-US"/>
              <a:pPr>
                <a:defRPr/>
              </a:pPr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EBCBB-D4FF-418C-8422-CB57E37558F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752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05F8D-76F9-43E0-8869-AD8CD689C97A}" type="datetimeFigureOut">
              <a:rPr lang="en-US"/>
              <a:pPr>
                <a:defRPr/>
              </a:pPr>
              <a:t>3/6/2019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74F76-6D6E-498D-816F-B48D403ECF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66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ADC98-F4FC-47E5-852E-82E533036124}" type="datetimeFigureOut">
              <a:rPr lang="en-US"/>
              <a:pPr>
                <a:defRPr/>
              </a:pPr>
              <a:t>3/6/2019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4ACB1-CF97-4D6B-A469-E16DAE04D77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318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E1CEF-5C0D-42BA-8518-717AFFD9E525}" type="datetimeFigureOut">
              <a:rPr lang="en-US"/>
              <a:pPr>
                <a:defRPr/>
              </a:pPr>
              <a:t>3/6/2019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BB588-D6F6-494A-B665-1C07EA807B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821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D75C6-5494-4661-A560-2ADE9B8CA386}" type="datetimeFigureOut">
              <a:rPr lang="en-US"/>
              <a:pPr>
                <a:defRPr/>
              </a:pPr>
              <a:t>3/6/2019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DDFFF-CDCA-4DF1-9298-3781C0D41FF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5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6A08-AC95-454F-8EF7-448E63594C2D}" type="datetimeFigureOut">
              <a:rPr lang="en-US"/>
              <a:pPr>
                <a:defRPr/>
              </a:pPr>
              <a:t>3/6/2019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4D3C5-0AF4-464D-9265-DC69D8BA2A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613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79C1D-918A-4AC1-BC74-47D690691D4E}" type="datetimeFigureOut">
              <a:rPr lang="en-US"/>
              <a:pPr>
                <a:defRPr/>
              </a:pPr>
              <a:t>3/6/2019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FF941-CAAF-48A1-BDCA-CE1F8817BA9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99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DD0AA0-FA0E-42D8-A11A-DC255EA8C0C2}" type="datetimeFigureOut">
              <a:rPr lang="en-US"/>
              <a:pPr>
                <a:defRPr/>
              </a:pPr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05639A4-25AD-4611-A386-488FB92A09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nyt.com/news/cdta-pink-bus-pull-real-men-wear-pink-capital-region/5114103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2497931"/>
            <a:ext cx="7772400" cy="1862138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solidFill>
                  <a:srgbClr val="FFC000"/>
                </a:solidFill>
                <a:latin typeface="Aaux ProBold"/>
                <a:ea typeface="Aaux ProBold"/>
                <a:cs typeface="Times New Roman" panose="02020603050405020304" pitchFamily="18" charset="0"/>
              </a:rPr>
              <a:t>Owning Your Role as Advisor to Senior Leadership</a:t>
            </a:r>
            <a:br>
              <a:rPr lang="en-US" altLang="en-US" sz="4000" b="1" i="1" dirty="0">
                <a:solidFill>
                  <a:srgbClr val="FFC000"/>
                </a:solidFill>
                <a:latin typeface="Aaux ProBold"/>
                <a:ea typeface="Aaux ProBold"/>
                <a:cs typeface="Times New Roman" panose="02020603050405020304" pitchFamily="18" charset="0"/>
              </a:rPr>
            </a:br>
            <a:r>
              <a:rPr lang="en-US" altLang="en-US" sz="2800" b="1" i="1" dirty="0">
                <a:solidFill>
                  <a:schemeClr val="bg1"/>
                </a:solidFill>
                <a:latin typeface="Aaux ProBold"/>
                <a:ea typeface="Aaux ProBold"/>
                <a:cs typeface="Times New Roman" panose="02020603050405020304" pitchFamily="18" charset="0"/>
              </a:rPr>
              <a:t>APTA Marketing and Communications Conference</a:t>
            </a:r>
            <a:br>
              <a:rPr lang="en-US" altLang="en-US" sz="2800" b="1" i="1" dirty="0">
                <a:solidFill>
                  <a:schemeClr val="bg1"/>
                </a:solidFill>
                <a:latin typeface="Aaux ProBold"/>
                <a:ea typeface="Aaux ProBold"/>
                <a:cs typeface="Times New Roman" panose="02020603050405020304" pitchFamily="18" charset="0"/>
              </a:rPr>
            </a:br>
            <a:r>
              <a:rPr lang="en-US" altLang="en-US" sz="2800" b="1" i="1" dirty="0">
                <a:solidFill>
                  <a:schemeClr val="bg1"/>
                </a:solidFill>
                <a:latin typeface="Aaux ProBold"/>
                <a:ea typeface="Aaux ProBold"/>
                <a:cs typeface="Times New Roman" panose="02020603050405020304" pitchFamily="18" charset="0"/>
              </a:rPr>
              <a:t>February 26, 2019 </a:t>
            </a:r>
            <a:br>
              <a:rPr lang="en-US" altLang="en-US" sz="4000" b="1" i="1" dirty="0">
                <a:solidFill>
                  <a:srgbClr val="FFC000"/>
                </a:solidFill>
                <a:latin typeface="Aaux ProBold"/>
                <a:ea typeface="Aaux ProBold"/>
                <a:cs typeface="Times New Roman" panose="02020603050405020304" pitchFamily="18" charset="0"/>
              </a:rPr>
            </a:br>
            <a:endParaRPr lang="en-US" altLang="en-US" sz="4000" b="1" i="1" dirty="0">
              <a:solidFill>
                <a:srgbClr val="FFC000"/>
              </a:solidFill>
              <a:latin typeface="Aaux ProBold"/>
              <a:ea typeface="Aaux ProBold"/>
              <a:cs typeface="Times New Roman" panose="02020603050405020304" pitchFamily="18" charset="0"/>
            </a:endParaRPr>
          </a:p>
        </p:txBody>
      </p:sp>
      <p:pic>
        <p:nvPicPr>
          <p:cNvPr id="4099" name="Picture 3" descr="cdta_logo_k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649" y="6012181"/>
            <a:ext cx="2561024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>
                <a:solidFill>
                  <a:schemeClr val="bg1"/>
                </a:solidFill>
                <a:latin typeface="Aaux ProBold"/>
                <a:ea typeface="Aaux ProBold"/>
                <a:cs typeface="Aaux ProBold"/>
              </a:rPr>
              <a:t>Developing Relationships</a:t>
            </a:r>
          </a:p>
        </p:txBody>
      </p:sp>
      <p:sp>
        <p:nvSpPr>
          <p:cNvPr id="7177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endParaRPr lang="en-US" b="1" dirty="0"/>
          </a:p>
          <a:p>
            <a:pPr marL="0" indent="0" eaLnBrk="1" hangingPunct="1">
              <a:buNone/>
              <a:defRPr/>
            </a:pPr>
            <a:endParaRPr lang="en-US" sz="2400" b="1" dirty="0"/>
          </a:p>
        </p:txBody>
      </p:sp>
      <p:pic>
        <p:nvPicPr>
          <p:cNvPr id="5124" name="Picture 5" descr="cdta_blue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6448425"/>
            <a:ext cx="8556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905000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the initial call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friendly, outgoing and approachable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diligent with follow up and developing a relationship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the fire alive!</a:t>
            </a:r>
          </a:p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990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>
                <a:solidFill>
                  <a:schemeClr val="bg1"/>
                </a:solidFill>
                <a:latin typeface="Aaux ProBold"/>
                <a:ea typeface="Aaux ProBold"/>
                <a:cs typeface="Aaux ProBold"/>
              </a:rPr>
              <a:t>Prepping for Success</a:t>
            </a:r>
          </a:p>
        </p:txBody>
      </p:sp>
      <p:sp>
        <p:nvSpPr>
          <p:cNvPr id="7177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endParaRPr lang="en-US" b="1" dirty="0"/>
          </a:p>
          <a:p>
            <a:pPr marL="0" indent="0" eaLnBrk="1" hangingPunct="1">
              <a:buNone/>
              <a:defRPr/>
            </a:pPr>
            <a:endParaRPr lang="en-US" sz="2400" b="1" dirty="0"/>
          </a:p>
        </p:txBody>
      </p:sp>
      <p:pic>
        <p:nvPicPr>
          <p:cNvPr id="5124" name="Picture 5" descr="cdta_blue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6448425"/>
            <a:ext cx="8556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905000"/>
            <a:ext cx="82296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an honest and open relationship with senior management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talking points in advance of interview or news conference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Casual conversation is key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8764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>
                <a:solidFill>
                  <a:schemeClr val="bg1"/>
                </a:solidFill>
                <a:latin typeface="Aaux ProBold"/>
                <a:ea typeface="Aaux ProBold"/>
                <a:cs typeface="Aaux ProBold"/>
              </a:rPr>
              <a:t>Community Matters</a:t>
            </a:r>
          </a:p>
        </p:txBody>
      </p:sp>
      <p:sp>
        <p:nvSpPr>
          <p:cNvPr id="7177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endParaRPr lang="en-US" b="1" dirty="0"/>
          </a:p>
          <a:p>
            <a:pPr marL="0" indent="0" eaLnBrk="1" hangingPunct="1">
              <a:buNone/>
              <a:defRPr/>
            </a:pPr>
            <a:endParaRPr lang="en-US" sz="2400" b="1" dirty="0"/>
          </a:p>
        </p:txBody>
      </p:sp>
      <p:pic>
        <p:nvPicPr>
          <p:cNvPr id="5124" name="Picture 5" descr="cdta_blue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6448425"/>
            <a:ext cx="8556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905000"/>
            <a:ext cx="8229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an integral part of the communities you serve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Matter to those who will never ride with you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organizations that support your transit system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key partnerships and nurture them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47331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>
                <a:solidFill>
                  <a:schemeClr val="bg1"/>
                </a:solidFill>
                <a:latin typeface="Aaux ProBold"/>
                <a:ea typeface="Aaux ProBold"/>
                <a:cs typeface="Aaux ProBold"/>
              </a:rPr>
              <a:t>Broaden Your Scope</a:t>
            </a:r>
          </a:p>
        </p:txBody>
      </p:sp>
      <p:sp>
        <p:nvSpPr>
          <p:cNvPr id="7177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endParaRPr lang="en-US" b="1" dirty="0"/>
          </a:p>
          <a:p>
            <a:pPr marL="0" indent="0" eaLnBrk="1" hangingPunct="1">
              <a:buNone/>
              <a:defRPr/>
            </a:pPr>
            <a:endParaRPr lang="en-US" sz="2400" b="1" dirty="0"/>
          </a:p>
        </p:txBody>
      </p:sp>
      <p:pic>
        <p:nvPicPr>
          <p:cNvPr id="5124" name="Picture 5" descr="cdta_blue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6448425"/>
            <a:ext cx="8556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159391"/>
            <a:ext cx="8229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outside of the box with story ideas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 in community involvement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Senior leadership buy in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9071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eaLnBrk="1" hangingPunct="1"/>
            <a:r>
              <a:rPr lang="en-US" altLang="en-US" sz="2400" b="1">
                <a:solidFill>
                  <a:schemeClr val="bg1"/>
                </a:solidFill>
                <a:latin typeface="Aaux ProBold"/>
                <a:ea typeface="Aaux ProBold"/>
                <a:cs typeface="Aaux ProBold"/>
              </a:rPr>
              <a:t>Media Highlights</a:t>
            </a:r>
          </a:p>
        </p:txBody>
      </p:sp>
      <p:sp>
        <p:nvSpPr>
          <p:cNvPr id="7177" name="Content Placeholder 10"/>
          <p:cNvSpPr>
            <a:spLocks noGrp="1"/>
          </p:cNvSpPr>
          <p:nvPr>
            <p:ph idx="1"/>
          </p:nvPr>
        </p:nvSpPr>
        <p:spPr>
          <a:xfrm>
            <a:off x="482601" y="2638044"/>
            <a:ext cx="2522980" cy="341562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en-US" sz="1700" b="1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endParaRPr lang="en-US" sz="1700" b="1">
              <a:solidFill>
                <a:schemeClr val="bg1"/>
              </a:solidFill>
            </a:endParaRPr>
          </a:p>
        </p:txBody>
      </p:sp>
      <p:pic>
        <p:nvPicPr>
          <p:cNvPr id="5124" name="Picture 5" descr="cdta_blue_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6448425"/>
            <a:ext cx="8556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group of people standing around a bus&#10;&#10;Description generated with high confidence">
            <a:hlinkClick r:id="rId3"/>
            <a:extLst>
              <a:ext uri="{FF2B5EF4-FFF2-40B4-BE49-F238E27FC236}">
                <a16:creationId xmlns:a16="http://schemas.microsoft.com/office/drawing/2014/main" id="{BE363827-C0C8-4E26-924A-AA4631C3F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635" y="190500"/>
            <a:ext cx="4324765" cy="2904392"/>
          </a:xfrm>
          <a:prstGeom prst="rect">
            <a:avLst/>
          </a:prstGeom>
        </p:spPr>
      </p:pic>
      <p:pic>
        <p:nvPicPr>
          <p:cNvPr id="3" name="Picture 2" descr="Trolley of treats for those in need | WNYT.com - Google Chrome">
            <a:extLst>
              <a:ext uri="{FF2B5EF4-FFF2-40B4-BE49-F238E27FC236}">
                <a16:creationId xmlns:a16="http://schemas.microsoft.com/office/drawing/2014/main" id="{C1E41D63-7D55-4353-8450-259D3DFD5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9212" y="3420185"/>
            <a:ext cx="5341612" cy="289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6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>
                <a:solidFill>
                  <a:schemeClr val="bg1"/>
                </a:solidFill>
                <a:latin typeface="Aaux ProBold"/>
                <a:ea typeface="Aaux ProBold"/>
                <a:cs typeface="Aaux ProBold"/>
              </a:rPr>
              <a:t>Final Thoughts</a:t>
            </a:r>
          </a:p>
        </p:txBody>
      </p:sp>
      <p:sp>
        <p:nvSpPr>
          <p:cNvPr id="7177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endParaRPr lang="en-US" b="1" dirty="0"/>
          </a:p>
          <a:p>
            <a:pPr marL="0" indent="0" eaLnBrk="1" hangingPunct="1">
              <a:buNone/>
              <a:defRPr/>
            </a:pPr>
            <a:endParaRPr lang="en-US" sz="2400" b="1" dirty="0"/>
          </a:p>
        </p:txBody>
      </p:sp>
      <p:pic>
        <p:nvPicPr>
          <p:cNvPr id="5124" name="Picture 5" descr="cdta_blue_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38" y="6448425"/>
            <a:ext cx="8556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965960"/>
            <a:ext cx="8229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08FA8A-DDE2-4546-8B25-0F6CC761C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6192" y="1655884"/>
            <a:ext cx="5011616" cy="501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4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295C2B7CEDD844B850CD668E0B8211" ma:contentTypeVersion="5" ma:contentTypeDescription="Create a new document." ma:contentTypeScope="" ma:versionID="8e24ef9860b9a2c2196bc7cc31574b89">
  <xsd:schema xmlns:xsd="http://www.w3.org/2001/XMLSchema" xmlns:xs="http://www.w3.org/2001/XMLSchema" xmlns:p="http://schemas.microsoft.com/office/2006/metadata/properties" xmlns:ns2="bf25d8e6-df7f-48f8-9e41-9305719f6447" targetNamespace="http://schemas.microsoft.com/office/2006/metadata/properties" ma:root="true" ma:fieldsID="e9bc0d5e6784b955c3be3dece2c3efa3" ns2:_="">
    <xsd:import namespace="bf25d8e6-df7f-48f8-9e41-9305719f6447"/>
    <xsd:element name="properties">
      <xsd:complexType>
        <xsd:sequence>
          <xsd:element name="documentManagement">
            <xsd:complexType>
              <xsd:all>
                <xsd:element ref="ns2:Issues" minOccurs="0"/>
                <xsd:element ref="ns2:SectionHighlight" minOccurs="0"/>
                <xsd:element ref="ns2:SearchResultType" minOccurs="0"/>
                <xsd:element ref="ns2:Presenters" minOccurs="0"/>
                <xsd:element ref="ns2:Session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5d8e6-df7f-48f8-9e41-9305719f6447" elementFormDefault="qualified">
    <xsd:import namespace="http://schemas.microsoft.com/office/2006/documentManagement/types"/>
    <xsd:import namespace="http://schemas.microsoft.com/office/infopath/2007/PartnerControls"/>
    <xsd:element name="Issues" ma:index="8" nillable="true" ma:displayName="APTA Keywords" ma:hidden="true" ma:internalName="Issue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09 Meetings"/>
                    <xsd:enumeration value="2010 Meetings"/>
                    <xsd:enumeration value="2011 Meetings"/>
                    <xsd:enumeration value="2012 Meetings"/>
                    <xsd:enumeration value="Benefits of Public Transportation"/>
                    <xsd:enumeration value="Bus"/>
                    <xsd:enumeration value="Bus Rapid Transit (BRT)"/>
                    <xsd:enumeration value="Bus Roadeo"/>
                    <xsd:enumeration value="Business Members"/>
                    <xsd:enumeration value="Climate Change"/>
                    <xsd:enumeration value="Commuter Rail"/>
                    <xsd:enumeration value="EXPO"/>
                    <xsd:enumeration value="Fare Collection"/>
                    <xsd:enumeration value="Help Wanted"/>
                    <xsd:enumeration value="High Speed Rail"/>
                    <xsd:enumeration value="Intermodal"/>
                    <xsd:enumeration value="International Transit"/>
                    <xsd:enumeration value="ITS"/>
                    <xsd:enumeration value="Light Rail"/>
                    <xsd:enumeration value="Marketing &amp; Communications"/>
                    <xsd:enumeration value="Paratransit"/>
                    <xsd:enumeration value="Procurement"/>
                    <xsd:enumeration value="Public-Private Partnerships"/>
                    <xsd:enumeration value="Rail Rodeo"/>
                    <xsd:enumeration value="Rail Transit"/>
                    <xsd:enumeration value="Risk Management"/>
                    <xsd:enumeration value="Safety &amp; Security"/>
                    <xsd:enumeration value="Senior Transportation"/>
                    <xsd:enumeration value="Small Operations"/>
                    <xsd:enumeration value="Standards"/>
                    <xsd:enumeration value="State Affairs"/>
                    <xsd:enumeration value="Statistics"/>
                    <xsd:enumeration value="Stimulus/Economic Recovery"/>
                    <xsd:enumeration value="Strategic Plan"/>
                    <xsd:enumeration value="Sustainability"/>
                    <xsd:enumeration value="Transit-oriented Development"/>
                    <xsd:enumeration value="University Transportation"/>
                    <xsd:enumeration value="Waterborne/Ferryboat"/>
                    <xsd:enumeration value="Workforce Development"/>
                  </xsd:restriction>
                </xsd:simpleType>
              </xsd:element>
            </xsd:sequence>
          </xsd:extension>
        </xsd:complexContent>
      </xsd:complexType>
    </xsd:element>
    <xsd:element name="SectionHighlight" ma:index="9" nillable="true" ma:displayName="SectionHighlight" ma:default="0" ma:internalName="SectionHighlight">
      <xsd:simpleType>
        <xsd:restriction base="dms:Boolean"/>
      </xsd:simpleType>
    </xsd:element>
    <xsd:element name="SearchResultType" ma:index="10" nillable="true" ma:displayName="SearchResultType" ma:format="Dropdown" ma:internalName="SearchResultType">
      <xsd:simpleType>
        <xsd:restriction base="dms:Choice">
          <xsd:enumeration value="News Releases"/>
          <xsd:enumeration value="Statistics &amp; Publications"/>
          <xsd:enumeration value="Meetings &amp; Conferences"/>
          <xsd:enumeration value="APTA Programs"/>
          <xsd:enumeration value="Passenger Transport"/>
          <xsd:enumeration value="Letters"/>
          <xsd:enumeration value="Testimony"/>
          <xsd:enumeration value="Standards"/>
          <xsd:enumeration value="Awards"/>
        </xsd:restriction>
      </xsd:simpleType>
    </xsd:element>
    <xsd:element name="Presenters" ma:index="11" nillable="true" ma:displayName="Presenters" ma:internalName="Presenters">
      <xsd:simpleType>
        <xsd:restriction base="dms:Note">
          <xsd:maxLength value="255"/>
        </xsd:restriction>
      </xsd:simpleType>
    </xsd:element>
    <xsd:element name="Session" ma:index="12" nillable="true" ma:displayName="Session" ma:internalName="Session">
      <xsd:simpleType>
        <xsd:restriction base="dms:Text">
          <xsd:maxLength value="255"/>
        </xsd:restriction>
      </xsd:simple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archResultType xmlns="bf25d8e6-df7f-48f8-9e41-9305719f6447" xsi:nil="true"/>
    <SectionHighlight xmlns="bf25d8e6-df7f-48f8-9e41-9305719f6447">false</SectionHighlight>
    <Session xmlns="bf25d8e6-df7f-48f8-9e41-9305719f6447">Owning Your Role as Advisor to Senior Leadership</Session>
    <Issues xmlns="bf25d8e6-df7f-48f8-9e41-9305719f6447"/>
    <Presenters xmlns="bf25d8e6-df7f-48f8-9e41-9305719f6447">Jaime Watson</Presenters>
    <_dlc_DocId xmlns="bf25d8e6-df7f-48f8-9e41-9305719f6447">4ZWTHDCC2MD4-1357-144</_dlc_DocId>
    <_dlc_DocIdUrl xmlns="bf25d8e6-df7f-48f8-9e41-9305719f6447">
      <Url>http://old.apta.com/mc/marketing/presentations/_layouts/DocIdRedir.aspx?ID=4ZWTHDCC2MD4-1357-144</Url>
      <Description>4ZWTHDCC2MD4-1357-144</Description>
    </_dlc_DocIdUrl>
  </documentManagement>
</p:properties>
</file>

<file path=customXml/itemProps1.xml><?xml version="1.0" encoding="utf-8"?>
<ds:datastoreItem xmlns:ds="http://schemas.openxmlformats.org/officeDocument/2006/customXml" ds:itemID="{13A0B287-7C54-4599-944A-9457EE102835}"/>
</file>

<file path=customXml/itemProps2.xml><?xml version="1.0" encoding="utf-8"?>
<ds:datastoreItem xmlns:ds="http://schemas.openxmlformats.org/officeDocument/2006/customXml" ds:itemID="{7E0BA185-DD14-4A65-BE5B-B1C358BB5ADE}"/>
</file>

<file path=customXml/itemProps3.xml><?xml version="1.0" encoding="utf-8"?>
<ds:datastoreItem xmlns:ds="http://schemas.openxmlformats.org/officeDocument/2006/customXml" ds:itemID="{DC69443E-24B7-4079-A005-6D8079705781}"/>
</file>

<file path=customXml/itemProps4.xml><?xml version="1.0" encoding="utf-8"?>
<ds:datastoreItem xmlns:ds="http://schemas.openxmlformats.org/officeDocument/2006/customXml" ds:itemID="{EAC23421-1EA2-4E84-A0EF-7E4F691580C7}"/>
</file>

<file path=docProps/app.xml><?xml version="1.0" encoding="utf-8"?>
<Properties xmlns="http://schemas.openxmlformats.org/officeDocument/2006/extended-properties" xmlns:vt="http://schemas.openxmlformats.org/officeDocument/2006/docPropsVTypes">
  <TotalTime>5365</TotalTime>
  <Words>121</Words>
  <Application>Microsoft Office PowerPoint</Application>
  <PresentationFormat>On-screen Show (4:3)</PresentationFormat>
  <Paragraphs>55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Aaux ProBold</vt:lpstr>
      <vt:lpstr>Arial</vt:lpstr>
      <vt:lpstr>Calibri</vt:lpstr>
      <vt:lpstr>Times New Roman</vt:lpstr>
      <vt:lpstr>Office Theme</vt:lpstr>
      <vt:lpstr>Owning Your Role as Advisor to Senior Leadership APTA Marketing and Communications Conference February 26, 2019  </vt:lpstr>
      <vt:lpstr>Developing Relationships</vt:lpstr>
      <vt:lpstr>Prepping for Success</vt:lpstr>
      <vt:lpstr>Community Matters</vt:lpstr>
      <vt:lpstr>Broaden Your Scope</vt:lpstr>
      <vt:lpstr>Media Highlights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CDTA</dc:title>
  <dc:creator>Jared</dc:creator>
  <cp:lastModifiedBy>Jaime Watson</cp:lastModifiedBy>
  <cp:revision>407</cp:revision>
  <cp:lastPrinted>2017-02-16T14:54:56Z</cp:lastPrinted>
  <dcterms:created xsi:type="dcterms:W3CDTF">2013-03-13T19:22:58Z</dcterms:created>
  <dcterms:modified xsi:type="dcterms:W3CDTF">2019-03-06T14:23:10Z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0x0101009C295C2B7CEDD844B850CD668E0B8211</vt:lpwstr>
  </property>
  <property fmtid="{D5CDD505-2E9C-101B-9397-08002B2CF9AE}" pid="3" name="_dlc_DocIdItemGuid">
    <vt:lpwstr>ce53c523-1c59-4e15-9a20-ef5ed5d16dc3</vt:lpwstr>
  </property>
</Properties>
</file>