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0" r:id="rId3"/>
    <p:sldId id="258" r:id="rId4"/>
    <p:sldId id="264" r:id="rId5"/>
    <p:sldId id="271" r:id="rId6"/>
    <p:sldId id="263" r:id="rId7"/>
    <p:sldId id="273" r:id="rId8"/>
    <p:sldId id="272" r:id="rId9"/>
    <p:sldId id="274" r:id="rId10"/>
    <p:sldId id="261" r:id="rId11"/>
    <p:sldId id="280" r:id="rId12"/>
    <p:sldId id="281" r:id="rId13"/>
    <p:sldId id="275" r:id="rId14"/>
    <p:sldId id="276" r:id="rId15"/>
    <p:sldId id="286" r:id="rId16"/>
    <p:sldId id="298" r:id="rId17"/>
    <p:sldId id="294" r:id="rId18"/>
    <p:sldId id="297" r:id="rId19"/>
    <p:sldId id="296" r:id="rId20"/>
    <p:sldId id="278" r:id="rId21"/>
    <p:sldId id="260" r:id="rId22"/>
    <p:sldId id="282" r:id="rId23"/>
    <p:sldId id="284" r:id="rId24"/>
    <p:sldId id="292" r:id="rId25"/>
    <p:sldId id="291" r:id="rId26"/>
    <p:sldId id="277" r:id="rId2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7143" autoAdjust="0"/>
  </p:normalViewPr>
  <p:slideViewPr>
    <p:cSldViewPr>
      <p:cViewPr>
        <p:scale>
          <a:sx n="100" d="100"/>
          <a:sy n="100" d="100"/>
        </p:scale>
        <p:origin x="-1944" y="-4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lineChart>
        <c:grouping val="stacked"/>
        <c:varyColors val="0"/>
        <c:ser>
          <c:idx val="0"/>
          <c:order val="0"/>
          <c:tx>
            <c:strRef>
              <c:f>Sheet1!$B$1</c:f>
              <c:strCache>
                <c:ptCount val="1"/>
                <c:pt idx="0">
                  <c:v>Replies Sent</c:v>
                </c:pt>
              </c:strCache>
            </c:strRef>
          </c:tx>
          <c:spPr>
            <a:ln w="92075"/>
            <a:effectLst>
              <a:outerShdw blurRad="50800" dist="76200" dir="5400000" algn="t" rotWithShape="0">
                <a:prstClr val="black">
                  <a:alpha val="23000"/>
                </a:prstClr>
              </a:outerShdw>
            </a:effectLst>
          </c:spPr>
          <c:marker>
            <c:symbol val="none"/>
          </c:marker>
          <c:cat>
            <c:strRef>
              <c:f>Sheet1!$A$2:$A$15</c:f>
              <c:strCache>
                <c:ptCount val="14"/>
                <c:pt idx="0">
                  <c:v>6 AM</c:v>
                </c:pt>
                <c:pt idx="1">
                  <c:v>7 AM</c:v>
                </c:pt>
                <c:pt idx="2">
                  <c:v>8 AM</c:v>
                </c:pt>
                <c:pt idx="3">
                  <c:v>9 AM</c:v>
                </c:pt>
                <c:pt idx="4">
                  <c:v>10 AM</c:v>
                </c:pt>
                <c:pt idx="5">
                  <c:v>11 AM</c:v>
                </c:pt>
                <c:pt idx="6">
                  <c:v>12 PM</c:v>
                </c:pt>
                <c:pt idx="7">
                  <c:v>1 PM</c:v>
                </c:pt>
                <c:pt idx="8">
                  <c:v>2 PM</c:v>
                </c:pt>
                <c:pt idx="9">
                  <c:v>3 PM</c:v>
                </c:pt>
                <c:pt idx="10">
                  <c:v>4 PM</c:v>
                </c:pt>
                <c:pt idx="11">
                  <c:v>5 PM</c:v>
                </c:pt>
                <c:pt idx="12">
                  <c:v>6 PM</c:v>
                </c:pt>
                <c:pt idx="13">
                  <c:v>7 PM</c:v>
                </c:pt>
              </c:strCache>
            </c:strRef>
          </c:cat>
          <c:val>
            <c:numRef>
              <c:f>Sheet1!$B$2:$B$15</c:f>
              <c:numCache>
                <c:formatCode>General</c:formatCode>
                <c:ptCount val="14"/>
                <c:pt idx="0">
                  <c:v>6</c:v>
                </c:pt>
                <c:pt idx="1">
                  <c:v>21</c:v>
                </c:pt>
                <c:pt idx="2">
                  <c:v>22</c:v>
                </c:pt>
                <c:pt idx="3">
                  <c:v>13</c:v>
                </c:pt>
                <c:pt idx="4">
                  <c:v>12</c:v>
                </c:pt>
                <c:pt idx="5">
                  <c:v>10</c:v>
                </c:pt>
                <c:pt idx="6">
                  <c:v>12</c:v>
                </c:pt>
                <c:pt idx="7">
                  <c:v>10</c:v>
                </c:pt>
                <c:pt idx="8">
                  <c:v>8</c:v>
                </c:pt>
                <c:pt idx="9">
                  <c:v>13</c:v>
                </c:pt>
                <c:pt idx="10">
                  <c:v>26</c:v>
                </c:pt>
                <c:pt idx="11">
                  <c:v>25</c:v>
                </c:pt>
                <c:pt idx="12">
                  <c:v>20</c:v>
                </c:pt>
                <c:pt idx="13">
                  <c:v>0</c:v>
                </c:pt>
              </c:numCache>
            </c:numRef>
          </c:val>
          <c:smooth val="0"/>
        </c:ser>
        <c:ser>
          <c:idx val="1"/>
          <c:order val="1"/>
          <c:tx>
            <c:strRef>
              <c:f>Sheet1!$C$1</c:f>
              <c:strCache>
                <c:ptCount val="1"/>
                <c:pt idx="0">
                  <c:v>Mentions</c:v>
                </c:pt>
              </c:strCache>
            </c:strRef>
          </c:tx>
          <c:spPr>
            <a:ln w="92075">
              <a:bevel/>
            </a:ln>
            <a:effectLst>
              <a:outerShdw blurRad="50800" dist="76200" dir="5400000" algn="t" rotWithShape="0">
                <a:prstClr val="black">
                  <a:alpha val="35000"/>
                </a:prstClr>
              </a:outerShdw>
            </a:effectLst>
          </c:spPr>
          <c:marker>
            <c:symbol val="none"/>
          </c:marker>
          <c:cat>
            <c:strRef>
              <c:f>Sheet1!$A$2:$A$15</c:f>
              <c:strCache>
                <c:ptCount val="14"/>
                <c:pt idx="0">
                  <c:v>6 AM</c:v>
                </c:pt>
                <c:pt idx="1">
                  <c:v>7 AM</c:v>
                </c:pt>
                <c:pt idx="2">
                  <c:v>8 AM</c:v>
                </c:pt>
                <c:pt idx="3">
                  <c:v>9 AM</c:v>
                </c:pt>
                <c:pt idx="4">
                  <c:v>10 AM</c:v>
                </c:pt>
                <c:pt idx="5">
                  <c:v>11 AM</c:v>
                </c:pt>
                <c:pt idx="6">
                  <c:v>12 PM</c:v>
                </c:pt>
                <c:pt idx="7">
                  <c:v>1 PM</c:v>
                </c:pt>
                <c:pt idx="8">
                  <c:v>2 PM</c:v>
                </c:pt>
                <c:pt idx="9">
                  <c:v>3 PM</c:v>
                </c:pt>
                <c:pt idx="10">
                  <c:v>4 PM</c:v>
                </c:pt>
                <c:pt idx="11">
                  <c:v>5 PM</c:v>
                </c:pt>
                <c:pt idx="12">
                  <c:v>6 PM</c:v>
                </c:pt>
                <c:pt idx="13">
                  <c:v>7 PM</c:v>
                </c:pt>
              </c:strCache>
            </c:strRef>
          </c:cat>
          <c:val>
            <c:numRef>
              <c:f>Sheet1!$C$2:$C$15</c:f>
              <c:numCache>
                <c:formatCode>General</c:formatCode>
                <c:ptCount val="14"/>
                <c:pt idx="0">
                  <c:v>6</c:v>
                </c:pt>
                <c:pt idx="1">
                  <c:v>24</c:v>
                </c:pt>
                <c:pt idx="2">
                  <c:v>25</c:v>
                </c:pt>
                <c:pt idx="3">
                  <c:v>14</c:v>
                </c:pt>
                <c:pt idx="4">
                  <c:v>12</c:v>
                </c:pt>
                <c:pt idx="5">
                  <c:v>10</c:v>
                </c:pt>
                <c:pt idx="6">
                  <c:v>12</c:v>
                </c:pt>
                <c:pt idx="7">
                  <c:v>10</c:v>
                </c:pt>
                <c:pt idx="8">
                  <c:v>8</c:v>
                </c:pt>
                <c:pt idx="9">
                  <c:v>15</c:v>
                </c:pt>
                <c:pt idx="10">
                  <c:v>28</c:v>
                </c:pt>
                <c:pt idx="11">
                  <c:v>27</c:v>
                </c:pt>
                <c:pt idx="12">
                  <c:v>21</c:v>
                </c:pt>
                <c:pt idx="13">
                  <c:v>0</c:v>
                </c:pt>
              </c:numCache>
            </c:numRef>
          </c:val>
          <c:smooth val="0"/>
        </c:ser>
        <c:dLbls>
          <c:showLegendKey val="0"/>
          <c:showVal val="0"/>
          <c:showCatName val="0"/>
          <c:showSerName val="0"/>
          <c:showPercent val="0"/>
          <c:showBubbleSize val="0"/>
        </c:dLbls>
        <c:marker val="1"/>
        <c:smooth val="0"/>
        <c:axId val="22782720"/>
        <c:axId val="23474176"/>
      </c:lineChart>
      <c:catAx>
        <c:axId val="22782720"/>
        <c:scaling>
          <c:orientation val="minMax"/>
        </c:scaling>
        <c:delete val="0"/>
        <c:axPos val="b"/>
        <c:numFmt formatCode="General" sourceLinked="1"/>
        <c:majorTickMark val="none"/>
        <c:minorTickMark val="none"/>
        <c:tickLblPos val="nextTo"/>
        <c:txPr>
          <a:bodyPr/>
          <a:lstStyle/>
          <a:p>
            <a:pPr>
              <a:defRPr b="1"/>
            </a:pPr>
            <a:endParaRPr lang="en-US"/>
          </a:p>
        </c:txPr>
        <c:crossAx val="23474176"/>
        <c:crosses val="autoZero"/>
        <c:auto val="1"/>
        <c:lblAlgn val="ctr"/>
        <c:lblOffset val="100"/>
        <c:noMultiLvlLbl val="0"/>
      </c:catAx>
      <c:valAx>
        <c:axId val="23474176"/>
        <c:scaling>
          <c:orientation val="minMax"/>
        </c:scaling>
        <c:delete val="0"/>
        <c:axPos val="l"/>
        <c:majorGridlines/>
        <c:numFmt formatCode="General" sourceLinked="1"/>
        <c:majorTickMark val="none"/>
        <c:minorTickMark val="none"/>
        <c:tickLblPos val="nextTo"/>
        <c:spPr>
          <a:ln w="9525">
            <a:noFill/>
          </a:ln>
        </c:spPr>
        <c:txPr>
          <a:bodyPr/>
          <a:lstStyle/>
          <a:p>
            <a:pPr>
              <a:defRPr b="1" i="1">
                <a:solidFill>
                  <a:schemeClr val="accent4">
                    <a:lumMod val="60000"/>
                    <a:lumOff val="40000"/>
                  </a:schemeClr>
                </a:solidFill>
              </a:defRPr>
            </a:pPr>
            <a:endParaRPr lang="en-US"/>
          </a:p>
        </c:txPr>
        <c:crossAx val="22782720"/>
        <c:crosses val="autoZero"/>
        <c:crossBetween val="between"/>
      </c:valAx>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EDF1FE-C6A1-4AE6-BD5F-8D7C22FF9748}" type="doc">
      <dgm:prSet loTypeId="urn:microsoft.com/office/officeart/2005/8/layout/lProcess3" loCatId="process" qsTypeId="urn:microsoft.com/office/officeart/2005/8/quickstyle/simple2" qsCatId="simple" csTypeId="urn:microsoft.com/office/officeart/2005/8/colors/accent0_3" csCatId="mainScheme" phldr="1"/>
      <dgm:spPr/>
      <dgm:t>
        <a:bodyPr/>
        <a:lstStyle/>
        <a:p>
          <a:endParaRPr lang="en-US"/>
        </a:p>
      </dgm:t>
    </dgm:pt>
    <dgm:pt modelId="{41920FB0-8173-4120-BDC1-17F3B3BA6CD6}">
      <dgm:prSet phldrT="[Text]" custT="1"/>
      <dgm:spPr/>
      <dgm:t>
        <a:bodyPr/>
        <a:lstStyle/>
        <a:p>
          <a:r>
            <a:rPr lang="en-US" sz="2000" b="1" dirty="0" smtClean="0"/>
            <a:t>Background</a:t>
          </a:r>
          <a:endParaRPr lang="en-US" sz="2000" b="1" dirty="0"/>
        </a:p>
      </dgm:t>
    </dgm:pt>
    <dgm:pt modelId="{9333BFA4-FF4C-450D-8B0E-8E6CC3AAE6C9}" type="parTrans" cxnId="{9C5638BA-A3DA-4AE8-8F88-38F7E863A948}">
      <dgm:prSet/>
      <dgm:spPr/>
      <dgm:t>
        <a:bodyPr/>
        <a:lstStyle/>
        <a:p>
          <a:endParaRPr lang="en-US"/>
        </a:p>
      </dgm:t>
    </dgm:pt>
    <dgm:pt modelId="{48D721DE-CF41-4622-8D28-F50859E0A3C1}" type="sibTrans" cxnId="{9C5638BA-A3DA-4AE8-8F88-38F7E863A948}">
      <dgm:prSet/>
      <dgm:spPr/>
      <dgm:t>
        <a:bodyPr/>
        <a:lstStyle/>
        <a:p>
          <a:endParaRPr lang="en-US"/>
        </a:p>
      </dgm:t>
    </dgm:pt>
    <dgm:pt modelId="{3205EE6D-435B-444F-9858-ECBAD4339264}">
      <dgm:prSet phldrT="[Text]" custT="1"/>
      <dgm:spPr/>
      <dgm:t>
        <a:bodyPr/>
        <a:lstStyle/>
        <a:p>
          <a:r>
            <a:rPr lang="en-US" sz="1600" b="1" dirty="0" smtClean="0"/>
            <a:t>Who We Are</a:t>
          </a:r>
          <a:endParaRPr lang="en-US" sz="1600" b="1" dirty="0"/>
        </a:p>
      </dgm:t>
    </dgm:pt>
    <dgm:pt modelId="{6BBA051C-7DC2-4860-9850-82743515E39C}" type="parTrans" cxnId="{E8287FB5-B90F-4482-BCF9-B78ACB241B3C}">
      <dgm:prSet/>
      <dgm:spPr/>
      <dgm:t>
        <a:bodyPr/>
        <a:lstStyle/>
        <a:p>
          <a:endParaRPr lang="en-US"/>
        </a:p>
      </dgm:t>
    </dgm:pt>
    <dgm:pt modelId="{D5D1E61F-F714-4A17-AC89-57BE2219B4F1}" type="sibTrans" cxnId="{E8287FB5-B90F-4482-BCF9-B78ACB241B3C}">
      <dgm:prSet/>
      <dgm:spPr/>
      <dgm:t>
        <a:bodyPr/>
        <a:lstStyle/>
        <a:p>
          <a:endParaRPr lang="en-US"/>
        </a:p>
      </dgm:t>
    </dgm:pt>
    <dgm:pt modelId="{93A4F118-67EC-4D1E-9A4E-E960464C9D5C}">
      <dgm:prSet phldrT="[Text]" custT="1"/>
      <dgm:spPr/>
      <dgm:t>
        <a:bodyPr/>
        <a:lstStyle/>
        <a:p>
          <a:r>
            <a:rPr lang="en-US" sz="2000" b="1" dirty="0" smtClean="0"/>
            <a:t>Staying Engaged</a:t>
          </a:r>
          <a:endParaRPr lang="en-US" sz="2000" b="1" dirty="0"/>
        </a:p>
      </dgm:t>
    </dgm:pt>
    <dgm:pt modelId="{638EF817-30BF-46FA-BD1C-A6EE7BC3DB9A}" type="parTrans" cxnId="{6570E290-1F60-4A15-8C25-92AF3400C528}">
      <dgm:prSet/>
      <dgm:spPr/>
      <dgm:t>
        <a:bodyPr/>
        <a:lstStyle/>
        <a:p>
          <a:endParaRPr lang="en-US"/>
        </a:p>
      </dgm:t>
    </dgm:pt>
    <dgm:pt modelId="{A2999EBA-6AF6-49C8-AB31-4B7097FE3E19}" type="sibTrans" cxnId="{6570E290-1F60-4A15-8C25-92AF3400C528}">
      <dgm:prSet/>
      <dgm:spPr/>
      <dgm:t>
        <a:bodyPr/>
        <a:lstStyle/>
        <a:p>
          <a:endParaRPr lang="en-US"/>
        </a:p>
      </dgm:t>
    </dgm:pt>
    <dgm:pt modelId="{AE682668-46A4-4A30-8D57-5C76F950ECAF}">
      <dgm:prSet phldrT="[Text]" custT="1"/>
      <dgm:spPr/>
      <dgm:t>
        <a:bodyPr/>
        <a:lstStyle/>
        <a:p>
          <a:r>
            <a:rPr lang="en-US" sz="1600" b="1" dirty="0" smtClean="0"/>
            <a:t>Processes</a:t>
          </a:r>
          <a:endParaRPr lang="en-US" sz="1600" b="1" dirty="0"/>
        </a:p>
      </dgm:t>
    </dgm:pt>
    <dgm:pt modelId="{9D9AF439-6999-4BF6-94EE-F15BBD44EBDE}" type="parTrans" cxnId="{AC4A8091-EE0F-4970-BA5C-577BF3CF8946}">
      <dgm:prSet/>
      <dgm:spPr/>
      <dgm:t>
        <a:bodyPr/>
        <a:lstStyle/>
        <a:p>
          <a:endParaRPr lang="en-US"/>
        </a:p>
      </dgm:t>
    </dgm:pt>
    <dgm:pt modelId="{1C747C25-C5CF-46C6-896D-A3A54D3F9BAD}" type="sibTrans" cxnId="{AC4A8091-EE0F-4970-BA5C-577BF3CF8946}">
      <dgm:prSet/>
      <dgm:spPr/>
      <dgm:t>
        <a:bodyPr/>
        <a:lstStyle/>
        <a:p>
          <a:endParaRPr lang="en-US"/>
        </a:p>
      </dgm:t>
    </dgm:pt>
    <dgm:pt modelId="{5CD38634-2B5A-484F-B3F8-CD719FCF57AE}">
      <dgm:prSet phldrT="[Text]" custT="1"/>
      <dgm:spPr/>
      <dgm:t>
        <a:bodyPr/>
        <a:lstStyle/>
        <a:p>
          <a:r>
            <a:rPr lang="en-US" sz="1600" b="1" dirty="0" smtClean="0"/>
            <a:t>Social Media in SEPTA</a:t>
          </a:r>
          <a:endParaRPr lang="en-US" sz="1600" b="1" dirty="0"/>
        </a:p>
      </dgm:t>
    </dgm:pt>
    <dgm:pt modelId="{299CFA64-0ADF-4DD7-BE53-260AC6BE5317}" type="parTrans" cxnId="{2CE5E268-428A-47F1-BC11-38AD7CB47A8C}">
      <dgm:prSet/>
      <dgm:spPr/>
      <dgm:t>
        <a:bodyPr/>
        <a:lstStyle/>
        <a:p>
          <a:endParaRPr lang="en-US"/>
        </a:p>
      </dgm:t>
    </dgm:pt>
    <dgm:pt modelId="{710B7709-0540-475C-9673-AB35F7E0980B}" type="sibTrans" cxnId="{2CE5E268-428A-47F1-BC11-38AD7CB47A8C}">
      <dgm:prSet/>
      <dgm:spPr/>
      <dgm:t>
        <a:bodyPr/>
        <a:lstStyle/>
        <a:p>
          <a:endParaRPr lang="en-US"/>
        </a:p>
      </dgm:t>
    </dgm:pt>
    <dgm:pt modelId="{141A74A6-C458-44A1-A63D-082134B0049A}">
      <dgm:prSet phldrT="[Text]" custT="1"/>
      <dgm:spPr/>
      <dgm:t>
        <a:bodyPr/>
        <a:lstStyle/>
        <a:p>
          <a:r>
            <a:rPr lang="en-US" sz="1600" b="1" dirty="0" smtClean="0"/>
            <a:t>Daily Activity</a:t>
          </a:r>
          <a:endParaRPr lang="en-US" sz="1600" b="1" dirty="0"/>
        </a:p>
      </dgm:t>
    </dgm:pt>
    <dgm:pt modelId="{281D0D07-7813-44EE-974C-2908F6249883}" type="parTrans" cxnId="{2A681BCF-080F-4C8A-A3C0-3795FB7D96C0}">
      <dgm:prSet/>
      <dgm:spPr/>
      <dgm:t>
        <a:bodyPr/>
        <a:lstStyle/>
        <a:p>
          <a:endParaRPr lang="en-US"/>
        </a:p>
      </dgm:t>
    </dgm:pt>
    <dgm:pt modelId="{9CF44736-679A-4E87-AFF9-59374A5882A1}" type="sibTrans" cxnId="{2A681BCF-080F-4C8A-A3C0-3795FB7D96C0}">
      <dgm:prSet/>
      <dgm:spPr/>
      <dgm:t>
        <a:bodyPr/>
        <a:lstStyle/>
        <a:p>
          <a:endParaRPr lang="en-US"/>
        </a:p>
      </dgm:t>
    </dgm:pt>
    <dgm:pt modelId="{6E2B2E62-6BBB-4DA8-86BC-695C3E2B35E6}">
      <dgm:prSet phldrT="[Text]" custT="1"/>
      <dgm:spPr/>
      <dgm:t>
        <a:bodyPr/>
        <a:lstStyle/>
        <a:p>
          <a:r>
            <a:rPr lang="en-US" sz="1600" b="1" dirty="0" smtClean="0"/>
            <a:t>Daily Assignments</a:t>
          </a:r>
          <a:endParaRPr lang="en-US" sz="1600" b="1" dirty="0"/>
        </a:p>
      </dgm:t>
    </dgm:pt>
    <dgm:pt modelId="{EC4744E8-E080-4B86-8D7E-4AF3A244A59B}" type="parTrans" cxnId="{5F76C210-5822-414D-8223-790AE577B5B1}">
      <dgm:prSet/>
      <dgm:spPr/>
      <dgm:t>
        <a:bodyPr/>
        <a:lstStyle/>
        <a:p>
          <a:endParaRPr lang="en-US"/>
        </a:p>
      </dgm:t>
    </dgm:pt>
    <dgm:pt modelId="{21C054AA-B877-4487-9086-4922D7DE81E6}" type="sibTrans" cxnId="{5F76C210-5822-414D-8223-790AE577B5B1}">
      <dgm:prSet/>
      <dgm:spPr/>
      <dgm:t>
        <a:bodyPr/>
        <a:lstStyle/>
        <a:p>
          <a:endParaRPr lang="en-US"/>
        </a:p>
      </dgm:t>
    </dgm:pt>
    <dgm:pt modelId="{80C9AA35-9E6F-478A-8600-1020F41B2CBC}">
      <dgm:prSet phldrT="[Text]" custT="1"/>
      <dgm:spPr/>
      <dgm:t>
        <a:bodyPr/>
        <a:lstStyle/>
        <a:p>
          <a:r>
            <a:rPr lang="en-US" sz="1600" b="1" dirty="0" smtClean="0"/>
            <a:t>Types of Outreach</a:t>
          </a:r>
          <a:endParaRPr lang="en-US" sz="1600" b="1" dirty="0"/>
        </a:p>
      </dgm:t>
    </dgm:pt>
    <dgm:pt modelId="{88B78E27-5FCD-49E3-B166-AD19ABA82392}" type="parTrans" cxnId="{BF0F2D1D-AF85-4A93-B1D3-BFB78BCF1E0C}">
      <dgm:prSet/>
      <dgm:spPr/>
      <dgm:t>
        <a:bodyPr/>
        <a:lstStyle/>
        <a:p>
          <a:endParaRPr lang="en-US"/>
        </a:p>
      </dgm:t>
    </dgm:pt>
    <dgm:pt modelId="{77B53FDC-2968-46AC-BD63-95270C01152F}" type="sibTrans" cxnId="{BF0F2D1D-AF85-4A93-B1D3-BFB78BCF1E0C}">
      <dgm:prSet/>
      <dgm:spPr/>
      <dgm:t>
        <a:bodyPr/>
        <a:lstStyle/>
        <a:p>
          <a:endParaRPr lang="en-US"/>
        </a:p>
      </dgm:t>
    </dgm:pt>
    <dgm:pt modelId="{77E4AC21-7D54-4BCE-9AFA-CF6EA6BA41F2}">
      <dgm:prSet phldrT="[Text]" custT="1"/>
      <dgm:spPr/>
      <dgm:t>
        <a:bodyPr/>
        <a:lstStyle/>
        <a:p>
          <a:r>
            <a:rPr lang="en-US" sz="1600" b="1" dirty="0" smtClean="0"/>
            <a:t>Current S.M. Team</a:t>
          </a:r>
          <a:endParaRPr lang="en-US" sz="1600" b="1" dirty="0"/>
        </a:p>
      </dgm:t>
    </dgm:pt>
    <dgm:pt modelId="{E25BA0CD-2A64-4F53-A5A9-091C15B9D575}" type="parTrans" cxnId="{3ED47496-2CF4-4265-BC2C-D2F8D6AB5D8E}">
      <dgm:prSet/>
      <dgm:spPr/>
      <dgm:t>
        <a:bodyPr/>
        <a:lstStyle/>
        <a:p>
          <a:endParaRPr lang="en-US"/>
        </a:p>
      </dgm:t>
    </dgm:pt>
    <dgm:pt modelId="{DAE1CBAF-7694-4313-8BCD-9366A81FDEA8}" type="sibTrans" cxnId="{3ED47496-2CF4-4265-BC2C-D2F8D6AB5D8E}">
      <dgm:prSet/>
      <dgm:spPr/>
      <dgm:t>
        <a:bodyPr/>
        <a:lstStyle/>
        <a:p>
          <a:endParaRPr lang="en-US"/>
        </a:p>
      </dgm:t>
    </dgm:pt>
    <dgm:pt modelId="{0F2CFFE3-8432-4C49-BD0A-5C6A535D01F3}">
      <dgm:prSet phldrT="[Text]" custT="1"/>
      <dgm:spPr/>
      <dgm:t>
        <a:bodyPr/>
        <a:lstStyle/>
        <a:p>
          <a:r>
            <a:rPr lang="en-US" sz="2000" b="1" dirty="0" smtClean="0"/>
            <a:t>Customer Outreach</a:t>
          </a:r>
          <a:endParaRPr lang="en-US" sz="2000" b="1" dirty="0"/>
        </a:p>
      </dgm:t>
    </dgm:pt>
    <dgm:pt modelId="{55F2DC1D-7DA7-4875-9C22-28D0628B0DB0}" type="sibTrans" cxnId="{637672A4-B048-43F2-9B6B-080059EBDC20}">
      <dgm:prSet/>
      <dgm:spPr/>
      <dgm:t>
        <a:bodyPr/>
        <a:lstStyle/>
        <a:p>
          <a:endParaRPr lang="en-US"/>
        </a:p>
      </dgm:t>
    </dgm:pt>
    <dgm:pt modelId="{878F3422-C690-444A-8EC0-EB6F76046BC2}" type="parTrans" cxnId="{637672A4-B048-43F2-9B6B-080059EBDC20}">
      <dgm:prSet/>
      <dgm:spPr/>
      <dgm:t>
        <a:bodyPr/>
        <a:lstStyle/>
        <a:p>
          <a:endParaRPr lang="en-US"/>
        </a:p>
      </dgm:t>
    </dgm:pt>
    <dgm:pt modelId="{3C838C50-8C23-4112-AA92-A4F957D51BCB}">
      <dgm:prSet phldrT="[Text]" custT="1"/>
      <dgm:spPr/>
      <dgm:t>
        <a:bodyPr/>
        <a:lstStyle/>
        <a:p>
          <a:r>
            <a:rPr lang="en-US" sz="1600" b="1" dirty="0" smtClean="0"/>
            <a:t>Goals</a:t>
          </a:r>
          <a:endParaRPr lang="en-US" sz="1600" b="1" dirty="0"/>
        </a:p>
      </dgm:t>
    </dgm:pt>
    <dgm:pt modelId="{6A5FA80A-56DA-45D5-966D-1359C580E5B0}" type="parTrans" cxnId="{426F4E4D-0561-48B4-9584-0844DA49FEED}">
      <dgm:prSet/>
      <dgm:spPr/>
      <dgm:t>
        <a:bodyPr/>
        <a:lstStyle/>
        <a:p>
          <a:endParaRPr lang="en-US"/>
        </a:p>
      </dgm:t>
    </dgm:pt>
    <dgm:pt modelId="{DF114624-F122-4762-A716-6EA3E08CF4BC}" type="sibTrans" cxnId="{426F4E4D-0561-48B4-9584-0844DA49FEED}">
      <dgm:prSet/>
      <dgm:spPr/>
      <dgm:t>
        <a:bodyPr/>
        <a:lstStyle/>
        <a:p>
          <a:endParaRPr lang="en-US"/>
        </a:p>
      </dgm:t>
    </dgm:pt>
    <dgm:pt modelId="{A333A734-C90C-41F5-8953-1AD096C0D7B9}">
      <dgm:prSet phldrT="[Text]" custT="1"/>
      <dgm:spPr/>
      <dgm:t>
        <a:bodyPr/>
        <a:lstStyle/>
        <a:p>
          <a:r>
            <a:rPr lang="en-US" sz="1600" b="1" dirty="0" smtClean="0"/>
            <a:t>Response: Positive &amp; Negative </a:t>
          </a:r>
          <a:endParaRPr lang="en-US" sz="1600" b="1" dirty="0"/>
        </a:p>
      </dgm:t>
    </dgm:pt>
    <dgm:pt modelId="{214A4450-D4F2-4A66-9A61-02B806DC4848}" type="parTrans" cxnId="{F6687BB0-D4B2-44E9-A99A-994B704C1EE8}">
      <dgm:prSet/>
      <dgm:spPr/>
      <dgm:t>
        <a:bodyPr/>
        <a:lstStyle/>
        <a:p>
          <a:endParaRPr lang="en-US"/>
        </a:p>
      </dgm:t>
    </dgm:pt>
    <dgm:pt modelId="{720B3FE8-86CC-44F9-8747-132A70622003}" type="sibTrans" cxnId="{F6687BB0-D4B2-44E9-A99A-994B704C1EE8}">
      <dgm:prSet/>
      <dgm:spPr/>
      <dgm:t>
        <a:bodyPr/>
        <a:lstStyle/>
        <a:p>
          <a:endParaRPr lang="en-US"/>
        </a:p>
      </dgm:t>
    </dgm:pt>
    <dgm:pt modelId="{7F16354A-AD86-463A-9C15-6607E4CBD6D1}">
      <dgm:prSet phldrT="[Text]" custT="1"/>
      <dgm:spPr/>
      <dgm:t>
        <a:bodyPr/>
        <a:lstStyle/>
        <a:p>
          <a:r>
            <a:rPr lang="en-US" sz="1600" b="1" dirty="0" smtClean="0"/>
            <a:t>Look Beyond the “@”</a:t>
          </a:r>
          <a:endParaRPr lang="en-US" sz="1600" b="1" dirty="0"/>
        </a:p>
      </dgm:t>
    </dgm:pt>
    <dgm:pt modelId="{18029BC2-174B-4D34-AB22-F21A9574616A}" type="parTrans" cxnId="{DF23E964-C14A-49B4-A101-2D1BDE7F85F8}">
      <dgm:prSet/>
      <dgm:spPr/>
      <dgm:t>
        <a:bodyPr/>
        <a:lstStyle/>
        <a:p>
          <a:endParaRPr lang="en-US"/>
        </a:p>
      </dgm:t>
    </dgm:pt>
    <dgm:pt modelId="{499DADAF-8262-42E8-A5F7-C2B025A0D5C9}" type="sibTrans" cxnId="{DF23E964-C14A-49B4-A101-2D1BDE7F85F8}">
      <dgm:prSet/>
      <dgm:spPr/>
      <dgm:t>
        <a:bodyPr/>
        <a:lstStyle/>
        <a:p>
          <a:endParaRPr lang="en-US"/>
        </a:p>
      </dgm:t>
    </dgm:pt>
    <dgm:pt modelId="{D95FDC5F-3FE4-4198-8979-2A92A3CE86A0}">
      <dgm:prSet phldrT="[Text]" custT="1"/>
      <dgm:spPr/>
      <dgm:t>
        <a:bodyPr/>
        <a:lstStyle/>
        <a:p>
          <a:r>
            <a:rPr lang="en-US" sz="1600" b="1" dirty="0" smtClean="0"/>
            <a:t>Read Everything</a:t>
          </a:r>
          <a:endParaRPr lang="en-US" sz="1600" b="1" dirty="0"/>
        </a:p>
      </dgm:t>
    </dgm:pt>
    <dgm:pt modelId="{25BB3F64-8C69-4BFB-AFE7-F292D93CE38D}" type="parTrans" cxnId="{EE2A2CBE-7CEA-4274-8118-D6EC734E28F7}">
      <dgm:prSet/>
      <dgm:spPr/>
      <dgm:t>
        <a:bodyPr/>
        <a:lstStyle/>
        <a:p>
          <a:endParaRPr lang="en-US"/>
        </a:p>
      </dgm:t>
    </dgm:pt>
    <dgm:pt modelId="{200823DF-41D9-4E58-B402-E4E6578E54E1}" type="sibTrans" cxnId="{EE2A2CBE-7CEA-4274-8118-D6EC734E28F7}">
      <dgm:prSet/>
      <dgm:spPr/>
      <dgm:t>
        <a:bodyPr/>
        <a:lstStyle/>
        <a:p>
          <a:endParaRPr lang="en-US"/>
        </a:p>
      </dgm:t>
    </dgm:pt>
    <dgm:pt modelId="{2CBDC6EF-E683-4EFC-B48E-CAFA78181957}">
      <dgm:prSet phldrT="[Text]" custT="1"/>
      <dgm:spPr/>
      <dgm:t>
        <a:bodyPr/>
        <a:lstStyle/>
        <a:p>
          <a:r>
            <a:rPr lang="en-US" sz="1600" b="1" dirty="0" smtClean="0"/>
            <a:t>Takeaways</a:t>
          </a:r>
          <a:endParaRPr lang="en-US" sz="1600" b="1" dirty="0"/>
        </a:p>
      </dgm:t>
    </dgm:pt>
    <dgm:pt modelId="{9395BE48-DCD2-4886-BC3C-EEC9F52D7A8E}" type="parTrans" cxnId="{8AD65AE7-1F9F-4A71-9FC7-6635E78BBCD0}">
      <dgm:prSet/>
      <dgm:spPr/>
      <dgm:t>
        <a:bodyPr/>
        <a:lstStyle/>
        <a:p>
          <a:endParaRPr lang="en-US"/>
        </a:p>
      </dgm:t>
    </dgm:pt>
    <dgm:pt modelId="{948B4014-BBBF-4E14-8AAA-02CFD4B6DB48}" type="sibTrans" cxnId="{8AD65AE7-1F9F-4A71-9FC7-6635E78BBCD0}">
      <dgm:prSet/>
      <dgm:spPr/>
      <dgm:t>
        <a:bodyPr/>
        <a:lstStyle/>
        <a:p>
          <a:endParaRPr lang="en-US"/>
        </a:p>
      </dgm:t>
    </dgm:pt>
    <dgm:pt modelId="{ED18E27B-2500-44D2-B5C3-4270DA9EB504}">
      <dgm:prSet phldrT="[Text]" custT="1"/>
      <dgm:spPr/>
      <dgm:t>
        <a:bodyPr/>
        <a:lstStyle/>
        <a:p>
          <a:r>
            <a:rPr lang="en-US" sz="2000" b="1" dirty="0" smtClean="0"/>
            <a:t>Broaden Your Scope</a:t>
          </a:r>
          <a:endParaRPr lang="en-US" sz="2000" b="1" dirty="0"/>
        </a:p>
      </dgm:t>
    </dgm:pt>
    <dgm:pt modelId="{19F6A032-D1FD-43E7-83F9-EF506321CA77}" type="sibTrans" cxnId="{7C058825-4055-448E-8D00-FE9BBD464130}">
      <dgm:prSet/>
      <dgm:spPr/>
      <dgm:t>
        <a:bodyPr/>
        <a:lstStyle/>
        <a:p>
          <a:endParaRPr lang="en-US"/>
        </a:p>
      </dgm:t>
    </dgm:pt>
    <dgm:pt modelId="{D9CA261E-DFC4-45B7-A821-4534F53E7466}" type="parTrans" cxnId="{7C058825-4055-448E-8D00-FE9BBD464130}">
      <dgm:prSet/>
      <dgm:spPr/>
      <dgm:t>
        <a:bodyPr/>
        <a:lstStyle/>
        <a:p>
          <a:endParaRPr lang="en-US"/>
        </a:p>
      </dgm:t>
    </dgm:pt>
    <dgm:pt modelId="{2F46139E-52D2-481D-9F27-6483B6217803}" type="pres">
      <dgm:prSet presAssocID="{90EDF1FE-C6A1-4AE6-BD5F-8D7C22FF9748}" presName="Name0" presStyleCnt="0">
        <dgm:presLayoutVars>
          <dgm:chPref val="3"/>
          <dgm:dir/>
          <dgm:animLvl val="lvl"/>
          <dgm:resizeHandles/>
        </dgm:presLayoutVars>
      </dgm:prSet>
      <dgm:spPr/>
      <dgm:t>
        <a:bodyPr/>
        <a:lstStyle/>
        <a:p>
          <a:endParaRPr lang="en-US"/>
        </a:p>
      </dgm:t>
    </dgm:pt>
    <dgm:pt modelId="{69ED10D2-5AAB-4DC4-BCA5-8CE30DC1CF49}" type="pres">
      <dgm:prSet presAssocID="{41920FB0-8173-4120-BDC1-17F3B3BA6CD6}" presName="horFlow" presStyleCnt="0"/>
      <dgm:spPr/>
    </dgm:pt>
    <dgm:pt modelId="{708E4307-11D9-4652-B095-D80BFA20F422}" type="pres">
      <dgm:prSet presAssocID="{41920FB0-8173-4120-BDC1-17F3B3BA6CD6}" presName="bigChev" presStyleLbl="node1" presStyleIdx="0" presStyleCnt="4" custScaleX="126830"/>
      <dgm:spPr/>
      <dgm:t>
        <a:bodyPr/>
        <a:lstStyle/>
        <a:p>
          <a:endParaRPr lang="en-US"/>
        </a:p>
      </dgm:t>
    </dgm:pt>
    <dgm:pt modelId="{70406F84-7CF1-4975-80E2-C7E3F891637A}" type="pres">
      <dgm:prSet presAssocID="{6BBA051C-7DC2-4860-9850-82743515E39C}" presName="parTrans" presStyleCnt="0"/>
      <dgm:spPr/>
    </dgm:pt>
    <dgm:pt modelId="{A357420E-8AD3-4535-B7BB-A41AB712692B}" type="pres">
      <dgm:prSet presAssocID="{3205EE6D-435B-444F-9858-ECBAD4339264}" presName="node" presStyleLbl="alignAccFollowNode1" presStyleIdx="0" presStyleCnt="12" custScaleX="118858" custScaleY="101156">
        <dgm:presLayoutVars>
          <dgm:bulletEnabled val="1"/>
        </dgm:presLayoutVars>
      </dgm:prSet>
      <dgm:spPr/>
      <dgm:t>
        <a:bodyPr/>
        <a:lstStyle/>
        <a:p>
          <a:endParaRPr lang="en-US"/>
        </a:p>
      </dgm:t>
    </dgm:pt>
    <dgm:pt modelId="{7EAB9898-D3E9-47FF-A8E0-A415DFF3F1BA}" type="pres">
      <dgm:prSet presAssocID="{D5D1E61F-F714-4A17-AC89-57BE2219B4F1}" presName="sibTrans" presStyleCnt="0"/>
      <dgm:spPr/>
    </dgm:pt>
    <dgm:pt modelId="{D6967240-9A38-4E96-8991-22B7C3572972}" type="pres">
      <dgm:prSet presAssocID="{5CD38634-2B5A-484F-B3F8-CD719FCF57AE}" presName="node" presStyleLbl="alignAccFollowNode1" presStyleIdx="1" presStyleCnt="12" custScaleX="116329" custScaleY="101156">
        <dgm:presLayoutVars>
          <dgm:bulletEnabled val="1"/>
        </dgm:presLayoutVars>
      </dgm:prSet>
      <dgm:spPr/>
      <dgm:t>
        <a:bodyPr/>
        <a:lstStyle/>
        <a:p>
          <a:endParaRPr lang="en-US"/>
        </a:p>
      </dgm:t>
    </dgm:pt>
    <dgm:pt modelId="{252803ED-F638-45AD-B6FF-FD32B97B48D5}" type="pres">
      <dgm:prSet presAssocID="{710B7709-0540-475C-9673-AB35F7E0980B}" presName="sibTrans" presStyleCnt="0"/>
      <dgm:spPr/>
    </dgm:pt>
    <dgm:pt modelId="{8496D1AA-670F-4D30-8F77-6FF7DC0D642B}" type="pres">
      <dgm:prSet presAssocID="{77E4AC21-7D54-4BCE-9AFA-CF6EA6BA41F2}" presName="node" presStyleLbl="alignAccFollowNode1" presStyleIdx="2" presStyleCnt="12" custScaleX="116329" custScaleY="101156">
        <dgm:presLayoutVars>
          <dgm:bulletEnabled val="1"/>
        </dgm:presLayoutVars>
      </dgm:prSet>
      <dgm:spPr/>
      <dgm:t>
        <a:bodyPr/>
        <a:lstStyle/>
        <a:p>
          <a:endParaRPr lang="en-US"/>
        </a:p>
      </dgm:t>
    </dgm:pt>
    <dgm:pt modelId="{33D14D34-64FF-4D34-9827-BED254038E31}" type="pres">
      <dgm:prSet presAssocID="{41920FB0-8173-4120-BDC1-17F3B3BA6CD6}" presName="vSp" presStyleCnt="0"/>
      <dgm:spPr/>
    </dgm:pt>
    <dgm:pt modelId="{9BA11D02-87EE-40C4-B89A-7C4F7C0C60CD}" type="pres">
      <dgm:prSet presAssocID="{93A4F118-67EC-4D1E-9A4E-E960464C9D5C}" presName="horFlow" presStyleCnt="0"/>
      <dgm:spPr/>
    </dgm:pt>
    <dgm:pt modelId="{D5FA261A-4668-43F7-8F75-55793023D404}" type="pres">
      <dgm:prSet presAssocID="{93A4F118-67EC-4D1E-9A4E-E960464C9D5C}" presName="bigChev" presStyleLbl="node1" presStyleIdx="1" presStyleCnt="4" custScaleX="126830"/>
      <dgm:spPr/>
      <dgm:t>
        <a:bodyPr/>
        <a:lstStyle/>
        <a:p>
          <a:endParaRPr lang="en-US"/>
        </a:p>
      </dgm:t>
    </dgm:pt>
    <dgm:pt modelId="{1EDE79DD-9B57-4965-88B2-B3FF2667B623}" type="pres">
      <dgm:prSet presAssocID="{9D9AF439-6999-4BF6-94EE-F15BBD44EBDE}" presName="parTrans" presStyleCnt="0"/>
      <dgm:spPr/>
    </dgm:pt>
    <dgm:pt modelId="{93902FB9-2A3C-498C-B964-B8AB7A7AB1A4}" type="pres">
      <dgm:prSet presAssocID="{AE682668-46A4-4A30-8D57-5C76F950ECAF}" presName="node" presStyleLbl="alignAccFollowNode1" presStyleIdx="3" presStyleCnt="12" custScaleX="116329" custScaleY="101156">
        <dgm:presLayoutVars>
          <dgm:bulletEnabled val="1"/>
        </dgm:presLayoutVars>
      </dgm:prSet>
      <dgm:spPr/>
      <dgm:t>
        <a:bodyPr/>
        <a:lstStyle/>
        <a:p>
          <a:endParaRPr lang="en-US"/>
        </a:p>
      </dgm:t>
    </dgm:pt>
    <dgm:pt modelId="{55C22630-2BC0-4FF4-8B63-206208C6C3A3}" type="pres">
      <dgm:prSet presAssocID="{1C747C25-C5CF-46C6-896D-A3A54D3F9BAD}" presName="sibTrans" presStyleCnt="0"/>
      <dgm:spPr/>
    </dgm:pt>
    <dgm:pt modelId="{8C00A00B-EBF8-43FB-AFE7-B013AE835085}" type="pres">
      <dgm:prSet presAssocID="{141A74A6-C458-44A1-A63D-082134B0049A}" presName="node" presStyleLbl="alignAccFollowNode1" presStyleIdx="4" presStyleCnt="12" custScaleX="118310" custScaleY="100776">
        <dgm:presLayoutVars>
          <dgm:bulletEnabled val="1"/>
        </dgm:presLayoutVars>
      </dgm:prSet>
      <dgm:spPr/>
      <dgm:t>
        <a:bodyPr/>
        <a:lstStyle/>
        <a:p>
          <a:endParaRPr lang="en-US"/>
        </a:p>
      </dgm:t>
    </dgm:pt>
    <dgm:pt modelId="{D4B8A7CB-E471-4DCB-9B98-4EC5ECE7AC3C}" type="pres">
      <dgm:prSet presAssocID="{9CF44736-679A-4E87-AFF9-59374A5882A1}" presName="sibTrans" presStyleCnt="0"/>
      <dgm:spPr/>
    </dgm:pt>
    <dgm:pt modelId="{F6AEE40A-3538-4650-BE91-717AA19B9EA7}" type="pres">
      <dgm:prSet presAssocID="{6E2B2E62-6BBB-4DA8-86BC-695C3E2B35E6}" presName="node" presStyleLbl="alignAccFollowNode1" presStyleIdx="5" presStyleCnt="12" custScaleX="118412" custScaleY="100776">
        <dgm:presLayoutVars>
          <dgm:bulletEnabled val="1"/>
        </dgm:presLayoutVars>
      </dgm:prSet>
      <dgm:spPr/>
      <dgm:t>
        <a:bodyPr/>
        <a:lstStyle/>
        <a:p>
          <a:endParaRPr lang="en-US"/>
        </a:p>
      </dgm:t>
    </dgm:pt>
    <dgm:pt modelId="{44F248C0-FBC9-40A6-86E3-BE5044193230}" type="pres">
      <dgm:prSet presAssocID="{93A4F118-67EC-4D1E-9A4E-E960464C9D5C}" presName="vSp" presStyleCnt="0"/>
      <dgm:spPr/>
    </dgm:pt>
    <dgm:pt modelId="{02AD3675-EFC5-48EA-95F3-36682CA16C5E}" type="pres">
      <dgm:prSet presAssocID="{0F2CFFE3-8432-4C49-BD0A-5C6A535D01F3}" presName="horFlow" presStyleCnt="0"/>
      <dgm:spPr/>
    </dgm:pt>
    <dgm:pt modelId="{4414FC3B-6798-41B1-8CE3-57B75F9C3A62}" type="pres">
      <dgm:prSet presAssocID="{0F2CFFE3-8432-4C49-BD0A-5C6A535D01F3}" presName="bigChev" presStyleLbl="node1" presStyleIdx="2" presStyleCnt="4" custScaleX="129415"/>
      <dgm:spPr/>
      <dgm:t>
        <a:bodyPr/>
        <a:lstStyle/>
        <a:p>
          <a:endParaRPr lang="en-US"/>
        </a:p>
      </dgm:t>
    </dgm:pt>
    <dgm:pt modelId="{4B0818FC-E5B1-4E18-B807-BEAE1922AD44}" type="pres">
      <dgm:prSet presAssocID="{6A5FA80A-56DA-45D5-966D-1359C580E5B0}" presName="parTrans" presStyleCnt="0"/>
      <dgm:spPr/>
    </dgm:pt>
    <dgm:pt modelId="{9917CF6E-8304-4814-B125-2EDBF395E17A}" type="pres">
      <dgm:prSet presAssocID="{3C838C50-8C23-4112-AA92-A4F957D51BCB}" presName="node" presStyleLbl="alignAccFollowNode1" presStyleIdx="6" presStyleCnt="12" custScaleX="115892" custScaleY="100776">
        <dgm:presLayoutVars>
          <dgm:bulletEnabled val="1"/>
        </dgm:presLayoutVars>
      </dgm:prSet>
      <dgm:spPr/>
      <dgm:t>
        <a:bodyPr/>
        <a:lstStyle/>
        <a:p>
          <a:endParaRPr lang="en-US"/>
        </a:p>
      </dgm:t>
    </dgm:pt>
    <dgm:pt modelId="{75C252CC-BCB5-45D2-971C-1106F91E1537}" type="pres">
      <dgm:prSet presAssocID="{DF114624-F122-4762-A716-6EA3E08CF4BC}" presName="sibTrans" presStyleCnt="0"/>
      <dgm:spPr/>
    </dgm:pt>
    <dgm:pt modelId="{6B6E6A37-C3B3-42D9-AFF9-455763100E92}" type="pres">
      <dgm:prSet presAssocID="{80C9AA35-9E6F-478A-8600-1020F41B2CBC}" presName="node" presStyleLbl="alignAccFollowNode1" presStyleIdx="7" presStyleCnt="12" custScaleX="115892" custScaleY="100776">
        <dgm:presLayoutVars>
          <dgm:bulletEnabled val="1"/>
        </dgm:presLayoutVars>
      </dgm:prSet>
      <dgm:spPr/>
      <dgm:t>
        <a:bodyPr/>
        <a:lstStyle/>
        <a:p>
          <a:endParaRPr lang="en-US"/>
        </a:p>
      </dgm:t>
    </dgm:pt>
    <dgm:pt modelId="{032C584C-1110-48D5-8D56-65E72DCBB187}" type="pres">
      <dgm:prSet presAssocID="{77B53FDC-2968-46AC-BD63-95270C01152F}" presName="sibTrans" presStyleCnt="0"/>
      <dgm:spPr/>
    </dgm:pt>
    <dgm:pt modelId="{BCD3719C-B8BB-4E04-9B9A-AE36D97D6400}" type="pres">
      <dgm:prSet presAssocID="{A333A734-C90C-41F5-8953-1AD096C0D7B9}" presName="node" presStyleLbl="alignAccFollowNode1" presStyleIdx="8" presStyleCnt="12" custScaleX="115892" custScaleY="100776">
        <dgm:presLayoutVars>
          <dgm:bulletEnabled val="1"/>
        </dgm:presLayoutVars>
      </dgm:prSet>
      <dgm:spPr/>
      <dgm:t>
        <a:bodyPr/>
        <a:lstStyle/>
        <a:p>
          <a:endParaRPr lang="en-US"/>
        </a:p>
      </dgm:t>
    </dgm:pt>
    <dgm:pt modelId="{B40133B4-88C4-40AF-BDFC-B38F870FA91B}" type="pres">
      <dgm:prSet presAssocID="{0F2CFFE3-8432-4C49-BD0A-5C6A535D01F3}" presName="vSp" presStyleCnt="0"/>
      <dgm:spPr/>
    </dgm:pt>
    <dgm:pt modelId="{5454F4DD-5DE1-4560-83F3-4C0B99215B56}" type="pres">
      <dgm:prSet presAssocID="{ED18E27B-2500-44D2-B5C3-4270DA9EB504}" presName="horFlow" presStyleCnt="0"/>
      <dgm:spPr/>
    </dgm:pt>
    <dgm:pt modelId="{39D14AE2-78FA-4AAC-AD42-A7FAD688C323}" type="pres">
      <dgm:prSet presAssocID="{ED18E27B-2500-44D2-B5C3-4270DA9EB504}" presName="bigChev" presStyleLbl="node1" presStyleIdx="3" presStyleCnt="4" custScaleX="129415"/>
      <dgm:spPr/>
      <dgm:t>
        <a:bodyPr/>
        <a:lstStyle/>
        <a:p>
          <a:endParaRPr lang="en-US"/>
        </a:p>
      </dgm:t>
    </dgm:pt>
    <dgm:pt modelId="{88BA8333-808C-411F-A2AB-72D14AB2B085}" type="pres">
      <dgm:prSet presAssocID="{18029BC2-174B-4D34-AB22-F21A9574616A}" presName="parTrans" presStyleCnt="0"/>
      <dgm:spPr/>
    </dgm:pt>
    <dgm:pt modelId="{080EE032-8CF5-4796-8EE9-6B578F4A46A9}" type="pres">
      <dgm:prSet presAssocID="{7F16354A-AD86-463A-9C15-6607E4CBD6D1}" presName="node" presStyleLbl="alignAccFollowNode1" presStyleIdx="9" presStyleCnt="12" custScaleX="115892" custScaleY="100776">
        <dgm:presLayoutVars>
          <dgm:bulletEnabled val="1"/>
        </dgm:presLayoutVars>
      </dgm:prSet>
      <dgm:spPr/>
      <dgm:t>
        <a:bodyPr/>
        <a:lstStyle/>
        <a:p>
          <a:endParaRPr lang="en-US"/>
        </a:p>
      </dgm:t>
    </dgm:pt>
    <dgm:pt modelId="{1B36ADC7-2D11-4A9F-9686-D50A8E1B0AA4}" type="pres">
      <dgm:prSet presAssocID="{499DADAF-8262-42E8-A5F7-C2B025A0D5C9}" presName="sibTrans" presStyleCnt="0"/>
      <dgm:spPr/>
    </dgm:pt>
    <dgm:pt modelId="{4928CF53-0B57-4C14-93D3-88845CBDC3B8}" type="pres">
      <dgm:prSet presAssocID="{D95FDC5F-3FE4-4198-8979-2A92A3CE86A0}" presName="node" presStyleLbl="alignAccFollowNode1" presStyleIdx="10" presStyleCnt="12" custScaleX="115892" custScaleY="100776">
        <dgm:presLayoutVars>
          <dgm:bulletEnabled val="1"/>
        </dgm:presLayoutVars>
      </dgm:prSet>
      <dgm:spPr/>
      <dgm:t>
        <a:bodyPr/>
        <a:lstStyle/>
        <a:p>
          <a:endParaRPr lang="en-US"/>
        </a:p>
      </dgm:t>
    </dgm:pt>
    <dgm:pt modelId="{0C34CDC6-78A3-49D7-82A8-97BFC120478A}" type="pres">
      <dgm:prSet presAssocID="{200823DF-41D9-4E58-B402-E4E6578E54E1}" presName="sibTrans" presStyleCnt="0"/>
      <dgm:spPr/>
    </dgm:pt>
    <dgm:pt modelId="{3BF6206F-6498-4CB0-A138-185A70E74F48}" type="pres">
      <dgm:prSet presAssocID="{2CBDC6EF-E683-4EFC-B48E-CAFA78181957}" presName="node" presStyleLbl="alignAccFollowNode1" presStyleIdx="11" presStyleCnt="12" custScaleX="115892" custScaleY="100776">
        <dgm:presLayoutVars>
          <dgm:bulletEnabled val="1"/>
        </dgm:presLayoutVars>
      </dgm:prSet>
      <dgm:spPr/>
      <dgm:t>
        <a:bodyPr/>
        <a:lstStyle/>
        <a:p>
          <a:endParaRPr lang="en-US"/>
        </a:p>
      </dgm:t>
    </dgm:pt>
  </dgm:ptLst>
  <dgm:cxnLst>
    <dgm:cxn modelId="{B9CAF120-82CC-40C7-AD88-F91652FA7EC0}" type="presOf" srcId="{A333A734-C90C-41F5-8953-1AD096C0D7B9}" destId="{BCD3719C-B8BB-4E04-9B9A-AE36D97D6400}" srcOrd="0" destOrd="0" presId="urn:microsoft.com/office/officeart/2005/8/layout/lProcess3"/>
    <dgm:cxn modelId="{FD01F9B9-D01A-49B3-A679-AC3044FE7064}" type="presOf" srcId="{6E2B2E62-6BBB-4DA8-86BC-695C3E2B35E6}" destId="{F6AEE40A-3538-4650-BE91-717AA19B9EA7}" srcOrd="0" destOrd="0" presId="urn:microsoft.com/office/officeart/2005/8/layout/lProcess3"/>
    <dgm:cxn modelId="{6570E290-1F60-4A15-8C25-92AF3400C528}" srcId="{90EDF1FE-C6A1-4AE6-BD5F-8D7C22FF9748}" destId="{93A4F118-67EC-4D1E-9A4E-E960464C9D5C}" srcOrd="1" destOrd="0" parTransId="{638EF817-30BF-46FA-BD1C-A6EE7BC3DB9A}" sibTransId="{A2999EBA-6AF6-49C8-AB31-4B7097FE3E19}"/>
    <dgm:cxn modelId="{DF23E964-C14A-49B4-A101-2D1BDE7F85F8}" srcId="{ED18E27B-2500-44D2-B5C3-4270DA9EB504}" destId="{7F16354A-AD86-463A-9C15-6607E4CBD6D1}" srcOrd="0" destOrd="0" parTransId="{18029BC2-174B-4D34-AB22-F21A9574616A}" sibTransId="{499DADAF-8262-42E8-A5F7-C2B025A0D5C9}"/>
    <dgm:cxn modelId="{E373E59B-3C33-44EC-BD13-BB75AE6DC76C}" type="presOf" srcId="{AE682668-46A4-4A30-8D57-5C76F950ECAF}" destId="{93902FB9-2A3C-498C-B964-B8AB7A7AB1A4}" srcOrd="0" destOrd="0" presId="urn:microsoft.com/office/officeart/2005/8/layout/lProcess3"/>
    <dgm:cxn modelId="{AC4A8091-EE0F-4970-BA5C-577BF3CF8946}" srcId="{93A4F118-67EC-4D1E-9A4E-E960464C9D5C}" destId="{AE682668-46A4-4A30-8D57-5C76F950ECAF}" srcOrd="0" destOrd="0" parTransId="{9D9AF439-6999-4BF6-94EE-F15BBD44EBDE}" sibTransId="{1C747C25-C5CF-46C6-896D-A3A54D3F9BAD}"/>
    <dgm:cxn modelId="{637672A4-B048-43F2-9B6B-080059EBDC20}" srcId="{90EDF1FE-C6A1-4AE6-BD5F-8D7C22FF9748}" destId="{0F2CFFE3-8432-4C49-BD0A-5C6A535D01F3}" srcOrd="2" destOrd="0" parTransId="{878F3422-C690-444A-8EC0-EB6F76046BC2}" sibTransId="{55F2DC1D-7DA7-4875-9C22-28D0628B0DB0}"/>
    <dgm:cxn modelId="{35E12856-71E9-4FCD-A4F8-51C57D321CA9}" type="presOf" srcId="{7F16354A-AD86-463A-9C15-6607E4CBD6D1}" destId="{080EE032-8CF5-4796-8EE9-6B578F4A46A9}" srcOrd="0" destOrd="0" presId="urn:microsoft.com/office/officeart/2005/8/layout/lProcess3"/>
    <dgm:cxn modelId="{628D5BDD-5E4D-418E-879E-CC9F1E9CA55D}" type="presOf" srcId="{3C838C50-8C23-4112-AA92-A4F957D51BCB}" destId="{9917CF6E-8304-4814-B125-2EDBF395E17A}" srcOrd="0" destOrd="0" presId="urn:microsoft.com/office/officeart/2005/8/layout/lProcess3"/>
    <dgm:cxn modelId="{5F76C210-5822-414D-8223-790AE577B5B1}" srcId="{93A4F118-67EC-4D1E-9A4E-E960464C9D5C}" destId="{6E2B2E62-6BBB-4DA8-86BC-695C3E2B35E6}" srcOrd="2" destOrd="0" parTransId="{EC4744E8-E080-4B86-8D7E-4AF3A244A59B}" sibTransId="{21C054AA-B877-4487-9086-4922D7DE81E6}"/>
    <dgm:cxn modelId="{F6687BB0-D4B2-44E9-A99A-994B704C1EE8}" srcId="{0F2CFFE3-8432-4C49-BD0A-5C6A535D01F3}" destId="{A333A734-C90C-41F5-8953-1AD096C0D7B9}" srcOrd="2" destOrd="0" parTransId="{214A4450-D4F2-4A66-9A61-02B806DC4848}" sibTransId="{720B3FE8-86CC-44F9-8747-132A70622003}"/>
    <dgm:cxn modelId="{BF0F2D1D-AF85-4A93-B1D3-BFB78BCF1E0C}" srcId="{0F2CFFE3-8432-4C49-BD0A-5C6A535D01F3}" destId="{80C9AA35-9E6F-478A-8600-1020F41B2CBC}" srcOrd="1" destOrd="0" parTransId="{88B78E27-5FCD-49E3-B166-AD19ABA82392}" sibTransId="{77B53FDC-2968-46AC-BD63-95270C01152F}"/>
    <dgm:cxn modelId="{2C1F163A-741E-4AC6-B77E-140953BC77B1}" type="presOf" srcId="{77E4AC21-7D54-4BCE-9AFA-CF6EA6BA41F2}" destId="{8496D1AA-670F-4D30-8F77-6FF7DC0D642B}" srcOrd="0" destOrd="0" presId="urn:microsoft.com/office/officeart/2005/8/layout/lProcess3"/>
    <dgm:cxn modelId="{7C058825-4055-448E-8D00-FE9BBD464130}" srcId="{90EDF1FE-C6A1-4AE6-BD5F-8D7C22FF9748}" destId="{ED18E27B-2500-44D2-B5C3-4270DA9EB504}" srcOrd="3" destOrd="0" parTransId="{D9CA261E-DFC4-45B7-A821-4534F53E7466}" sibTransId="{19F6A032-D1FD-43E7-83F9-EF506321CA77}"/>
    <dgm:cxn modelId="{62EDFEFF-95F6-4877-BE9B-B31814EC43CC}" type="presOf" srcId="{0F2CFFE3-8432-4C49-BD0A-5C6A535D01F3}" destId="{4414FC3B-6798-41B1-8CE3-57B75F9C3A62}" srcOrd="0" destOrd="0" presId="urn:microsoft.com/office/officeart/2005/8/layout/lProcess3"/>
    <dgm:cxn modelId="{EE2A2CBE-7CEA-4274-8118-D6EC734E28F7}" srcId="{ED18E27B-2500-44D2-B5C3-4270DA9EB504}" destId="{D95FDC5F-3FE4-4198-8979-2A92A3CE86A0}" srcOrd="1" destOrd="0" parTransId="{25BB3F64-8C69-4BFB-AFE7-F292D93CE38D}" sibTransId="{200823DF-41D9-4E58-B402-E4E6578E54E1}"/>
    <dgm:cxn modelId="{72BD4B8D-11C6-41DA-85F5-36435BB02C8D}" type="presOf" srcId="{41920FB0-8173-4120-BDC1-17F3B3BA6CD6}" destId="{708E4307-11D9-4652-B095-D80BFA20F422}" srcOrd="0" destOrd="0" presId="urn:microsoft.com/office/officeart/2005/8/layout/lProcess3"/>
    <dgm:cxn modelId="{8AD65AE7-1F9F-4A71-9FC7-6635E78BBCD0}" srcId="{ED18E27B-2500-44D2-B5C3-4270DA9EB504}" destId="{2CBDC6EF-E683-4EFC-B48E-CAFA78181957}" srcOrd="2" destOrd="0" parTransId="{9395BE48-DCD2-4886-BC3C-EEC9F52D7A8E}" sibTransId="{948B4014-BBBF-4E14-8AAA-02CFD4B6DB48}"/>
    <dgm:cxn modelId="{0EF457DD-BBFB-4A7B-A284-BED67B375E26}" type="presOf" srcId="{3205EE6D-435B-444F-9858-ECBAD4339264}" destId="{A357420E-8AD3-4535-B7BB-A41AB712692B}" srcOrd="0" destOrd="0" presId="urn:microsoft.com/office/officeart/2005/8/layout/lProcess3"/>
    <dgm:cxn modelId="{4ABC3D56-EC2C-4739-92DE-26D5B80BD189}" type="presOf" srcId="{D95FDC5F-3FE4-4198-8979-2A92A3CE86A0}" destId="{4928CF53-0B57-4C14-93D3-88845CBDC3B8}" srcOrd="0" destOrd="0" presId="urn:microsoft.com/office/officeart/2005/8/layout/lProcess3"/>
    <dgm:cxn modelId="{E4102175-68F7-418F-8223-0AF4ED52FB75}" type="presOf" srcId="{ED18E27B-2500-44D2-B5C3-4270DA9EB504}" destId="{39D14AE2-78FA-4AAC-AD42-A7FAD688C323}" srcOrd="0" destOrd="0" presId="urn:microsoft.com/office/officeart/2005/8/layout/lProcess3"/>
    <dgm:cxn modelId="{9C5638BA-A3DA-4AE8-8F88-38F7E863A948}" srcId="{90EDF1FE-C6A1-4AE6-BD5F-8D7C22FF9748}" destId="{41920FB0-8173-4120-BDC1-17F3B3BA6CD6}" srcOrd="0" destOrd="0" parTransId="{9333BFA4-FF4C-450D-8B0E-8E6CC3AAE6C9}" sibTransId="{48D721DE-CF41-4622-8D28-F50859E0A3C1}"/>
    <dgm:cxn modelId="{32EBF684-FFEB-4AE8-BB24-3D0FA4606E3F}" type="presOf" srcId="{5CD38634-2B5A-484F-B3F8-CD719FCF57AE}" destId="{D6967240-9A38-4E96-8991-22B7C3572972}" srcOrd="0" destOrd="0" presId="urn:microsoft.com/office/officeart/2005/8/layout/lProcess3"/>
    <dgm:cxn modelId="{76A9D050-CE9D-4736-8E3A-07C5ADAF3F69}" type="presOf" srcId="{90EDF1FE-C6A1-4AE6-BD5F-8D7C22FF9748}" destId="{2F46139E-52D2-481D-9F27-6483B6217803}" srcOrd="0" destOrd="0" presId="urn:microsoft.com/office/officeart/2005/8/layout/lProcess3"/>
    <dgm:cxn modelId="{17CF4AEB-B19E-4CB4-913C-E92A09F99D1C}" type="presOf" srcId="{141A74A6-C458-44A1-A63D-082134B0049A}" destId="{8C00A00B-EBF8-43FB-AFE7-B013AE835085}" srcOrd="0" destOrd="0" presId="urn:microsoft.com/office/officeart/2005/8/layout/lProcess3"/>
    <dgm:cxn modelId="{E8287FB5-B90F-4482-BCF9-B78ACB241B3C}" srcId="{41920FB0-8173-4120-BDC1-17F3B3BA6CD6}" destId="{3205EE6D-435B-444F-9858-ECBAD4339264}" srcOrd="0" destOrd="0" parTransId="{6BBA051C-7DC2-4860-9850-82743515E39C}" sibTransId="{D5D1E61F-F714-4A17-AC89-57BE2219B4F1}"/>
    <dgm:cxn modelId="{B256DABF-65B7-4B3C-9C31-4BAB6FE451EE}" type="presOf" srcId="{93A4F118-67EC-4D1E-9A4E-E960464C9D5C}" destId="{D5FA261A-4668-43F7-8F75-55793023D404}" srcOrd="0" destOrd="0" presId="urn:microsoft.com/office/officeart/2005/8/layout/lProcess3"/>
    <dgm:cxn modelId="{986FD1A9-7884-4A70-85BC-CDE148F801D4}" type="presOf" srcId="{2CBDC6EF-E683-4EFC-B48E-CAFA78181957}" destId="{3BF6206F-6498-4CB0-A138-185A70E74F48}" srcOrd="0" destOrd="0" presId="urn:microsoft.com/office/officeart/2005/8/layout/lProcess3"/>
    <dgm:cxn modelId="{E7ECCC73-2915-4196-AF74-A7C8D0FBD040}" type="presOf" srcId="{80C9AA35-9E6F-478A-8600-1020F41B2CBC}" destId="{6B6E6A37-C3B3-42D9-AFF9-455763100E92}" srcOrd="0" destOrd="0" presId="urn:microsoft.com/office/officeart/2005/8/layout/lProcess3"/>
    <dgm:cxn modelId="{426F4E4D-0561-48B4-9584-0844DA49FEED}" srcId="{0F2CFFE3-8432-4C49-BD0A-5C6A535D01F3}" destId="{3C838C50-8C23-4112-AA92-A4F957D51BCB}" srcOrd="0" destOrd="0" parTransId="{6A5FA80A-56DA-45D5-966D-1359C580E5B0}" sibTransId="{DF114624-F122-4762-A716-6EA3E08CF4BC}"/>
    <dgm:cxn modelId="{2CE5E268-428A-47F1-BC11-38AD7CB47A8C}" srcId="{41920FB0-8173-4120-BDC1-17F3B3BA6CD6}" destId="{5CD38634-2B5A-484F-B3F8-CD719FCF57AE}" srcOrd="1" destOrd="0" parTransId="{299CFA64-0ADF-4DD7-BE53-260AC6BE5317}" sibTransId="{710B7709-0540-475C-9673-AB35F7E0980B}"/>
    <dgm:cxn modelId="{3ED47496-2CF4-4265-BC2C-D2F8D6AB5D8E}" srcId="{41920FB0-8173-4120-BDC1-17F3B3BA6CD6}" destId="{77E4AC21-7D54-4BCE-9AFA-CF6EA6BA41F2}" srcOrd="2" destOrd="0" parTransId="{E25BA0CD-2A64-4F53-A5A9-091C15B9D575}" sibTransId="{DAE1CBAF-7694-4313-8BCD-9366A81FDEA8}"/>
    <dgm:cxn modelId="{2A681BCF-080F-4C8A-A3C0-3795FB7D96C0}" srcId="{93A4F118-67EC-4D1E-9A4E-E960464C9D5C}" destId="{141A74A6-C458-44A1-A63D-082134B0049A}" srcOrd="1" destOrd="0" parTransId="{281D0D07-7813-44EE-974C-2908F6249883}" sibTransId="{9CF44736-679A-4E87-AFF9-59374A5882A1}"/>
    <dgm:cxn modelId="{5E89EAF9-80A2-48FB-BFBE-1A19CF2BABBB}" type="presParOf" srcId="{2F46139E-52D2-481D-9F27-6483B6217803}" destId="{69ED10D2-5AAB-4DC4-BCA5-8CE30DC1CF49}" srcOrd="0" destOrd="0" presId="urn:microsoft.com/office/officeart/2005/8/layout/lProcess3"/>
    <dgm:cxn modelId="{25A76B64-4A95-482E-95EA-100F10D58E6D}" type="presParOf" srcId="{69ED10D2-5AAB-4DC4-BCA5-8CE30DC1CF49}" destId="{708E4307-11D9-4652-B095-D80BFA20F422}" srcOrd="0" destOrd="0" presId="urn:microsoft.com/office/officeart/2005/8/layout/lProcess3"/>
    <dgm:cxn modelId="{29034E04-46B6-4FEE-AC49-FDB7062399E4}" type="presParOf" srcId="{69ED10D2-5AAB-4DC4-BCA5-8CE30DC1CF49}" destId="{70406F84-7CF1-4975-80E2-C7E3F891637A}" srcOrd="1" destOrd="0" presId="urn:microsoft.com/office/officeart/2005/8/layout/lProcess3"/>
    <dgm:cxn modelId="{D3D2901D-252D-41E3-AE5D-709615FBAC5B}" type="presParOf" srcId="{69ED10D2-5AAB-4DC4-BCA5-8CE30DC1CF49}" destId="{A357420E-8AD3-4535-B7BB-A41AB712692B}" srcOrd="2" destOrd="0" presId="urn:microsoft.com/office/officeart/2005/8/layout/lProcess3"/>
    <dgm:cxn modelId="{D782C4FC-AA5E-4789-B42C-400D577BE3B8}" type="presParOf" srcId="{69ED10D2-5AAB-4DC4-BCA5-8CE30DC1CF49}" destId="{7EAB9898-D3E9-47FF-A8E0-A415DFF3F1BA}" srcOrd="3" destOrd="0" presId="urn:microsoft.com/office/officeart/2005/8/layout/lProcess3"/>
    <dgm:cxn modelId="{2E31F87C-FD9F-4BB8-B55A-8F722F942D3C}" type="presParOf" srcId="{69ED10D2-5AAB-4DC4-BCA5-8CE30DC1CF49}" destId="{D6967240-9A38-4E96-8991-22B7C3572972}" srcOrd="4" destOrd="0" presId="urn:microsoft.com/office/officeart/2005/8/layout/lProcess3"/>
    <dgm:cxn modelId="{D54A6C92-F67B-4EE4-8F82-AEC905D8EA4C}" type="presParOf" srcId="{69ED10D2-5AAB-4DC4-BCA5-8CE30DC1CF49}" destId="{252803ED-F638-45AD-B6FF-FD32B97B48D5}" srcOrd="5" destOrd="0" presId="urn:microsoft.com/office/officeart/2005/8/layout/lProcess3"/>
    <dgm:cxn modelId="{1D96CD5B-CDE0-469A-80AB-2EA0F683E0AC}" type="presParOf" srcId="{69ED10D2-5AAB-4DC4-BCA5-8CE30DC1CF49}" destId="{8496D1AA-670F-4D30-8F77-6FF7DC0D642B}" srcOrd="6" destOrd="0" presId="urn:microsoft.com/office/officeart/2005/8/layout/lProcess3"/>
    <dgm:cxn modelId="{31A86667-152C-4166-8DBE-1B385A2E5D59}" type="presParOf" srcId="{2F46139E-52D2-481D-9F27-6483B6217803}" destId="{33D14D34-64FF-4D34-9827-BED254038E31}" srcOrd="1" destOrd="0" presId="urn:microsoft.com/office/officeart/2005/8/layout/lProcess3"/>
    <dgm:cxn modelId="{2B0C50F6-103F-4E73-BDC9-74BFCB440036}" type="presParOf" srcId="{2F46139E-52D2-481D-9F27-6483B6217803}" destId="{9BA11D02-87EE-40C4-B89A-7C4F7C0C60CD}" srcOrd="2" destOrd="0" presId="urn:microsoft.com/office/officeart/2005/8/layout/lProcess3"/>
    <dgm:cxn modelId="{F4BDD071-6EBC-4BF0-860E-C214526EA969}" type="presParOf" srcId="{9BA11D02-87EE-40C4-B89A-7C4F7C0C60CD}" destId="{D5FA261A-4668-43F7-8F75-55793023D404}" srcOrd="0" destOrd="0" presId="urn:microsoft.com/office/officeart/2005/8/layout/lProcess3"/>
    <dgm:cxn modelId="{D840F6C2-20C4-4348-BC88-957392D4542F}" type="presParOf" srcId="{9BA11D02-87EE-40C4-B89A-7C4F7C0C60CD}" destId="{1EDE79DD-9B57-4965-88B2-B3FF2667B623}" srcOrd="1" destOrd="0" presId="urn:microsoft.com/office/officeart/2005/8/layout/lProcess3"/>
    <dgm:cxn modelId="{2EC7569B-1A98-4D34-A066-BE0D1970675B}" type="presParOf" srcId="{9BA11D02-87EE-40C4-B89A-7C4F7C0C60CD}" destId="{93902FB9-2A3C-498C-B964-B8AB7A7AB1A4}" srcOrd="2" destOrd="0" presId="urn:microsoft.com/office/officeart/2005/8/layout/lProcess3"/>
    <dgm:cxn modelId="{52518E88-1E86-413B-89D4-F4C4BCB9C70A}" type="presParOf" srcId="{9BA11D02-87EE-40C4-B89A-7C4F7C0C60CD}" destId="{55C22630-2BC0-4FF4-8B63-206208C6C3A3}" srcOrd="3" destOrd="0" presId="urn:microsoft.com/office/officeart/2005/8/layout/lProcess3"/>
    <dgm:cxn modelId="{9746B299-7928-4891-A991-17F13479776C}" type="presParOf" srcId="{9BA11D02-87EE-40C4-B89A-7C4F7C0C60CD}" destId="{8C00A00B-EBF8-43FB-AFE7-B013AE835085}" srcOrd="4" destOrd="0" presId="urn:microsoft.com/office/officeart/2005/8/layout/lProcess3"/>
    <dgm:cxn modelId="{2542B1C0-BB0F-481D-B18C-559170556E63}" type="presParOf" srcId="{9BA11D02-87EE-40C4-B89A-7C4F7C0C60CD}" destId="{D4B8A7CB-E471-4DCB-9B98-4EC5ECE7AC3C}" srcOrd="5" destOrd="0" presId="urn:microsoft.com/office/officeart/2005/8/layout/lProcess3"/>
    <dgm:cxn modelId="{A6D718CA-BC7B-4C29-9B5C-3AC0E86D22DF}" type="presParOf" srcId="{9BA11D02-87EE-40C4-B89A-7C4F7C0C60CD}" destId="{F6AEE40A-3538-4650-BE91-717AA19B9EA7}" srcOrd="6" destOrd="0" presId="urn:microsoft.com/office/officeart/2005/8/layout/lProcess3"/>
    <dgm:cxn modelId="{9F9D4797-E6FF-4A3E-9ED8-06742FB58DAF}" type="presParOf" srcId="{2F46139E-52D2-481D-9F27-6483B6217803}" destId="{44F248C0-FBC9-40A6-86E3-BE5044193230}" srcOrd="3" destOrd="0" presId="urn:microsoft.com/office/officeart/2005/8/layout/lProcess3"/>
    <dgm:cxn modelId="{785D7767-3AA4-4026-8B27-B9BDFD4A8C4C}" type="presParOf" srcId="{2F46139E-52D2-481D-9F27-6483B6217803}" destId="{02AD3675-EFC5-48EA-95F3-36682CA16C5E}" srcOrd="4" destOrd="0" presId="urn:microsoft.com/office/officeart/2005/8/layout/lProcess3"/>
    <dgm:cxn modelId="{7F37068C-9234-4C82-AB2A-33B410CE5136}" type="presParOf" srcId="{02AD3675-EFC5-48EA-95F3-36682CA16C5E}" destId="{4414FC3B-6798-41B1-8CE3-57B75F9C3A62}" srcOrd="0" destOrd="0" presId="urn:microsoft.com/office/officeart/2005/8/layout/lProcess3"/>
    <dgm:cxn modelId="{E49CF44D-FCA9-4B78-88C0-0DDE6CBA254B}" type="presParOf" srcId="{02AD3675-EFC5-48EA-95F3-36682CA16C5E}" destId="{4B0818FC-E5B1-4E18-B807-BEAE1922AD44}" srcOrd="1" destOrd="0" presId="urn:microsoft.com/office/officeart/2005/8/layout/lProcess3"/>
    <dgm:cxn modelId="{E6CABBAF-E6E9-424A-A21D-FB0F09E1C899}" type="presParOf" srcId="{02AD3675-EFC5-48EA-95F3-36682CA16C5E}" destId="{9917CF6E-8304-4814-B125-2EDBF395E17A}" srcOrd="2" destOrd="0" presId="urn:microsoft.com/office/officeart/2005/8/layout/lProcess3"/>
    <dgm:cxn modelId="{BBB50747-3DE2-4DB5-B741-2918A07C0B67}" type="presParOf" srcId="{02AD3675-EFC5-48EA-95F3-36682CA16C5E}" destId="{75C252CC-BCB5-45D2-971C-1106F91E1537}" srcOrd="3" destOrd="0" presId="urn:microsoft.com/office/officeart/2005/8/layout/lProcess3"/>
    <dgm:cxn modelId="{8F23BBE6-8521-4E13-84A9-7480CCE258BD}" type="presParOf" srcId="{02AD3675-EFC5-48EA-95F3-36682CA16C5E}" destId="{6B6E6A37-C3B3-42D9-AFF9-455763100E92}" srcOrd="4" destOrd="0" presId="urn:microsoft.com/office/officeart/2005/8/layout/lProcess3"/>
    <dgm:cxn modelId="{14FF8B52-2B22-45C3-A4C1-42860D61DC0E}" type="presParOf" srcId="{02AD3675-EFC5-48EA-95F3-36682CA16C5E}" destId="{032C584C-1110-48D5-8D56-65E72DCBB187}" srcOrd="5" destOrd="0" presId="urn:microsoft.com/office/officeart/2005/8/layout/lProcess3"/>
    <dgm:cxn modelId="{7BDDE670-1BFC-40CD-A146-96385FFA190D}" type="presParOf" srcId="{02AD3675-EFC5-48EA-95F3-36682CA16C5E}" destId="{BCD3719C-B8BB-4E04-9B9A-AE36D97D6400}" srcOrd="6" destOrd="0" presId="urn:microsoft.com/office/officeart/2005/8/layout/lProcess3"/>
    <dgm:cxn modelId="{7C89CF80-40D2-4F4D-B8C4-8CCC88FBA199}" type="presParOf" srcId="{2F46139E-52D2-481D-9F27-6483B6217803}" destId="{B40133B4-88C4-40AF-BDFC-B38F870FA91B}" srcOrd="5" destOrd="0" presId="urn:microsoft.com/office/officeart/2005/8/layout/lProcess3"/>
    <dgm:cxn modelId="{B19805D4-D0BC-48A1-A04F-A26ABACF182A}" type="presParOf" srcId="{2F46139E-52D2-481D-9F27-6483B6217803}" destId="{5454F4DD-5DE1-4560-83F3-4C0B99215B56}" srcOrd="6" destOrd="0" presId="urn:microsoft.com/office/officeart/2005/8/layout/lProcess3"/>
    <dgm:cxn modelId="{FF584D0F-0D24-4EC5-83F6-E4503896B924}" type="presParOf" srcId="{5454F4DD-5DE1-4560-83F3-4C0B99215B56}" destId="{39D14AE2-78FA-4AAC-AD42-A7FAD688C323}" srcOrd="0" destOrd="0" presId="urn:microsoft.com/office/officeart/2005/8/layout/lProcess3"/>
    <dgm:cxn modelId="{27519B35-53EA-4468-A3DD-BDE017B117EE}" type="presParOf" srcId="{5454F4DD-5DE1-4560-83F3-4C0B99215B56}" destId="{88BA8333-808C-411F-A2AB-72D14AB2B085}" srcOrd="1" destOrd="0" presId="urn:microsoft.com/office/officeart/2005/8/layout/lProcess3"/>
    <dgm:cxn modelId="{6A4CF554-0272-4E95-903B-D7E7C8A5867C}" type="presParOf" srcId="{5454F4DD-5DE1-4560-83F3-4C0B99215B56}" destId="{080EE032-8CF5-4796-8EE9-6B578F4A46A9}" srcOrd="2" destOrd="0" presId="urn:microsoft.com/office/officeart/2005/8/layout/lProcess3"/>
    <dgm:cxn modelId="{9A922AEF-4633-4D85-B1FD-14B2EDA1C39A}" type="presParOf" srcId="{5454F4DD-5DE1-4560-83F3-4C0B99215B56}" destId="{1B36ADC7-2D11-4A9F-9686-D50A8E1B0AA4}" srcOrd="3" destOrd="0" presId="urn:microsoft.com/office/officeart/2005/8/layout/lProcess3"/>
    <dgm:cxn modelId="{A3E4EA0C-8638-495B-AE0F-741EED98393F}" type="presParOf" srcId="{5454F4DD-5DE1-4560-83F3-4C0B99215B56}" destId="{4928CF53-0B57-4C14-93D3-88845CBDC3B8}" srcOrd="4" destOrd="0" presId="urn:microsoft.com/office/officeart/2005/8/layout/lProcess3"/>
    <dgm:cxn modelId="{CB770890-9C7F-468F-B111-CD089EBBC6B1}" type="presParOf" srcId="{5454F4DD-5DE1-4560-83F3-4C0B99215B56}" destId="{0C34CDC6-78A3-49D7-82A8-97BFC120478A}" srcOrd="5" destOrd="0" presId="urn:microsoft.com/office/officeart/2005/8/layout/lProcess3"/>
    <dgm:cxn modelId="{13DFAD22-B3AC-407C-8680-D178AA747EEC}" type="presParOf" srcId="{5454F4DD-5DE1-4560-83F3-4C0B99215B56}" destId="{3BF6206F-6498-4CB0-A138-185A70E74F48}"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E4307-11D9-4652-B095-D80BFA20F422}">
      <dsp:nvSpPr>
        <dsp:cNvPr id="0" name=""/>
        <dsp:cNvSpPr/>
      </dsp:nvSpPr>
      <dsp:spPr>
        <a:xfrm>
          <a:off x="6754" y="429417"/>
          <a:ext cx="2773018" cy="874562"/>
        </a:xfrm>
        <a:prstGeom prst="chevr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t>Background</a:t>
          </a:r>
          <a:endParaRPr lang="en-US" sz="2000" b="1" kern="1200" dirty="0"/>
        </a:p>
      </dsp:txBody>
      <dsp:txXfrm>
        <a:off x="444035" y="429417"/>
        <a:ext cx="1898456" cy="874562"/>
      </dsp:txXfrm>
    </dsp:sp>
    <dsp:sp modelId="{A357420E-8AD3-4535-B7BB-A41AB712692B}">
      <dsp:nvSpPr>
        <dsp:cNvPr id="0" name=""/>
        <dsp:cNvSpPr/>
      </dsp:nvSpPr>
      <dsp:spPr>
        <a:xfrm>
          <a:off x="2495540" y="499559"/>
          <a:ext cx="2156936" cy="734278"/>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Who We Are</a:t>
          </a:r>
          <a:endParaRPr lang="en-US" sz="1600" b="1" kern="1200" dirty="0"/>
        </a:p>
      </dsp:txBody>
      <dsp:txXfrm>
        <a:off x="2862679" y="499559"/>
        <a:ext cx="1422658" cy="734278"/>
      </dsp:txXfrm>
    </dsp:sp>
    <dsp:sp modelId="{D6967240-9A38-4E96-8991-22B7C3572972}">
      <dsp:nvSpPr>
        <dsp:cNvPr id="0" name=""/>
        <dsp:cNvSpPr/>
      </dsp:nvSpPr>
      <dsp:spPr>
        <a:xfrm>
          <a:off x="4398416" y="499559"/>
          <a:ext cx="2111042" cy="734278"/>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Social Media in SEPTA</a:t>
          </a:r>
          <a:endParaRPr lang="en-US" sz="1600" b="1" kern="1200" dirty="0"/>
        </a:p>
      </dsp:txBody>
      <dsp:txXfrm>
        <a:off x="4765555" y="499559"/>
        <a:ext cx="1376764" cy="734278"/>
      </dsp:txXfrm>
    </dsp:sp>
    <dsp:sp modelId="{8496D1AA-670F-4D30-8F77-6FF7DC0D642B}">
      <dsp:nvSpPr>
        <dsp:cNvPr id="0" name=""/>
        <dsp:cNvSpPr/>
      </dsp:nvSpPr>
      <dsp:spPr>
        <a:xfrm>
          <a:off x="6255397" y="499559"/>
          <a:ext cx="2111042" cy="734278"/>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Current S.M. Team</a:t>
          </a:r>
          <a:endParaRPr lang="en-US" sz="1600" b="1" kern="1200" dirty="0"/>
        </a:p>
      </dsp:txBody>
      <dsp:txXfrm>
        <a:off x="6622536" y="499559"/>
        <a:ext cx="1376764" cy="734278"/>
      </dsp:txXfrm>
    </dsp:sp>
    <dsp:sp modelId="{D5FA261A-4668-43F7-8F75-55793023D404}">
      <dsp:nvSpPr>
        <dsp:cNvPr id="0" name=""/>
        <dsp:cNvSpPr/>
      </dsp:nvSpPr>
      <dsp:spPr>
        <a:xfrm>
          <a:off x="6754" y="1426418"/>
          <a:ext cx="2773018" cy="874562"/>
        </a:xfrm>
        <a:prstGeom prst="chevr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t>Staying Engaged</a:t>
          </a:r>
          <a:endParaRPr lang="en-US" sz="2000" b="1" kern="1200" dirty="0"/>
        </a:p>
      </dsp:txBody>
      <dsp:txXfrm>
        <a:off x="444035" y="1426418"/>
        <a:ext cx="1898456" cy="874562"/>
      </dsp:txXfrm>
    </dsp:sp>
    <dsp:sp modelId="{93902FB9-2A3C-498C-B964-B8AB7A7AB1A4}">
      <dsp:nvSpPr>
        <dsp:cNvPr id="0" name=""/>
        <dsp:cNvSpPr/>
      </dsp:nvSpPr>
      <dsp:spPr>
        <a:xfrm>
          <a:off x="2495540" y="1496560"/>
          <a:ext cx="2111042" cy="734278"/>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Processes</a:t>
          </a:r>
          <a:endParaRPr lang="en-US" sz="1600" b="1" kern="1200" dirty="0"/>
        </a:p>
      </dsp:txBody>
      <dsp:txXfrm>
        <a:off x="2862679" y="1496560"/>
        <a:ext cx="1376764" cy="734278"/>
      </dsp:txXfrm>
    </dsp:sp>
    <dsp:sp modelId="{8C00A00B-EBF8-43FB-AFE7-B013AE835085}">
      <dsp:nvSpPr>
        <dsp:cNvPr id="0" name=""/>
        <dsp:cNvSpPr/>
      </dsp:nvSpPr>
      <dsp:spPr>
        <a:xfrm>
          <a:off x="4352521" y="1497939"/>
          <a:ext cx="2146991" cy="731519"/>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Daily Activity</a:t>
          </a:r>
          <a:endParaRPr lang="en-US" sz="1600" b="1" kern="1200" dirty="0"/>
        </a:p>
      </dsp:txBody>
      <dsp:txXfrm>
        <a:off x="4718281" y="1497939"/>
        <a:ext cx="1415472" cy="731519"/>
      </dsp:txXfrm>
    </dsp:sp>
    <dsp:sp modelId="{F6AEE40A-3538-4650-BE91-717AA19B9EA7}">
      <dsp:nvSpPr>
        <dsp:cNvPr id="0" name=""/>
        <dsp:cNvSpPr/>
      </dsp:nvSpPr>
      <dsp:spPr>
        <a:xfrm>
          <a:off x="6245453" y="1497939"/>
          <a:ext cx="2148842" cy="731519"/>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Daily Assignments</a:t>
          </a:r>
          <a:endParaRPr lang="en-US" sz="1600" b="1" kern="1200" dirty="0"/>
        </a:p>
      </dsp:txBody>
      <dsp:txXfrm>
        <a:off x="6611213" y="1497939"/>
        <a:ext cx="1417323" cy="731519"/>
      </dsp:txXfrm>
    </dsp:sp>
    <dsp:sp modelId="{4414FC3B-6798-41B1-8CE3-57B75F9C3A62}">
      <dsp:nvSpPr>
        <dsp:cNvPr id="0" name=""/>
        <dsp:cNvSpPr/>
      </dsp:nvSpPr>
      <dsp:spPr>
        <a:xfrm>
          <a:off x="6754" y="2423419"/>
          <a:ext cx="2829537" cy="874562"/>
        </a:xfrm>
        <a:prstGeom prst="chevr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t>Customer Outreach</a:t>
          </a:r>
          <a:endParaRPr lang="en-US" sz="2000" b="1" kern="1200" dirty="0"/>
        </a:p>
      </dsp:txBody>
      <dsp:txXfrm>
        <a:off x="444035" y="2423419"/>
        <a:ext cx="1954975" cy="874562"/>
      </dsp:txXfrm>
    </dsp:sp>
    <dsp:sp modelId="{9917CF6E-8304-4814-B125-2EDBF395E17A}">
      <dsp:nvSpPr>
        <dsp:cNvPr id="0" name=""/>
        <dsp:cNvSpPr/>
      </dsp:nvSpPr>
      <dsp:spPr>
        <a:xfrm>
          <a:off x="2552058" y="2494940"/>
          <a:ext cx="2103111" cy="731519"/>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Goals</a:t>
          </a:r>
          <a:endParaRPr lang="en-US" sz="1600" b="1" kern="1200" dirty="0"/>
        </a:p>
      </dsp:txBody>
      <dsp:txXfrm>
        <a:off x="2917818" y="2494940"/>
        <a:ext cx="1371592" cy="731519"/>
      </dsp:txXfrm>
    </dsp:sp>
    <dsp:sp modelId="{6B6E6A37-C3B3-42D9-AFF9-455763100E92}">
      <dsp:nvSpPr>
        <dsp:cNvPr id="0" name=""/>
        <dsp:cNvSpPr/>
      </dsp:nvSpPr>
      <dsp:spPr>
        <a:xfrm>
          <a:off x="4401110" y="2494940"/>
          <a:ext cx="2103111" cy="731519"/>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Types of Outreach</a:t>
          </a:r>
          <a:endParaRPr lang="en-US" sz="1600" b="1" kern="1200" dirty="0"/>
        </a:p>
      </dsp:txBody>
      <dsp:txXfrm>
        <a:off x="4766870" y="2494940"/>
        <a:ext cx="1371592" cy="731519"/>
      </dsp:txXfrm>
    </dsp:sp>
    <dsp:sp modelId="{BCD3719C-B8BB-4E04-9B9A-AE36D97D6400}">
      <dsp:nvSpPr>
        <dsp:cNvPr id="0" name=""/>
        <dsp:cNvSpPr/>
      </dsp:nvSpPr>
      <dsp:spPr>
        <a:xfrm>
          <a:off x="6250161" y="2494940"/>
          <a:ext cx="2103111" cy="731519"/>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Response: Positive &amp; Negative </a:t>
          </a:r>
          <a:endParaRPr lang="en-US" sz="1600" b="1" kern="1200" dirty="0"/>
        </a:p>
      </dsp:txBody>
      <dsp:txXfrm>
        <a:off x="6615921" y="2494940"/>
        <a:ext cx="1371592" cy="731519"/>
      </dsp:txXfrm>
    </dsp:sp>
    <dsp:sp modelId="{39D14AE2-78FA-4AAC-AD42-A7FAD688C323}">
      <dsp:nvSpPr>
        <dsp:cNvPr id="0" name=""/>
        <dsp:cNvSpPr/>
      </dsp:nvSpPr>
      <dsp:spPr>
        <a:xfrm>
          <a:off x="6754" y="3420420"/>
          <a:ext cx="2829537" cy="874562"/>
        </a:xfrm>
        <a:prstGeom prst="chevr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t>Broaden Your Scope</a:t>
          </a:r>
          <a:endParaRPr lang="en-US" sz="2000" b="1" kern="1200" dirty="0"/>
        </a:p>
      </dsp:txBody>
      <dsp:txXfrm>
        <a:off x="444035" y="3420420"/>
        <a:ext cx="1954975" cy="874562"/>
      </dsp:txXfrm>
    </dsp:sp>
    <dsp:sp modelId="{080EE032-8CF5-4796-8EE9-6B578F4A46A9}">
      <dsp:nvSpPr>
        <dsp:cNvPr id="0" name=""/>
        <dsp:cNvSpPr/>
      </dsp:nvSpPr>
      <dsp:spPr>
        <a:xfrm>
          <a:off x="2552058" y="3491941"/>
          <a:ext cx="2103111" cy="731519"/>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Look Beyond the “@”</a:t>
          </a:r>
          <a:endParaRPr lang="en-US" sz="1600" b="1" kern="1200" dirty="0"/>
        </a:p>
      </dsp:txBody>
      <dsp:txXfrm>
        <a:off x="2917818" y="3491941"/>
        <a:ext cx="1371592" cy="731519"/>
      </dsp:txXfrm>
    </dsp:sp>
    <dsp:sp modelId="{4928CF53-0B57-4C14-93D3-88845CBDC3B8}">
      <dsp:nvSpPr>
        <dsp:cNvPr id="0" name=""/>
        <dsp:cNvSpPr/>
      </dsp:nvSpPr>
      <dsp:spPr>
        <a:xfrm>
          <a:off x="4401110" y="3491941"/>
          <a:ext cx="2103111" cy="731519"/>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Read Everything</a:t>
          </a:r>
          <a:endParaRPr lang="en-US" sz="1600" b="1" kern="1200" dirty="0"/>
        </a:p>
      </dsp:txBody>
      <dsp:txXfrm>
        <a:off x="4766870" y="3491941"/>
        <a:ext cx="1371592" cy="731519"/>
      </dsp:txXfrm>
    </dsp:sp>
    <dsp:sp modelId="{3BF6206F-6498-4CB0-A138-185A70E74F48}">
      <dsp:nvSpPr>
        <dsp:cNvPr id="0" name=""/>
        <dsp:cNvSpPr/>
      </dsp:nvSpPr>
      <dsp:spPr>
        <a:xfrm>
          <a:off x="6250161" y="3491941"/>
          <a:ext cx="2103111" cy="731519"/>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Takeaways</a:t>
          </a:r>
          <a:endParaRPr lang="en-US" sz="1600" b="1" kern="1200" dirty="0"/>
        </a:p>
      </dsp:txBody>
      <dsp:txXfrm>
        <a:off x="6615921" y="3491941"/>
        <a:ext cx="1371592" cy="73151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07B0323-8F97-48D9-9EC7-58BFBE170457}" type="datetimeFigureOut">
              <a:rPr lang="en-US" smtClean="0"/>
              <a:t>2/20/2019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1309E6FD-ADDA-44D6-9C0B-53304C0B2189}" type="slidenum">
              <a:rPr lang="en-US" smtClean="0"/>
              <a:t>‹#›</a:t>
            </a:fld>
            <a:endParaRPr lang="en-US"/>
          </a:p>
        </p:txBody>
      </p:sp>
    </p:spTree>
    <p:extLst>
      <p:ext uri="{BB962C8B-B14F-4D97-AF65-F5344CB8AC3E}">
        <p14:creationId xmlns:p14="http://schemas.microsoft.com/office/powerpoint/2010/main" val="389202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D78709-ABC1-4EA6-B098-9FD9320BA1EC}" type="datetime1">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06DE3-2E42-4FD6-9046-8C76481D3FCE}" type="slidenum">
              <a:rPr lang="en-US" smtClean="0"/>
              <a:t>‹#›</a:t>
            </a:fld>
            <a:endParaRPr lang="en-US"/>
          </a:p>
        </p:txBody>
      </p:sp>
    </p:spTree>
    <p:extLst>
      <p:ext uri="{BB962C8B-B14F-4D97-AF65-F5344CB8AC3E}">
        <p14:creationId xmlns:p14="http://schemas.microsoft.com/office/powerpoint/2010/main" val="255570760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C4D48-F988-4B91-9778-6C543C77244B}" type="datetime1">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06DE3-2E42-4FD6-9046-8C76481D3FCE}" type="slidenum">
              <a:rPr lang="en-US" smtClean="0"/>
              <a:t>‹#›</a:t>
            </a:fld>
            <a:endParaRPr lang="en-US"/>
          </a:p>
        </p:txBody>
      </p:sp>
    </p:spTree>
    <p:extLst>
      <p:ext uri="{BB962C8B-B14F-4D97-AF65-F5344CB8AC3E}">
        <p14:creationId xmlns:p14="http://schemas.microsoft.com/office/powerpoint/2010/main" val="267348658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CEBBD-A239-459F-84AA-B4511153F155}" type="datetime1">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06DE3-2E42-4FD6-9046-8C76481D3FCE}" type="slidenum">
              <a:rPr lang="en-US" smtClean="0"/>
              <a:t>‹#›</a:t>
            </a:fld>
            <a:endParaRPr lang="en-US"/>
          </a:p>
        </p:txBody>
      </p:sp>
    </p:spTree>
    <p:extLst>
      <p:ext uri="{BB962C8B-B14F-4D97-AF65-F5344CB8AC3E}">
        <p14:creationId xmlns:p14="http://schemas.microsoft.com/office/powerpoint/2010/main" val="160106130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0AD7FC-204B-43A8-964E-EE9CF23EFFE8}" type="datetime1">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06DE3-2E42-4FD6-9046-8C76481D3FCE}" type="slidenum">
              <a:rPr lang="en-US" smtClean="0"/>
              <a:t>‹#›</a:t>
            </a:fld>
            <a:endParaRPr lang="en-US"/>
          </a:p>
        </p:txBody>
      </p:sp>
    </p:spTree>
    <p:extLst>
      <p:ext uri="{BB962C8B-B14F-4D97-AF65-F5344CB8AC3E}">
        <p14:creationId xmlns:p14="http://schemas.microsoft.com/office/powerpoint/2010/main" val="295290110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58E796-8BCF-4650-9114-C0A404AF6226}" type="datetime1">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06DE3-2E42-4FD6-9046-8C76481D3FCE}" type="slidenum">
              <a:rPr lang="en-US" smtClean="0"/>
              <a:t>‹#›</a:t>
            </a:fld>
            <a:endParaRPr lang="en-US"/>
          </a:p>
        </p:txBody>
      </p:sp>
    </p:spTree>
    <p:extLst>
      <p:ext uri="{BB962C8B-B14F-4D97-AF65-F5344CB8AC3E}">
        <p14:creationId xmlns:p14="http://schemas.microsoft.com/office/powerpoint/2010/main" val="260202201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DCDE-6340-4A7D-B729-B8DF5EF728A9}" type="datetime1">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06DE3-2E42-4FD6-9046-8C76481D3FCE}" type="slidenum">
              <a:rPr lang="en-US" smtClean="0"/>
              <a:t>‹#›</a:t>
            </a:fld>
            <a:endParaRPr lang="en-US"/>
          </a:p>
        </p:txBody>
      </p:sp>
    </p:spTree>
    <p:extLst>
      <p:ext uri="{BB962C8B-B14F-4D97-AF65-F5344CB8AC3E}">
        <p14:creationId xmlns:p14="http://schemas.microsoft.com/office/powerpoint/2010/main" val="7662823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657BE4-2E4A-4BB6-8CD3-BFA370C2CD8B}" type="datetime1">
              <a:rPr lang="en-US" smtClean="0"/>
              <a:t>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06DE3-2E42-4FD6-9046-8C76481D3FCE}" type="slidenum">
              <a:rPr lang="en-US" smtClean="0"/>
              <a:t>‹#›</a:t>
            </a:fld>
            <a:endParaRPr lang="en-US"/>
          </a:p>
        </p:txBody>
      </p:sp>
    </p:spTree>
    <p:extLst>
      <p:ext uri="{BB962C8B-B14F-4D97-AF65-F5344CB8AC3E}">
        <p14:creationId xmlns:p14="http://schemas.microsoft.com/office/powerpoint/2010/main" val="284305961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2523C4-B427-48E3-9A39-097E8D3B92A8}" type="datetime1">
              <a:rPr lang="en-US" smtClean="0"/>
              <a:t>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06DE3-2E42-4FD6-9046-8C76481D3FCE}" type="slidenum">
              <a:rPr lang="en-US" smtClean="0"/>
              <a:t>‹#›</a:t>
            </a:fld>
            <a:endParaRPr lang="en-US"/>
          </a:p>
        </p:txBody>
      </p:sp>
    </p:spTree>
    <p:extLst>
      <p:ext uri="{BB962C8B-B14F-4D97-AF65-F5344CB8AC3E}">
        <p14:creationId xmlns:p14="http://schemas.microsoft.com/office/powerpoint/2010/main" val="139283213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AD85D-471A-48B0-8E6F-6D4A6230D175}" type="datetime1">
              <a:rPr lang="en-US" smtClean="0"/>
              <a:t>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06DE3-2E42-4FD6-9046-8C76481D3FCE}" type="slidenum">
              <a:rPr lang="en-US" smtClean="0"/>
              <a:t>‹#›</a:t>
            </a:fld>
            <a:endParaRPr lang="en-US"/>
          </a:p>
        </p:txBody>
      </p:sp>
    </p:spTree>
    <p:extLst>
      <p:ext uri="{BB962C8B-B14F-4D97-AF65-F5344CB8AC3E}">
        <p14:creationId xmlns:p14="http://schemas.microsoft.com/office/powerpoint/2010/main" val="236921176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D4EDF0-F6F4-4DD7-9721-36861CE04F3A}" type="datetime1">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06DE3-2E42-4FD6-9046-8C76481D3FCE}" type="slidenum">
              <a:rPr lang="en-US" smtClean="0"/>
              <a:t>‹#›</a:t>
            </a:fld>
            <a:endParaRPr lang="en-US"/>
          </a:p>
        </p:txBody>
      </p:sp>
    </p:spTree>
    <p:extLst>
      <p:ext uri="{BB962C8B-B14F-4D97-AF65-F5344CB8AC3E}">
        <p14:creationId xmlns:p14="http://schemas.microsoft.com/office/powerpoint/2010/main" val="115109291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06B54-41A0-45B0-B7E9-DC46D3540057}" type="datetime1">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06DE3-2E42-4FD6-9046-8C76481D3FCE}" type="slidenum">
              <a:rPr lang="en-US" smtClean="0"/>
              <a:t>‹#›</a:t>
            </a:fld>
            <a:endParaRPr lang="en-US"/>
          </a:p>
        </p:txBody>
      </p:sp>
    </p:spTree>
    <p:extLst>
      <p:ext uri="{BB962C8B-B14F-4D97-AF65-F5344CB8AC3E}">
        <p14:creationId xmlns:p14="http://schemas.microsoft.com/office/powerpoint/2010/main" val="267784493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9CE17-6FE3-4F29-9BEB-CB20AA3FED22}" type="datetime1">
              <a:rPr lang="en-US" smtClean="0"/>
              <a:t>2/20/2019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06DE3-2E42-4FD6-9046-8C76481D3FCE}" type="slidenum">
              <a:rPr lang="en-US" smtClean="0"/>
              <a:t>‹#›</a:t>
            </a:fld>
            <a:endParaRPr lang="en-US"/>
          </a:p>
        </p:txBody>
      </p:sp>
    </p:spTree>
    <p:extLst>
      <p:ext uri="{BB962C8B-B14F-4D97-AF65-F5344CB8AC3E}">
        <p14:creationId xmlns:p14="http://schemas.microsoft.com/office/powerpoint/2010/main" val="3674801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hdphoto" Target="../media/hdphoto3.wdp"/><Relationship Id="rId7" Type="http://schemas.microsoft.com/office/2007/relationships/hdphoto" Target="../media/hdphoto4.wdp"/><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image" Target="../media/image45.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image" Target="../media/image47.tmp"/><Relationship Id="rId1" Type="http://schemas.openxmlformats.org/officeDocument/2006/relationships/slideLayout" Target="../slideLayouts/slideLayout7.xml"/><Relationship Id="rId4" Type="http://schemas.openxmlformats.org/officeDocument/2006/relationships/image" Target="../media/image49.tmp"/></Relationships>
</file>

<file path=ppt/slides/_rels/slide19.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6.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5" Type="http://schemas.openxmlformats.org/officeDocument/2006/relationships/image" Target="../media/image18.png"/><Relationship Id="rId10" Type="http://schemas.microsoft.com/office/2007/relationships/hdphoto" Target="../media/hdphoto2.wdp"/><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tmp"/></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399055" y="4684693"/>
            <a:ext cx="83804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Geneva"/>
                <a:cs typeface="Geneva"/>
              </a:defRPr>
            </a:lvl1pPr>
            <a:lvl2pPr marL="742950" indent="-285750" eaLnBrk="0" hangingPunct="0">
              <a:defRPr>
                <a:solidFill>
                  <a:schemeClr val="tx1"/>
                </a:solidFill>
                <a:latin typeface="Arial" pitchFamily="34" charset="0"/>
                <a:ea typeface="Geneva"/>
                <a:cs typeface="Geneva"/>
              </a:defRPr>
            </a:lvl2pPr>
            <a:lvl3pPr marL="1143000" indent="-228600" eaLnBrk="0" hangingPunct="0">
              <a:defRPr>
                <a:solidFill>
                  <a:schemeClr val="tx1"/>
                </a:solidFill>
                <a:latin typeface="Arial" pitchFamily="34" charset="0"/>
                <a:ea typeface="Geneva"/>
                <a:cs typeface="Geneva"/>
              </a:defRPr>
            </a:lvl3pPr>
            <a:lvl4pPr marL="1600200" indent="-228600" eaLnBrk="0" hangingPunct="0">
              <a:defRPr>
                <a:solidFill>
                  <a:schemeClr val="tx1"/>
                </a:solidFill>
                <a:latin typeface="Arial" pitchFamily="34" charset="0"/>
                <a:ea typeface="Geneva"/>
                <a:cs typeface="Geneva"/>
              </a:defRPr>
            </a:lvl4pPr>
            <a:lvl5pPr marL="2057400" indent="-228600" eaLnBrk="0" hangingPunct="0">
              <a:defRPr>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Arial" pitchFamily="34" charset="0"/>
                <a:ea typeface="Geneva"/>
                <a:cs typeface="Geneva"/>
              </a:defRPr>
            </a:lvl9pPr>
          </a:lstStyle>
          <a:p>
            <a:pPr algn="ctr" eaLnBrk="1" hangingPunct="1"/>
            <a:r>
              <a:rPr lang="en-US" altLang="en-US" sz="2800" dirty="0" smtClean="0">
                <a:effectLst>
                  <a:outerShdw blurRad="38100" dist="38100" dir="2700000" algn="tl">
                    <a:srgbClr val="000000">
                      <a:alpha val="43137"/>
                    </a:srgbClr>
                  </a:outerShdw>
                </a:effectLst>
                <a:latin typeface="+mn-lt"/>
              </a:rPr>
              <a:t>Leveraging Social Media to Enhance the Customer Experience Through Backtracking and Outreach</a:t>
            </a:r>
            <a:endParaRPr lang="en-US" altLang="en-US" sz="2800" b="1" dirty="0">
              <a:solidFill>
                <a:schemeClr val="tx2"/>
              </a:solidFill>
              <a:latin typeface="+mn-lt"/>
            </a:endParaRPr>
          </a:p>
        </p:txBody>
      </p:sp>
      <p:cxnSp>
        <p:nvCxnSpPr>
          <p:cNvPr id="6" name="Straight Connector 5"/>
          <p:cNvCxnSpPr/>
          <p:nvPr/>
        </p:nvCxnSpPr>
        <p:spPr>
          <a:xfrm flipV="1">
            <a:off x="381000" y="4562475"/>
            <a:ext cx="8410575" cy="9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00050" y="5791200"/>
            <a:ext cx="8410575" cy="9525"/>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2"/>
          <p:cNvSpPr txBox="1">
            <a:spLocks noChangeArrowheads="1"/>
          </p:cNvSpPr>
          <p:nvPr/>
        </p:nvSpPr>
        <p:spPr bwMode="auto">
          <a:xfrm>
            <a:off x="415131" y="5960983"/>
            <a:ext cx="789067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Geneva"/>
                <a:cs typeface="Geneva"/>
              </a:defRPr>
            </a:lvl1pPr>
            <a:lvl2pPr marL="742950" indent="-285750" eaLnBrk="0" hangingPunct="0">
              <a:defRPr>
                <a:solidFill>
                  <a:schemeClr val="tx1"/>
                </a:solidFill>
                <a:latin typeface="Arial" pitchFamily="34" charset="0"/>
                <a:ea typeface="Geneva"/>
                <a:cs typeface="Geneva"/>
              </a:defRPr>
            </a:lvl2pPr>
            <a:lvl3pPr marL="1143000" indent="-228600" eaLnBrk="0" hangingPunct="0">
              <a:defRPr>
                <a:solidFill>
                  <a:schemeClr val="tx1"/>
                </a:solidFill>
                <a:latin typeface="Arial" pitchFamily="34" charset="0"/>
                <a:ea typeface="Geneva"/>
                <a:cs typeface="Geneva"/>
              </a:defRPr>
            </a:lvl3pPr>
            <a:lvl4pPr marL="1600200" indent="-228600" eaLnBrk="0" hangingPunct="0">
              <a:defRPr>
                <a:solidFill>
                  <a:schemeClr val="tx1"/>
                </a:solidFill>
                <a:latin typeface="Arial" pitchFamily="34" charset="0"/>
                <a:ea typeface="Geneva"/>
                <a:cs typeface="Geneva"/>
              </a:defRPr>
            </a:lvl4pPr>
            <a:lvl5pPr marL="2057400" indent="-228600" eaLnBrk="0" hangingPunct="0">
              <a:defRPr>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Arial" pitchFamily="34" charset="0"/>
                <a:ea typeface="Geneva"/>
                <a:cs typeface="Geneva"/>
              </a:defRPr>
            </a:lvl9pPr>
          </a:lstStyle>
          <a:p>
            <a:r>
              <a:rPr lang="en-US" sz="1600" dirty="0" smtClean="0">
                <a:effectLst>
                  <a:outerShdw blurRad="38100" dist="38100" dir="2700000" algn="tl">
                    <a:srgbClr val="000000">
                      <a:alpha val="43137"/>
                    </a:srgbClr>
                  </a:outerShdw>
                </a:effectLst>
                <a:latin typeface="+mn-lt"/>
              </a:rPr>
              <a:t>Mark </a:t>
            </a:r>
            <a:r>
              <a:rPr lang="en-US" sz="1600" dirty="0" err="1" smtClean="0">
                <a:effectLst>
                  <a:outerShdw blurRad="38100" dist="38100" dir="2700000" algn="tl">
                    <a:srgbClr val="000000">
                      <a:alpha val="43137"/>
                    </a:srgbClr>
                  </a:outerShdw>
                </a:effectLst>
                <a:latin typeface="+mn-lt"/>
              </a:rPr>
              <a:t>Bariglio</a:t>
            </a:r>
            <a:r>
              <a:rPr lang="en-US" sz="1600" dirty="0" smtClean="0">
                <a:effectLst>
                  <a:outerShdw blurRad="38100" dist="38100" dir="2700000" algn="tl">
                    <a:srgbClr val="000000">
                      <a:alpha val="43137"/>
                    </a:srgbClr>
                  </a:outerShdw>
                </a:effectLst>
                <a:latin typeface="+mn-lt"/>
              </a:rPr>
              <a:t> – Director</a:t>
            </a:r>
            <a:r>
              <a:rPr lang="en-US" sz="1600" dirty="0" smtClean="0">
                <a:effectLst>
                  <a:outerShdw blurRad="38100" dist="38100" dir="2700000" algn="tl">
                    <a:srgbClr val="000000">
                      <a:alpha val="43137"/>
                    </a:srgbClr>
                  </a:outerShdw>
                </a:effectLst>
              </a:rPr>
              <a:t>, </a:t>
            </a:r>
            <a:r>
              <a:rPr lang="en-US" sz="1600" dirty="0" smtClean="0">
                <a:effectLst>
                  <a:outerShdw blurRad="38100" dist="38100" dir="2700000" algn="tl">
                    <a:srgbClr val="000000">
                      <a:alpha val="43137"/>
                    </a:srgbClr>
                  </a:outerShdw>
                </a:effectLst>
                <a:latin typeface="+mn-lt"/>
              </a:rPr>
              <a:t>Customer Service Department</a:t>
            </a:r>
          </a:p>
          <a:p>
            <a:r>
              <a:rPr lang="en-US" sz="1600" dirty="0" smtClean="0">
                <a:effectLst>
                  <a:outerShdw blurRad="38100" dist="38100" dir="2700000" algn="tl">
                    <a:srgbClr val="000000">
                      <a:alpha val="43137"/>
                    </a:srgbClr>
                  </a:outerShdw>
                </a:effectLst>
                <a:latin typeface="+mn-lt"/>
              </a:rPr>
              <a:t>Dennis </a:t>
            </a:r>
            <a:r>
              <a:rPr lang="en-US" sz="1600" dirty="0" err="1" smtClean="0">
                <a:effectLst>
                  <a:outerShdw blurRad="38100" dist="38100" dir="2700000" algn="tl">
                    <a:srgbClr val="000000">
                      <a:alpha val="43137"/>
                    </a:srgbClr>
                  </a:outerShdw>
                </a:effectLst>
                <a:latin typeface="+mn-lt"/>
              </a:rPr>
              <a:t>Zorzi</a:t>
            </a:r>
            <a:r>
              <a:rPr lang="en-US" sz="1600" dirty="0" smtClean="0">
                <a:effectLst>
                  <a:outerShdw blurRad="38100" dist="38100" dir="2700000" algn="tl">
                    <a:srgbClr val="000000">
                      <a:alpha val="43137"/>
                    </a:srgbClr>
                  </a:outerShdw>
                </a:effectLst>
                <a:latin typeface="+mn-lt"/>
              </a:rPr>
              <a:t> –Technology Supervisor, </a:t>
            </a:r>
            <a:r>
              <a:rPr lang="en-US" sz="1600" dirty="0">
                <a:effectLst>
                  <a:outerShdw blurRad="38100" dist="38100" dir="2700000" algn="tl">
                    <a:srgbClr val="000000">
                      <a:alpha val="43137"/>
                    </a:srgbClr>
                  </a:outerShdw>
                </a:effectLst>
                <a:latin typeface="+mn-lt"/>
              </a:rPr>
              <a:t>Customer Service </a:t>
            </a:r>
            <a:r>
              <a:rPr lang="en-US" sz="1600" dirty="0" smtClean="0">
                <a:effectLst>
                  <a:outerShdw blurRad="38100" dist="38100" dir="2700000" algn="tl">
                    <a:srgbClr val="000000">
                      <a:alpha val="43137"/>
                    </a:srgbClr>
                  </a:outerShdw>
                </a:effectLst>
                <a:latin typeface="+mn-lt"/>
              </a:rPr>
              <a:t>Department</a:t>
            </a:r>
          </a:p>
          <a:p>
            <a:endParaRPr lang="en-US" sz="1600" dirty="0" smtClean="0">
              <a:effectLst>
                <a:outerShdw blurRad="38100" dist="38100" dir="2700000" algn="tl">
                  <a:srgbClr val="000000">
                    <a:alpha val="43137"/>
                  </a:srgbClr>
                </a:outerShdw>
              </a:effectLst>
              <a:latin typeface="+mn-lt"/>
            </a:endParaRPr>
          </a:p>
          <a:p>
            <a:endParaRPr lang="en-US" sz="1600"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
        <p:nvSpPr>
          <p:cNvPr id="11" name="Slide Number Placeholder 10"/>
          <p:cNvSpPr>
            <a:spLocks noGrp="1"/>
          </p:cNvSpPr>
          <p:nvPr>
            <p:ph type="sldNum" sz="quarter" idx="12"/>
          </p:nvPr>
        </p:nvSpPr>
        <p:spPr>
          <a:xfrm>
            <a:off x="6553200" y="6370637"/>
            <a:ext cx="2133600" cy="365125"/>
          </a:xfrm>
        </p:spPr>
        <p:txBody>
          <a:bodyPr/>
          <a:lstStyle/>
          <a:p>
            <a:fld id="{AC506DE3-2E42-4FD6-9046-8C76481D3FCE}" type="slidenum">
              <a:rPr lang="en-US" b="1" smtClean="0">
                <a:solidFill>
                  <a:schemeClr val="tx1"/>
                </a:solidFill>
              </a:rPr>
              <a:t>1</a:t>
            </a:fld>
            <a:endParaRPr lang="en-US" b="1" dirty="0">
              <a:solidFill>
                <a:schemeClr val="tx1"/>
              </a:solidFill>
            </a:endParaRPr>
          </a:p>
        </p:txBody>
      </p:sp>
      <p:sp>
        <p:nvSpPr>
          <p:cNvPr id="9" name="TextBox 8"/>
          <p:cNvSpPr txBox="1"/>
          <p:nvPr/>
        </p:nvSpPr>
        <p:spPr>
          <a:xfrm>
            <a:off x="6248400" y="152400"/>
            <a:ext cx="2819400" cy="523220"/>
          </a:xfrm>
          <a:prstGeom prst="rect">
            <a:avLst/>
          </a:prstGeom>
          <a:noFill/>
        </p:spPr>
        <p:txBody>
          <a:bodyPr wrap="square" rtlCol="0">
            <a:spAutoFit/>
          </a:bodyPr>
          <a:lstStyle/>
          <a:p>
            <a:pPr algn="r"/>
            <a:r>
              <a:rPr lang="en-US" sz="1400" b="1" dirty="0" smtClean="0">
                <a:solidFill>
                  <a:schemeClr val="tx2"/>
                </a:solidFill>
              </a:rPr>
              <a:t>2019 APTA Workshops</a:t>
            </a:r>
          </a:p>
          <a:p>
            <a:pPr algn="r"/>
            <a:r>
              <a:rPr lang="en-US" sz="1400" b="1" dirty="0" smtClean="0">
                <a:solidFill>
                  <a:schemeClr val="tx2"/>
                </a:solidFill>
              </a:rPr>
              <a:t>World of Customer Care</a:t>
            </a:r>
            <a:endParaRPr lang="en-US" sz="1400" b="1" dirty="0">
              <a:solidFill>
                <a:schemeClr val="tx2"/>
              </a:solidFill>
            </a:endParaRPr>
          </a:p>
        </p:txBody>
      </p:sp>
    </p:spTree>
    <p:extLst>
      <p:ext uri="{BB962C8B-B14F-4D97-AF65-F5344CB8AC3E}">
        <p14:creationId xmlns:p14="http://schemas.microsoft.com/office/powerpoint/2010/main" val="759875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4400" y="152400"/>
            <a:ext cx="3200400" cy="523220"/>
          </a:xfrm>
          <a:prstGeom prst="rect">
            <a:avLst/>
          </a:prstGeom>
          <a:noFill/>
        </p:spPr>
        <p:txBody>
          <a:bodyPr wrap="square" rtlCol="0">
            <a:spAutoFit/>
          </a:bodyPr>
          <a:lstStyle/>
          <a:p>
            <a:r>
              <a:rPr lang="en-US" sz="2800" b="1" dirty="0" smtClean="0">
                <a:solidFill>
                  <a:schemeClr val="tx2"/>
                </a:solidFill>
              </a:rPr>
              <a:t>Daily Assignments</a:t>
            </a:r>
            <a:endParaRPr lang="en-US" sz="2800" b="1" dirty="0">
              <a:solidFill>
                <a:schemeClr val="tx2"/>
              </a:solidFill>
            </a:endParaRPr>
          </a:p>
        </p:txBody>
      </p:sp>
      <p:sp>
        <p:nvSpPr>
          <p:cNvPr id="3" name="Slide Number Placeholder 2"/>
          <p:cNvSpPr>
            <a:spLocks noGrp="1"/>
          </p:cNvSpPr>
          <p:nvPr>
            <p:ph type="sldNum" sz="quarter" idx="12"/>
          </p:nvPr>
        </p:nvSpPr>
        <p:spPr/>
        <p:txBody>
          <a:bodyPr/>
          <a:lstStyle/>
          <a:p>
            <a:fld id="{AC506DE3-2E42-4FD6-9046-8C76481D3FCE}" type="slidenum">
              <a:rPr lang="en-US" b="1" smtClean="0">
                <a:solidFill>
                  <a:schemeClr val="tx1"/>
                </a:solidFill>
              </a:rPr>
              <a:t>10</a:t>
            </a:fld>
            <a:endParaRPr lang="en-US" b="1" dirty="0">
              <a:solidFill>
                <a:schemeClr val="tx1"/>
              </a:solidFill>
            </a:endParaRPr>
          </a:p>
        </p:txBody>
      </p:sp>
      <p:sp>
        <p:nvSpPr>
          <p:cNvPr id="6" name="TextBox 5"/>
          <p:cNvSpPr txBox="1"/>
          <p:nvPr/>
        </p:nvSpPr>
        <p:spPr>
          <a:xfrm>
            <a:off x="152400" y="76200"/>
            <a:ext cx="2590800" cy="584775"/>
          </a:xfrm>
          <a:prstGeom prst="rect">
            <a:avLst/>
          </a:prstGeom>
          <a:noFill/>
        </p:spPr>
        <p:txBody>
          <a:bodyPr wrap="square" rtlCol="0">
            <a:spAutoFit/>
          </a:bodyPr>
          <a:lstStyle/>
          <a:p>
            <a:r>
              <a:rPr lang="en-US" sz="3200" b="1" dirty="0" smtClean="0">
                <a:solidFill>
                  <a:schemeClr val="bg1"/>
                </a:solidFill>
              </a:rPr>
              <a:t>Stay Engaged</a:t>
            </a:r>
            <a:endParaRPr lang="en-US" sz="3200" b="1" dirty="0">
              <a:solidFill>
                <a:schemeClr val="bg1"/>
              </a:solidFill>
            </a:endParaRPr>
          </a:p>
        </p:txBody>
      </p:sp>
      <p:sp>
        <p:nvSpPr>
          <p:cNvPr id="4" name="TextBox 3"/>
          <p:cNvSpPr txBox="1"/>
          <p:nvPr/>
        </p:nvSpPr>
        <p:spPr>
          <a:xfrm>
            <a:off x="8164" y="1676400"/>
            <a:ext cx="4411436" cy="3908762"/>
          </a:xfrm>
          <a:prstGeom prst="rect">
            <a:avLst/>
          </a:prstGeom>
          <a:noFill/>
        </p:spPr>
        <p:txBody>
          <a:bodyPr wrap="square" rtlCol="0">
            <a:spAutoFit/>
          </a:bodyPr>
          <a:lstStyle/>
          <a:p>
            <a:pPr marL="285750" indent="-285750">
              <a:buFont typeface="Arial" pitchFamily="34" charset="0"/>
              <a:buChar char="•"/>
            </a:pPr>
            <a:r>
              <a:rPr lang="en-US" sz="2800" b="1" dirty="0" smtClean="0"/>
              <a:t>Engagement Posts</a:t>
            </a:r>
          </a:p>
          <a:p>
            <a:pPr marL="285750" indent="-285750">
              <a:buFont typeface="Arial" pitchFamily="34" charset="0"/>
              <a:buChar char="•"/>
            </a:pPr>
            <a:endParaRPr lang="en-US" sz="2800" b="1" dirty="0" smtClean="0"/>
          </a:p>
          <a:p>
            <a:pPr marL="285750" indent="-285750">
              <a:buFont typeface="Arial" pitchFamily="34" charset="0"/>
              <a:buChar char="•"/>
            </a:pPr>
            <a:r>
              <a:rPr lang="en-US" sz="2800" b="1" dirty="0" smtClean="0"/>
              <a:t>Broadcast &amp; Announcement Posts</a:t>
            </a:r>
          </a:p>
          <a:p>
            <a:pPr marL="285750" indent="-285750">
              <a:buFont typeface="Arial" pitchFamily="34" charset="0"/>
              <a:buChar char="•"/>
            </a:pPr>
            <a:endParaRPr lang="en-US" sz="2800" b="1" dirty="0" smtClean="0"/>
          </a:p>
          <a:p>
            <a:pPr marL="285750" indent="-285750">
              <a:buFont typeface="Arial" pitchFamily="34" charset="0"/>
              <a:buChar char="•"/>
            </a:pPr>
            <a:r>
              <a:rPr lang="en-US" sz="2800" b="1" dirty="0" smtClean="0"/>
              <a:t>Backtracking (After Hours Review &amp; Customer Outreach)</a:t>
            </a:r>
            <a:endParaRPr lang="en-US" sz="2800" b="1" dirty="0"/>
          </a:p>
          <a:p>
            <a:pPr marL="742950" lvl="1" indent="-285750">
              <a:buFont typeface="Arial" pitchFamily="34" charset="0"/>
              <a:buChar char="•"/>
            </a:pP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057" y="3429000"/>
            <a:ext cx="4187306" cy="275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710" y="1295400"/>
            <a:ext cx="3180890" cy="17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44244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9147"/>
          <a:stretch/>
        </p:blipFill>
        <p:spPr bwMode="auto">
          <a:xfrm>
            <a:off x="4129494" y="3962400"/>
            <a:ext cx="3261906" cy="2710652"/>
          </a:xfrm>
          <a:prstGeom prst="rect">
            <a:avLst/>
          </a:prstGeom>
          <a:ln w="9207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724400" y="152400"/>
            <a:ext cx="3200400" cy="523220"/>
          </a:xfrm>
          <a:prstGeom prst="rect">
            <a:avLst/>
          </a:prstGeom>
          <a:noFill/>
        </p:spPr>
        <p:txBody>
          <a:bodyPr wrap="square" rtlCol="0">
            <a:spAutoFit/>
          </a:bodyPr>
          <a:lstStyle/>
          <a:p>
            <a:r>
              <a:rPr lang="en-US" sz="2800" b="1" dirty="0" smtClean="0">
                <a:solidFill>
                  <a:schemeClr val="tx2"/>
                </a:solidFill>
              </a:rPr>
              <a:t>Daily Assignments</a:t>
            </a:r>
            <a:endParaRPr lang="en-US" sz="2800" b="1" dirty="0">
              <a:solidFill>
                <a:schemeClr val="tx2"/>
              </a:solidFill>
            </a:endParaRPr>
          </a:p>
        </p:txBody>
      </p:sp>
      <p:sp>
        <p:nvSpPr>
          <p:cNvPr id="3" name="Slide Number Placeholder 2"/>
          <p:cNvSpPr>
            <a:spLocks noGrp="1"/>
          </p:cNvSpPr>
          <p:nvPr>
            <p:ph type="sldNum" sz="quarter" idx="12"/>
          </p:nvPr>
        </p:nvSpPr>
        <p:spPr/>
        <p:txBody>
          <a:bodyPr/>
          <a:lstStyle/>
          <a:p>
            <a:fld id="{AC506DE3-2E42-4FD6-9046-8C76481D3FCE}" type="slidenum">
              <a:rPr lang="en-US" b="1" smtClean="0">
                <a:solidFill>
                  <a:schemeClr val="tx1"/>
                </a:solidFill>
              </a:rPr>
              <a:t>11</a:t>
            </a:fld>
            <a:endParaRPr lang="en-US" b="1" dirty="0">
              <a:solidFill>
                <a:schemeClr val="tx1"/>
              </a:solidFill>
            </a:endParaRPr>
          </a:p>
        </p:txBody>
      </p:sp>
      <p:sp>
        <p:nvSpPr>
          <p:cNvPr id="6" name="TextBox 5"/>
          <p:cNvSpPr txBox="1"/>
          <p:nvPr/>
        </p:nvSpPr>
        <p:spPr>
          <a:xfrm>
            <a:off x="152400" y="76200"/>
            <a:ext cx="2590800" cy="584775"/>
          </a:xfrm>
          <a:prstGeom prst="rect">
            <a:avLst/>
          </a:prstGeom>
          <a:noFill/>
        </p:spPr>
        <p:txBody>
          <a:bodyPr wrap="square" rtlCol="0">
            <a:spAutoFit/>
          </a:bodyPr>
          <a:lstStyle/>
          <a:p>
            <a:r>
              <a:rPr lang="en-US" sz="3200" b="1" dirty="0" smtClean="0">
                <a:solidFill>
                  <a:schemeClr val="bg1"/>
                </a:solidFill>
              </a:rPr>
              <a:t>Stay Engaged</a:t>
            </a:r>
            <a:endParaRPr lang="en-US" sz="3200" b="1" dirty="0">
              <a:solidFill>
                <a:schemeClr val="bg1"/>
              </a:solidFill>
            </a:endParaRPr>
          </a:p>
        </p:txBody>
      </p:sp>
      <p:sp>
        <p:nvSpPr>
          <p:cNvPr id="7" name="TextBox 6"/>
          <p:cNvSpPr txBox="1"/>
          <p:nvPr/>
        </p:nvSpPr>
        <p:spPr>
          <a:xfrm>
            <a:off x="381000" y="1752600"/>
            <a:ext cx="3429000" cy="3785652"/>
          </a:xfrm>
          <a:prstGeom prst="rect">
            <a:avLst/>
          </a:prstGeom>
          <a:noFill/>
        </p:spPr>
        <p:txBody>
          <a:bodyPr wrap="square" rtlCol="0">
            <a:spAutoFit/>
          </a:bodyPr>
          <a:lstStyle/>
          <a:p>
            <a:r>
              <a:rPr lang="en-US" sz="2400" dirty="0" smtClean="0"/>
              <a:t>Posts that the team puts out to engage our customer base, such as Trivia, Riddles, Instagram stories or polls asking customers transit related questions. </a:t>
            </a:r>
          </a:p>
          <a:p>
            <a:endParaRPr lang="en-US" sz="2400" dirty="0"/>
          </a:p>
          <a:p>
            <a:r>
              <a:rPr lang="en-US" sz="2400" dirty="0" smtClean="0"/>
              <a:t>The team targets sending at least 3 per week.</a:t>
            </a:r>
            <a:endParaRPr lang="en-US" sz="2400" dirty="0"/>
          </a:p>
        </p:txBody>
      </p:sp>
      <p:sp>
        <p:nvSpPr>
          <p:cNvPr id="4" name="TextBox 3"/>
          <p:cNvSpPr txBox="1"/>
          <p:nvPr/>
        </p:nvSpPr>
        <p:spPr>
          <a:xfrm>
            <a:off x="2209800" y="990600"/>
            <a:ext cx="4495800" cy="523220"/>
          </a:xfrm>
          <a:prstGeom prst="rect">
            <a:avLst/>
          </a:prstGeom>
          <a:noFill/>
        </p:spPr>
        <p:txBody>
          <a:bodyPr wrap="square" rtlCol="0">
            <a:spAutoFit/>
          </a:bodyPr>
          <a:lstStyle/>
          <a:p>
            <a:pPr algn="ctr"/>
            <a:r>
              <a:rPr lang="en-US" sz="2800" b="1" dirty="0"/>
              <a:t>Engagement </a:t>
            </a:r>
            <a:r>
              <a:rPr lang="en-US" sz="2800" b="1" dirty="0" smtClean="0"/>
              <a:t>Posts</a:t>
            </a:r>
            <a:endParaRPr lang="en-US" sz="2800" b="1"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124" b="2580"/>
          <a:stretch/>
        </p:blipFill>
        <p:spPr bwMode="auto">
          <a:xfrm>
            <a:off x="5933018" y="1447800"/>
            <a:ext cx="3134782" cy="2672423"/>
          </a:xfrm>
          <a:prstGeom prst="rect">
            <a:avLst/>
          </a:prstGeom>
          <a:ln w="88900">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4396010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884" y="4830499"/>
            <a:ext cx="3687032" cy="1130860"/>
          </a:xfrm>
          <a:prstGeom prst="rect">
            <a:avLst/>
          </a:prstGeom>
          <a:ln w="76200">
            <a:solidFill>
              <a:schemeClr val="bg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4870"/>
          <a:stretch/>
        </p:blipFill>
        <p:spPr bwMode="auto">
          <a:xfrm>
            <a:off x="5562600" y="1574260"/>
            <a:ext cx="3048000" cy="2769140"/>
          </a:xfrm>
          <a:prstGeom prst="rect">
            <a:avLst/>
          </a:prstGeom>
          <a:ln w="76200" cap="sq">
            <a:solidFill>
              <a:schemeClr val="bg1"/>
            </a:solidFill>
            <a:miter lim="800000"/>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876800" y="1295400"/>
            <a:ext cx="441960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724400" y="152400"/>
            <a:ext cx="3200400" cy="523220"/>
          </a:xfrm>
          <a:prstGeom prst="rect">
            <a:avLst/>
          </a:prstGeom>
          <a:noFill/>
        </p:spPr>
        <p:txBody>
          <a:bodyPr wrap="square" rtlCol="0">
            <a:spAutoFit/>
          </a:bodyPr>
          <a:lstStyle/>
          <a:p>
            <a:r>
              <a:rPr lang="en-US" sz="2800" b="1" dirty="0" smtClean="0">
                <a:solidFill>
                  <a:schemeClr val="tx2"/>
                </a:solidFill>
              </a:rPr>
              <a:t>Daily Assignments</a:t>
            </a:r>
            <a:endParaRPr lang="en-US" sz="2800" b="1" dirty="0">
              <a:solidFill>
                <a:schemeClr val="tx2"/>
              </a:solidFill>
            </a:endParaRPr>
          </a:p>
        </p:txBody>
      </p:sp>
      <p:sp>
        <p:nvSpPr>
          <p:cNvPr id="3" name="Slide Number Placeholder 2"/>
          <p:cNvSpPr>
            <a:spLocks noGrp="1"/>
          </p:cNvSpPr>
          <p:nvPr>
            <p:ph type="sldNum" sz="quarter" idx="12"/>
          </p:nvPr>
        </p:nvSpPr>
        <p:spPr/>
        <p:txBody>
          <a:bodyPr/>
          <a:lstStyle/>
          <a:p>
            <a:fld id="{AC506DE3-2E42-4FD6-9046-8C76481D3FCE}" type="slidenum">
              <a:rPr lang="en-US" b="1" smtClean="0">
                <a:solidFill>
                  <a:schemeClr val="tx1"/>
                </a:solidFill>
              </a:rPr>
              <a:t>12</a:t>
            </a:fld>
            <a:endParaRPr lang="en-US" b="1" dirty="0">
              <a:solidFill>
                <a:schemeClr val="tx1"/>
              </a:solidFill>
            </a:endParaRPr>
          </a:p>
        </p:txBody>
      </p:sp>
      <p:sp>
        <p:nvSpPr>
          <p:cNvPr id="6" name="TextBox 5"/>
          <p:cNvSpPr txBox="1"/>
          <p:nvPr/>
        </p:nvSpPr>
        <p:spPr>
          <a:xfrm>
            <a:off x="152400" y="76200"/>
            <a:ext cx="2590800" cy="584775"/>
          </a:xfrm>
          <a:prstGeom prst="rect">
            <a:avLst/>
          </a:prstGeom>
          <a:noFill/>
        </p:spPr>
        <p:txBody>
          <a:bodyPr wrap="square" rtlCol="0">
            <a:spAutoFit/>
          </a:bodyPr>
          <a:lstStyle/>
          <a:p>
            <a:r>
              <a:rPr lang="en-US" sz="3200" b="1" dirty="0" smtClean="0">
                <a:solidFill>
                  <a:schemeClr val="bg1"/>
                </a:solidFill>
              </a:rPr>
              <a:t>Stay Engaged</a:t>
            </a:r>
            <a:endParaRPr lang="en-US" sz="3200" b="1" dirty="0">
              <a:solidFill>
                <a:schemeClr val="bg1"/>
              </a:solidFill>
            </a:endParaRPr>
          </a:p>
        </p:txBody>
      </p:sp>
      <p:sp>
        <p:nvSpPr>
          <p:cNvPr id="7" name="TextBox 6"/>
          <p:cNvSpPr txBox="1"/>
          <p:nvPr/>
        </p:nvSpPr>
        <p:spPr>
          <a:xfrm>
            <a:off x="228600" y="1853148"/>
            <a:ext cx="4648200" cy="3785652"/>
          </a:xfrm>
          <a:prstGeom prst="rect">
            <a:avLst/>
          </a:prstGeom>
          <a:noFill/>
        </p:spPr>
        <p:txBody>
          <a:bodyPr wrap="square" rtlCol="0">
            <a:spAutoFit/>
          </a:bodyPr>
          <a:lstStyle/>
          <a:p>
            <a:r>
              <a:rPr lang="en-US" sz="2400" dirty="0" smtClean="0"/>
              <a:t>A message is posted to provide our customers with information about:</a:t>
            </a:r>
          </a:p>
          <a:p>
            <a:pPr marL="342900" indent="-342900">
              <a:buFont typeface="Arial" pitchFamily="34" charset="0"/>
              <a:buChar char="•"/>
            </a:pPr>
            <a:r>
              <a:rPr lang="en-US" sz="2400" dirty="0" smtClean="0"/>
              <a:t>An upcoming schedule change</a:t>
            </a:r>
          </a:p>
          <a:p>
            <a:pPr marL="342900" indent="-342900">
              <a:buFont typeface="Arial" pitchFamily="34" charset="0"/>
              <a:buChar char="•"/>
            </a:pPr>
            <a:r>
              <a:rPr lang="en-US" sz="2400" dirty="0" smtClean="0"/>
              <a:t>Service advisories</a:t>
            </a:r>
          </a:p>
          <a:p>
            <a:pPr marL="342900" indent="-342900">
              <a:buFont typeface="Arial" pitchFamily="34" charset="0"/>
              <a:buChar char="•"/>
            </a:pPr>
            <a:r>
              <a:rPr lang="en-US" sz="2400" dirty="0" smtClean="0"/>
              <a:t>Tools or services, such as the App or our Live Chat feature</a:t>
            </a:r>
          </a:p>
          <a:p>
            <a:pPr marL="342900" indent="-342900">
              <a:buFont typeface="Arial" pitchFamily="34" charset="0"/>
              <a:buChar char="•"/>
            </a:pPr>
            <a:endParaRPr lang="en-US" sz="2400" dirty="0" smtClean="0"/>
          </a:p>
          <a:p>
            <a:endParaRPr lang="en-US" sz="2400" dirty="0"/>
          </a:p>
          <a:p>
            <a:r>
              <a:rPr lang="en-US" sz="2400" dirty="0"/>
              <a:t>The team targets sending at least </a:t>
            </a:r>
            <a:r>
              <a:rPr lang="en-US" sz="2400" dirty="0" smtClean="0"/>
              <a:t>7 messages </a:t>
            </a:r>
            <a:r>
              <a:rPr lang="en-US" sz="2400" dirty="0"/>
              <a:t>per week</a:t>
            </a:r>
            <a:r>
              <a:rPr lang="en-US" sz="2400" dirty="0" smtClean="0"/>
              <a:t>.</a:t>
            </a:r>
            <a:endParaRPr lang="en-US" sz="2400"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263" y="1923256"/>
            <a:ext cx="3494087" cy="1878013"/>
          </a:xfrm>
          <a:prstGeom prst="rect">
            <a:avLst/>
          </a:prstGeom>
          <a:ln w="114300">
            <a:solidFill>
              <a:schemeClr val="bg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419600"/>
            <a:ext cx="3824716" cy="1607360"/>
          </a:xfrm>
          <a:prstGeom prst="rect">
            <a:avLst/>
          </a:prstGeom>
          <a:ln w="76200">
            <a:solidFill>
              <a:schemeClr val="bg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828800" y="1066800"/>
            <a:ext cx="5562600" cy="523220"/>
          </a:xfrm>
          <a:prstGeom prst="rect">
            <a:avLst/>
          </a:prstGeom>
          <a:noFill/>
        </p:spPr>
        <p:txBody>
          <a:bodyPr wrap="square" rtlCol="0">
            <a:spAutoFit/>
          </a:bodyPr>
          <a:lstStyle/>
          <a:p>
            <a:pPr algn="ctr"/>
            <a:r>
              <a:rPr lang="en-US" sz="2800" b="1" dirty="0"/>
              <a:t>Broadcast &amp; Announcements Posts</a:t>
            </a:r>
          </a:p>
        </p:txBody>
      </p:sp>
    </p:spTree>
    <p:extLst>
      <p:ext uri="{BB962C8B-B14F-4D97-AF65-F5344CB8AC3E}">
        <p14:creationId xmlns:p14="http://schemas.microsoft.com/office/powerpoint/2010/main" val="12099486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anim calcmode="lin" valueType="num">
                                      <p:cBhvr>
                                        <p:cTn id="8" dur="1000" fill="hold"/>
                                        <p:tgtEl>
                                          <p:spTgt spid="5124"/>
                                        </p:tgtEl>
                                        <p:attrNameLst>
                                          <p:attrName>ppt_x</p:attrName>
                                        </p:attrNameLst>
                                      </p:cBhvr>
                                      <p:tavLst>
                                        <p:tav tm="0">
                                          <p:val>
                                            <p:strVal val="#ppt_x"/>
                                          </p:val>
                                        </p:tav>
                                        <p:tav tm="100000">
                                          <p:val>
                                            <p:strVal val="#ppt_x"/>
                                          </p:val>
                                        </p:tav>
                                      </p:tavLst>
                                    </p:anim>
                                    <p:anim calcmode="lin" valueType="num">
                                      <p:cBhvr>
                                        <p:cTn id="9" dur="1000" fill="hold"/>
                                        <p:tgtEl>
                                          <p:spTgt spid="51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xit" presetSubtype="0" fill="hold" nodeType="clickEffect">
                                  <p:stCondLst>
                                    <p:cond delay="0"/>
                                  </p:stCondLst>
                                  <p:childTnLst>
                                    <p:animEffect transition="out" filter="fade">
                                      <p:cBhvr>
                                        <p:cTn id="19" dur="1000"/>
                                        <p:tgtEl>
                                          <p:spTgt spid="5124"/>
                                        </p:tgtEl>
                                      </p:cBhvr>
                                    </p:animEffect>
                                    <p:anim calcmode="lin" valueType="num">
                                      <p:cBhvr>
                                        <p:cTn id="20" dur="1000"/>
                                        <p:tgtEl>
                                          <p:spTgt spid="5124"/>
                                        </p:tgtEl>
                                        <p:attrNameLst>
                                          <p:attrName>ppt_x</p:attrName>
                                        </p:attrNameLst>
                                      </p:cBhvr>
                                      <p:tavLst>
                                        <p:tav tm="0">
                                          <p:val>
                                            <p:strVal val="ppt_x"/>
                                          </p:val>
                                        </p:tav>
                                        <p:tav tm="100000">
                                          <p:val>
                                            <p:strVal val="ppt_x"/>
                                          </p:val>
                                        </p:tav>
                                      </p:tavLst>
                                    </p:anim>
                                    <p:anim calcmode="lin" valueType="num">
                                      <p:cBhvr>
                                        <p:cTn id="21" dur="1000"/>
                                        <p:tgtEl>
                                          <p:spTgt spid="5124"/>
                                        </p:tgtEl>
                                        <p:attrNameLst>
                                          <p:attrName>ppt_y</p:attrName>
                                        </p:attrNameLst>
                                      </p:cBhvr>
                                      <p:tavLst>
                                        <p:tav tm="0">
                                          <p:val>
                                            <p:strVal val="ppt_y"/>
                                          </p:val>
                                        </p:tav>
                                        <p:tav tm="100000">
                                          <p:val>
                                            <p:strVal val="ppt_y-.1"/>
                                          </p:val>
                                        </p:tav>
                                      </p:tavLst>
                                    </p:anim>
                                    <p:set>
                                      <p:cBhvr>
                                        <p:cTn id="22" dur="1" fill="hold">
                                          <p:stCondLst>
                                            <p:cond delay="999"/>
                                          </p:stCondLst>
                                        </p:cTn>
                                        <p:tgtEl>
                                          <p:spTgt spid="5124"/>
                                        </p:tgtEl>
                                        <p:attrNameLst>
                                          <p:attrName>style.visibility</p:attrName>
                                        </p:attrNameLst>
                                      </p:cBhvr>
                                      <p:to>
                                        <p:strVal val="hidden"/>
                                      </p:to>
                                    </p:set>
                                  </p:childTnLst>
                                </p:cTn>
                              </p:par>
                              <p:par>
                                <p:cTn id="23" presetID="42" presetClass="exit" presetSubtype="0" fill="hold" nodeType="withEffect">
                                  <p:stCondLst>
                                    <p:cond delay="0"/>
                                  </p:stCondLst>
                                  <p:childTnLst>
                                    <p:animEffect transition="out" filter="fade">
                                      <p:cBhvr>
                                        <p:cTn id="24" dur="1000"/>
                                        <p:tgtEl>
                                          <p:spTgt spid="2050"/>
                                        </p:tgtEl>
                                      </p:cBhvr>
                                    </p:animEffect>
                                    <p:anim calcmode="lin" valueType="num">
                                      <p:cBhvr>
                                        <p:cTn id="25" dur="1000"/>
                                        <p:tgtEl>
                                          <p:spTgt spid="2050"/>
                                        </p:tgtEl>
                                        <p:attrNameLst>
                                          <p:attrName>ppt_x</p:attrName>
                                        </p:attrNameLst>
                                      </p:cBhvr>
                                      <p:tavLst>
                                        <p:tav tm="0">
                                          <p:val>
                                            <p:strVal val="ppt_x"/>
                                          </p:val>
                                        </p:tav>
                                        <p:tav tm="100000">
                                          <p:val>
                                            <p:strVal val="ppt_x"/>
                                          </p:val>
                                        </p:tav>
                                      </p:tavLst>
                                    </p:anim>
                                    <p:anim calcmode="lin" valueType="num">
                                      <p:cBhvr>
                                        <p:cTn id="26" dur="1000"/>
                                        <p:tgtEl>
                                          <p:spTgt spid="2050"/>
                                        </p:tgtEl>
                                        <p:attrNameLst>
                                          <p:attrName>ppt_y</p:attrName>
                                        </p:attrNameLst>
                                      </p:cBhvr>
                                      <p:tavLst>
                                        <p:tav tm="0">
                                          <p:val>
                                            <p:strVal val="ppt_y"/>
                                          </p:val>
                                        </p:tav>
                                        <p:tav tm="100000">
                                          <p:val>
                                            <p:strVal val="ppt_y+.1"/>
                                          </p:val>
                                        </p:tav>
                                      </p:tavLst>
                                    </p:anim>
                                    <p:set>
                                      <p:cBhvr>
                                        <p:cTn id="27" dur="1" fill="hold">
                                          <p:stCondLst>
                                            <p:cond delay="999"/>
                                          </p:stCondLst>
                                        </p:cTn>
                                        <p:tgtEl>
                                          <p:spTgt spid="2050"/>
                                        </p:tgtEl>
                                        <p:attrNameLst>
                                          <p:attrName>style.visibility</p:attrName>
                                        </p:attrNameLst>
                                      </p:cBhvr>
                                      <p:to>
                                        <p:strVal val="hidden"/>
                                      </p:to>
                                    </p:set>
                                  </p:childTnLst>
                                </p:cTn>
                              </p:par>
                            </p:childTnLst>
                          </p:cTn>
                        </p:par>
                        <p:par>
                          <p:cTn id="28" fill="hold">
                            <p:stCondLst>
                              <p:cond delay="1000"/>
                            </p:stCondLst>
                            <p:childTnLst>
                              <p:par>
                                <p:cTn id="29" presetID="10" presetClass="exit" presetSubtype="0" fill="hold" grpId="0" nodeType="after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5123"/>
                                        </p:tgtEl>
                                        <p:attrNameLst>
                                          <p:attrName>style.visibility</p:attrName>
                                        </p:attrNameLst>
                                      </p:cBhvr>
                                      <p:to>
                                        <p:strVal val="visible"/>
                                      </p:to>
                                    </p:set>
                                    <p:animEffect transition="in" filter="fade">
                                      <p:cBhvr>
                                        <p:cTn id="36" dur="1000"/>
                                        <p:tgtEl>
                                          <p:spTgt spid="5123"/>
                                        </p:tgtEl>
                                      </p:cBhvr>
                                    </p:animEffect>
                                    <p:anim calcmode="lin" valueType="num">
                                      <p:cBhvr>
                                        <p:cTn id="37" dur="1000" fill="hold"/>
                                        <p:tgtEl>
                                          <p:spTgt spid="5123"/>
                                        </p:tgtEl>
                                        <p:attrNameLst>
                                          <p:attrName>ppt_x</p:attrName>
                                        </p:attrNameLst>
                                      </p:cBhvr>
                                      <p:tavLst>
                                        <p:tav tm="0">
                                          <p:val>
                                            <p:strVal val="#ppt_x"/>
                                          </p:val>
                                        </p:tav>
                                        <p:tav tm="100000">
                                          <p:val>
                                            <p:strVal val="#ppt_x"/>
                                          </p:val>
                                        </p:tav>
                                      </p:tavLst>
                                    </p:anim>
                                    <p:anim calcmode="lin" valueType="num">
                                      <p:cBhvr>
                                        <p:cTn id="38" dur="1000" fill="hold"/>
                                        <p:tgtEl>
                                          <p:spTgt spid="5123"/>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nodeType="afterEffect">
                                  <p:stCondLst>
                                    <p:cond delay="0"/>
                                  </p:stCondLst>
                                  <p:childTnLst>
                                    <p:set>
                                      <p:cBhvr>
                                        <p:cTn id="41" dur="1" fill="hold">
                                          <p:stCondLst>
                                            <p:cond delay="0"/>
                                          </p:stCondLst>
                                        </p:cTn>
                                        <p:tgtEl>
                                          <p:spTgt spid="2051"/>
                                        </p:tgtEl>
                                        <p:attrNameLst>
                                          <p:attrName>style.visibility</p:attrName>
                                        </p:attrNameLst>
                                      </p:cBhvr>
                                      <p:to>
                                        <p:strVal val="visible"/>
                                      </p:to>
                                    </p:set>
                                    <p:animEffect transition="in" filter="fade">
                                      <p:cBhvr>
                                        <p:cTn id="42" dur="1000"/>
                                        <p:tgtEl>
                                          <p:spTgt spid="2051"/>
                                        </p:tgtEl>
                                      </p:cBhvr>
                                    </p:animEffect>
                                    <p:anim calcmode="lin" valueType="num">
                                      <p:cBhvr>
                                        <p:cTn id="43" dur="1000" fill="hold"/>
                                        <p:tgtEl>
                                          <p:spTgt spid="2051"/>
                                        </p:tgtEl>
                                        <p:attrNameLst>
                                          <p:attrName>ppt_x</p:attrName>
                                        </p:attrNameLst>
                                      </p:cBhvr>
                                      <p:tavLst>
                                        <p:tav tm="0">
                                          <p:val>
                                            <p:strVal val="#ppt_x"/>
                                          </p:val>
                                        </p:tav>
                                        <p:tav tm="100000">
                                          <p:val>
                                            <p:strVal val="#ppt_x"/>
                                          </p:val>
                                        </p:tav>
                                      </p:tavLst>
                                    </p:anim>
                                    <p:anim calcmode="lin" valueType="num">
                                      <p:cBhvr>
                                        <p:cTn id="44"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8991" y="2269123"/>
            <a:ext cx="4114800" cy="3045240"/>
          </a:xfrm>
          <a:prstGeom prst="rect">
            <a:avLst/>
          </a:prstGeom>
          <a:noFill/>
          <a:ln>
            <a:noFill/>
          </a:ln>
          <a:effectLst>
            <a:glow rad="342900">
              <a:schemeClr val="accent1">
                <a:satMod val="175000"/>
                <a:alpha val="11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267200" y="1752600"/>
            <a:ext cx="4800600" cy="396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AC506DE3-2E42-4FD6-9046-8C76481D3FCE}" type="slidenum">
              <a:rPr lang="en-US" b="1" smtClean="0">
                <a:solidFill>
                  <a:schemeClr val="tx1"/>
                </a:solidFill>
              </a:rPr>
              <a:t>13</a:t>
            </a:fld>
            <a:endParaRPr lang="en-US" b="1" dirty="0">
              <a:solidFill>
                <a:schemeClr val="tx1"/>
              </a:solidFill>
            </a:endParaRPr>
          </a:p>
        </p:txBody>
      </p:sp>
      <p:sp>
        <p:nvSpPr>
          <p:cNvPr id="3" name="TextBox 2"/>
          <p:cNvSpPr txBox="1"/>
          <p:nvPr/>
        </p:nvSpPr>
        <p:spPr>
          <a:xfrm>
            <a:off x="381000" y="2134612"/>
            <a:ext cx="4343400" cy="3046988"/>
          </a:xfrm>
          <a:prstGeom prst="rect">
            <a:avLst/>
          </a:prstGeom>
          <a:noFill/>
        </p:spPr>
        <p:txBody>
          <a:bodyPr wrap="square" rtlCol="0">
            <a:spAutoFit/>
          </a:bodyPr>
          <a:lstStyle/>
          <a:p>
            <a:r>
              <a:rPr lang="en-US" sz="2400" dirty="0" smtClean="0"/>
              <a:t>Going back and searching throughout our social media handles to look for posts that came in after-hours, so that we can make sure that we catch any incoming posts that we missed.</a:t>
            </a:r>
          </a:p>
          <a:p>
            <a:endParaRPr lang="en-US" sz="2400" dirty="0"/>
          </a:p>
          <a:p>
            <a:r>
              <a:rPr lang="en-US" sz="2400" dirty="0"/>
              <a:t>The team does this daily</a:t>
            </a:r>
            <a:r>
              <a:rPr lang="en-US" sz="2400" dirty="0" smtClean="0"/>
              <a:t>.</a:t>
            </a:r>
            <a:endParaRPr lang="en-US" sz="2400" dirty="0"/>
          </a:p>
        </p:txBody>
      </p:sp>
      <p:sp>
        <p:nvSpPr>
          <p:cNvPr id="6" name="TextBox 5"/>
          <p:cNvSpPr txBox="1"/>
          <p:nvPr/>
        </p:nvSpPr>
        <p:spPr>
          <a:xfrm>
            <a:off x="152400" y="76200"/>
            <a:ext cx="2590800" cy="584775"/>
          </a:xfrm>
          <a:prstGeom prst="rect">
            <a:avLst/>
          </a:prstGeom>
          <a:noFill/>
        </p:spPr>
        <p:txBody>
          <a:bodyPr wrap="square" rtlCol="0">
            <a:spAutoFit/>
          </a:bodyPr>
          <a:lstStyle/>
          <a:p>
            <a:r>
              <a:rPr lang="en-US" sz="3200" b="1" dirty="0" smtClean="0">
                <a:solidFill>
                  <a:schemeClr val="bg1"/>
                </a:solidFill>
              </a:rPr>
              <a:t>Stay Engaged</a:t>
            </a:r>
            <a:endParaRPr lang="en-US" sz="3200" b="1" dirty="0">
              <a:solidFill>
                <a:schemeClr val="bg1"/>
              </a:solidFill>
            </a:endParaRPr>
          </a:p>
        </p:txBody>
      </p:sp>
      <p:sp>
        <p:nvSpPr>
          <p:cNvPr id="7" name="TextBox 6"/>
          <p:cNvSpPr txBox="1"/>
          <p:nvPr/>
        </p:nvSpPr>
        <p:spPr>
          <a:xfrm>
            <a:off x="4724400" y="152400"/>
            <a:ext cx="3200400" cy="523220"/>
          </a:xfrm>
          <a:prstGeom prst="rect">
            <a:avLst/>
          </a:prstGeom>
          <a:noFill/>
        </p:spPr>
        <p:txBody>
          <a:bodyPr wrap="square" rtlCol="0">
            <a:spAutoFit/>
          </a:bodyPr>
          <a:lstStyle/>
          <a:p>
            <a:r>
              <a:rPr lang="en-US" sz="2800" b="1" dirty="0" smtClean="0">
                <a:solidFill>
                  <a:schemeClr val="tx2"/>
                </a:solidFill>
              </a:rPr>
              <a:t>Daily Assignments</a:t>
            </a:r>
            <a:endParaRPr lang="en-US" sz="2800" b="1" dirty="0">
              <a:solidFill>
                <a:schemeClr val="tx2"/>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000837"/>
            <a:ext cx="4114800" cy="3313526"/>
          </a:xfrm>
          <a:prstGeom prst="rect">
            <a:avLst/>
          </a:prstGeom>
          <a:noFill/>
          <a:ln>
            <a:noFill/>
          </a:ln>
          <a:effectLst>
            <a:glow rad="228600">
              <a:schemeClr val="accent1">
                <a:satMod val="175000"/>
                <a:alpha val="1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19200" y="1143000"/>
            <a:ext cx="6781800" cy="523220"/>
          </a:xfrm>
          <a:prstGeom prst="rect">
            <a:avLst/>
          </a:prstGeom>
          <a:noFill/>
        </p:spPr>
        <p:txBody>
          <a:bodyPr wrap="square" rtlCol="0">
            <a:spAutoFit/>
          </a:bodyPr>
          <a:lstStyle/>
          <a:p>
            <a:pPr algn="ctr"/>
            <a:r>
              <a:rPr lang="en-US" sz="2800" b="1" dirty="0"/>
              <a:t>Backtracking – Review After Hours Mentions</a:t>
            </a:r>
          </a:p>
        </p:txBody>
      </p:sp>
    </p:spTree>
    <p:extLst>
      <p:ext uri="{BB962C8B-B14F-4D97-AF65-F5344CB8AC3E}">
        <p14:creationId xmlns:p14="http://schemas.microsoft.com/office/powerpoint/2010/main" val="2457019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up)">
                                      <p:cBhvr>
                                        <p:cTn id="7" dur="3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nodeType="clickEffect">
                                  <p:stCondLst>
                                    <p:cond delay="0"/>
                                  </p:stCondLst>
                                  <p:childTnLst>
                                    <p:animEffect transition="out" filter="wheel(1)">
                                      <p:cBhvr>
                                        <p:cTn id="11" dur="2000"/>
                                        <p:tgtEl>
                                          <p:spTgt spid="3074"/>
                                        </p:tgtEl>
                                      </p:cBhvr>
                                    </p:animEffect>
                                    <p:set>
                                      <p:cBhvr>
                                        <p:cTn id="12" dur="1" fill="hold">
                                          <p:stCondLst>
                                            <p:cond delay="1999"/>
                                          </p:stCondLst>
                                        </p:cTn>
                                        <p:tgtEl>
                                          <p:spTgt spid="3074"/>
                                        </p:tgtEl>
                                        <p:attrNameLst>
                                          <p:attrName>style.visibility</p:attrName>
                                        </p:attrNameLst>
                                      </p:cBhvr>
                                      <p:to>
                                        <p:strVal val="hidden"/>
                                      </p:to>
                                    </p:set>
                                  </p:childTnLst>
                                </p:cTn>
                              </p:par>
                              <p:par>
                                <p:cTn id="13" presetID="21" presetClass="exit" presetSubtype="1" fill="hold" grpId="0" nodeType="withEffect">
                                  <p:stCondLst>
                                    <p:cond delay="0"/>
                                  </p:stCondLst>
                                  <p:childTnLst>
                                    <p:animEffect transition="out" filter="wheel(1)">
                                      <p:cBhvr>
                                        <p:cTn id="14" dur="2000"/>
                                        <p:tgtEl>
                                          <p:spTgt spid="4"/>
                                        </p:tgtEl>
                                      </p:cBhvr>
                                    </p:animEffect>
                                    <p:set>
                                      <p:cBhvr>
                                        <p:cTn id="15" dur="1" fill="hold">
                                          <p:stCondLst>
                                            <p:cond delay="1999"/>
                                          </p:stCondLst>
                                        </p:cTn>
                                        <p:tgtEl>
                                          <p:spTgt spid="4"/>
                                        </p:tgtEl>
                                        <p:attrNameLst>
                                          <p:attrName>style.visibility</p:attrName>
                                        </p:attrNameLst>
                                      </p:cBhvr>
                                      <p:to>
                                        <p:strVal val="hidden"/>
                                      </p:to>
                                    </p:set>
                                  </p:childTnLst>
                                </p:cTn>
                              </p:par>
                              <p:par>
                                <p:cTn id="16" presetID="21" presetClass="entr" presetSubtype="1"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wheel(1)">
                                      <p:cBhvr>
                                        <p:cTn id="18"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506DE3-2E42-4FD6-9046-8C76481D3FCE}" type="slidenum">
              <a:rPr lang="en-US" b="1" smtClean="0">
                <a:solidFill>
                  <a:schemeClr val="tx1"/>
                </a:solidFill>
              </a:rPr>
              <a:t>14</a:t>
            </a:fld>
            <a:endParaRPr lang="en-US" b="1" dirty="0">
              <a:solidFill>
                <a:schemeClr val="tx1"/>
              </a:solidFill>
            </a:endParaRPr>
          </a:p>
        </p:txBody>
      </p:sp>
      <p:sp>
        <p:nvSpPr>
          <p:cNvPr id="4" name="TextBox 3"/>
          <p:cNvSpPr txBox="1"/>
          <p:nvPr/>
        </p:nvSpPr>
        <p:spPr>
          <a:xfrm>
            <a:off x="152400" y="76200"/>
            <a:ext cx="2590800" cy="584775"/>
          </a:xfrm>
          <a:prstGeom prst="rect">
            <a:avLst/>
          </a:prstGeom>
          <a:noFill/>
        </p:spPr>
        <p:txBody>
          <a:bodyPr wrap="square" rtlCol="0">
            <a:spAutoFit/>
          </a:bodyPr>
          <a:lstStyle/>
          <a:p>
            <a:r>
              <a:rPr lang="en-US" sz="3200" b="1" dirty="0" smtClean="0">
                <a:solidFill>
                  <a:schemeClr val="bg1"/>
                </a:solidFill>
              </a:rPr>
              <a:t>Stay Engaged</a:t>
            </a:r>
            <a:endParaRPr lang="en-US" sz="3200" b="1" dirty="0">
              <a:solidFill>
                <a:schemeClr val="bg1"/>
              </a:solidFill>
            </a:endParaRPr>
          </a:p>
        </p:txBody>
      </p:sp>
      <p:sp>
        <p:nvSpPr>
          <p:cNvPr id="5" name="TextBox 4"/>
          <p:cNvSpPr txBox="1"/>
          <p:nvPr/>
        </p:nvSpPr>
        <p:spPr>
          <a:xfrm>
            <a:off x="4724400" y="152400"/>
            <a:ext cx="3200400" cy="523220"/>
          </a:xfrm>
          <a:prstGeom prst="rect">
            <a:avLst/>
          </a:prstGeom>
          <a:noFill/>
        </p:spPr>
        <p:txBody>
          <a:bodyPr wrap="square" rtlCol="0">
            <a:spAutoFit/>
          </a:bodyPr>
          <a:lstStyle/>
          <a:p>
            <a:r>
              <a:rPr lang="en-US" sz="2800" b="1" dirty="0" smtClean="0">
                <a:solidFill>
                  <a:schemeClr val="tx2"/>
                </a:solidFill>
              </a:rPr>
              <a:t>Daily Assignments</a:t>
            </a:r>
            <a:endParaRPr lang="en-US" sz="2800" b="1" dirty="0">
              <a:solidFill>
                <a:schemeClr val="tx2"/>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314" y="4313898"/>
            <a:ext cx="4230686" cy="12591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113" y="1981200"/>
            <a:ext cx="4103687" cy="1438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81000" y="1876485"/>
            <a:ext cx="4343400" cy="4524315"/>
          </a:xfrm>
          <a:prstGeom prst="rect">
            <a:avLst/>
          </a:prstGeom>
          <a:noFill/>
        </p:spPr>
        <p:txBody>
          <a:bodyPr wrap="square" rtlCol="0">
            <a:spAutoFit/>
          </a:bodyPr>
          <a:lstStyle/>
          <a:p>
            <a:r>
              <a:rPr lang="en-US" sz="2400" dirty="0" smtClean="0"/>
              <a:t>In </a:t>
            </a:r>
            <a:r>
              <a:rPr lang="en-US" sz="2400" dirty="0"/>
              <a:t>addition to our real-time responses, the team has a standard practice of following up with past contacts. </a:t>
            </a:r>
            <a:r>
              <a:rPr lang="en-US" sz="2400" dirty="0" smtClean="0"/>
              <a:t>This provides </a:t>
            </a:r>
            <a:r>
              <a:rPr lang="en-US" sz="2400" dirty="0"/>
              <a:t>customer relationship advantages not available via other communication channels within the CS Contact Center.</a:t>
            </a:r>
          </a:p>
          <a:p>
            <a:r>
              <a:rPr lang="en-US" sz="2400" dirty="0"/>
              <a:t> </a:t>
            </a:r>
          </a:p>
          <a:p>
            <a:r>
              <a:rPr lang="en-US" sz="2400" dirty="0"/>
              <a:t>The team targets sending out at least 5 messages per week.</a:t>
            </a:r>
          </a:p>
          <a:p>
            <a:endParaRPr lang="en-US" sz="2400" dirty="0"/>
          </a:p>
        </p:txBody>
      </p:sp>
      <p:sp>
        <p:nvSpPr>
          <p:cNvPr id="3" name="TextBox 2"/>
          <p:cNvSpPr txBox="1"/>
          <p:nvPr/>
        </p:nvSpPr>
        <p:spPr>
          <a:xfrm>
            <a:off x="1752600" y="1066800"/>
            <a:ext cx="5943600" cy="523220"/>
          </a:xfrm>
          <a:prstGeom prst="rect">
            <a:avLst/>
          </a:prstGeom>
          <a:noFill/>
        </p:spPr>
        <p:txBody>
          <a:bodyPr wrap="square" rtlCol="0">
            <a:spAutoFit/>
          </a:bodyPr>
          <a:lstStyle/>
          <a:p>
            <a:pPr algn="ctr"/>
            <a:r>
              <a:rPr lang="en-US" sz="2800" b="1" dirty="0"/>
              <a:t>Backtracking – Customer Outreach</a:t>
            </a:r>
          </a:p>
        </p:txBody>
      </p:sp>
    </p:spTree>
    <p:extLst>
      <p:ext uri="{BB962C8B-B14F-4D97-AF65-F5344CB8AC3E}">
        <p14:creationId xmlns:p14="http://schemas.microsoft.com/office/powerpoint/2010/main" val="353358411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130000"/>
                    </a14:imgEffect>
                  </a14:imgLayer>
                </a14:imgProps>
              </a:ext>
              <a:ext uri="{28A0092B-C50C-407E-A947-70E740481C1C}">
                <a14:useLocalDpi xmlns:a14="http://schemas.microsoft.com/office/drawing/2010/main" val="0"/>
              </a:ext>
            </a:extLst>
          </a:blip>
          <a:stretch>
            <a:fillRect/>
          </a:stretch>
        </p:blipFill>
        <p:spPr>
          <a:xfrm>
            <a:off x="5090806" y="3428999"/>
            <a:ext cx="2375852" cy="2375850"/>
          </a:xfrm>
          <a:prstGeom prst="rect">
            <a:avLst/>
          </a:prstGeom>
        </p:spPr>
      </p:pic>
      <p:grpSp>
        <p:nvGrpSpPr>
          <p:cNvPr id="15" name="Group 14"/>
          <p:cNvGrpSpPr/>
          <p:nvPr/>
        </p:nvGrpSpPr>
        <p:grpSpPr>
          <a:xfrm>
            <a:off x="6278732" y="762000"/>
            <a:ext cx="4216396" cy="6520280"/>
            <a:chOff x="6278732" y="762000"/>
            <a:chExt cx="4216396" cy="6520280"/>
          </a:xfrm>
        </p:grpSpPr>
        <p:pic>
          <p:nvPicPr>
            <p:cNvPr id="8" name="Picture 7"/>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7995" r="17339"/>
            <a:stretch/>
          </p:blipFill>
          <p:spPr>
            <a:xfrm>
              <a:off x="6278732" y="762000"/>
              <a:ext cx="4216396" cy="652028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800" y="4876800"/>
              <a:ext cx="794920" cy="586874"/>
            </a:xfrm>
            <a:prstGeom prst="rect">
              <a:avLst/>
            </a:prstGeom>
          </p:spPr>
        </p:pic>
      </p:grpSp>
      <p:sp>
        <p:nvSpPr>
          <p:cNvPr id="2" name="Slide Number Placeholder 1"/>
          <p:cNvSpPr>
            <a:spLocks noGrp="1"/>
          </p:cNvSpPr>
          <p:nvPr>
            <p:ph type="sldNum" sz="quarter" idx="12"/>
          </p:nvPr>
        </p:nvSpPr>
        <p:spPr/>
        <p:txBody>
          <a:bodyPr/>
          <a:lstStyle/>
          <a:p>
            <a:fld id="{AC506DE3-2E42-4FD6-9046-8C76481D3FCE}" type="slidenum">
              <a:rPr lang="en-US" b="1" smtClean="0">
                <a:solidFill>
                  <a:schemeClr val="tx1"/>
                </a:solidFill>
              </a:rPr>
              <a:t>15</a:t>
            </a:fld>
            <a:endParaRPr lang="en-US" b="1" dirty="0">
              <a:solidFill>
                <a:schemeClr val="tx1"/>
              </a:solidFill>
            </a:endParaRPr>
          </a:p>
        </p:txBody>
      </p:sp>
      <p:sp>
        <p:nvSpPr>
          <p:cNvPr id="3" name="TextBox 2"/>
          <p:cNvSpPr txBox="1"/>
          <p:nvPr/>
        </p:nvSpPr>
        <p:spPr>
          <a:xfrm>
            <a:off x="228600" y="1334155"/>
            <a:ext cx="4419600" cy="5447645"/>
          </a:xfrm>
          <a:prstGeom prst="rect">
            <a:avLst/>
          </a:prstGeom>
          <a:noFill/>
        </p:spPr>
        <p:txBody>
          <a:bodyPr wrap="square" rtlCol="0">
            <a:spAutoFit/>
          </a:bodyPr>
          <a:lstStyle/>
          <a:p>
            <a:r>
              <a:rPr lang="en-US" sz="2800" b="1" dirty="0" smtClean="0"/>
              <a:t>Goals of Customer Outreach: </a:t>
            </a:r>
            <a:endParaRPr lang="en-US" sz="2800" dirty="0" smtClean="0"/>
          </a:p>
          <a:p>
            <a:endParaRPr lang="en-US" sz="2400" b="1" dirty="0"/>
          </a:p>
          <a:p>
            <a:pPr marL="342900" indent="-342900">
              <a:buFont typeface="Arial" pitchFamily="34" charset="0"/>
              <a:buChar char="•"/>
            </a:pPr>
            <a:r>
              <a:rPr lang="en-US" sz="2400" dirty="0" smtClean="0"/>
              <a:t>Foster customer loyalty</a:t>
            </a:r>
          </a:p>
          <a:p>
            <a:pPr marL="342900" indent="-342900">
              <a:buFont typeface="Arial" pitchFamily="34" charset="0"/>
              <a:buChar char="•"/>
            </a:pPr>
            <a:endParaRPr lang="en-US" sz="2400" dirty="0"/>
          </a:p>
          <a:p>
            <a:pPr marL="342900" indent="-342900">
              <a:buFont typeface="Arial" pitchFamily="34" charset="0"/>
              <a:buChar char="•"/>
            </a:pPr>
            <a:r>
              <a:rPr lang="en-US" sz="2400" dirty="0" smtClean="0"/>
              <a:t>Stimulate conversations</a:t>
            </a:r>
          </a:p>
          <a:p>
            <a:pPr marL="342900" indent="-342900">
              <a:buFont typeface="Arial" pitchFamily="34" charset="0"/>
              <a:buChar char="•"/>
            </a:pPr>
            <a:endParaRPr lang="en-US" sz="2400" dirty="0"/>
          </a:p>
          <a:p>
            <a:pPr marL="342900" indent="-342900">
              <a:buFont typeface="Arial" pitchFamily="34" charset="0"/>
              <a:buChar char="•"/>
            </a:pPr>
            <a:r>
              <a:rPr lang="en-US" sz="2400" dirty="0" smtClean="0"/>
              <a:t>Opportunities to enhance customer intelligence </a:t>
            </a:r>
          </a:p>
          <a:p>
            <a:pPr marL="342900" indent="-342900">
              <a:buFont typeface="Arial" pitchFamily="34" charset="0"/>
              <a:buChar char="•"/>
            </a:pPr>
            <a:endParaRPr lang="en-US" sz="2400" dirty="0"/>
          </a:p>
          <a:p>
            <a:pPr marL="342900" indent="-342900">
              <a:buFont typeface="Arial" pitchFamily="34" charset="0"/>
              <a:buChar char="•"/>
            </a:pPr>
            <a:r>
              <a:rPr lang="en-US" sz="2400" dirty="0" smtClean="0"/>
              <a:t>Gather customer experience data</a:t>
            </a:r>
            <a:endParaRPr lang="en-US" sz="2400" dirty="0"/>
          </a:p>
          <a:p>
            <a:endParaRPr lang="en-US" sz="2800" b="1" dirty="0" smtClean="0"/>
          </a:p>
          <a:p>
            <a:endParaRPr lang="en-US" sz="2400" dirty="0"/>
          </a:p>
        </p:txBody>
      </p:sp>
      <p:sp>
        <p:nvSpPr>
          <p:cNvPr id="5" name="TextBox 4"/>
          <p:cNvSpPr txBox="1"/>
          <p:nvPr/>
        </p:nvSpPr>
        <p:spPr>
          <a:xfrm>
            <a:off x="4648200" y="152400"/>
            <a:ext cx="2819400" cy="584775"/>
          </a:xfrm>
          <a:prstGeom prst="rect">
            <a:avLst/>
          </a:prstGeom>
          <a:noFill/>
        </p:spPr>
        <p:txBody>
          <a:bodyPr wrap="square" rtlCol="0">
            <a:spAutoFit/>
          </a:bodyPr>
          <a:lstStyle/>
          <a:p>
            <a:pPr algn="ctr"/>
            <a:r>
              <a:rPr lang="en-US" sz="3200" b="1" dirty="0" smtClean="0">
                <a:solidFill>
                  <a:schemeClr val="tx2"/>
                </a:solidFill>
              </a:rPr>
              <a:t>Goals</a:t>
            </a:r>
            <a:endParaRPr lang="en-US" sz="3200" b="1" dirty="0">
              <a:solidFill>
                <a:schemeClr val="tx2"/>
              </a:solidFill>
            </a:endParaRPr>
          </a:p>
        </p:txBody>
      </p:sp>
      <p:sp>
        <p:nvSpPr>
          <p:cNvPr id="6" name="TextBox 5"/>
          <p:cNvSpPr txBox="1"/>
          <p:nvPr/>
        </p:nvSpPr>
        <p:spPr>
          <a:xfrm>
            <a:off x="152400" y="76200"/>
            <a:ext cx="3657600" cy="584775"/>
          </a:xfrm>
          <a:prstGeom prst="rect">
            <a:avLst/>
          </a:prstGeom>
          <a:noFill/>
        </p:spPr>
        <p:txBody>
          <a:bodyPr wrap="square" rtlCol="0">
            <a:spAutoFit/>
          </a:bodyPr>
          <a:lstStyle/>
          <a:p>
            <a:r>
              <a:rPr lang="en-US" sz="3200" b="1" dirty="0" smtClean="0">
                <a:solidFill>
                  <a:schemeClr val="bg1"/>
                </a:solidFill>
              </a:rPr>
              <a:t>Customer Outreach</a:t>
            </a:r>
            <a:endParaRPr lang="en-US" sz="3200" b="1" dirty="0">
              <a:solidFill>
                <a:schemeClr val="bg1"/>
              </a:solidFill>
            </a:endParaRPr>
          </a:p>
        </p:txBody>
      </p:sp>
      <p:sp>
        <p:nvSpPr>
          <p:cNvPr id="14" name="Rectangle 13"/>
          <p:cNvSpPr/>
          <p:nvPr/>
        </p:nvSpPr>
        <p:spPr>
          <a:xfrm>
            <a:off x="4267200" y="990600"/>
            <a:ext cx="4953000" cy="5423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130000"/>
                    </a14:imgEffect>
                  </a14:imgLayer>
                </a14:imgProps>
              </a:ext>
              <a:ext uri="{28A0092B-C50C-407E-A947-70E740481C1C}">
                <a14:useLocalDpi xmlns:a14="http://schemas.microsoft.com/office/drawing/2010/main" val="0"/>
              </a:ext>
            </a:extLst>
          </a:blip>
          <a:srcRect b="30210"/>
          <a:stretch/>
        </p:blipFill>
        <p:spPr>
          <a:xfrm>
            <a:off x="5105400" y="2819400"/>
            <a:ext cx="5151276" cy="3595048"/>
          </a:xfrm>
          <a:prstGeom prst="rect">
            <a:avLst/>
          </a:prstGeom>
        </p:spPr>
      </p:pic>
      <p:grpSp>
        <p:nvGrpSpPr>
          <p:cNvPr id="13" name="Group 12"/>
          <p:cNvGrpSpPr/>
          <p:nvPr/>
        </p:nvGrpSpPr>
        <p:grpSpPr>
          <a:xfrm>
            <a:off x="4657299" y="889316"/>
            <a:ext cx="2539683" cy="2539683"/>
            <a:chOff x="4657299" y="889316"/>
            <a:chExt cx="2539683" cy="2539683"/>
          </a:xfrm>
        </p:grpSpPr>
        <p:pic>
          <p:nvPicPr>
            <p:cNvPr id="9" name="Picture 8"/>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flipH="1">
              <a:off x="4657299" y="889316"/>
              <a:ext cx="2539683" cy="2539683"/>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3480" y="1631106"/>
              <a:ext cx="947320" cy="699388"/>
            </a:xfrm>
            <a:prstGeom prst="rect">
              <a:avLst/>
            </a:prstGeom>
          </p:spPr>
        </p:pic>
      </p:grpSp>
    </p:spTree>
    <p:extLst>
      <p:ext uri="{BB962C8B-B14F-4D97-AF65-F5344CB8AC3E}">
        <p14:creationId xmlns:p14="http://schemas.microsoft.com/office/powerpoint/2010/main" val="39375078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26" presetClass="emph" presetSubtype="0" repeatCount="indefinite" fill="hold" nodeType="withEffect">
                                  <p:stCondLst>
                                    <p:cond delay="0"/>
                                  </p:stCondLst>
                                  <p:childTnLst>
                                    <p:animEffect transition="out" filter="fade">
                                      <p:cBhvr>
                                        <p:cTn id="18" dur="1000" tmFilter="0, 0; .2, .5; .8, .5; 1, 0"/>
                                        <p:tgtEl>
                                          <p:spTgt spid="13"/>
                                        </p:tgtEl>
                                      </p:cBhvr>
                                    </p:animEffect>
                                    <p:animScale>
                                      <p:cBhvr>
                                        <p:cTn id="19" dur="500" autoRev="1" fill="hold"/>
                                        <p:tgtEl>
                                          <p:spTgt spid="13"/>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2" presetClass="exit" presetSubtype="2" fill="hold" nodeType="clickEffect">
                                  <p:stCondLst>
                                    <p:cond delay="0"/>
                                  </p:stCondLst>
                                  <p:childTnLst>
                                    <p:anim calcmode="lin" valueType="num">
                                      <p:cBhvr additive="base">
                                        <p:cTn id="23" dur="500"/>
                                        <p:tgtEl>
                                          <p:spTgt spid="13"/>
                                        </p:tgtEl>
                                        <p:attrNameLst>
                                          <p:attrName>ppt_x</p:attrName>
                                        </p:attrNameLst>
                                      </p:cBhvr>
                                      <p:tavLst>
                                        <p:tav tm="0">
                                          <p:val>
                                            <p:strVal val="ppt_x"/>
                                          </p:val>
                                        </p:tav>
                                        <p:tav tm="100000">
                                          <p:val>
                                            <p:strVal val="1+ppt_w/2"/>
                                          </p:val>
                                        </p:tav>
                                      </p:tavLst>
                                    </p:anim>
                                    <p:anim calcmode="lin" valueType="num">
                                      <p:cBhvr additive="base">
                                        <p:cTn id="24" dur="500"/>
                                        <p:tgtEl>
                                          <p:spTgt spid="13"/>
                                        </p:tgtEl>
                                        <p:attrNameLst>
                                          <p:attrName>ppt_y</p:attrName>
                                        </p:attrNameLst>
                                      </p:cBhvr>
                                      <p:tavLst>
                                        <p:tav tm="0">
                                          <p:val>
                                            <p:strVal val="ppt_y"/>
                                          </p:val>
                                        </p:tav>
                                        <p:tav tm="100000">
                                          <p:val>
                                            <p:strVal val="ppt_y"/>
                                          </p:val>
                                        </p:tav>
                                      </p:tavLst>
                                    </p:anim>
                                    <p:set>
                                      <p:cBhvr>
                                        <p:cTn id="25" dur="1" fill="hold">
                                          <p:stCondLst>
                                            <p:cond delay="499"/>
                                          </p:stCondLst>
                                        </p:cTn>
                                        <p:tgtEl>
                                          <p:spTgt spid="13"/>
                                        </p:tgtEl>
                                        <p:attrNameLst>
                                          <p:attrName>style.visibility</p:attrName>
                                        </p:attrNameLst>
                                      </p:cBhvr>
                                      <p:to>
                                        <p:strVal val="hidden"/>
                                      </p:to>
                                    </p:set>
                                  </p:childTnLst>
                                </p:cTn>
                              </p:par>
                              <p:par>
                                <p:cTn id="26" presetID="2" presetClass="exit" presetSubtype="2" fill="hold" nodeType="withEffect">
                                  <p:stCondLst>
                                    <p:cond delay="0"/>
                                  </p:stCondLst>
                                  <p:childTnLst>
                                    <p:anim calcmode="lin" valueType="num">
                                      <p:cBhvr additive="base">
                                        <p:cTn id="27" dur="500"/>
                                        <p:tgtEl>
                                          <p:spTgt spid="7"/>
                                        </p:tgtEl>
                                        <p:attrNameLst>
                                          <p:attrName>ppt_x</p:attrName>
                                        </p:attrNameLst>
                                      </p:cBhvr>
                                      <p:tavLst>
                                        <p:tav tm="0">
                                          <p:val>
                                            <p:strVal val="ppt_x"/>
                                          </p:val>
                                        </p:tav>
                                        <p:tav tm="100000">
                                          <p:val>
                                            <p:strVal val="1+ppt_w/2"/>
                                          </p:val>
                                        </p:tav>
                                      </p:tavLst>
                                    </p:anim>
                                    <p:anim calcmode="lin" valueType="num">
                                      <p:cBhvr additive="base">
                                        <p:cTn id="28" dur="500"/>
                                        <p:tgtEl>
                                          <p:spTgt spid="7"/>
                                        </p:tgtEl>
                                        <p:attrNameLst>
                                          <p:attrName>ppt_y</p:attrName>
                                        </p:attrNameLst>
                                      </p:cBhvr>
                                      <p:tavLst>
                                        <p:tav tm="0">
                                          <p:val>
                                            <p:strVal val="ppt_y"/>
                                          </p:val>
                                        </p:tav>
                                        <p:tav tm="100000">
                                          <p:val>
                                            <p:strVal val="ppt_y"/>
                                          </p:val>
                                        </p:tav>
                                      </p:tavLst>
                                    </p:anim>
                                    <p:set>
                                      <p:cBhvr>
                                        <p:cTn id="29" dur="1" fill="hold">
                                          <p:stCondLst>
                                            <p:cond delay="499"/>
                                          </p:stCondLst>
                                        </p:cTn>
                                        <p:tgtEl>
                                          <p:spTgt spid="7"/>
                                        </p:tgtEl>
                                        <p:attrNameLst>
                                          <p:attrName>style.visibility</p:attrName>
                                        </p:attrNameLst>
                                      </p:cBhvr>
                                      <p:to>
                                        <p:strVal val="hidden"/>
                                      </p:to>
                                    </p:set>
                                  </p:childTnLst>
                                </p:cTn>
                              </p:par>
                            </p:childTnLst>
                          </p:cTn>
                        </p:par>
                        <p:par>
                          <p:cTn id="30" fill="hold">
                            <p:stCondLst>
                              <p:cond delay="500"/>
                            </p:stCondLst>
                            <p:childTnLst>
                              <p:par>
                                <p:cTn id="31" presetID="10" presetClass="exit" presetSubtype="0" fill="hold" grpId="0" nodeType="after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par>
                          <p:cTn id="34" fill="hold">
                            <p:stCondLst>
                              <p:cond delay="1000"/>
                            </p:stCondLst>
                            <p:childTnLst>
                              <p:par>
                                <p:cTn id="35" presetID="2" presetClass="entr" presetSubtype="2"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16"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3000" fill="hold"/>
                                        <p:tgtEl>
                                          <p:spTgt spid="15"/>
                                        </p:tgtEl>
                                        <p:attrNameLst>
                                          <p:attrName>ppt_w</p:attrName>
                                        </p:attrNameLst>
                                      </p:cBhvr>
                                      <p:tavLst>
                                        <p:tav tm="0">
                                          <p:val>
                                            <p:fltVal val="0"/>
                                          </p:val>
                                        </p:tav>
                                        <p:tav tm="100000">
                                          <p:val>
                                            <p:strVal val="#ppt_w"/>
                                          </p:val>
                                        </p:tav>
                                      </p:tavLst>
                                    </p:anim>
                                    <p:anim calcmode="lin" valueType="num">
                                      <p:cBhvr>
                                        <p:cTn id="43" dur="3000" fill="hold"/>
                                        <p:tgtEl>
                                          <p:spTgt spid="15"/>
                                        </p:tgtEl>
                                        <p:attrNameLst>
                                          <p:attrName>ppt_h</p:attrName>
                                        </p:attrNameLst>
                                      </p:cBhvr>
                                      <p:tavLst>
                                        <p:tav tm="0">
                                          <p:val>
                                            <p:fltVal val="0"/>
                                          </p:val>
                                        </p:tav>
                                        <p:tav tm="100000">
                                          <p:val>
                                            <p:strVal val="#ppt_h"/>
                                          </p:val>
                                        </p:tav>
                                      </p:tavLst>
                                    </p:anim>
                                    <p:animEffect transition="in" filter="fade">
                                      <p:cBhvr>
                                        <p:cTn id="44"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676400"/>
            <a:ext cx="8349049" cy="2185214"/>
          </a:xfrm>
          <a:prstGeom prst="rect">
            <a:avLst/>
          </a:prstGeom>
          <a:solidFill>
            <a:schemeClr val="bg1"/>
          </a:solidFill>
        </p:spPr>
        <p:txBody>
          <a:bodyPr wrap="square" rtlCol="0">
            <a:spAutoFit/>
          </a:bodyPr>
          <a:lstStyle/>
          <a:p>
            <a:pPr marL="285750" indent="-285750">
              <a:buFont typeface="Arial" pitchFamily="34" charset="0"/>
              <a:buChar char="•"/>
            </a:pPr>
            <a:r>
              <a:rPr lang="en-US" sz="2400" b="1" dirty="0" smtClean="0"/>
              <a:t>Upcoming </a:t>
            </a:r>
            <a:r>
              <a:rPr lang="en-US" sz="2400" b="1" dirty="0"/>
              <a:t>Projects or Major Changes to </a:t>
            </a:r>
            <a:r>
              <a:rPr lang="en-US" sz="2400" b="1" dirty="0" smtClean="0"/>
              <a:t>Service</a:t>
            </a:r>
          </a:p>
          <a:p>
            <a:pPr lvl="1"/>
            <a:r>
              <a:rPr lang="en-US" sz="2200" dirty="0" smtClean="0"/>
              <a:t>Personally notify/remind individual customers of events that will impact their specific route, based on their conversation history. Events such as infrastructure </a:t>
            </a:r>
            <a:r>
              <a:rPr lang="en-US" sz="2200" dirty="0"/>
              <a:t>projects, schedule changes, holiday </a:t>
            </a:r>
            <a:r>
              <a:rPr lang="en-US" sz="2200" dirty="0" smtClean="0"/>
              <a:t>schedules in effect, etc.</a:t>
            </a:r>
          </a:p>
          <a:p>
            <a:pPr lvl="1"/>
            <a:endParaRPr lang="en-US" sz="2400" dirty="0" smtClean="0"/>
          </a:p>
        </p:txBody>
      </p:sp>
      <p:sp>
        <p:nvSpPr>
          <p:cNvPr id="2" name="Slide Number Placeholder 1"/>
          <p:cNvSpPr>
            <a:spLocks noGrp="1"/>
          </p:cNvSpPr>
          <p:nvPr>
            <p:ph type="sldNum" sz="quarter" idx="12"/>
          </p:nvPr>
        </p:nvSpPr>
        <p:spPr/>
        <p:txBody>
          <a:bodyPr/>
          <a:lstStyle/>
          <a:p>
            <a:fld id="{AC506DE3-2E42-4FD6-9046-8C76481D3FCE}" type="slidenum">
              <a:rPr lang="en-US" b="1" smtClean="0">
                <a:solidFill>
                  <a:schemeClr val="tx1"/>
                </a:solidFill>
              </a:rPr>
              <a:t>16</a:t>
            </a:fld>
            <a:endParaRPr lang="en-US" b="1" dirty="0">
              <a:solidFill>
                <a:schemeClr val="tx1"/>
              </a:solidFill>
            </a:endParaRPr>
          </a:p>
        </p:txBody>
      </p:sp>
      <p:sp>
        <p:nvSpPr>
          <p:cNvPr id="3" name="TextBox 2"/>
          <p:cNvSpPr txBox="1"/>
          <p:nvPr/>
        </p:nvSpPr>
        <p:spPr>
          <a:xfrm>
            <a:off x="2696862" y="990600"/>
            <a:ext cx="4055076" cy="523220"/>
          </a:xfrm>
          <a:prstGeom prst="rect">
            <a:avLst/>
          </a:prstGeom>
          <a:noFill/>
        </p:spPr>
        <p:txBody>
          <a:bodyPr wrap="square" rtlCol="0">
            <a:spAutoFit/>
          </a:bodyPr>
          <a:lstStyle/>
          <a:p>
            <a:r>
              <a:rPr lang="en-US" sz="2800" b="1" dirty="0" smtClean="0"/>
              <a:t>Types of Tweets We Send:</a:t>
            </a:r>
            <a:endParaRPr lang="en-US" sz="2800" dirty="0" smtClean="0"/>
          </a:p>
        </p:txBody>
      </p:sp>
      <p:sp>
        <p:nvSpPr>
          <p:cNvPr id="7" name="TextBox 6"/>
          <p:cNvSpPr txBox="1"/>
          <p:nvPr/>
        </p:nvSpPr>
        <p:spPr>
          <a:xfrm>
            <a:off x="457200" y="2743200"/>
            <a:ext cx="8349049" cy="2431435"/>
          </a:xfrm>
          <a:prstGeom prst="rect">
            <a:avLst/>
          </a:prstGeom>
          <a:solidFill>
            <a:schemeClr val="bg1"/>
          </a:solidFill>
        </p:spPr>
        <p:txBody>
          <a:bodyPr wrap="square" rtlCol="0">
            <a:spAutoFit/>
          </a:bodyPr>
          <a:lstStyle/>
          <a:p>
            <a:pPr lvl="1"/>
            <a:endParaRPr lang="en-US" sz="1400" dirty="0" smtClean="0"/>
          </a:p>
          <a:p>
            <a:pPr marL="285750" indent="-285750">
              <a:buFont typeface="Arial" pitchFamily="34" charset="0"/>
              <a:buChar char="•"/>
            </a:pPr>
            <a:r>
              <a:rPr lang="en-US" sz="2400" b="1" dirty="0" smtClean="0"/>
              <a:t>“Long Time, No Tweet” Customers</a:t>
            </a:r>
          </a:p>
          <a:p>
            <a:pPr lvl="1"/>
            <a:r>
              <a:rPr lang="en-US" sz="2200" dirty="0" smtClean="0"/>
              <a:t>Identify users who have mentioned us in the past, but have not mentioned us recently. </a:t>
            </a:r>
          </a:p>
          <a:p>
            <a:pPr lvl="1"/>
            <a:r>
              <a:rPr lang="en-US" sz="2200" dirty="0" smtClean="0"/>
              <a:t>This reminds customers that we are here to address any inquiries and issues they may have.</a:t>
            </a:r>
          </a:p>
          <a:p>
            <a:pPr lvl="1"/>
            <a:endParaRPr lang="en-US" sz="2400" dirty="0" smtClean="0"/>
          </a:p>
        </p:txBody>
      </p:sp>
      <p:sp>
        <p:nvSpPr>
          <p:cNvPr id="8" name="TextBox 7"/>
          <p:cNvSpPr txBox="1"/>
          <p:nvPr/>
        </p:nvSpPr>
        <p:spPr>
          <a:xfrm>
            <a:off x="457200" y="4064675"/>
            <a:ext cx="8349049" cy="2031325"/>
          </a:xfrm>
          <a:prstGeom prst="rect">
            <a:avLst/>
          </a:prstGeom>
          <a:solidFill>
            <a:schemeClr val="bg1"/>
          </a:solidFill>
        </p:spPr>
        <p:txBody>
          <a:bodyPr wrap="square" rtlCol="0">
            <a:spAutoFit/>
          </a:bodyPr>
          <a:lstStyle/>
          <a:p>
            <a:pPr lvl="1"/>
            <a:endParaRPr lang="en-US" sz="1400" dirty="0" smtClean="0"/>
          </a:p>
          <a:p>
            <a:pPr marL="285750" indent="-285750">
              <a:buFont typeface="Arial" pitchFamily="34" charset="0"/>
              <a:buChar char="•"/>
            </a:pPr>
            <a:r>
              <a:rPr lang="en-US" sz="2400" b="1" dirty="0" smtClean="0"/>
              <a:t>Service </a:t>
            </a:r>
            <a:r>
              <a:rPr lang="en-US" sz="2400" b="1" dirty="0"/>
              <a:t>Disruption </a:t>
            </a:r>
            <a:r>
              <a:rPr lang="en-US" sz="2400" b="1" dirty="0" smtClean="0"/>
              <a:t>Follow-Up</a:t>
            </a:r>
          </a:p>
          <a:p>
            <a:pPr lvl="1"/>
            <a:r>
              <a:rPr lang="en-US" sz="2200" dirty="0" smtClean="0"/>
              <a:t>Kindly follow up with customers who stated they were directly impacted by a recent service disruption. </a:t>
            </a:r>
          </a:p>
          <a:p>
            <a:pPr lvl="1"/>
            <a:r>
              <a:rPr lang="en-US" sz="2200" dirty="0" smtClean="0"/>
              <a:t>Express empathy, an explanation and reassure SEPTA is committed to minimizing future incidents.</a:t>
            </a:r>
            <a:endParaRPr lang="en-US" sz="2200" dirty="0"/>
          </a:p>
        </p:txBody>
      </p:sp>
      <p:sp>
        <p:nvSpPr>
          <p:cNvPr id="9" name="Rectangle 8"/>
          <p:cNvSpPr/>
          <p:nvPr/>
        </p:nvSpPr>
        <p:spPr>
          <a:xfrm>
            <a:off x="457200" y="5410200"/>
            <a:ext cx="8534400" cy="889814"/>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2400" y="76200"/>
            <a:ext cx="3657600" cy="584775"/>
          </a:xfrm>
          <a:prstGeom prst="rect">
            <a:avLst/>
          </a:prstGeom>
          <a:noFill/>
        </p:spPr>
        <p:txBody>
          <a:bodyPr wrap="square" rtlCol="0">
            <a:spAutoFit/>
          </a:bodyPr>
          <a:lstStyle/>
          <a:p>
            <a:r>
              <a:rPr lang="en-US" sz="3200" b="1" dirty="0" smtClean="0">
                <a:solidFill>
                  <a:schemeClr val="bg1"/>
                </a:solidFill>
              </a:rPr>
              <a:t>Customer Outreach</a:t>
            </a:r>
            <a:endParaRPr lang="en-US" sz="3200" b="1" dirty="0">
              <a:solidFill>
                <a:schemeClr val="bg1"/>
              </a:solidFill>
            </a:endParaRPr>
          </a:p>
        </p:txBody>
      </p:sp>
      <p:sp>
        <p:nvSpPr>
          <p:cNvPr id="15" name="TextBox 14"/>
          <p:cNvSpPr txBox="1"/>
          <p:nvPr/>
        </p:nvSpPr>
        <p:spPr>
          <a:xfrm>
            <a:off x="4267200" y="152400"/>
            <a:ext cx="3429000" cy="584775"/>
          </a:xfrm>
          <a:prstGeom prst="rect">
            <a:avLst/>
          </a:prstGeom>
          <a:noFill/>
        </p:spPr>
        <p:txBody>
          <a:bodyPr wrap="square" rtlCol="0">
            <a:spAutoFit/>
          </a:bodyPr>
          <a:lstStyle/>
          <a:p>
            <a:pPr algn="ctr"/>
            <a:r>
              <a:rPr lang="en-US" sz="3200" b="1" dirty="0" smtClean="0">
                <a:solidFill>
                  <a:schemeClr val="tx2"/>
                </a:solidFill>
              </a:rPr>
              <a:t>Types of Outreach</a:t>
            </a:r>
            <a:endParaRPr lang="en-US" sz="3200" b="1" dirty="0">
              <a:solidFill>
                <a:schemeClr val="tx2"/>
              </a:solidFill>
            </a:endParaRPr>
          </a:p>
        </p:txBody>
      </p:sp>
    </p:spTree>
    <p:extLst>
      <p:ext uri="{BB962C8B-B14F-4D97-AF65-F5344CB8AC3E}">
        <p14:creationId xmlns:p14="http://schemas.microsoft.com/office/powerpoint/2010/main" val="407041929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676400"/>
            <a:ext cx="8349049" cy="2185214"/>
          </a:xfrm>
          <a:prstGeom prst="rect">
            <a:avLst/>
          </a:prstGeom>
          <a:solidFill>
            <a:schemeClr val="bg1"/>
          </a:solidFill>
        </p:spPr>
        <p:txBody>
          <a:bodyPr wrap="square" rtlCol="0">
            <a:spAutoFit/>
          </a:bodyPr>
          <a:lstStyle/>
          <a:p>
            <a:pPr marL="285750" indent="-285750">
              <a:buFont typeface="Arial" pitchFamily="34" charset="0"/>
              <a:buChar char="•"/>
            </a:pPr>
            <a:r>
              <a:rPr lang="en-US" sz="2400" b="1" dirty="0" smtClean="0"/>
              <a:t>Upcoming </a:t>
            </a:r>
            <a:r>
              <a:rPr lang="en-US" sz="2400" b="1" dirty="0"/>
              <a:t>Projects or Major Changes to </a:t>
            </a:r>
            <a:r>
              <a:rPr lang="en-US" sz="2400" b="1" dirty="0" smtClean="0"/>
              <a:t>Service</a:t>
            </a:r>
          </a:p>
          <a:p>
            <a:pPr lvl="1"/>
            <a:r>
              <a:rPr lang="en-US" sz="2200" dirty="0" smtClean="0"/>
              <a:t>Personally notify/remind individual customers of events that will impact their specific route, based on their conversation history. Events such as infrastructure </a:t>
            </a:r>
            <a:r>
              <a:rPr lang="en-US" sz="2200" dirty="0"/>
              <a:t>projects, schedule changes, holiday </a:t>
            </a:r>
            <a:r>
              <a:rPr lang="en-US" sz="2200" dirty="0" smtClean="0"/>
              <a:t>schedules in effect, etc.</a:t>
            </a:r>
          </a:p>
          <a:p>
            <a:pPr lvl="1"/>
            <a:endParaRPr lang="en-US" sz="2400" dirty="0" smtClean="0"/>
          </a:p>
        </p:txBody>
      </p:sp>
      <p:sp>
        <p:nvSpPr>
          <p:cNvPr id="2" name="Slide Number Placeholder 1"/>
          <p:cNvSpPr>
            <a:spLocks noGrp="1"/>
          </p:cNvSpPr>
          <p:nvPr>
            <p:ph type="sldNum" sz="quarter" idx="12"/>
          </p:nvPr>
        </p:nvSpPr>
        <p:spPr/>
        <p:txBody>
          <a:bodyPr/>
          <a:lstStyle/>
          <a:p>
            <a:fld id="{AC506DE3-2E42-4FD6-9046-8C76481D3FCE}" type="slidenum">
              <a:rPr lang="en-US" b="1" smtClean="0">
                <a:solidFill>
                  <a:schemeClr val="tx1"/>
                </a:solidFill>
              </a:rPr>
              <a:t>17</a:t>
            </a:fld>
            <a:endParaRPr lang="en-US" b="1" dirty="0">
              <a:solidFill>
                <a:schemeClr val="tx1"/>
              </a:solidFill>
            </a:endParaRPr>
          </a:p>
        </p:txBody>
      </p:sp>
      <p:sp>
        <p:nvSpPr>
          <p:cNvPr id="3" name="TextBox 2"/>
          <p:cNvSpPr txBox="1"/>
          <p:nvPr/>
        </p:nvSpPr>
        <p:spPr>
          <a:xfrm>
            <a:off x="2696862" y="990600"/>
            <a:ext cx="4055076" cy="523220"/>
          </a:xfrm>
          <a:prstGeom prst="rect">
            <a:avLst/>
          </a:prstGeom>
          <a:noFill/>
        </p:spPr>
        <p:txBody>
          <a:bodyPr wrap="square" rtlCol="0">
            <a:spAutoFit/>
          </a:bodyPr>
          <a:lstStyle/>
          <a:p>
            <a:r>
              <a:rPr lang="en-US" sz="2800" b="1" dirty="0" smtClean="0"/>
              <a:t>Types of Tweets We Send:</a:t>
            </a:r>
            <a:endParaRPr lang="en-US" sz="2800" dirty="0" smtClean="0"/>
          </a:p>
        </p:txBody>
      </p:sp>
      <p:sp>
        <p:nvSpPr>
          <p:cNvPr id="9" name="Rectangle 8"/>
          <p:cNvSpPr/>
          <p:nvPr/>
        </p:nvSpPr>
        <p:spPr>
          <a:xfrm>
            <a:off x="457200" y="5410200"/>
            <a:ext cx="8534400" cy="889814"/>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94" y="3526286"/>
            <a:ext cx="4094706" cy="1974234"/>
          </a:xfrm>
          <a:prstGeom prst="rect">
            <a:avLst/>
          </a:prstGeom>
          <a:ln>
            <a:noFill/>
          </a:ln>
          <a:effectLst>
            <a:outerShdw blurRad="292100" dist="139700" dir="2700000" algn="tl" rotWithShape="0">
              <a:srgbClr val="333333">
                <a:alpha val="65000"/>
              </a:srgbClr>
            </a:outerShdw>
          </a:effectLst>
        </p:spPr>
      </p:pic>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528" y="4592210"/>
            <a:ext cx="5209072" cy="1764140"/>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152400" y="76200"/>
            <a:ext cx="3657600" cy="584775"/>
          </a:xfrm>
          <a:prstGeom prst="rect">
            <a:avLst/>
          </a:prstGeom>
          <a:noFill/>
        </p:spPr>
        <p:txBody>
          <a:bodyPr wrap="square" rtlCol="0">
            <a:spAutoFit/>
          </a:bodyPr>
          <a:lstStyle/>
          <a:p>
            <a:r>
              <a:rPr lang="en-US" sz="3200" b="1" dirty="0" smtClean="0">
                <a:solidFill>
                  <a:schemeClr val="bg1"/>
                </a:solidFill>
              </a:rPr>
              <a:t>Customer Outreach</a:t>
            </a:r>
            <a:endParaRPr lang="en-US" sz="3200" b="1" dirty="0">
              <a:solidFill>
                <a:schemeClr val="bg1"/>
              </a:solidFill>
            </a:endParaRPr>
          </a:p>
        </p:txBody>
      </p:sp>
      <p:sp>
        <p:nvSpPr>
          <p:cNvPr id="15" name="TextBox 14"/>
          <p:cNvSpPr txBox="1"/>
          <p:nvPr/>
        </p:nvSpPr>
        <p:spPr>
          <a:xfrm>
            <a:off x="4267200" y="152400"/>
            <a:ext cx="3429000" cy="584775"/>
          </a:xfrm>
          <a:prstGeom prst="rect">
            <a:avLst/>
          </a:prstGeom>
          <a:noFill/>
        </p:spPr>
        <p:txBody>
          <a:bodyPr wrap="square" rtlCol="0">
            <a:spAutoFit/>
          </a:bodyPr>
          <a:lstStyle/>
          <a:p>
            <a:pPr algn="ctr"/>
            <a:r>
              <a:rPr lang="en-US" sz="3200" b="1" dirty="0" smtClean="0">
                <a:solidFill>
                  <a:schemeClr val="tx2"/>
                </a:solidFill>
              </a:rPr>
              <a:t>Types of Outreach</a:t>
            </a:r>
            <a:endParaRPr lang="en-US" sz="3200" b="1" dirty="0">
              <a:solidFill>
                <a:schemeClr val="tx2"/>
              </a:solidFill>
            </a:endParaRPr>
          </a:p>
        </p:txBody>
      </p:sp>
    </p:spTree>
    <p:extLst>
      <p:ext uri="{BB962C8B-B14F-4D97-AF65-F5344CB8AC3E}">
        <p14:creationId xmlns:p14="http://schemas.microsoft.com/office/powerpoint/2010/main" val="375450100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447800"/>
            <a:ext cx="8349049" cy="2431435"/>
          </a:xfrm>
          <a:prstGeom prst="rect">
            <a:avLst/>
          </a:prstGeom>
          <a:solidFill>
            <a:schemeClr val="bg1"/>
          </a:solidFill>
        </p:spPr>
        <p:txBody>
          <a:bodyPr wrap="square" rtlCol="0">
            <a:spAutoFit/>
          </a:bodyPr>
          <a:lstStyle/>
          <a:p>
            <a:pPr lvl="1"/>
            <a:endParaRPr lang="en-US" sz="1400" dirty="0" smtClean="0"/>
          </a:p>
          <a:p>
            <a:pPr marL="285750" indent="-285750">
              <a:buFont typeface="Arial" pitchFamily="34" charset="0"/>
              <a:buChar char="•"/>
            </a:pPr>
            <a:r>
              <a:rPr lang="en-US" sz="2400" b="1" dirty="0" smtClean="0"/>
              <a:t>“Long Time, No Tweet” Customers</a:t>
            </a:r>
          </a:p>
          <a:p>
            <a:pPr lvl="1"/>
            <a:r>
              <a:rPr lang="en-US" sz="2200" dirty="0" smtClean="0"/>
              <a:t>Identify users who have mentioned us in the past, but have not mentioned us recently. </a:t>
            </a:r>
          </a:p>
          <a:p>
            <a:pPr lvl="1"/>
            <a:r>
              <a:rPr lang="en-US" sz="2200" dirty="0" smtClean="0"/>
              <a:t>This reminds customers that we are here to address any inquiries and issues they may have.</a:t>
            </a:r>
          </a:p>
          <a:p>
            <a:pPr lvl="1"/>
            <a:endParaRPr lang="en-US" sz="2400" dirty="0" smtClean="0"/>
          </a:p>
        </p:txBody>
      </p:sp>
      <p:sp>
        <p:nvSpPr>
          <p:cNvPr id="2" name="Slide Number Placeholder 1"/>
          <p:cNvSpPr>
            <a:spLocks noGrp="1"/>
          </p:cNvSpPr>
          <p:nvPr>
            <p:ph type="sldNum" sz="quarter" idx="12"/>
          </p:nvPr>
        </p:nvSpPr>
        <p:spPr/>
        <p:txBody>
          <a:bodyPr/>
          <a:lstStyle/>
          <a:p>
            <a:fld id="{AC506DE3-2E42-4FD6-9046-8C76481D3FCE}" type="slidenum">
              <a:rPr lang="en-US" b="1" smtClean="0">
                <a:solidFill>
                  <a:schemeClr val="tx1"/>
                </a:solidFill>
              </a:rPr>
              <a:t>18</a:t>
            </a:fld>
            <a:endParaRPr lang="en-US" b="1" dirty="0">
              <a:solidFill>
                <a:schemeClr val="tx1"/>
              </a:solidFill>
            </a:endParaRPr>
          </a:p>
        </p:txBody>
      </p:sp>
      <p:sp>
        <p:nvSpPr>
          <p:cNvPr id="3" name="TextBox 2"/>
          <p:cNvSpPr txBox="1"/>
          <p:nvPr/>
        </p:nvSpPr>
        <p:spPr>
          <a:xfrm>
            <a:off x="2696862" y="990600"/>
            <a:ext cx="4055076" cy="523220"/>
          </a:xfrm>
          <a:prstGeom prst="rect">
            <a:avLst/>
          </a:prstGeom>
          <a:noFill/>
        </p:spPr>
        <p:txBody>
          <a:bodyPr wrap="square" rtlCol="0">
            <a:spAutoFit/>
          </a:bodyPr>
          <a:lstStyle/>
          <a:p>
            <a:r>
              <a:rPr lang="en-US" sz="2800" b="1" dirty="0" smtClean="0"/>
              <a:t>Types of Tweets We Send:</a:t>
            </a:r>
            <a:endParaRPr lang="en-US" sz="2800" dirty="0" smtClean="0"/>
          </a:p>
        </p:txBody>
      </p:sp>
      <p:sp>
        <p:nvSpPr>
          <p:cNvPr id="9" name="Rectangle 8"/>
          <p:cNvSpPr/>
          <p:nvPr/>
        </p:nvSpPr>
        <p:spPr>
          <a:xfrm>
            <a:off x="457200" y="5410200"/>
            <a:ext cx="8534400" cy="889814"/>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3" descr="Screen Clipping"/>
          <p:cNvPicPr>
            <a:picLocks noChangeAspect="1"/>
          </p:cNvPicPr>
          <p:nvPr/>
        </p:nvPicPr>
        <p:blipFill rotWithShape="1">
          <a:blip r:embed="rId2">
            <a:extLst>
              <a:ext uri="{28A0092B-C50C-407E-A947-70E740481C1C}">
                <a14:useLocalDpi xmlns:a14="http://schemas.microsoft.com/office/drawing/2010/main" val="0"/>
              </a:ext>
            </a:extLst>
          </a:blip>
          <a:srcRect r="6248"/>
          <a:stretch/>
        </p:blipFill>
        <p:spPr>
          <a:xfrm>
            <a:off x="180753" y="3787564"/>
            <a:ext cx="4748048" cy="1737592"/>
          </a:xfrm>
          <a:prstGeom prst="rect">
            <a:avLst/>
          </a:prstGeom>
          <a:ln>
            <a:noFill/>
          </a:ln>
          <a:effectLst>
            <a:outerShdw blurRad="292100" dist="139700" dir="2700000" algn="tl" rotWithShape="0">
              <a:srgbClr val="333333">
                <a:alpha val="65000"/>
              </a:srgbClr>
            </a:outerShdw>
          </a:effectLst>
        </p:spPr>
      </p:pic>
      <p:pic>
        <p:nvPicPr>
          <p:cNvPr id="14" name="Picture 1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2279" y="5029200"/>
            <a:ext cx="4038600" cy="1307098"/>
          </a:xfrm>
          <a:prstGeom prst="rect">
            <a:avLst/>
          </a:prstGeom>
          <a:ln>
            <a:noFill/>
          </a:ln>
          <a:effectLst>
            <a:outerShdw blurRad="292100" dist="139700" dir="2700000" algn="tl" rotWithShape="0">
              <a:srgbClr val="333333">
                <a:alpha val="65000"/>
              </a:srgbClr>
            </a:outerShdw>
          </a:effectLst>
        </p:spPr>
      </p:pic>
      <p:pic>
        <p:nvPicPr>
          <p:cNvPr id="13" name="Picture 12" descr="Screen Clipping"/>
          <p:cNvPicPr>
            <a:picLocks noChangeAspect="1"/>
          </p:cNvPicPr>
          <p:nvPr/>
        </p:nvPicPr>
        <p:blipFill rotWithShape="1">
          <a:blip r:embed="rId4">
            <a:extLst>
              <a:ext uri="{28A0092B-C50C-407E-A947-70E740481C1C}">
                <a14:useLocalDpi xmlns:a14="http://schemas.microsoft.com/office/drawing/2010/main" val="0"/>
              </a:ext>
            </a:extLst>
          </a:blip>
          <a:srcRect r="53341"/>
          <a:stretch/>
        </p:blipFill>
        <p:spPr>
          <a:xfrm>
            <a:off x="5981700" y="3707548"/>
            <a:ext cx="2355022" cy="1491400"/>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152400" y="76200"/>
            <a:ext cx="3657600" cy="584775"/>
          </a:xfrm>
          <a:prstGeom prst="rect">
            <a:avLst/>
          </a:prstGeom>
          <a:noFill/>
        </p:spPr>
        <p:txBody>
          <a:bodyPr wrap="square" rtlCol="0">
            <a:spAutoFit/>
          </a:bodyPr>
          <a:lstStyle/>
          <a:p>
            <a:r>
              <a:rPr lang="en-US" sz="3200" b="1" dirty="0" smtClean="0">
                <a:solidFill>
                  <a:schemeClr val="bg1"/>
                </a:solidFill>
              </a:rPr>
              <a:t>Customer Outreach</a:t>
            </a:r>
            <a:endParaRPr lang="en-US" sz="3200" b="1" dirty="0">
              <a:solidFill>
                <a:schemeClr val="bg1"/>
              </a:solidFill>
            </a:endParaRPr>
          </a:p>
        </p:txBody>
      </p:sp>
      <p:sp>
        <p:nvSpPr>
          <p:cNvPr id="15" name="TextBox 14"/>
          <p:cNvSpPr txBox="1"/>
          <p:nvPr/>
        </p:nvSpPr>
        <p:spPr>
          <a:xfrm>
            <a:off x="4267200" y="152400"/>
            <a:ext cx="3429000" cy="584775"/>
          </a:xfrm>
          <a:prstGeom prst="rect">
            <a:avLst/>
          </a:prstGeom>
          <a:noFill/>
        </p:spPr>
        <p:txBody>
          <a:bodyPr wrap="square" rtlCol="0">
            <a:spAutoFit/>
          </a:bodyPr>
          <a:lstStyle/>
          <a:p>
            <a:pPr algn="ctr"/>
            <a:r>
              <a:rPr lang="en-US" sz="3200" b="1" dirty="0" smtClean="0">
                <a:solidFill>
                  <a:schemeClr val="tx2"/>
                </a:solidFill>
              </a:rPr>
              <a:t>Types of Outreach</a:t>
            </a:r>
            <a:endParaRPr lang="en-US" sz="3200" b="1" dirty="0">
              <a:solidFill>
                <a:schemeClr val="tx2"/>
              </a:solidFill>
            </a:endParaRPr>
          </a:p>
        </p:txBody>
      </p:sp>
    </p:spTree>
    <p:extLst>
      <p:ext uri="{BB962C8B-B14F-4D97-AF65-F5344CB8AC3E}">
        <p14:creationId xmlns:p14="http://schemas.microsoft.com/office/powerpoint/2010/main" val="321775227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506DE3-2E42-4FD6-9046-8C76481D3FCE}" type="slidenum">
              <a:rPr lang="en-US" b="1" smtClean="0">
                <a:solidFill>
                  <a:schemeClr val="tx1"/>
                </a:solidFill>
              </a:rPr>
              <a:t>19</a:t>
            </a:fld>
            <a:endParaRPr lang="en-US" b="1" dirty="0">
              <a:solidFill>
                <a:schemeClr val="tx1"/>
              </a:solidFill>
            </a:endParaRPr>
          </a:p>
        </p:txBody>
      </p:sp>
      <p:sp>
        <p:nvSpPr>
          <p:cNvPr id="3" name="TextBox 2"/>
          <p:cNvSpPr txBox="1"/>
          <p:nvPr/>
        </p:nvSpPr>
        <p:spPr>
          <a:xfrm>
            <a:off x="2696862" y="990600"/>
            <a:ext cx="4055076" cy="523220"/>
          </a:xfrm>
          <a:prstGeom prst="rect">
            <a:avLst/>
          </a:prstGeom>
          <a:noFill/>
        </p:spPr>
        <p:txBody>
          <a:bodyPr wrap="square" rtlCol="0">
            <a:spAutoFit/>
          </a:bodyPr>
          <a:lstStyle/>
          <a:p>
            <a:r>
              <a:rPr lang="en-US" sz="2800" b="1" dirty="0" smtClean="0"/>
              <a:t>Types of Tweets We Send:</a:t>
            </a:r>
            <a:endParaRPr lang="en-US" sz="2800" dirty="0" smtClean="0"/>
          </a:p>
        </p:txBody>
      </p:sp>
      <p:sp>
        <p:nvSpPr>
          <p:cNvPr id="8" name="TextBox 7"/>
          <p:cNvSpPr txBox="1"/>
          <p:nvPr/>
        </p:nvSpPr>
        <p:spPr>
          <a:xfrm>
            <a:off x="457200" y="1473875"/>
            <a:ext cx="8349049" cy="2031325"/>
          </a:xfrm>
          <a:prstGeom prst="rect">
            <a:avLst/>
          </a:prstGeom>
          <a:solidFill>
            <a:schemeClr val="bg1"/>
          </a:solidFill>
        </p:spPr>
        <p:txBody>
          <a:bodyPr wrap="square" rtlCol="0">
            <a:spAutoFit/>
          </a:bodyPr>
          <a:lstStyle/>
          <a:p>
            <a:pPr lvl="1"/>
            <a:endParaRPr lang="en-US" sz="1400" dirty="0" smtClean="0"/>
          </a:p>
          <a:p>
            <a:pPr marL="285750" indent="-285750">
              <a:buFont typeface="Arial" pitchFamily="34" charset="0"/>
              <a:buChar char="•"/>
            </a:pPr>
            <a:r>
              <a:rPr lang="en-US" sz="2400" b="1" dirty="0" smtClean="0"/>
              <a:t>Service </a:t>
            </a:r>
            <a:r>
              <a:rPr lang="en-US" sz="2400" b="1" dirty="0"/>
              <a:t>Disruption </a:t>
            </a:r>
            <a:r>
              <a:rPr lang="en-US" sz="2400" b="1" dirty="0" smtClean="0"/>
              <a:t>Follow-Up</a:t>
            </a:r>
          </a:p>
          <a:p>
            <a:pPr lvl="1"/>
            <a:r>
              <a:rPr lang="en-US" sz="2200" dirty="0" smtClean="0"/>
              <a:t>Kindly follow up with customers who stated they were directly impacted by a recent service disruption. </a:t>
            </a:r>
          </a:p>
          <a:p>
            <a:pPr lvl="1"/>
            <a:r>
              <a:rPr lang="en-US" sz="2200" dirty="0" smtClean="0"/>
              <a:t>Express empathy, an explanation and reassure SEPTA is committed to minimizing future incidents.</a:t>
            </a:r>
            <a:endParaRPr lang="en-US" sz="2200" dirty="0"/>
          </a:p>
        </p:txBody>
      </p:sp>
      <p:sp>
        <p:nvSpPr>
          <p:cNvPr id="9" name="Rectangle 8"/>
          <p:cNvSpPr/>
          <p:nvPr/>
        </p:nvSpPr>
        <p:spPr>
          <a:xfrm>
            <a:off x="457200" y="5410200"/>
            <a:ext cx="8534400" cy="889814"/>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2400" y="76200"/>
            <a:ext cx="3657600" cy="584775"/>
          </a:xfrm>
          <a:prstGeom prst="rect">
            <a:avLst/>
          </a:prstGeom>
          <a:noFill/>
        </p:spPr>
        <p:txBody>
          <a:bodyPr wrap="square" rtlCol="0">
            <a:spAutoFit/>
          </a:bodyPr>
          <a:lstStyle/>
          <a:p>
            <a:r>
              <a:rPr lang="en-US" sz="3200" b="1" dirty="0" smtClean="0">
                <a:solidFill>
                  <a:schemeClr val="bg1"/>
                </a:solidFill>
              </a:rPr>
              <a:t>Customer Outreach</a:t>
            </a:r>
            <a:endParaRPr lang="en-US" sz="3200" b="1" dirty="0">
              <a:solidFill>
                <a:schemeClr val="bg1"/>
              </a:solidFill>
            </a:endParaRPr>
          </a:p>
        </p:txBody>
      </p:sp>
      <p:sp>
        <p:nvSpPr>
          <p:cNvPr id="15" name="TextBox 14"/>
          <p:cNvSpPr txBox="1"/>
          <p:nvPr/>
        </p:nvSpPr>
        <p:spPr>
          <a:xfrm>
            <a:off x="4267200" y="152400"/>
            <a:ext cx="3429000" cy="584775"/>
          </a:xfrm>
          <a:prstGeom prst="rect">
            <a:avLst/>
          </a:prstGeom>
          <a:noFill/>
        </p:spPr>
        <p:txBody>
          <a:bodyPr wrap="square" rtlCol="0">
            <a:spAutoFit/>
          </a:bodyPr>
          <a:lstStyle/>
          <a:p>
            <a:pPr algn="ctr"/>
            <a:r>
              <a:rPr lang="en-US" sz="3200" b="1" dirty="0" smtClean="0">
                <a:solidFill>
                  <a:schemeClr val="tx2"/>
                </a:solidFill>
              </a:rPr>
              <a:t>Types of Outreach</a:t>
            </a:r>
            <a:endParaRPr lang="en-US" sz="3200" b="1" dirty="0">
              <a:solidFill>
                <a:schemeClr val="tx2"/>
              </a:solidFill>
            </a:endParaRPr>
          </a:p>
        </p:txBody>
      </p:sp>
      <p:pic>
        <p:nvPicPr>
          <p:cNvPr id="17" name="Picture 16"/>
          <p:cNvPicPr/>
          <p:nvPr/>
        </p:nvPicPr>
        <p:blipFill>
          <a:blip r:embed="rId2">
            <a:extLst>
              <a:ext uri="{28A0092B-C50C-407E-A947-70E740481C1C}">
                <a14:useLocalDpi xmlns:a14="http://schemas.microsoft.com/office/drawing/2010/main" val="0"/>
              </a:ext>
            </a:extLst>
          </a:blip>
          <a:stretch>
            <a:fillRect/>
          </a:stretch>
        </p:blipFill>
        <p:spPr>
          <a:xfrm>
            <a:off x="2590800" y="3824476"/>
            <a:ext cx="4051986" cy="21953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993611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4C789F-2123-458A-922D-79222BBCA279}" type="slidenum">
              <a:rPr lang="en-US" b="1" smtClean="0">
                <a:solidFill>
                  <a:schemeClr val="tx1"/>
                </a:solidFill>
              </a:rPr>
              <a:t>2</a:t>
            </a:fld>
            <a:endParaRPr lang="en-US" b="1" dirty="0">
              <a:solidFill>
                <a:schemeClr val="tx1"/>
              </a:solidFill>
            </a:endParaRPr>
          </a:p>
        </p:txBody>
      </p:sp>
      <p:graphicFrame>
        <p:nvGraphicFramePr>
          <p:cNvPr id="10" name="Diagram 9"/>
          <p:cNvGraphicFramePr/>
          <p:nvPr>
            <p:extLst>
              <p:ext uri="{D42A27DB-BD31-4B8C-83A1-F6EECF244321}">
                <p14:modId xmlns:p14="http://schemas.microsoft.com/office/powerpoint/2010/main" val="1458706502"/>
              </p:ext>
            </p:extLst>
          </p:nvPr>
        </p:nvGraphicFramePr>
        <p:xfrm>
          <a:off x="304800" y="1295400"/>
          <a:ext cx="840105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7804" y="76200"/>
            <a:ext cx="3696012" cy="461665"/>
          </a:xfrm>
          <a:prstGeom prst="rect">
            <a:avLst/>
          </a:prstGeom>
        </p:spPr>
        <p:txBody>
          <a:bodyPr wrap="none">
            <a:spAutoFit/>
          </a:bodyPr>
          <a:lstStyle/>
          <a:p>
            <a:r>
              <a:rPr lang="en-US" sz="2400" b="1" dirty="0">
                <a:solidFill>
                  <a:schemeClr val="bg1"/>
                </a:solidFill>
              </a:rPr>
              <a:t>Social Media in Call Centers</a:t>
            </a:r>
          </a:p>
        </p:txBody>
      </p:sp>
      <p:sp>
        <p:nvSpPr>
          <p:cNvPr id="16" name="TextBox 15"/>
          <p:cNvSpPr txBox="1"/>
          <p:nvPr/>
        </p:nvSpPr>
        <p:spPr>
          <a:xfrm>
            <a:off x="4171656" y="164812"/>
            <a:ext cx="3588227" cy="584775"/>
          </a:xfrm>
          <a:prstGeom prst="rect">
            <a:avLst/>
          </a:prstGeom>
          <a:noFill/>
        </p:spPr>
        <p:txBody>
          <a:bodyPr wrap="square" rtlCol="0">
            <a:spAutoFit/>
          </a:bodyPr>
          <a:lstStyle/>
          <a:p>
            <a:pPr algn="ctr"/>
            <a:r>
              <a:rPr lang="en-US" sz="3200" b="1" dirty="0" smtClean="0">
                <a:solidFill>
                  <a:schemeClr val="tx2"/>
                </a:solidFill>
              </a:rPr>
              <a:t>Areas of Focus</a:t>
            </a:r>
            <a:endParaRPr lang="en-US" sz="3200" b="1" dirty="0">
              <a:solidFill>
                <a:schemeClr val="tx2"/>
              </a:solidFill>
            </a:endParaRPr>
          </a:p>
        </p:txBody>
      </p:sp>
    </p:spTree>
    <p:extLst>
      <p:ext uri="{BB962C8B-B14F-4D97-AF65-F5344CB8AC3E}">
        <p14:creationId xmlns:p14="http://schemas.microsoft.com/office/powerpoint/2010/main" val="102900542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506DE3-2E42-4FD6-9046-8C76481D3FCE}" type="slidenum">
              <a:rPr lang="en-US" b="1" smtClean="0">
                <a:solidFill>
                  <a:schemeClr val="tx1"/>
                </a:solidFill>
              </a:rPr>
              <a:t>20</a:t>
            </a:fld>
            <a:endParaRPr lang="en-US" b="1" dirty="0">
              <a:solidFill>
                <a:schemeClr val="tx1"/>
              </a:solidFill>
            </a:endParaRPr>
          </a:p>
        </p:txBody>
      </p:sp>
      <p:sp>
        <p:nvSpPr>
          <p:cNvPr id="7" name="TextBox 6"/>
          <p:cNvSpPr txBox="1"/>
          <p:nvPr/>
        </p:nvSpPr>
        <p:spPr>
          <a:xfrm>
            <a:off x="4876800" y="152400"/>
            <a:ext cx="2590800" cy="523220"/>
          </a:xfrm>
          <a:prstGeom prst="rect">
            <a:avLst/>
          </a:prstGeom>
          <a:noFill/>
        </p:spPr>
        <p:txBody>
          <a:bodyPr wrap="square" rtlCol="0">
            <a:spAutoFit/>
          </a:bodyPr>
          <a:lstStyle/>
          <a:p>
            <a:r>
              <a:rPr lang="en-US" sz="2800" b="1" dirty="0" smtClean="0">
                <a:solidFill>
                  <a:schemeClr val="tx2"/>
                </a:solidFill>
              </a:rPr>
              <a:t>Positive Results</a:t>
            </a:r>
            <a:endParaRPr lang="en-US" sz="2800" b="1" dirty="0">
              <a:solidFill>
                <a:schemeClr val="tx2"/>
              </a:solidFill>
            </a:endParaRPr>
          </a:p>
        </p:txBody>
      </p:sp>
      <p:sp>
        <p:nvSpPr>
          <p:cNvPr id="8" name="TextBox 7"/>
          <p:cNvSpPr txBox="1"/>
          <p:nvPr/>
        </p:nvSpPr>
        <p:spPr>
          <a:xfrm>
            <a:off x="685800" y="1179493"/>
            <a:ext cx="7924800" cy="954107"/>
          </a:xfrm>
          <a:prstGeom prst="rect">
            <a:avLst/>
          </a:prstGeom>
          <a:noFill/>
        </p:spPr>
        <p:txBody>
          <a:bodyPr wrap="square" rtlCol="0">
            <a:spAutoFit/>
          </a:bodyPr>
          <a:lstStyle/>
          <a:p>
            <a:pPr algn="ctr"/>
            <a:r>
              <a:rPr lang="en-US" sz="2800" b="1" dirty="0" smtClean="0"/>
              <a:t>Customer Outreach for a Regional Rail </a:t>
            </a:r>
          </a:p>
          <a:p>
            <a:pPr algn="ctr"/>
            <a:r>
              <a:rPr lang="en-US" sz="2800" b="1" dirty="0" smtClean="0"/>
              <a:t>special schedule change:</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7848" y="2677424"/>
            <a:ext cx="3961352" cy="326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0"/>
            <a:ext cx="3962400" cy="27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2400" y="76200"/>
            <a:ext cx="3657600" cy="584775"/>
          </a:xfrm>
          <a:prstGeom prst="rect">
            <a:avLst/>
          </a:prstGeom>
          <a:noFill/>
        </p:spPr>
        <p:txBody>
          <a:bodyPr wrap="square" rtlCol="0">
            <a:spAutoFit/>
          </a:bodyPr>
          <a:lstStyle/>
          <a:p>
            <a:r>
              <a:rPr lang="en-US" sz="3200" b="1" dirty="0" smtClean="0">
                <a:solidFill>
                  <a:schemeClr val="bg1"/>
                </a:solidFill>
              </a:rPr>
              <a:t>Customer Outreach</a:t>
            </a:r>
            <a:endParaRPr lang="en-US" sz="3200" b="1" dirty="0">
              <a:solidFill>
                <a:schemeClr val="bg1"/>
              </a:solidFill>
            </a:endParaRPr>
          </a:p>
        </p:txBody>
      </p:sp>
    </p:spTree>
    <p:extLst>
      <p:ext uri="{BB962C8B-B14F-4D97-AF65-F5344CB8AC3E}">
        <p14:creationId xmlns:p14="http://schemas.microsoft.com/office/powerpoint/2010/main" val="253144506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506DE3-2E42-4FD6-9046-8C76481D3FCE}" type="slidenum">
              <a:rPr lang="en-US" b="1" smtClean="0">
                <a:solidFill>
                  <a:schemeClr val="tx1"/>
                </a:solidFill>
              </a:rPr>
              <a:t>21</a:t>
            </a:fld>
            <a:endParaRPr lang="en-US" b="1" dirty="0">
              <a:solidFill>
                <a:schemeClr val="tx1"/>
              </a:solidFill>
            </a:endParaRPr>
          </a:p>
        </p:txBody>
      </p:sp>
      <p:sp>
        <p:nvSpPr>
          <p:cNvPr id="4" name="TextBox 3"/>
          <p:cNvSpPr txBox="1"/>
          <p:nvPr/>
        </p:nvSpPr>
        <p:spPr>
          <a:xfrm>
            <a:off x="4876800" y="152400"/>
            <a:ext cx="2590800" cy="523220"/>
          </a:xfrm>
          <a:prstGeom prst="rect">
            <a:avLst/>
          </a:prstGeom>
          <a:noFill/>
        </p:spPr>
        <p:txBody>
          <a:bodyPr wrap="square" rtlCol="0">
            <a:spAutoFit/>
          </a:bodyPr>
          <a:lstStyle/>
          <a:p>
            <a:r>
              <a:rPr lang="en-US" sz="2800" b="1" dirty="0" smtClean="0">
                <a:solidFill>
                  <a:schemeClr val="tx2"/>
                </a:solidFill>
              </a:rPr>
              <a:t>Positive Results</a:t>
            </a:r>
            <a:endParaRPr lang="en-US" sz="2800" b="1" dirty="0">
              <a:solidFill>
                <a:schemeClr val="tx2"/>
              </a:solidFill>
            </a:endParaRPr>
          </a:p>
        </p:txBody>
      </p:sp>
      <p:sp>
        <p:nvSpPr>
          <p:cNvPr id="5" name="TextBox 4"/>
          <p:cNvSpPr txBox="1"/>
          <p:nvPr/>
        </p:nvSpPr>
        <p:spPr>
          <a:xfrm>
            <a:off x="685800" y="1179493"/>
            <a:ext cx="8153400" cy="954107"/>
          </a:xfrm>
          <a:prstGeom prst="rect">
            <a:avLst/>
          </a:prstGeom>
          <a:noFill/>
        </p:spPr>
        <p:txBody>
          <a:bodyPr wrap="square" rtlCol="0">
            <a:spAutoFit/>
          </a:bodyPr>
          <a:lstStyle/>
          <a:p>
            <a:pPr algn="ctr"/>
            <a:r>
              <a:rPr lang="en-US" sz="2800" b="1" dirty="0" smtClean="0"/>
              <a:t>Customer Outreach for an upcoming event </a:t>
            </a:r>
          </a:p>
          <a:p>
            <a:pPr algn="ctr"/>
            <a:r>
              <a:rPr lang="en-US" sz="2800" b="1" dirty="0" smtClean="0"/>
              <a:t>affecting Trolley service</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457450"/>
            <a:ext cx="5029200" cy="340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2400" y="76200"/>
            <a:ext cx="3657600" cy="584775"/>
          </a:xfrm>
          <a:prstGeom prst="rect">
            <a:avLst/>
          </a:prstGeom>
          <a:noFill/>
        </p:spPr>
        <p:txBody>
          <a:bodyPr wrap="square" rtlCol="0">
            <a:spAutoFit/>
          </a:bodyPr>
          <a:lstStyle/>
          <a:p>
            <a:r>
              <a:rPr lang="en-US" sz="3200" b="1" dirty="0" smtClean="0">
                <a:solidFill>
                  <a:schemeClr val="bg1"/>
                </a:solidFill>
              </a:rPr>
              <a:t>Customer Outreach</a:t>
            </a:r>
            <a:endParaRPr lang="en-US" sz="3200" b="1" dirty="0">
              <a:solidFill>
                <a:schemeClr val="bg1"/>
              </a:solidFill>
            </a:endParaRPr>
          </a:p>
        </p:txBody>
      </p:sp>
    </p:spTree>
    <p:extLst>
      <p:ext uri="{BB962C8B-B14F-4D97-AF65-F5344CB8AC3E}">
        <p14:creationId xmlns:p14="http://schemas.microsoft.com/office/powerpoint/2010/main" val="3431654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506DE3-2E42-4FD6-9046-8C76481D3FCE}" type="slidenum">
              <a:rPr lang="en-US" b="1" smtClean="0">
                <a:solidFill>
                  <a:schemeClr val="tx1"/>
                </a:solidFill>
              </a:rPr>
              <a:t>22</a:t>
            </a:fld>
            <a:endParaRPr lang="en-US" b="1" dirty="0">
              <a:solidFill>
                <a:schemeClr val="tx1"/>
              </a:solidFill>
            </a:endParaRPr>
          </a:p>
        </p:txBody>
      </p:sp>
      <p:sp>
        <p:nvSpPr>
          <p:cNvPr id="4" name="TextBox 3"/>
          <p:cNvSpPr txBox="1"/>
          <p:nvPr/>
        </p:nvSpPr>
        <p:spPr>
          <a:xfrm>
            <a:off x="4876800" y="152400"/>
            <a:ext cx="2819400" cy="523220"/>
          </a:xfrm>
          <a:prstGeom prst="rect">
            <a:avLst/>
          </a:prstGeom>
          <a:noFill/>
        </p:spPr>
        <p:txBody>
          <a:bodyPr wrap="square" rtlCol="0">
            <a:spAutoFit/>
          </a:bodyPr>
          <a:lstStyle/>
          <a:p>
            <a:r>
              <a:rPr lang="en-US" sz="2800" b="1" dirty="0" smtClean="0">
                <a:solidFill>
                  <a:schemeClr val="tx2"/>
                </a:solidFill>
              </a:rPr>
              <a:t>Negative Results</a:t>
            </a:r>
            <a:endParaRPr lang="en-US" sz="2800" b="1" dirty="0">
              <a:solidFill>
                <a:schemeClr val="tx2"/>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23" y="2514600"/>
            <a:ext cx="4352984" cy="2766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2400" y="76200"/>
            <a:ext cx="3657600" cy="584775"/>
          </a:xfrm>
          <a:prstGeom prst="rect">
            <a:avLst/>
          </a:prstGeom>
          <a:noFill/>
        </p:spPr>
        <p:txBody>
          <a:bodyPr wrap="square" rtlCol="0">
            <a:spAutoFit/>
          </a:bodyPr>
          <a:lstStyle/>
          <a:p>
            <a:r>
              <a:rPr lang="en-US" sz="3200" b="1" dirty="0" smtClean="0">
                <a:solidFill>
                  <a:schemeClr val="bg1"/>
                </a:solidFill>
              </a:rPr>
              <a:t>Customer Outreach</a:t>
            </a:r>
            <a:endParaRPr lang="en-US" sz="3200" b="1" dirty="0">
              <a:solidFill>
                <a:schemeClr val="bg1"/>
              </a:solidFill>
            </a:endParaRPr>
          </a:p>
        </p:txBody>
      </p:sp>
      <p:sp>
        <p:nvSpPr>
          <p:cNvPr id="9" name="TextBox 8"/>
          <p:cNvSpPr txBox="1"/>
          <p:nvPr/>
        </p:nvSpPr>
        <p:spPr>
          <a:xfrm>
            <a:off x="914400" y="1076980"/>
            <a:ext cx="7467600" cy="523220"/>
          </a:xfrm>
          <a:prstGeom prst="rect">
            <a:avLst/>
          </a:prstGeom>
          <a:noFill/>
        </p:spPr>
        <p:txBody>
          <a:bodyPr wrap="square" rtlCol="0">
            <a:spAutoFit/>
          </a:bodyPr>
          <a:lstStyle/>
          <a:p>
            <a:r>
              <a:rPr lang="en-US" sz="2800" b="1" dirty="0" smtClean="0"/>
              <a:t>Customer Outreach that was not well received:</a:t>
            </a:r>
          </a:p>
        </p:txBody>
      </p:sp>
      <p:sp>
        <p:nvSpPr>
          <p:cNvPr id="11" name="Rectangle 10"/>
          <p:cNvSpPr/>
          <p:nvPr/>
        </p:nvSpPr>
        <p:spPr>
          <a:xfrm>
            <a:off x="5029200" y="4874237"/>
            <a:ext cx="3733800" cy="406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4906926" y="2438400"/>
            <a:ext cx="4114800" cy="3094170"/>
            <a:chOff x="4906926" y="2438400"/>
            <a:chExt cx="4114800" cy="3094170"/>
          </a:xfrm>
        </p:grpSpPr>
        <p:grpSp>
          <p:nvGrpSpPr>
            <p:cNvPr id="3" name="Group 2"/>
            <p:cNvGrpSpPr/>
            <p:nvPr/>
          </p:nvGrpSpPr>
          <p:grpSpPr>
            <a:xfrm>
              <a:off x="4906926" y="2438400"/>
              <a:ext cx="4114800" cy="3094170"/>
              <a:chOff x="4906926" y="2438400"/>
              <a:chExt cx="4114800" cy="309417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926" y="2438400"/>
                <a:ext cx="4114800" cy="309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858000" y="4419600"/>
                <a:ext cx="381000" cy="214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629400" y="4648200"/>
                <a:ext cx="1981200" cy="2738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5029200" y="4874237"/>
              <a:ext cx="3733800" cy="406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688747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506DE3-2E42-4FD6-9046-8C76481D3FCE}" type="slidenum">
              <a:rPr lang="en-US" b="1" smtClean="0">
                <a:solidFill>
                  <a:schemeClr val="tx1"/>
                </a:solidFill>
              </a:rPr>
              <a:t>23</a:t>
            </a:fld>
            <a:endParaRPr lang="en-US" b="1" dirty="0">
              <a:solidFill>
                <a:schemeClr val="tx1"/>
              </a:solidFill>
            </a:endParaRPr>
          </a:p>
        </p:txBody>
      </p:sp>
      <p:sp>
        <p:nvSpPr>
          <p:cNvPr id="3" name="TextBox 2"/>
          <p:cNvSpPr txBox="1"/>
          <p:nvPr/>
        </p:nvSpPr>
        <p:spPr>
          <a:xfrm>
            <a:off x="76200" y="86380"/>
            <a:ext cx="3200400" cy="523220"/>
          </a:xfrm>
          <a:prstGeom prst="rect">
            <a:avLst/>
          </a:prstGeom>
          <a:noFill/>
        </p:spPr>
        <p:txBody>
          <a:bodyPr wrap="square" rtlCol="0">
            <a:spAutoFit/>
          </a:bodyPr>
          <a:lstStyle/>
          <a:p>
            <a:r>
              <a:rPr lang="en-US" sz="2800" b="1" dirty="0" smtClean="0">
                <a:solidFill>
                  <a:schemeClr val="bg1"/>
                </a:solidFill>
              </a:rPr>
              <a:t>Broaden Your Scope</a:t>
            </a:r>
            <a:endParaRPr lang="en-US" sz="2800" b="1" dirty="0">
              <a:solidFill>
                <a:schemeClr val="bg1"/>
              </a:solidFill>
            </a:endParaRPr>
          </a:p>
        </p:txBody>
      </p:sp>
      <p:sp>
        <p:nvSpPr>
          <p:cNvPr id="4" name="TextBox 3"/>
          <p:cNvSpPr txBox="1"/>
          <p:nvPr/>
        </p:nvSpPr>
        <p:spPr>
          <a:xfrm>
            <a:off x="4191000" y="228600"/>
            <a:ext cx="3657600" cy="523220"/>
          </a:xfrm>
          <a:prstGeom prst="rect">
            <a:avLst/>
          </a:prstGeom>
          <a:noFill/>
        </p:spPr>
        <p:txBody>
          <a:bodyPr wrap="square" rtlCol="0">
            <a:spAutoFit/>
          </a:bodyPr>
          <a:lstStyle/>
          <a:p>
            <a:r>
              <a:rPr lang="en-US" sz="2800" b="1" dirty="0" smtClean="0">
                <a:solidFill>
                  <a:schemeClr val="tx2"/>
                </a:solidFill>
              </a:rPr>
              <a:t>Looks Beyond the “@”</a:t>
            </a:r>
            <a:endParaRPr lang="en-US" sz="2800" b="1" dirty="0">
              <a:solidFill>
                <a:schemeClr val="tx2"/>
              </a:solidFill>
            </a:endParaRPr>
          </a:p>
        </p:txBody>
      </p:sp>
      <p:sp>
        <p:nvSpPr>
          <p:cNvPr id="5" name="TextBox 4"/>
          <p:cNvSpPr txBox="1"/>
          <p:nvPr/>
        </p:nvSpPr>
        <p:spPr>
          <a:xfrm>
            <a:off x="381000" y="1295400"/>
            <a:ext cx="4114800" cy="4278094"/>
          </a:xfrm>
          <a:prstGeom prst="rect">
            <a:avLst/>
          </a:prstGeom>
          <a:noFill/>
        </p:spPr>
        <p:txBody>
          <a:bodyPr wrap="square" rtlCol="0">
            <a:spAutoFit/>
          </a:bodyPr>
          <a:lstStyle/>
          <a:p>
            <a:r>
              <a:rPr lang="en-US" sz="2800" b="1" dirty="0" smtClean="0"/>
              <a:t>Monitor your Mentions: </a:t>
            </a:r>
            <a:endParaRPr lang="en-US" sz="2800" dirty="0" smtClean="0"/>
          </a:p>
          <a:p>
            <a:endParaRPr lang="en-US" b="1" dirty="0"/>
          </a:p>
          <a:p>
            <a:r>
              <a:rPr lang="en-US" sz="2400" dirty="0" smtClean="0"/>
              <a:t>Do not just wait for customers to send things directly to your handle, there are several ways and tools available that allow you to see customers who mention either your company name or a product. </a:t>
            </a:r>
            <a:endParaRPr lang="en-US" sz="2400" dirty="0"/>
          </a:p>
          <a:p>
            <a:endParaRPr lang="en-US" sz="2800" b="1" dirty="0" smtClean="0"/>
          </a:p>
          <a:p>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143000"/>
            <a:ext cx="3352800" cy="631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6503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506DE3-2E42-4FD6-9046-8C76481D3FCE}" type="slidenum">
              <a:rPr lang="en-US" b="1" smtClean="0">
                <a:solidFill>
                  <a:schemeClr val="tx1"/>
                </a:solidFill>
              </a:rPr>
              <a:t>24</a:t>
            </a:fld>
            <a:endParaRPr lang="en-US" b="1" dirty="0">
              <a:solidFill>
                <a:schemeClr val="tx1"/>
              </a:solidFill>
            </a:endParaRPr>
          </a:p>
        </p:txBody>
      </p:sp>
      <p:sp>
        <p:nvSpPr>
          <p:cNvPr id="3" name="TextBox 2"/>
          <p:cNvSpPr txBox="1"/>
          <p:nvPr/>
        </p:nvSpPr>
        <p:spPr>
          <a:xfrm>
            <a:off x="76200" y="86380"/>
            <a:ext cx="3200400" cy="523220"/>
          </a:xfrm>
          <a:prstGeom prst="rect">
            <a:avLst/>
          </a:prstGeom>
          <a:noFill/>
        </p:spPr>
        <p:txBody>
          <a:bodyPr wrap="square" rtlCol="0">
            <a:spAutoFit/>
          </a:bodyPr>
          <a:lstStyle/>
          <a:p>
            <a:r>
              <a:rPr lang="en-US" sz="2800" b="1" dirty="0" smtClean="0">
                <a:solidFill>
                  <a:schemeClr val="bg1"/>
                </a:solidFill>
              </a:rPr>
              <a:t>Broaden Your Scope</a:t>
            </a:r>
            <a:endParaRPr lang="en-US" sz="2800" b="1" dirty="0">
              <a:solidFill>
                <a:schemeClr val="bg1"/>
              </a:solidFill>
            </a:endParaRPr>
          </a:p>
        </p:txBody>
      </p:sp>
      <p:sp>
        <p:nvSpPr>
          <p:cNvPr id="4" name="TextBox 3"/>
          <p:cNvSpPr txBox="1"/>
          <p:nvPr/>
        </p:nvSpPr>
        <p:spPr>
          <a:xfrm>
            <a:off x="4648200" y="228600"/>
            <a:ext cx="2971800" cy="523220"/>
          </a:xfrm>
          <a:prstGeom prst="rect">
            <a:avLst/>
          </a:prstGeom>
          <a:noFill/>
        </p:spPr>
        <p:txBody>
          <a:bodyPr wrap="square" rtlCol="0">
            <a:spAutoFit/>
          </a:bodyPr>
          <a:lstStyle/>
          <a:p>
            <a:r>
              <a:rPr lang="en-US" sz="2800" b="1" dirty="0" smtClean="0">
                <a:solidFill>
                  <a:schemeClr val="tx2"/>
                </a:solidFill>
              </a:rPr>
              <a:t>Read Everything</a:t>
            </a:r>
            <a:endParaRPr lang="en-US" sz="2800" b="1" dirty="0">
              <a:solidFill>
                <a:schemeClr val="tx2"/>
              </a:solidFill>
            </a:endParaRPr>
          </a:p>
        </p:txBody>
      </p:sp>
      <p:sp>
        <p:nvSpPr>
          <p:cNvPr id="5" name="TextBox 4"/>
          <p:cNvSpPr txBox="1"/>
          <p:nvPr/>
        </p:nvSpPr>
        <p:spPr>
          <a:xfrm>
            <a:off x="381000" y="1269861"/>
            <a:ext cx="4572000" cy="5293757"/>
          </a:xfrm>
          <a:prstGeom prst="rect">
            <a:avLst/>
          </a:prstGeom>
          <a:noFill/>
        </p:spPr>
        <p:txBody>
          <a:bodyPr wrap="square" rtlCol="0">
            <a:spAutoFit/>
          </a:bodyPr>
          <a:lstStyle/>
          <a:p>
            <a:r>
              <a:rPr lang="en-US" sz="2800" b="1" dirty="0" smtClean="0"/>
              <a:t>Look Beyond Twitter:</a:t>
            </a:r>
            <a:endParaRPr lang="en-US" sz="2800" dirty="0" smtClean="0"/>
          </a:p>
          <a:p>
            <a:endParaRPr lang="en-US" b="1" dirty="0"/>
          </a:p>
          <a:p>
            <a:r>
              <a:rPr lang="en-US" sz="2400" dirty="0" smtClean="0"/>
              <a:t>While almost 85% of our interactions occur on Twitter, our team is daily checks on:</a:t>
            </a:r>
          </a:p>
          <a:p>
            <a:pPr marL="342900" indent="-342900">
              <a:buFont typeface="Arial" panose="020B0604020202020204" pitchFamily="34" charset="0"/>
              <a:buChar char="•"/>
            </a:pPr>
            <a:r>
              <a:rPr lang="en-US" sz="2400" dirty="0" smtClean="0"/>
              <a:t>Facebook</a:t>
            </a:r>
          </a:p>
          <a:p>
            <a:pPr marL="342900" indent="-342900">
              <a:buFont typeface="Arial" panose="020B0604020202020204" pitchFamily="34" charset="0"/>
              <a:buChar char="•"/>
            </a:pPr>
            <a:r>
              <a:rPr lang="en-US" sz="2400" dirty="0" smtClean="0"/>
              <a:t>Instagram</a:t>
            </a:r>
          </a:p>
          <a:p>
            <a:pPr marL="342900" indent="-342900">
              <a:buFont typeface="Arial" panose="020B0604020202020204" pitchFamily="34" charset="0"/>
              <a:buChar char="•"/>
            </a:pPr>
            <a:r>
              <a:rPr lang="en-US" sz="2400" dirty="0" smtClean="0"/>
              <a:t>Blogs and discussion forums</a:t>
            </a:r>
          </a:p>
          <a:p>
            <a:endParaRPr lang="en-US" sz="2400" dirty="0"/>
          </a:p>
          <a:p>
            <a:r>
              <a:rPr lang="en-US" sz="2400" dirty="0" smtClean="0"/>
              <a:t>New blogs pop up often, and can contain important customer questions or opinions.</a:t>
            </a:r>
            <a:endParaRPr lang="en-US" sz="2400" dirty="0"/>
          </a:p>
          <a:p>
            <a:endParaRPr lang="en-US" sz="2800" b="1" dirty="0" smtClean="0"/>
          </a:p>
          <a:p>
            <a:endParaRPr lang="en-US" sz="24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3163" y="3056280"/>
            <a:ext cx="85883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5477" y="1489152"/>
            <a:ext cx="1024524" cy="101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3763" y="3037230"/>
            <a:ext cx="884237"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257800" y="4789443"/>
            <a:ext cx="3699878" cy="1139941"/>
            <a:chOff x="5257800" y="4789443"/>
            <a:chExt cx="3699878" cy="1139941"/>
          </a:xfrm>
        </p:grpSpPr>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789443"/>
              <a:ext cx="3699878" cy="71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600700" y="5548384"/>
              <a:ext cx="2514600" cy="381000"/>
            </a:xfrm>
            <a:prstGeom prst="rect">
              <a:avLst/>
            </a:prstGeom>
            <a:noFill/>
          </p:spPr>
          <p:txBody>
            <a:bodyPr wrap="square" rtlCol="0">
              <a:spAutoFit/>
            </a:bodyPr>
            <a:lstStyle/>
            <a:p>
              <a:r>
                <a:rPr lang="en-US" b="1" spc="300" dirty="0" smtClean="0"/>
                <a:t>(Blogs &amp; Forums)</a:t>
              </a:r>
              <a:endParaRPr lang="en-US" b="1" spc="300" dirty="0"/>
            </a:p>
          </p:txBody>
        </p:sp>
      </p:grpSp>
    </p:spTree>
    <p:extLst>
      <p:ext uri="{BB962C8B-B14F-4D97-AF65-F5344CB8AC3E}">
        <p14:creationId xmlns:p14="http://schemas.microsoft.com/office/powerpoint/2010/main" val="361532834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506DE3-2E42-4FD6-9046-8C76481D3FCE}" type="slidenum">
              <a:rPr lang="en-US" b="1" smtClean="0">
                <a:solidFill>
                  <a:schemeClr val="tx1"/>
                </a:solidFill>
              </a:rPr>
              <a:t>25</a:t>
            </a:fld>
            <a:endParaRPr lang="en-US" b="1" dirty="0">
              <a:solidFill>
                <a:schemeClr val="tx1"/>
              </a:solidFill>
            </a:endParaRPr>
          </a:p>
        </p:txBody>
      </p:sp>
      <p:sp>
        <p:nvSpPr>
          <p:cNvPr id="3" name="TextBox 2"/>
          <p:cNvSpPr txBox="1"/>
          <p:nvPr/>
        </p:nvSpPr>
        <p:spPr>
          <a:xfrm>
            <a:off x="1066800" y="1111508"/>
            <a:ext cx="7086600" cy="4832092"/>
          </a:xfrm>
          <a:prstGeom prst="rect">
            <a:avLst/>
          </a:prstGeom>
          <a:noFill/>
        </p:spPr>
        <p:txBody>
          <a:bodyPr wrap="square" rtlCol="0">
            <a:spAutoFit/>
          </a:bodyPr>
          <a:lstStyle/>
          <a:p>
            <a:endParaRPr lang="en-US" sz="2800" dirty="0" smtClean="0"/>
          </a:p>
          <a:p>
            <a:pPr marL="342900" indent="-342900">
              <a:buFont typeface="+mj-lt"/>
              <a:buAutoNum type="arabicPeriod"/>
            </a:pPr>
            <a:r>
              <a:rPr lang="en-US" sz="2800" b="1" dirty="0"/>
              <a:t>Stay </a:t>
            </a:r>
            <a:r>
              <a:rPr lang="en-US" sz="2800" b="1" dirty="0" smtClean="0"/>
              <a:t>Engaged:</a:t>
            </a:r>
          </a:p>
          <a:p>
            <a:pPr marL="914400" lvl="1" indent="-457200">
              <a:buFont typeface="Arial" panose="020B0604020202020204" pitchFamily="34" charset="0"/>
              <a:buChar char="•"/>
            </a:pPr>
            <a:r>
              <a:rPr lang="en-US" sz="2800" b="1" dirty="0" smtClean="0"/>
              <a:t>Make efforts every day to reach out to your customer base</a:t>
            </a:r>
            <a:endParaRPr lang="en-US" sz="2800" b="1" dirty="0"/>
          </a:p>
          <a:p>
            <a:pPr marL="342900" indent="-342900">
              <a:buFont typeface="+mj-lt"/>
              <a:buAutoNum type="arabicPeriod"/>
            </a:pPr>
            <a:endParaRPr lang="en-US" sz="2800" b="1" dirty="0" smtClean="0"/>
          </a:p>
          <a:p>
            <a:pPr marL="342900" indent="-342900">
              <a:buFont typeface="+mj-lt"/>
              <a:buAutoNum type="arabicPeriod"/>
            </a:pPr>
            <a:r>
              <a:rPr lang="en-US" sz="2800" b="1" dirty="0" smtClean="0"/>
              <a:t>Connect with your customers: </a:t>
            </a:r>
          </a:p>
          <a:p>
            <a:pPr marL="914400" lvl="1" indent="-457200">
              <a:buFont typeface="Arial" panose="020B0604020202020204" pitchFamily="34" charset="0"/>
              <a:buChar char="•"/>
            </a:pPr>
            <a:r>
              <a:rPr lang="en-US" sz="2800" b="1" dirty="0" smtClean="0"/>
              <a:t>Find things to open up conversations</a:t>
            </a:r>
          </a:p>
          <a:p>
            <a:pPr marL="342900" indent="-342900">
              <a:buFont typeface="+mj-lt"/>
              <a:buAutoNum type="arabicPeriod"/>
            </a:pPr>
            <a:endParaRPr lang="en-US" sz="2800" b="1" dirty="0" smtClean="0"/>
          </a:p>
          <a:p>
            <a:pPr marL="342900" indent="-342900">
              <a:buFont typeface="+mj-lt"/>
              <a:buAutoNum type="arabicPeriod"/>
            </a:pPr>
            <a:r>
              <a:rPr lang="en-US" sz="2800" b="1" dirty="0" smtClean="0"/>
              <a:t>Broaden Your Scope: </a:t>
            </a:r>
          </a:p>
          <a:p>
            <a:pPr marL="914400" lvl="1" indent="-457200">
              <a:buFont typeface="Arial" panose="020B0604020202020204" pitchFamily="34" charset="0"/>
              <a:buChar char="•"/>
            </a:pPr>
            <a:r>
              <a:rPr lang="en-US" sz="2800" b="1" dirty="0" smtClean="0"/>
              <a:t>Do not limit your view to just the customers who come to you</a:t>
            </a:r>
            <a:endParaRPr lang="en-US" sz="2800" b="1" dirty="0"/>
          </a:p>
        </p:txBody>
      </p:sp>
      <p:sp>
        <p:nvSpPr>
          <p:cNvPr id="5" name="TextBox 4"/>
          <p:cNvSpPr txBox="1"/>
          <p:nvPr/>
        </p:nvSpPr>
        <p:spPr>
          <a:xfrm>
            <a:off x="76200" y="86380"/>
            <a:ext cx="3200400" cy="523220"/>
          </a:xfrm>
          <a:prstGeom prst="rect">
            <a:avLst/>
          </a:prstGeom>
          <a:noFill/>
        </p:spPr>
        <p:txBody>
          <a:bodyPr wrap="square" rtlCol="0">
            <a:spAutoFit/>
          </a:bodyPr>
          <a:lstStyle/>
          <a:p>
            <a:r>
              <a:rPr lang="en-US" sz="2800" b="1" dirty="0" smtClean="0">
                <a:solidFill>
                  <a:schemeClr val="bg1"/>
                </a:solidFill>
              </a:rPr>
              <a:t>Broaden Your Scope</a:t>
            </a:r>
            <a:endParaRPr lang="en-US" sz="2800" b="1" dirty="0">
              <a:solidFill>
                <a:schemeClr val="bg1"/>
              </a:solidFill>
            </a:endParaRPr>
          </a:p>
        </p:txBody>
      </p:sp>
      <p:sp>
        <p:nvSpPr>
          <p:cNvPr id="6" name="TextBox 5"/>
          <p:cNvSpPr txBox="1"/>
          <p:nvPr/>
        </p:nvSpPr>
        <p:spPr>
          <a:xfrm>
            <a:off x="5334000" y="228600"/>
            <a:ext cx="1905000" cy="523220"/>
          </a:xfrm>
          <a:prstGeom prst="rect">
            <a:avLst/>
          </a:prstGeom>
          <a:noFill/>
        </p:spPr>
        <p:txBody>
          <a:bodyPr wrap="square" rtlCol="0">
            <a:spAutoFit/>
          </a:bodyPr>
          <a:lstStyle/>
          <a:p>
            <a:r>
              <a:rPr lang="en-US" sz="2800" b="1" dirty="0" smtClean="0">
                <a:solidFill>
                  <a:schemeClr val="tx2"/>
                </a:solidFill>
              </a:rPr>
              <a:t>Takeaways</a:t>
            </a:r>
            <a:endParaRPr lang="en-US" sz="2800" b="1" dirty="0">
              <a:solidFill>
                <a:schemeClr val="tx2"/>
              </a:solidFill>
            </a:endParaRPr>
          </a:p>
        </p:txBody>
      </p:sp>
    </p:spTree>
    <p:extLst>
      <p:ext uri="{BB962C8B-B14F-4D97-AF65-F5344CB8AC3E}">
        <p14:creationId xmlns:p14="http://schemas.microsoft.com/office/powerpoint/2010/main" val="363581377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p:cNvSpPr txBox="1">
            <a:spLocks noChangeArrowheads="1"/>
          </p:cNvSpPr>
          <p:nvPr/>
        </p:nvSpPr>
        <p:spPr bwMode="auto">
          <a:xfrm>
            <a:off x="498475" y="4916269"/>
            <a:ext cx="83804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Geneva" charset="-128"/>
              </a:defRPr>
            </a:lvl1pPr>
            <a:lvl2pPr marL="742950" indent="-285750" eaLnBrk="0" hangingPunct="0">
              <a:defRPr>
                <a:solidFill>
                  <a:schemeClr val="tx1"/>
                </a:solidFill>
                <a:latin typeface="Arial" charset="0"/>
                <a:ea typeface="Geneva" charset="-128"/>
              </a:defRPr>
            </a:lvl2pPr>
            <a:lvl3pPr marL="1143000" indent="-228600" eaLnBrk="0" hangingPunct="0">
              <a:defRPr>
                <a:solidFill>
                  <a:schemeClr val="tx1"/>
                </a:solidFill>
                <a:latin typeface="Arial" charset="0"/>
                <a:ea typeface="Geneva" charset="-128"/>
              </a:defRPr>
            </a:lvl3pPr>
            <a:lvl4pPr marL="1600200" indent="-228600" eaLnBrk="0" hangingPunct="0">
              <a:defRPr>
                <a:solidFill>
                  <a:schemeClr val="tx1"/>
                </a:solidFill>
                <a:latin typeface="Arial" charset="0"/>
                <a:ea typeface="Geneva" charset="-128"/>
              </a:defRPr>
            </a:lvl4pPr>
            <a:lvl5pPr marL="2057400" indent="-228600" eaLnBrk="0" hangingPunct="0">
              <a:defRPr>
                <a:solidFill>
                  <a:schemeClr val="tx1"/>
                </a:solidFill>
                <a:latin typeface="Arial" charset="0"/>
                <a:ea typeface="Geneva" charset="-128"/>
              </a:defRPr>
            </a:lvl5pPr>
            <a:lvl6pPr marL="2514600" indent="-228600" defTabSz="457200" eaLnBrk="0" fontAlgn="base" hangingPunct="0">
              <a:spcBef>
                <a:spcPct val="0"/>
              </a:spcBef>
              <a:spcAft>
                <a:spcPct val="0"/>
              </a:spcAft>
              <a:defRPr>
                <a:solidFill>
                  <a:schemeClr val="tx1"/>
                </a:solidFill>
                <a:latin typeface="Arial" charset="0"/>
                <a:ea typeface="Geneva" charset="-128"/>
              </a:defRPr>
            </a:lvl6pPr>
            <a:lvl7pPr marL="2971800" indent="-228600" defTabSz="457200" eaLnBrk="0" fontAlgn="base" hangingPunct="0">
              <a:spcBef>
                <a:spcPct val="0"/>
              </a:spcBef>
              <a:spcAft>
                <a:spcPct val="0"/>
              </a:spcAft>
              <a:defRPr>
                <a:solidFill>
                  <a:schemeClr val="tx1"/>
                </a:solidFill>
                <a:latin typeface="Arial" charset="0"/>
                <a:ea typeface="Geneva" charset="-128"/>
              </a:defRPr>
            </a:lvl7pPr>
            <a:lvl8pPr marL="3429000" indent="-228600" defTabSz="457200" eaLnBrk="0" fontAlgn="base" hangingPunct="0">
              <a:spcBef>
                <a:spcPct val="0"/>
              </a:spcBef>
              <a:spcAft>
                <a:spcPct val="0"/>
              </a:spcAft>
              <a:defRPr>
                <a:solidFill>
                  <a:schemeClr val="tx1"/>
                </a:solidFill>
                <a:latin typeface="Arial" charset="0"/>
                <a:ea typeface="Geneva" charset="-128"/>
              </a:defRPr>
            </a:lvl8pPr>
            <a:lvl9pPr marL="3886200" indent="-228600" defTabSz="457200" eaLnBrk="0" fontAlgn="base" hangingPunct="0">
              <a:spcBef>
                <a:spcPct val="0"/>
              </a:spcBef>
              <a:spcAft>
                <a:spcPct val="0"/>
              </a:spcAft>
              <a:defRPr>
                <a:solidFill>
                  <a:schemeClr val="tx1"/>
                </a:solidFill>
                <a:latin typeface="Arial" charset="0"/>
                <a:ea typeface="Geneva" charset="-128"/>
              </a:defRPr>
            </a:lvl9pPr>
          </a:lstStyle>
          <a:p>
            <a:pPr algn="ctr" eaLnBrk="1" hangingPunct="1"/>
            <a:r>
              <a:rPr lang="en-US" altLang="en-US" sz="3600" b="1" smtClean="0">
                <a:solidFill>
                  <a:schemeClr val="tx2"/>
                </a:solidFill>
                <a:effectLst>
                  <a:outerShdw blurRad="38100" dist="38100" dir="2700000" algn="tl">
                    <a:srgbClr val="000000">
                      <a:alpha val="43137"/>
                    </a:srgbClr>
                  </a:outerShdw>
                </a:effectLst>
                <a:latin typeface="Calibri" pitchFamily="34" charset="0"/>
              </a:rPr>
              <a:t>Thank You</a:t>
            </a:r>
            <a:endParaRPr lang="en-US" altLang="en-US" sz="3600" b="1" dirty="0">
              <a:solidFill>
                <a:schemeClr val="tx2"/>
              </a:solidFill>
              <a:latin typeface="Calibri" pitchFamily="34" charset="0"/>
            </a:endParaRPr>
          </a:p>
        </p:txBody>
      </p:sp>
    </p:spTree>
    <p:extLst>
      <p:ext uri="{BB962C8B-B14F-4D97-AF65-F5344CB8AC3E}">
        <p14:creationId xmlns:p14="http://schemas.microsoft.com/office/powerpoint/2010/main" val="227441790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4C789F-2123-458A-922D-79222BBCA279}" type="slidenum">
              <a:rPr lang="en-US" b="1" smtClean="0">
                <a:solidFill>
                  <a:schemeClr val="tx1"/>
                </a:solidFill>
              </a:rPr>
              <a:t>3</a:t>
            </a:fld>
            <a:endParaRPr lang="en-US" b="1" dirty="0">
              <a:solidFill>
                <a:schemeClr val="tx1"/>
              </a:solidFill>
            </a:endParaRPr>
          </a:p>
        </p:txBody>
      </p:sp>
      <p:sp>
        <p:nvSpPr>
          <p:cNvPr id="7" name="TextBox 6"/>
          <p:cNvSpPr txBox="1"/>
          <p:nvPr/>
        </p:nvSpPr>
        <p:spPr>
          <a:xfrm>
            <a:off x="304800" y="72146"/>
            <a:ext cx="2666999" cy="615553"/>
          </a:xfrm>
          <a:prstGeom prst="rect">
            <a:avLst/>
          </a:prstGeom>
          <a:noFill/>
        </p:spPr>
        <p:txBody>
          <a:bodyPr wrap="square" rtlCol="0">
            <a:spAutoFit/>
          </a:bodyPr>
          <a:lstStyle/>
          <a:p>
            <a:r>
              <a:rPr lang="en-US" sz="3400" b="1" dirty="0" smtClean="0">
                <a:solidFill>
                  <a:schemeClr val="bg1"/>
                </a:solidFill>
              </a:rPr>
              <a:t>Background</a:t>
            </a:r>
            <a:endParaRPr lang="en-US" sz="3400" b="1" dirty="0">
              <a:solidFill>
                <a:schemeClr val="bg1"/>
              </a:solidFill>
            </a:endParaRPr>
          </a:p>
        </p:txBody>
      </p:sp>
      <p:sp>
        <p:nvSpPr>
          <p:cNvPr id="8" name="TextBox 7"/>
          <p:cNvSpPr txBox="1"/>
          <p:nvPr/>
        </p:nvSpPr>
        <p:spPr>
          <a:xfrm>
            <a:off x="4178777" y="152400"/>
            <a:ext cx="3588227" cy="523220"/>
          </a:xfrm>
          <a:prstGeom prst="rect">
            <a:avLst/>
          </a:prstGeom>
          <a:noFill/>
        </p:spPr>
        <p:txBody>
          <a:bodyPr wrap="square" rtlCol="0">
            <a:spAutoFit/>
          </a:bodyPr>
          <a:lstStyle/>
          <a:p>
            <a:pPr algn="ctr"/>
            <a:r>
              <a:rPr lang="en-US" sz="2800" b="1" dirty="0" smtClean="0">
                <a:solidFill>
                  <a:schemeClr val="tx2"/>
                </a:solidFill>
              </a:rPr>
              <a:t>Who We Are</a:t>
            </a:r>
            <a:endParaRPr lang="en-US" sz="2800" b="1" dirty="0">
              <a:solidFill>
                <a:schemeClr val="tx2"/>
              </a:solidFill>
            </a:endParaRPr>
          </a:p>
        </p:txBody>
      </p:sp>
      <p:sp>
        <p:nvSpPr>
          <p:cNvPr id="4" name="TextBox 3"/>
          <p:cNvSpPr txBox="1"/>
          <p:nvPr/>
        </p:nvSpPr>
        <p:spPr>
          <a:xfrm>
            <a:off x="4914900" y="1613181"/>
            <a:ext cx="4000500" cy="2585323"/>
          </a:xfrm>
          <a:prstGeom prst="rect">
            <a:avLst/>
          </a:prstGeom>
          <a:noFill/>
        </p:spPr>
        <p:txBody>
          <a:bodyPr wrap="square" rtlCol="0">
            <a:spAutoFit/>
          </a:bodyPr>
          <a:lstStyle/>
          <a:p>
            <a:pPr marL="285750" indent="-285750">
              <a:buFont typeface="Wingdings" pitchFamily="2" charset="2"/>
              <a:buChar char="§"/>
            </a:pPr>
            <a:r>
              <a:rPr lang="en-US" b="1" dirty="0" smtClean="0"/>
              <a:t>6th-largest </a:t>
            </a:r>
            <a:r>
              <a:rPr lang="en-US" b="1" dirty="0"/>
              <a:t>U.S. rapid transit </a:t>
            </a:r>
            <a:r>
              <a:rPr lang="en-US" b="1" dirty="0" smtClean="0"/>
              <a:t>system</a:t>
            </a:r>
          </a:p>
          <a:p>
            <a:pPr marL="285750" indent="-285750">
              <a:buFont typeface="Wingdings" pitchFamily="2" charset="2"/>
              <a:buChar char="§"/>
            </a:pPr>
            <a:r>
              <a:rPr lang="en-US" b="1" dirty="0" smtClean="0"/>
              <a:t>Services Philadelphia and surrounding counties</a:t>
            </a:r>
          </a:p>
          <a:p>
            <a:pPr marL="285750" indent="-285750">
              <a:buFont typeface="Wingdings" pitchFamily="2" charset="2"/>
              <a:buChar char="§"/>
            </a:pPr>
            <a:r>
              <a:rPr lang="en-US" b="1" dirty="0"/>
              <a:t>FY </a:t>
            </a:r>
            <a:r>
              <a:rPr lang="en-US" b="1" dirty="0" smtClean="0"/>
              <a:t>2018 </a:t>
            </a:r>
            <a:r>
              <a:rPr lang="en-US" b="1" dirty="0"/>
              <a:t>Ridership </a:t>
            </a:r>
            <a:r>
              <a:rPr lang="en-US" b="1" dirty="0" smtClean="0"/>
              <a:t>303 </a:t>
            </a:r>
            <a:r>
              <a:rPr lang="en-US" b="1" dirty="0"/>
              <a:t>Million Trips</a:t>
            </a:r>
          </a:p>
          <a:p>
            <a:pPr marL="285750" indent="-285750">
              <a:buFont typeface="Wingdings" pitchFamily="2" charset="2"/>
              <a:buChar char="§"/>
            </a:pPr>
            <a:r>
              <a:rPr lang="en-US" b="1" dirty="0" smtClean="0"/>
              <a:t>Multi-Modal Service:</a:t>
            </a:r>
          </a:p>
          <a:p>
            <a:pPr marL="800100" lvl="1" indent="-342900">
              <a:buFont typeface="Wingdings" pitchFamily="2" charset="2"/>
              <a:buChar char="§"/>
            </a:pPr>
            <a:r>
              <a:rPr lang="en-US" b="1" dirty="0" smtClean="0"/>
              <a:t>Bus </a:t>
            </a:r>
            <a:r>
              <a:rPr lang="en-US" b="1" dirty="0"/>
              <a:t>(150 Lines)</a:t>
            </a:r>
          </a:p>
          <a:p>
            <a:pPr marL="800100" lvl="1" indent="-342900">
              <a:buFont typeface="Wingdings" pitchFamily="2" charset="2"/>
              <a:buChar char="§"/>
            </a:pPr>
            <a:r>
              <a:rPr lang="en-US" b="1" dirty="0"/>
              <a:t>Trolley  (8 Lines</a:t>
            </a:r>
            <a:r>
              <a:rPr lang="en-US" b="1" dirty="0" smtClean="0"/>
              <a:t>)</a:t>
            </a:r>
            <a:endParaRPr lang="en-US" b="1" dirty="0"/>
          </a:p>
          <a:p>
            <a:pPr marL="800100" lvl="1" indent="-342900">
              <a:buFont typeface="Wingdings" pitchFamily="2" charset="2"/>
              <a:buChar char="§"/>
            </a:pPr>
            <a:r>
              <a:rPr lang="en-US" b="1" dirty="0"/>
              <a:t>Light Rail </a:t>
            </a:r>
            <a:r>
              <a:rPr lang="en-US" b="1" dirty="0" smtClean="0"/>
              <a:t>(3 Lines)</a:t>
            </a:r>
            <a:endParaRPr lang="en-US" b="1" dirty="0"/>
          </a:p>
          <a:p>
            <a:pPr marL="800100" lvl="1" indent="-342900">
              <a:buFont typeface="Wingdings" pitchFamily="2" charset="2"/>
              <a:buChar char="§"/>
            </a:pPr>
            <a:r>
              <a:rPr lang="en-US" b="1" dirty="0" smtClean="0"/>
              <a:t>Regional Rail </a:t>
            </a:r>
            <a:r>
              <a:rPr lang="en-US" b="1" dirty="0"/>
              <a:t>(13 Lines</a:t>
            </a:r>
            <a:r>
              <a:rPr lang="en-US" dirty="0" smtClean="0"/>
              <a:t>)</a:t>
            </a:r>
            <a:endParaRPr lang="en-US" dirty="0"/>
          </a:p>
        </p:txBody>
      </p:sp>
      <p:sp>
        <p:nvSpPr>
          <p:cNvPr id="5" name="TextBox 4"/>
          <p:cNvSpPr txBox="1"/>
          <p:nvPr/>
        </p:nvSpPr>
        <p:spPr>
          <a:xfrm>
            <a:off x="956300" y="1088464"/>
            <a:ext cx="7086600" cy="400110"/>
          </a:xfrm>
          <a:prstGeom prst="rect">
            <a:avLst/>
          </a:prstGeom>
          <a:noFill/>
        </p:spPr>
        <p:txBody>
          <a:bodyPr wrap="square" rtlCol="0">
            <a:spAutoFit/>
          </a:bodyPr>
          <a:lstStyle/>
          <a:p>
            <a:pPr algn="ctr"/>
            <a:r>
              <a:rPr lang="en-US" sz="2000" b="1" dirty="0" smtClean="0"/>
              <a:t>SEPTA = Southeastern Pennsylvania Transportation Authority</a:t>
            </a:r>
            <a:endParaRPr lang="en-US" sz="2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62" y="1589848"/>
            <a:ext cx="3773338" cy="4429952"/>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733800" y="4448000"/>
            <a:ext cx="5324475" cy="1724200"/>
            <a:chOff x="3733800" y="4448000"/>
            <a:chExt cx="5324475" cy="172420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733800" y="4448000"/>
              <a:ext cx="5324475" cy="1724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5365750"/>
              <a:ext cx="235267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8480123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4C789F-2123-458A-922D-79222BBCA279}" type="slidenum">
              <a:rPr lang="en-US" b="1" smtClean="0">
                <a:solidFill>
                  <a:schemeClr val="tx1"/>
                </a:solidFill>
              </a:rPr>
              <a:t>4</a:t>
            </a:fld>
            <a:endParaRPr lang="en-US" b="1" dirty="0">
              <a:solidFill>
                <a:schemeClr val="tx1"/>
              </a:solidFill>
            </a:endParaRPr>
          </a:p>
        </p:txBody>
      </p:sp>
      <p:sp>
        <p:nvSpPr>
          <p:cNvPr id="8" name="TextBox 7"/>
          <p:cNvSpPr txBox="1"/>
          <p:nvPr/>
        </p:nvSpPr>
        <p:spPr>
          <a:xfrm>
            <a:off x="4333874" y="149089"/>
            <a:ext cx="3588227" cy="461665"/>
          </a:xfrm>
          <a:prstGeom prst="rect">
            <a:avLst/>
          </a:prstGeom>
          <a:noFill/>
        </p:spPr>
        <p:txBody>
          <a:bodyPr wrap="square" rtlCol="0">
            <a:spAutoFit/>
          </a:bodyPr>
          <a:lstStyle/>
          <a:p>
            <a:pPr algn="ctr"/>
            <a:r>
              <a:rPr lang="en-US" sz="2400" b="1" dirty="0" smtClean="0">
                <a:solidFill>
                  <a:schemeClr val="tx2"/>
                </a:solidFill>
              </a:rPr>
              <a:t>Social Media in SEPTA</a:t>
            </a:r>
            <a:endParaRPr lang="en-US" sz="2400" b="1" dirty="0">
              <a:solidFill>
                <a:schemeClr val="tx2"/>
              </a:solidFill>
            </a:endParaRPr>
          </a:p>
        </p:txBody>
      </p:sp>
      <p:sp>
        <p:nvSpPr>
          <p:cNvPr id="13" name="Content Placeholder 2"/>
          <p:cNvSpPr txBox="1">
            <a:spLocks/>
          </p:cNvSpPr>
          <p:nvPr/>
        </p:nvSpPr>
        <p:spPr>
          <a:xfrm>
            <a:off x="533400" y="1371600"/>
            <a:ext cx="8169637" cy="17855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
            </a:pPr>
            <a:r>
              <a:rPr lang="en-US" sz="2000" dirty="0" smtClean="0">
                <a:solidFill>
                  <a:schemeClr val="tx1"/>
                </a:solidFill>
              </a:rPr>
              <a:t>Customer Service began a pilot to monitor Social Media chatter in June 2012</a:t>
            </a:r>
          </a:p>
          <a:p>
            <a:pPr marL="342900" indent="-342900" algn="l">
              <a:buFont typeface="Wingdings" pitchFamily="2" charset="2"/>
              <a:buChar char="§"/>
            </a:pPr>
            <a:r>
              <a:rPr lang="en-US" sz="2000" dirty="0" smtClean="0">
                <a:solidFill>
                  <a:schemeClr val="tx1"/>
                </a:solidFill>
              </a:rPr>
              <a:t>Launched as a full engagement platform in January of 2013 with the creation of </a:t>
            </a:r>
            <a:r>
              <a:rPr lang="en-US" sz="2400" b="1" dirty="0" smtClean="0">
                <a:solidFill>
                  <a:schemeClr val="tx1"/>
                </a:solidFill>
              </a:rPr>
              <a:t>@SEPTA_SOCIAL</a:t>
            </a:r>
          </a:p>
          <a:p>
            <a:pPr marL="342900" indent="-342900" algn="l">
              <a:buFont typeface="Wingdings" pitchFamily="2" charset="2"/>
              <a:buChar char="§"/>
            </a:pPr>
            <a:r>
              <a:rPr lang="en-US" sz="2000" dirty="0" smtClean="0">
                <a:solidFill>
                  <a:schemeClr val="tx1"/>
                </a:solidFill>
              </a:rPr>
              <a:t>In June of 2016, SEPTA began full engagement on a second Twitter via </a:t>
            </a:r>
            <a:r>
              <a:rPr lang="en-US" sz="2400" b="1" dirty="0" smtClean="0">
                <a:solidFill>
                  <a:schemeClr val="tx1"/>
                </a:solidFill>
              </a:rPr>
              <a:t>@SEPTAKey</a:t>
            </a:r>
            <a:endParaRPr lang="en-US" sz="2400" b="1" dirty="0">
              <a:solidFill>
                <a:schemeClr val="tx1"/>
              </a:solidFill>
            </a:endParaRPr>
          </a:p>
        </p:txBody>
      </p:sp>
      <p:cxnSp>
        <p:nvCxnSpPr>
          <p:cNvPr id="14" name="Straight Arrow Connector 13"/>
          <p:cNvCxnSpPr>
            <a:stCxn id="15" idx="2"/>
          </p:cNvCxnSpPr>
          <p:nvPr/>
        </p:nvCxnSpPr>
        <p:spPr bwMode="auto">
          <a:xfrm flipV="1">
            <a:off x="324645" y="5277596"/>
            <a:ext cx="8209755" cy="1224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3" name="Group 2"/>
          <p:cNvGrpSpPr/>
          <p:nvPr/>
        </p:nvGrpSpPr>
        <p:grpSpPr>
          <a:xfrm>
            <a:off x="157067" y="3696738"/>
            <a:ext cx="2512766" cy="2554041"/>
            <a:chOff x="157067" y="3696738"/>
            <a:chExt cx="2512766" cy="2554041"/>
          </a:xfrm>
        </p:grpSpPr>
        <p:sp>
          <p:nvSpPr>
            <p:cNvPr id="15" name="Oval 14"/>
            <p:cNvSpPr/>
            <p:nvPr/>
          </p:nvSpPr>
          <p:spPr bwMode="auto">
            <a:xfrm>
              <a:off x="324645" y="5102196"/>
              <a:ext cx="411480" cy="375285"/>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TextBox 54"/>
            <p:cNvSpPr txBox="1">
              <a:spLocks noChangeArrowheads="1"/>
            </p:cNvSpPr>
            <p:nvPr/>
          </p:nvSpPr>
          <p:spPr bwMode="auto">
            <a:xfrm rot="18379742">
              <a:off x="292402" y="4198856"/>
              <a:ext cx="14351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1100" dirty="0">
                  <a:solidFill>
                    <a:schemeClr val="accent1">
                      <a:lumMod val="75000"/>
                    </a:schemeClr>
                  </a:solidFill>
                </a:rPr>
                <a:t>Twitter Alerts &amp; Advisories</a:t>
              </a:r>
            </a:p>
          </p:txBody>
        </p:sp>
        <p:sp>
          <p:nvSpPr>
            <p:cNvPr id="17" name="TextBox 44"/>
            <p:cNvSpPr txBox="1">
              <a:spLocks noChangeArrowheads="1"/>
            </p:cNvSpPr>
            <p:nvPr/>
          </p:nvSpPr>
          <p:spPr bwMode="auto">
            <a:xfrm>
              <a:off x="157067" y="5791200"/>
              <a:ext cx="7771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1100" dirty="0" smtClean="0">
                  <a:solidFill>
                    <a:schemeClr val="accent1">
                      <a:lumMod val="75000"/>
                    </a:schemeClr>
                  </a:solidFill>
                </a:rPr>
                <a:t>Dec. </a:t>
              </a:r>
              <a:r>
                <a:rPr lang="en-US" sz="1100" dirty="0">
                  <a:solidFill>
                    <a:schemeClr val="accent1">
                      <a:lumMod val="75000"/>
                    </a:schemeClr>
                  </a:solidFill>
                </a:rPr>
                <a:t>2008</a:t>
              </a:r>
            </a:p>
          </p:txBody>
        </p:sp>
        <p:sp>
          <p:nvSpPr>
            <p:cNvPr id="19" name="Oval 18"/>
            <p:cNvSpPr/>
            <p:nvPr/>
          </p:nvSpPr>
          <p:spPr bwMode="auto">
            <a:xfrm>
              <a:off x="1033082" y="5102192"/>
              <a:ext cx="411480" cy="375285"/>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19"/>
            <p:cNvSpPr/>
            <p:nvPr/>
          </p:nvSpPr>
          <p:spPr bwMode="auto">
            <a:xfrm>
              <a:off x="1818532" y="5102191"/>
              <a:ext cx="412433" cy="375285"/>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extBox 55"/>
            <p:cNvSpPr txBox="1">
              <a:spLocks noChangeArrowheads="1"/>
            </p:cNvSpPr>
            <p:nvPr/>
          </p:nvSpPr>
          <p:spPr bwMode="auto">
            <a:xfrm rot="18379742">
              <a:off x="886675" y="4198853"/>
              <a:ext cx="14351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1100" dirty="0" smtClean="0">
                  <a:solidFill>
                    <a:schemeClr val="accent1">
                      <a:lumMod val="75000"/>
                    </a:schemeClr>
                  </a:solidFill>
                </a:rPr>
                <a:t>Facebook: SEPTA (No engagement)</a:t>
              </a:r>
              <a:endParaRPr lang="en-US" sz="1100" dirty="0">
                <a:solidFill>
                  <a:schemeClr val="accent1">
                    <a:lumMod val="75000"/>
                  </a:schemeClr>
                </a:solidFill>
              </a:endParaRPr>
            </a:p>
          </p:txBody>
        </p:sp>
        <p:sp>
          <p:nvSpPr>
            <p:cNvPr id="28" name="TextBox 56"/>
            <p:cNvSpPr txBox="1">
              <a:spLocks noChangeArrowheads="1"/>
            </p:cNvSpPr>
            <p:nvPr/>
          </p:nvSpPr>
          <p:spPr bwMode="auto">
            <a:xfrm rot="18379742">
              <a:off x="1736831" y="4210886"/>
              <a:ext cx="14351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1100" dirty="0" smtClean="0">
                  <a:solidFill>
                    <a:schemeClr val="accent1">
                      <a:lumMod val="75000"/>
                    </a:schemeClr>
                  </a:solidFill>
                </a:rPr>
                <a:t>Instagram:  </a:t>
              </a:r>
              <a:r>
                <a:rPr lang="en-US" sz="1100" dirty="0">
                  <a:solidFill>
                    <a:schemeClr val="accent1">
                      <a:lumMod val="75000"/>
                    </a:schemeClr>
                  </a:solidFill>
                </a:rPr>
                <a:t>ISEPTAPHILLY</a:t>
              </a:r>
            </a:p>
          </p:txBody>
        </p:sp>
        <p:sp>
          <p:nvSpPr>
            <p:cNvPr id="35" name="TextBox 45"/>
            <p:cNvSpPr txBox="1">
              <a:spLocks noChangeArrowheads="1"/>
            </p:cNvSpPr>
            <p:nvPr/>
          </p:nvSpPr>
          <p:spPr bwMode="auto">
            <a:xfrm>
              <a:off x="838200" y="5819892"/>
              <a:ext cx="7771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1050" dirty="0" smtClean="0">
                  <a:solidFill>
                    <a:schemeClr val="accent1">
                      <a:lumMod val="75000"/>
                    </a:schemeClr>
                  </a:solidFill>
                </a:rPr>
                <a:t>February</a:t>
              </a:r>
              <a:r>
                <a:rPr lang="en-US" sz="1100" dirty="0" smtClean="0">
                  <a:solidFill>
                    <a:schemeClr val="accent1">
                      <a:lumMod val="75000"/>
                    </a:schemeClr>
                  </a:solidFill>
                </a:rPr>
                <a:t> </a:t>
              </a:r>
              <a:r>
                <a:rPr lang="en-US" sz="1100" dirty="0">
                  <a:solidFill>
                    <a:schemeClr val="accent1">
                      <a:lumMod val="75000"/>
                    </a:schemeClr>
                  </a:solidFill>
                </a:rPr>
                <a:t>2011</a:t>
              </a:r>
            </a:p>
          </p:txBody>
        </p:sp>
        <p:sp>
          <p:nvSpPr>
            <p:cNvPr id="36" name="TextBox 46"/>
            <p:cNvSpPr txBox="1">
              <a:spLocks noChangeArrowheads="1"/>
            </p:cNvSpPr>
            <p:nvPr/>
          </p:nvSpPr>
          <p:spPr bwMode="auto">
            <a:xfrm>
              <a:off x="1524000" y="5819734"/>
              <a:ext cx="10195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1050" dirty="0" smtClean="0">
                  <a:solidFill>
                    <a:schemeClr val="accent1">
                      <a:lumMod val="75000"/>
                    </a:schemeClr>
                  </a:solidFill>
                </a:rPr>
                <a:t>September</a:t>
              </a:r>
              <a:r>
                <a:rPr lang="en-US" sz="1100" dirty="0" smtClean="0">
                  <a:solidFill>
                    <a:schemeClr val="accent1">
                      <a:lumMod val="75000"/>
                    </a:schemeClr>
                  </a:solidFill>
                </a:rPr>
                <a:t> 2012</a:t>
              </a:r>
              <a:endParaRPr lang="en-US" sz="1100" dirty="0">
                <a:solidFill>
                  <a:schemeClr val="accent1">
                    <a:lumMod val="75000"/>
                  </a:schemeClr>
                </a:solidFill>
              </a:endParaRPr>
            </a:p>
          </p:txBody>
        </p:sp>
      </p:grpSp>
      <p:grpSp>
        <p:nvGrpSpPr>
          <p:cNvPr id="4" name="Group 3"/>
          <p:cNvGrpSpPr/>
          <p:nvPr/>
        </p:nvGrpSpPr>
        <p:grpSpPr>
          <a:xfrm>
            <a:off x="2362200" y="3563605"/>
            <a:ext cx="1055375" cy="2687174"/>
            <a:chOff x="2362200" y="3563605"/>
            <a:chExt cx="1055375" cy="2687174"/>
          </a:xfrm>
        </p:grpSpPr>
        <p:sp>
          <p:nvSpPr>
            <p:cNvPr id="21" name="Oval 20"/>
            <p:cNvSpPr/>
            <p:nvPr/>
          </p:nvSpPr>
          <p:spPr bwMode="auto">
            <a:xfrm>
              <a:off x="2636520" y="5105400"/>
              <a:ext cx="411480" cy="375285"/>
            </a:xfrm>
            <a:prstGeom prst="ellipse">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extBox 57"/>
            <p:cNvSpPr txBox="1">
              <a:spLocks noChangeArrowheads="1"/>
            </p:cNvSpPr>
            <p:nvPr/>
          </p:nvSpPr>
          <p:spPr bwMode="auto">
            <a:xfrm rot="18379742">
              <a:off x="2469184" y="4050331"/>
              <a:ext cx="1435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1200" b="1" dirty="0" smtClean="0">
                  <a:solidFill>
                    <a:schemeClr val="accent1">
                      <a:lumMod val="75000"/>
                    </a:schemeClr>
                  </a:solidFill>
                </a:rPr>
                <a:t>Social Media Monitoring</a:t>
              </a:r>
              <a:endParaRPr lang="en-US" sz="1200" b="1" dirty="0">
                <a:solidFill>
                  <a:schemeClr val="accent1">
                    <a:lumMod val="75000"/>
                  </a:schemeClr>
                </a:solidFill>
              </a:endParaRPr>
            </a:p>
          </p:txBody>
        </p:sp>
        <p:sp>
          <p:nvSpPr>
            <p:cNvPr id="37" name="TextBox 47"/>
            <p:cNvSpPr txBox="1">
              <a:spLocks noChangeArrowheads="1"/>
            </p:cNvSpPr>
            <p:nvPr/>
          </p:nvSpPr>
          <p:spPr bwMode="auto">
            <a:xfrm>
              <a:off x="2362200" y="5819892"/>
              <a:ext cx="9423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1100" b="1" dirty="0" smtClean="0">
                  <a:solidFill>
                    <a:schemeClr val="accent1">
                      <a:lumMod val="75000"/>
                    </a:schemeClr>
                  </a:solidFill>
                </a:rPr>
                <a:t>June </a:t>
              </a:r>
            </a:p>
            <a:p>
              <a:pPr algn="ctr" eaLnBrk="1" hangingPunct="1"/>
              <a:r>
                <a:rPr lang="en-US" sz="1100" b="1" dirty="0" smtClean="0">
                  <a:solidFill>
                    <a:schemeClr val="accent1">
                      <a:lumMod val="75000"/>
                    </a:schemeClr>
                  </a:solidFill>
                </a:rPr>
                <a:t>2012</a:t>
              </a:r>
              <a:endParaRPr lang="en-US" sz="1100" b="1" dirty="0">
                <a:solidFill>
                  <a:schemeClr val="accent1">
                    <a:lumMod val="75000"/>
                  </a:schemeClr>
                </a:solidFill>
              </a:endParaRPr>
            </a:p>
          </p:txBody>
        </p:sp>
      </p:grpSp>
      <p:grpSp>
        <p:nvGrpSpPr>
          <p:cNvPr id="6" name="Group 5"/>
          <p:cNvGrpSpPr/>
          <p:nvPr/>
        </p:nvGrpSpPr>
        <p:grpSpPr>
          <a:xfrm>
            <a:off x="3200400" y="3508126"/>
            <a:ext cx="1914038" cy="2742653"/>
            <a:chOff x="3200400" y="3508126"/>
            <a:chExt cx="1914038" cy="2742653"/>
          </a:xfrm>
        </p:grpSpPr>
        <p:sp>
          <p:nvSpPr>
            <p:cNvPr id="23" name="Oval 22"/>
            <p:cNvSpPr/>
            <p:nvPr/>
          </p:nvSpPr>
          <p:spPr bwMode="auto">
            <a:xfrm>
              <a:off x="4250331" y="5105400"/>
              <a:ext cx="412432" cy="375285"/>
            </a:xfrm>
            <a:prstGeom prst="ellipse">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TextBox 59"/>
            <p:cNvSpPr txBox="1">
              <a:spLocks noChangeArrowheads="1"/>
            </p:cNvSpPr>
            <p:nvPr/>
          </p:nvSpPr>
          <p:spPr bwMode="auto">
            <a:xfrm rot="18379742">
              <a:off x="4061585" y="4099314"/>
              <a:ext cx="16440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1200" b="1" dirty="0" smtClean="0">
                  <a:solidFill>
                    <a:schemeClr val="accent1">
                      <a:lumMod val="75000"/>
                    </a:schemeClr>
                  </a:solidFill>
                </a:rPr>
                <a:t>Twitter: @SEPTA_SOCIAL</a:t>
              </a:r>
              <a:endParaRPr lang="en-US" sz="1200" b="1" dirty="0">
                <a:solidFill>
                  <a:schemeClr val="accent1">
                    <a:lumMod val="75000"/>
                  </a:schemeClr>
                </a:solidFill>
              </a:endParaRPr>
            </a:p>
          </p:txBody>
        </p:sp>
        <p:sp>
          <p:nvSpPr>
            <p:cNvPr id="22" name="Oval 21"/>
            <p:cNvSpPr/>
            <p:nvPr/>
          </p:nvSpPr>
          <p:spPr bwMode="auto">
            <a:xfrm>
              <a:off x="3409417" y="5105400"/>
              <a:ext cx="412432" cy="375285"/>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TextBox 58"/>
            <p:cNvSpPr txBox="1">
              <a:spLocks noChangeArrowheads="1"/>
            </p:cNvSpPr>
            <p:nvPr/>
          </p:nvSpPr>
          <p:spPr bwMode="auto">
            <a:xfrm rot="18379742">
              <a:off x="3297794" y="4080793"/>
              <a:ext cx="14351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1100" dirty="0" smtClean="0">
                  <a:solidFill>
                    <a:schemeClr val="accent1">
                      <a:lumMod val="75000"/>
                    </a:schemeClr>
                  </a:solidFill>
                </a:rPr>
                <a:t>Twitter: ISEPTAPHILLY</a:t>
              </a:r>
              <a:endParaRPr lang="en-US" sz="1100" dirty="0">
                <a:solidFill>
                  <a:schemeClr val="accent1">
                    <a:lumMod val="75000"/>
                  </a:schemeClr>
                </a:solidFill>
              </a:endParaRPr>
            </a:p>
          </p:txBody>
        </p:sp>
        <p:sp>
          <p:nvSpPr>
            <p:cNvPr id="38" name="TextBox 48"/>
            <p:cNvSpPr txBox="1">
              <a:spLocks noChangeArrowheads="1"/>
            </p:cNvSpPr>
            <p:nvPr/>
          </p:nvSpPr>
          <p:spPr bwMode="auto">
            <a:xfrm>
              <a:off x="3200400" y="5819734"/>
              <a:ext cx="9313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1050" dirty="0" smtClean="0">
                  <a:solidFill>
                    <a:schemeClr val="accent1">
                      <a:lumMod val="75000"/>
                    </a:schemeClr>
                  </a:solidFill>
                </a:rPr>
                <a:t>September</a:t>
              </a:r>
              <a:r>
                <a:rPr lang="en-US" sz="1100" dirty="0" smtClean="0">
                  <a:solidFill>
                    <a:schemeClr val="accent1">
                      <a:lumMod val="75000"/>
                    </a:schemeClr>
                  </a:solidFill>
                </a:rPr>
                <a:t> </a:t>
              </a:r>
              <a:r>
                <a:rPr lang="en-US" sz="1100" dirty="0">
                  <a:solidFill>
                    <a:schemeClr val="accent1">
                      <a:lumMod val="75000"/>
                    </a:schemeClr>
                  </a:solidFill>
                </a:rPr>
                <a:t>2012</a:t>
              </a:r>
            </a:p>
          </p:txBody>
        </p:sp>
        <p:sp>
          <p:nvSpPr>
            <p:cNvPr id="39" name="TextBox 49"/>
            <p:cNvSpPr txBox="1">
              <a:spLocks noChangeArrowheads="1"/>
            </p:cNvSpPr>
            <p:nvPr/>
          </p:nvSpPr>
          <p:spPr bwMode="auto">
            <a:xfrm>
              <a:off x="3962400" y="5819892"/>
              <a:ext cx="10460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1100" b="1" dirty="0" smtClean="0">
                  <a:solidFill>
                    <a:schemeClr val="accent1">
                      <a:lumMod val="75000"/>
                    </a:schemeClr>
                  </a:solidFill>
                </a:rPr>
                <a:t>January 2013</a:t>
              </a:r>
              <a:endParaRPr lang="en-US" sz="1100" b="1" dirty="0">
                <a:solidFill>
                  <a:schemeClr val="accent1">
                    <a:lumMod val="75000"/>
                  </a:schemeClr>
                </a:solidFill>
              </a:endParaRPr>
            </a:p>
          </p:txBody>
        </p:sp>
      </p:grpSp>
      <p:grpSp>
        <p:nvGrpSpPr>
          <p:cNvPr id="9" name="Group 8"/>
          <p:cNvGrpSpPr/>
          <p:nvPr/>
        </p:nvGrpSpPr>
        <p:grpSpPr>
          <a:xfrm>
            <a:off x="6553200" y="3542436"/>
            <a:ext cx="1836334" cy="2708343"/>
            <a:chOff x="6553200" y="3542436"/>
            <a:chExt cx="1836334" cy="2708343"/>
          </a:xfrm>
        </p:grpSpPr>
        <p:sp>
          <p:nvSpPr>
            <p:cNvPr id="25" name="Oval 24"/>
            <p:cNvSpPr/>
            <p:nvPr/>
          </p:nvSpPr>
          <p:spPr bwMode="auto">
            <a:xfrm>
              <a:off x="6711818" y="5105400"/>
              <a:ext cx="412433" cy="375285"/>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100" dirty="0"/>
            </a:p>
          </p:txBody>
        </p:sp>
        <p:sp>
          <p:nvSpPr>
            <p:cNvPr id="26" name="Oval 25"/>
            <p:cNvSpPr/>
            <p:nvPr/>
          </p:nvSpPr>
          <p:spPr bwMode="auto">
            <a:xfrm>
              <a:off x="7498049" y="5122483"/>
              <a:ext cx="411480" cy="375285"/>
            </a:xfrm>
            <a:prstGeom prst="ellipse">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100" dirty="0"/>
            </a:p>
          </p:txBody>
        </p:sp>
        <p:sp>
          <p:nvSpPr>
            <p:cNvPr id="33" name="TextBox 61"/>
            <p:cNvSpPr txBox="1">
              <a:spLocks noChangeArrowheads="1"/>
            </p:cNvSpPr>
            <p:nvPr/>
          </p:nvSpPr>
          <p:spPr bwMode="auto">
            <a:xfrm rot="18379742">
              <a:off x="6575231" y="4115089"/>
              <a:ext cx="1576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1100" dirty="0">
                  <a:solidFill>
                    <a:schemeClr val="accent1">
                      <a:lumMod val="75000"/>
                    </a:schemeClr>
                  </a:solidFill>
                </a:rPr>
                <a:t>Facebook: ISEPTAPHILLY</a:t>
              </a:r>
            </a:p>
          </p:txBody>
        </p:sp>
        <p:sp>
          <p:nvSpPr>
            <p:cNvPr id="34" name="TextBox 62"/>
            <p:cNvSpPr txBox="1">
              <a:spLocks noChangeArrowheads="1"/>
            </p:cNvSpPr>
            <p:nvPr/>
          </p:nvSpPr>
          <p:spPr bwMode="auto">
            <a:xfrm rot="18379742">
              <a:off x="7441143" y="4183466"/>
              <a:ext cx="1435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1200" b="1" dirty="0" smtClean="0">
                  <a:solidFill>
                    <a:schemeClr val="accent1">
                      <a:lumMod val="75000"/>
                    </a:schemeClr>
                  </a:solidFill>
                </a:rPr>
                <a:t>Twitter:</a:t>
              </a:r>
            </a:p>
            <a:p>
              <a:pPr eaLnBrk="1" hangingPunct="1"/>
              <a:r>
                <a:rPr lang="en-US" sz="1200" b="1" dirty="0" smtClean="0">
                  <a:solidFill>
                    <a:schemeClr val="accent1">
                      <a:lumMod val="75000"/>
                    </a:schemeClr>
                  </a:solidFill>
                </a:rPr>
                <a:t>@SEPTAKey</a:t>
              </a:r>
              <a:endParaRPr lang="en-US" sz="1200" b="1" dirty="0">
                <a:solidFill>
                  <a:schemeClr val="accent1">
                    <a:lumMod val="75000"/>
                  </a:schemeClr>
                </a:solidFill>
              </a:endParaRPr>
            </a:p>
          </p:txBody>
        </p:sp>
        <p:sp>
          <p:nvSpPr>
            <p:cNvPr id="41" name="TextBox 51"/>
            <p:cNvSpPr txBox="1">
              <a:spLocks noChangeArrowheads="1"/>
            </p:cNvSpPr>
            <p:nvPr/>
          </p:nvSpPr>
          <p:spPr bwMode="auto">
            <a:xfrm>
              <a:off x="6553200" y="5819892"/>
              <a:ext cx="7771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1050" dirty="0" smtClean="0">
                  <a:solidFill>
                    <a:schemeClr val="accent1">
                      <a:lumMod val="75000"/>
                    </a:schemeClr>
                  </a:solidFill>
                </a:rPr>
                <a:t>February </a:t>
              </a:r>
              <a:r>
                <a:rPr lang="en-US" sz="1100" dirty="0" smtClean="0">
                  <a:solidFill>
                    <a:schemeClr val="accent1">
                      <a:lumMod val="75000"/>
                    </a:schemeClr>
                  </a:solidFill>
                </a:rPr>
                <a:t>2015</a:t>
              </a:r>
              <a:endParaRPr lang="en-US" sz="1100" dirty="0">
                <a:solidFill>
                  <a:schemeClr val="accent1">
                    <a:lumMod val="75000"/>
                  </a:schemeClr>
                </a:solidFill>
              </a:endParaRPr>
            </a:p>
          </p:txBody>
        </p:sp>
        <p:sp>
          <p:nvSpPr>
            <p:cNvPr id="42" name="TextBox 52"/>
            <p:cNvSpPr txBox="1">
              <a:spLocks noChangeArrowheads="1"/>
            </p:cNvSpPr>
            <p:nvPr/>
          </p:nvSpPr>
          <p:spPr bwMode="auto">
            <a:xfrm>
              <a:off x="7315200" y="5819892"/>
              <a:ext cx="7771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1100" b="1" dirty="0" smtClean="0">
                  <a:solidFill>
                    <a:schemeClr val="accent1">
                      <a:lumMod val="75000"/>
                    </a:schemeClr>
                  </a:solidFill>
                </a:rPr>
                <a:t>June 2016</a:t>
              </a:r>
              <a:endParaRPr lang="en-US" sz="1100" b="1" dirty="0">
                <a:solidFill>
                  <a:schemeClr val="accent1">
                    <a:lumMod val="75000"/>
                  </a:schemeClr>
                </a:solidFill>
              </a:endParaRPr>
            </a:p>
          </p:txBody>
        </p:sp>
      </p:grpSp>
      <p:grpSp>
        <p:nvGrpSpPr>
          <p:cNvPr id="7" name="Group 6"/>
          <p:cNvGrpSpPr/>
          <p:nvPr/>
        </p:nvGrpSpPr>
        <p:grpSpPr>
          <a:xfrm>
            <a:off x="4876800" y="2145661"/>
            <a:ext cx="1869262" cy="4105118"/>
            <a:chOff x="4876800" y="2145661"/>
            <a:chExt cx="1869262" cy="4105118"/>
          </a:xfrm>
        </p:grpSpPr>
        <p:sp>
          <p:nvSpPr>
            <p:cNvPr id="24" name="Oval 23"/>
            <p:cNvSpPr/>
            <p:nvPr/>
          </p:nvSpPr>
          <p:spPr bwMode="auto">
            <a:xfrm>
              <a:off x="5081589" y="5111115"/>
              <a:ext cx="411480" cy="375285"/>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TextBox 60"/>
            <p:cNvSpPr txBox="1">
              <a:spLocks noChangeArrowheads="1"/>
            </p:cNvSpPr>
            <p:nvPr/>
          </p:nvSpPr>
          <p:spPr bwMode="auto">
            <a:xfrm rot="18379742">
              <a:off x="4553393" y="3444453"/>
              <a:ext cx="3059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1200" b="1" dirty="0" smtClean="0">
                  <a:solidFill>
                    <a:schemeClr val="accent1">
                      <a:lumMod val="75000"/>
                    </a:schemeClr>
                  </a:solidFill>
                </a:rPr>
                <a:t>Facebook: SEPTA</a:t>
              </a:r>
            </a:p>
            <a:p>
              <a:pPr eaLnBrk="1" hangingPunct="1"/>
              <a:r>
                <a:rPr lang="en-US" sz="1200" b="1" dirty="0" smtClean="0">
                  <a:solidFill>
                    <a:schemeClr val="accent1">
                      <a:lumMod val="75000"/>
                    </a:schemeClr>
                  </a:solidFill>
                </a:rPr>
                <a:t>(CS engages w/users)</a:t>
              </a:r>
              <a:endParaRPr lang="en-US" sz="1200" b="1" dirty="0">
                <a:solidFill>
                  <a:schemeClr val="accent1">
                    <a:lumMod val="75000"/>
                  </a:schemeClr>
                </a:solidFill>
              </a:endParaRPr>
            </a:p>
          </p:txBody>
        </p:sp>
        <p:sp>
          <p:nvSpPr>
            <p:cNvPr id="40" name="TextBox 50"/>
            <p:cNvSpPr txBox="1">
              <a:spLocks noChangeArrowheads="1"/>
            </p:cNvSpPr>
            <p:nvPr/>
          </p:nvSpPr>
          <p:spPr bwMode="auto">
            <a:xfrm>
              <a:off x="4876800" y="5819892"/>
              <a:ext cx="7771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1100" b="1" dirty="0" smtClean="0">
                  <a:solidFill>
                    <a:schemeClr val="accent1">
                      <a:lumMod val="75000"/>
                    </a:schemeClr>
                  </a:solidFill>
                </a:rPr>
                <a:t>May </a:t>
              </a:r>
              <a:r>
                <a:rPr lang="en-US" sz="1100" b="1" dirty="0">
                  <a:solidFill>
                    <a:schemeClr val="accent1">
                      <a:lumMod val="75000"/>
                    </a:schemeClr>
                  </a:solidFill>
                </a:rPr>
                <a:t>2013</a:t>
              </a:r>
            </a:p>
          </p:txBody>
        </p:sp>
        <p:sp>
          <p:nvSpPr>
            <p:cNvPr id="43" name="Oval 42"/>
            <p:cNvSpPr/>
            <p:nvPr/>
          </p:nvSpPr>
          <p:spPr bwMode="auto">
            <a:xfrm>
              <a:off x="5919789" y="5089954"/>
              <a:ext cx="411480" cy="375285"/>
            </a:xfrm>
            <a:prstGeom prst="ellipse">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extBox 60"/>
            <p:cNvSpPr txBox="1">
              <a:spLocks noChangeArrowheads="1"/>
            </p:cNvSpPr>
            <p:nvPr/>
          </p:nvSpPr>
          <p:spPr bwMode="auto">
            <a:xfrm rot="18379742">
              <a:off x="5670909" y="3975393"/>
              <a:ext cx="1688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1200" b="1" dirty="0" smtClean="0">
                  <a:solidFill>
                    <a:schemeClr val="accent1">
                      <a:lumMod val="75000"/>
                    </a:schemeClr>
                  </a:solidFill>
                </a:rPr>
                <a:t>Instagram: SEPTA_Social</a:t>
              </a:r>
              <a:endParaRPr lang="en-US" sz="1200" b="1" dirty="0">
                <a:solidFill>
                  <a:schemeClr val="accent1">
                    <a:lumMod val="75000"/>
                  </a:schemeClr>
                </a:solidFill>
              </a:endParaRPr>
            </a:p>
          </p:txBody>
        </p:sp>
        <p:sp>
          <p:nvSpPr>
            <p:cNvPr id="45" name="TextBox 50"/>
            <p:cNvSpPr txBox="1">
              <a:spLocks noChangeArrowheads="1"/>
            </p:cNvSpPr>
            <p:nvPr/>
          </p:nvSpPr>
          <p:spPr bwMode="auto">
            <a:xfrm>
              <a:off x="5715000" y="5798731"/>
              <a:ext cx="7771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1100" b="1" dirty="0" smtClean="0">
                  <a:solidFill>
                    <a:schemeClr val="accent1">
                      <a:lumMod val="75000"/>
                    </a:schemeClr>
                  </a:solidFill>
                </a:rPr>
                <a:t>May </a:t>
              </a:r>
              <a:r>
                <a:rPr lang="en-US" sz="1100" b="1" dirty="0">
                  <a:solidFill>
                    <a:schemeClr val="accent1">
                      <a:lumMod val="75000"/>
                    </a:schemeClr>
                  </a:solidFill>
                </a:rPr>
                <a:t>2013</a:t>
              </a:r>
            </a:p>
          </p:txBody>
        </p:sp>
      </p:grpSp>
      <p:sp>
        <p:nvSpPr>
          <p:cNvPr id="46" name="TextBox 45"/>
          <p:cNvSpPr txBox="1"/>
          <p:nvPr/>
        </p:nvSpPr>
        <p:spPr>
          <a:xfrm>
            <a:off x="304800" y="72146"/>
            <a:ext cx="2666999" cy="615553"/>
          </a:xfrm>
          <a:prstGeom prst="rect">
            <a:avLst/>
          </a:prstGeom>
          <a:noFill/>
        </p:spPr>
        <p:txBody>
          <a:bodyPr wrap="square" rtlCol="0">
            <a:spAutoFit/>
          </a:bodyPr>
          <a:lstStyle/>
          <a:p>
            <a:r>
              <a:rPr lang="en-US" sz="3400" b="1" dirty="0" smtClean="0">
                <a:solidFill>
                  <a:schemeClr val="bg1"/>
                </a:solidFill>
              </a:rPr>
              <a:t>Background</a:t>
            </a:r>
            <a:endParaRPr lang="en-US" sz="3400" b="1" dirty="0">
              <a:solidFill>
                <a:schemeClr val="bg1"/>
              </a:solidFill>
            </a:endParaRPr>
          </a:p>
        </p:txBody>
      </p:sp>
    </p:spTree>
    <p:extLst>
      <p:ext uri="{BB962C8B-B14F-4D97-AF65-F5344CB8AC3E}">
        <p14:creationId xmlns:p14="http://schemas.microsoft.com/office/powerpoint/2010/main" val="128489594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4C789F-2123-458A-922D-79222BBCA279}" type="slidenum">
              <a:rPr lang="en-US" b="1" smtClean="0">
                <a:solidFill>
                  <a:schemeClr val="tx1"/>
                </a:solidFill>
              </a:rPr>
              <a:t>5</a:t>
            </a:fld>
            <a:endParaRPr lang="en-US" b="1" dirty="0">
              <a:solidFill>
                <a:schemeClr val="tx1"/>
              </a:solidFill>
            </a:endParaRPr>
          </a:p>
        </p:txBody>
      </p:sp>
      <p:sp>
        <p:nvSpPr>
          <p:cNvPr id="47" name="TextBox 46"/>
          <p:cNvSpPr txBox="1"/>
          <p:nvPr/>
        </p:nvSpPr>
        <p:spPr>
          <a:xfrm>
            <a:off x="4333874" y="149089"/>
            <a:ext cx="3588227" cy="461665"/>
          </a:xfrm>
          <a:prstGeom prst="rect">
            <a:avLst/>
          </a:prstGeom>
          <a:noFill/>
        </p:spPr>
        <p:txBody>
          <a:bodyPr wrap="square" rtlCol="0">
            <a:spAutoFit/>
          </a:bodyPr>
          <a:lstStyle/>
          <a:p>
            <a:pPr algn="ctr"/>
            <a:r>
              <a:rPr lang="en-US" sz="2400" b="1" dirty="0" smtClean="0">
                <a:solidFill>
                  <a:schemeClr val="tx2"/>
                </a:solidFill>
              </a:rPr>
              <a:t>Social Media in SEPTA</a:t>
            </a:r>
            <a:endParaRPr lang="en-US" sz="2400" b="1" dirty="0">
              <a:solidFill>
                <a:schemeClr val="tx2"/>
              </a:solidFill>
            </a:endParaRPr>
          </a:p>
        </p:txBody>
      </p:sp>
      <p:sp>
        <p:nvSpPr>
          <p:cNvPr id="48" name="TextBox 47"/>
          <p:cNvSpPr txBox="1"/>
          <p:nvPr/>
        </p:nvSpPr>
        <p:spPr>
          <a:xfrm>
            <a:off x="304800" y="72146"/>
            <a:ext cx="2666999" cy="615553"/>
          </a:xfrm>
          <a:prstGeom prst="rect">
            <a:avLst/>
          </a:prstGeom>
          <a:noFill/>
        </p:spPr>
        <p:txBody>
          <a:bodyPr wrap="square" rtlCol="0">
            <a:spAutoFit/>
          </a:bodyPr>
          <a:lstStyle/>
          <a:p>
            <a:r>
              <a:rPr lang="en-US" sz="3400" b="1" dirty="0" smtClean="0">
                <a:solidFill>
                  <a:schemeClr val="bg1"/>
                </a:solidFill>
              </a:rPr>
              <a:t>Background</a:t>
            </a:r>
            <a:endParaRPr lang="en-US" sz="3400" b="1" dirty="0">
              <a:solidFill>
                <a:schemeClr val="bg1"/>
              </a:solidFill>
            </a:endParaRPr>
          </a:p>
        </p:txBody>
      </p:sp>
      <p:grpSp>
        <p:nvGrpSpPr>
          <p:cNvPr id="12" name="Group 11"/>
          <p:cNvGrpSpPr/>
          <p:nvPr/>
        </p:nvGrpSpPr>
        <p:grpSpPr>
          <a:xfrm>
            <a:off x="375632" y="1371600"/>
            <a:ext cx="2596168" cy="4401522"/>
            <a:chOff x="528032" y="1447800"/>
            <a:chExt cx="2596168" cy="4401522"/>
          </a:xfrm>
        </p:grpSpPr>
        <p:pic>
          <p:nvPicPr>
            <p:cNvPr id="1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214" y="1890368"/>
              <a:ext cx="2270586" cy="1691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08" y="3879154"/>
              <a:ext cx="2214892" cy="178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le 15"/>
            <p:cNvSpPr/>
            <p:nvPr/>
          </p:nvSpPr>
          <p:spPr>
            <a:xfrm>
              <a:off x="528032" y="1682376"/>
              <a:ext cx="2596168" cy="41669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914400" y="1447800"/>
              <a:ext cx="1905000" cy="43054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914400" y="1490246"/>
              <a:ext cx="2057400" cy="338554"/>
            </a:xfrm>
            <a:prstGeom prst="rect">
              <a:avLst/>
            </a:prstGeom>
            <a:noFill/>
          </p:spPr>
          <p:txBody>
            <a:bodyPr wrap="square" rtlCol="0">
              <a:spAutoFit/>
            </a:bodyPr>
            <a:lstStyle/>
            <a:p>
              <a:r>
                <a:rPr lang="en-US" sz="1600" b="1" dirty="0" smtClean="0"/>
                <a:t>CUSTOMER SERVICE</a:t>
              </a:r>
              <a:endParaRPr lang="en-US" sz="1600" b="1" dirty="0"/>
            </a:p>
          </p:txBody>
        </p:sp>
      </p:grpSp>
      <p:grpSp>
        <p:nvGrpSpPr>
          <p:cNvPr id="28" name="Group 27"/>
          <p:cNvGrpSpPr/>
          <p:nvPr/>
        </p:nvGrpSpPr>
        <p:grpSpPr>
          <a:xfrm>
            <a:off x="6019800" y="3385204"/>
            <a:ext cx="2367568" cy="3015596"/>
            <a:chOff x="16072832" y="3505200"/>
            <a:chExt cx="2367568" cy="3015596"/>
          </a:xfrm>
        </p:grpSpPr>
        <p:grpSp>
          <p:nvGrpSpPr>
            <p:cNvPr id="29" name="Group 28"/>
            <p:cNvGrpSpPr/>
            <p:nvPr/>
          </p:nvGrpSpPr>
          <p:grpSpPr>
            <a:xfrm>
              <a:off x="16072832" y="3505200"/>
              <a:ext cx="2367568" cy="3015596"/>
              <a:chOff x="5943600" y="1447801"/>
              <a:chExt cx="2803763" cy="3571185"/>
            </a:xfrm>
          </p:grpSpPr>
          <p:pic>
            <p:nvPicPr>
              <p:cNvPr id="3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1561"/>
              <a:stretch/>
            </p:blipFill>
            <p:spPr bwMode="auto">
              <a:xfrm>
                <a:off x="6276329" y="3827946"/>
                <a:ext cx="2152496" cy="119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1313" y="1808757"/>
                <a:ext cx="2686050" cy="1962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ounded Rectangle 32"/>
              <p:cNvSpPr/>
              <p:nvPr/>
            </p:nvSpPr>
            <p:spPr>
              <a:xfrm>
                <a:off x="5943600" y="1725595"/>
                <a:ext cx="2803763" cy="32933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p:cNvSpPr/>
              <p:nvPr/>
            </p:nvSpPr>
            <p:spPr>
              <a:xfrm>
                <a:off x="6214317" y="1447801"/>
                <a:ext cx="2217406" cy="38099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p:cNvSpPr txBox="1"/>
            <p:nvPr/>
          </p:nvSpPr>
          <p:spPr>
            <a:xfrm>
              <a:off x="16377633" y="3505200"/>
              <a:ext cx="1752599" cy="338554"/>
            </a:xfrm>
            <a:prstGeom prst="rect">
              <a:avLst/>
            </a:prstGeom>
            <a:noFill/>
          </p:spPr>
          <p:txBody>
            <a:bodyPr wrap="square" rtlCol="0">
              <a:spAutoFit/>
            </a:bodyPr>
            <a:lstStyle/>
            <a:p>
              <a:r>
                <a:rPr lang="en-US" sz="1600" b="1" dirty="0" smtClean="0"/>
                <a:t>CONTROL CENTER</a:t>
              </a:r>
              <a:endParaRPr lang="en-US" sz="1600" b="1" dirty="0"/>
            </a:p>
          </p:txBody>
        </p:sp>
      </p:grpSp>
      <p:grpSp>
        <p:nvGrpSpPr>
          <p:cNvPr id="41" name="Group 40"/>
          <p:cNvGrpSpPr/>
          <p:nvPr/>
        </p:nvGrpSpPr>
        <p:grpSpPr>
          <a:xfrm>
            <a:off x="5943600" y="1007438"/>
            <a:ext cx="2268170" cy="2216090"/>
            <a:chOff x="-4109432" y="1212910"/>
            <a:chExt cx="2268170" cy="2216090"/>
          </a:xfrm>
        </p:grpSpPr>
        <p:grpSp>
          <p:nvGrpSpPr>
            <p:cNvPr id="42" name="Group 41"/>
            <p:cNvGrpSpPr/>
            <p:nvPr/>
          </p:nvGrpSpPr>
          <p:grpSpPr>
            <a:xfrm>
              <a:off x="-4109432" y="1212910"/>
              <a:ext cx="2268170" cy="2216090"/>
              <a:chOff x="3200400" y="8667421"/>
              <a:chExt cx="2803763" cy="2739387"/>
            </a:xfrm>
          </p:grpSpPr>
          <p:pic>
            <p:nvPicPr>
              <p:cNvPr id="4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968" y="9166919"/>
                <a:ext cx="271462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3200400" y="8945216"/>
                <a:ext cx="2803763" cy="24615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ed Rectangle 45"/>
              <p:cNvSpPr/>
              <p:nvPr/>
            </p:nvSpPr>
            <p:spPr>
              <a:xfrm>
                <a:off x="3581332" y="8667421"/>
                <a:ext cx="2068097" cy="478743"/>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p:cNvSpPr txBox="1"/>
            <p:nvPr/>
          </p:nvSpPr>
          <p:spPr>
            <a:xfrm>
              <a:off x="-3576032" y="1219200"/>
              <a:ext cx="1641387" cy="338554"/>
            </a:xfrm>
            <a:prstGeom prst="rect">
              <a:avLst/>
            </a:prstGeom>
            <a:noFill/>
          </p:spPr>
          <p:txBody>
            <a:bodyPr wrap="square" rtlCol="0">
              <a:spAutoFit/>
            </a:bodyPr>
            <a:lstStyle/>
            <a:p>
              <a:r>
                <a:rPr lang="en-US" sz="1600" b="1" dirty="0" smtClean="0"/>
                <a:t>MARKETING</a:t>
              </a:r>
              <a:endParaRPr lang="en-US" sz="1600" b="1" dirty="0"/>
            </a:p>
          </p:txBody>
        </p:sp>
      </p:grpSp>
      <p:grpSp>
        <p:nvGrpSpPr>
          <p:cNvPr id="19" name="Group 18"/>
          <p:cNvGrpSpPr/>
          <p:nvPr/>
        </p:nvGrpSpPr>
        <p:grpSpPr>
          <a:xfrm>
            <a:off x="3352800" y="1007438"/>
            <a:ext cx="2439496" cy="2954962"/>
            <a:chOff x="13373960" y="1194626"/>
            <a:chExt cx="2439496" cy="2954962"/>
          </a:xfrm>
        </p:grpSpPr>
        <p:grpSp>
          <p:nvGrpSpPr>
            <p:cNvPr id="20" name="Group 19"/>
            <p:cNvGrpSpPr/>
            <p:nvPr/>
          </p:nvGrpSpPr>
          <p:grpSpPr>
            <a:xfrm>
              <a:off x="13373960" y="1194626"/>
              <a:ext cx="2439496" cy="2954962"/>
              <a:chOff x="6492637" y="8819821"/>
              <a:chExt cx="2822408" cy="3418785"/>
            </a:xfrm>
          </p:grpSpPr>
          <p:pic>
            <p:nvPicPr>
              <p:cNvPr id="22"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0895" y="10372725"/>
                <a:ext cx="272415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6572250" y="9296400"/>
                <a:ext cx="2705100" cy="981566"/>
                <a:chOff x="1104900" y="2219325"/>
                <a:chExt cx="6667500" cy="2419350"/>
              </a:xfrm>
            </p:grpSpPr>
            <p:pic>
              <p:nvPicPr>
                <p:cNvPr id="26" name="Picture 1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3846"/>
                <a:stretch/>
              </p:blipFill>
              <p:spPr bwMode="auto">
                <a:xfrm>
                  <a:off x="1104900" y="2219325"/>
                  <a:ext cx="666750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a:blip r:embed="rId9" cstate="print">
                  <a:extLst>
                    <a:ext uri="{BEBA8EAE-BF5A-486C-A8C5-ECC9F3942E4B}">
                      <a14:imgProps xmlns:a14="http://schemas.microsoft.com/office/drawing/2010/main">
                        <a14:imgLayer r:embed="rId10">
                          <a14:imgEffect>
                            <a14:artisticCrisscrossEtching/>
                          </a14:imgEffect>
                        </a14:imgLayer>
                      </a14:imgProps>
                    </a:ext>
                    <a:ext uri="{28A0092B-C50C-407E-A947-70E740481C1C}">
                      <a14:useLocalDpi xmlns:a14="http://schemas.microsoft.com/office/drawing/2010/main" val="0"/>
                    </a:ext>
                  </a:extLst>
                </a:blip>
                <a:stretch>
                  <a:fillRect/>
                </a:stretch>
              </p:blipFill>
              <p:spPr>
                <a:xfrm>
                  <a:off x="6257943" y="2853114"/>
                  <a:ext cx="825941" cy="825940"/>
                </a:xfrm>
                <a:prstGeom prst="rect">
                  <a:avLst/>
                </a:prstGeom>
              </p:spPr>
            </p:pic>
          </p:grpSp>
          <p:sp>
            <p:nvSpPr>
              <p:cNvPr id="24" name="Rounded Rectangle 23"/>
              <p:cNvSpPr/>
              <p:nvPr/>
            </p:nvSpPr>
            <p:spPr>
              <a:xfrm>
                <a:off x="6492637" y="9097616"/>
                <a:ext cx="2803763" cy="31409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a:off x="6812263" y="8819821"/>
                <a:ext cx="2097585" cy="46923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p:cNvSpPr txBox="1"/>
            <p:nvPr/>
          </p:nvSpPr>
          <p:spPr>
            <a:xfrm>
              <a:off x="13634432" y="1219200"/>
              <a:ext cx="2057400" cy="338554"/>
            </a:xfrm>
            <a:prstGeom prst="rect">
              <a:avLst/>
            </a:prstGeom>
            <a:noFill/>
          </p:spPr>
          <p:txBody>
            <a:bodyPr wrap="square" rtlCol="0">
              <a:spAutoFit/>
            </a:bodyPr>
            <a:lstStyle/>
            <a:p>
              <a:r>
                <a:rPr lang="en-US" sz="1600" b="1" dirty="0" smtClean="0"/>
                <a:t>COMMUNICATIONS</a:t>
              </a:r>
              <a:endParaRPr lang="en-US" sz="1600" b="1" dirty="0"/>
            </a:p>
          </p:txBody>
        </p:sp>
      </p:grpSp>
      <p:grpSp>
        <p:nvGrpSpPr>
          <p:cNvPr id="35" name="Group 34"/>
          <p:cNvGrpSpPr/>
          <p:nvPr/>
        </p:nvGrpSpPr>
        <p:grpSpPr>
          <a:xfrm>
            <a:off x="3246316" y="4103158"/>
            <a:ext cx="2621084" cy="2297642"/>
            <a:chOff x="12877800" y="4560358"/>
            <a:chExt cx="2621084" cy="2297642"/>
          </a:xfrm>
        </p:grpSpPr>
        <p:grpSp>
          <p:nvGrpSpPr>
            <p:cNvPr id="36" name="Group 35"/>
            <p:cNvGrpSpPr/>
            <p:nvPr/>
          </p:nvGrpSpPr>
          <p:grpSpPr>
            <a:xfrm>
              <a:off x="12877800" y="4560358"/>
              <a:ext cx="2621084" cy="2297642"/>
              <a:chOff x="-609600" y="8819821"/>
              <a:chExt cx="2803763" cy="2457779"/>
            </a:xfrm>
          </p:grpSpPr>
          <p:pic>
            <p:nvPicPr>
              <p:cNvPr id="38" name="Picture 11"/>
              <p:cNvPicPr>
                <a:picLocks noChangeAspect="1" noChangeArrowheads="1"/>
              </p:cNvPicPr>
              <p:nvPr/>
            </p:nvPicPr>
            <p:blipFill rotWithShape="1">
              <a:blip r:embed="rId11">
                <a:extLst>
                  <a:ext uri="{28A0092B-C50C-407E-A947-70E740481C1C}">
                    <a14:useLocalDpi xmlns:a14="http://schemas.microsoft.com/office/drawing/2010/main" val="0"/>
                  </a:ext>
                </a:extLst>
              </a:blip>
              <a:srcRect b="4546"/>
              <a:stretch/>
            </p:blipFill>
            <p:spPr bwMode="auto">
              <a:xfrm>
                <a:off x="-579319" y="9210675"/>
                <a:ext cx="2743200" cy="197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ounded Rectangle 38"/>
              <p:cNvSpPr/>
              <p:nvPr/>
            </p:nvSpPr>
            <p:spPr>
              <a:xfrm>
                <a:off x="-609600" y="9097615"/>
                <a:ext cx="2803763" cy="21799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p:nvSpPr>
            <p:spPr>
              <a:xfrm>
                <a:off x="-119839" y="8819821"/>
                <a:ext cx="1824240" cy="38099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13319860" y="4575868"/>
              <a:ext cx="2057400" cy="338554"/>
            </a:xfrm>
            <a:prstGeom prst="rect">
              <a:avLst/>
            </a:prstGeom>
            <a:noFill/>
          </p:spPr>
          <p:txBody>
            <a:bodyPr wrap="square" rtlCol="0">
              <a:spAutoFit/>
            </a:bodyPr>
            <a:lstStyle/>
            <a:p>
              <a:r>
                <a:rPr lang="en-US" sz="1600" b="1" dirty="0" smtClean="0"/>
                <a:t>MEDIA RELATIONS</a:t>
              </a:r>
              <a:endParaRPr lang="en-US" sz="1600" b="1" dirty="0"/>
            </a:p>
          </p:txBody>
        </p:sp>
      </p:grpSp>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4232" y="3027364"/>
            <a:ext cx="2138968" cy="46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928" y="5101873"/>
            <a:ext cx="2224358" cy="490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0648" y="2667000"/>
            <a:ext cx="1986552" cy="423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05200" y="3389314"/>
            <a:ext cx="1981200" cy="42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97128" y="5821228"/>
            <a:ext cx="2165472" cy="427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57461" y="4877397"/>
            <a:ext cx="2054310" cy="43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99518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4C789F-2123-458A-922D-79222BBCA279}" type="slidenum">
              <a:rPr lang="en-US" b="1" smtClean="0">
                <a:solidFill>
                  <a:schemeClr val="tx1"/>
                </a:solidFill>
              </a:rPr>
              <a:t>6</a:t>
            </a:fld>
            <a:endParaRPr lang="en-US" b="1" dirty="0">
              <a:solidFill>
                <a:schemeClr val="tx1"/>
              </a:solidFill>
            </a:endParaRPr>
          </a:p>
        </p:txBody>
      </p:sp>
      <p:sp>
        <p:nvSpPr>
          <p:cNvPr id="12" name="TextBox 11"/>
          <p:cNvSpPr txBox="1"/>
          <p:nvPr/>
        </p:nvSpPr>
        <p:spPr>
          <a:xfrm>
            <a:off x="4343400" y="-38949"/>
            <a:ext cx="3448576" cy="954107"/>
          </a:xfrm>
          <a:prstGeom prst="rect">
            <a:avLst/>
          </a:prstGeom>
          <a:noFill/>
        </p:spPr>
        <p:txBody>
          <a:bodyPr wrap="square" rtlCol="0">
            <a:spAutoFit/>
          </a:bodyPr>
          <a:lstStyle/>
          <a:p>
            <a:pPr algn="ctr"/>
            <a:r>
              <a:rPr lang="en-US" sz="2800" b="1" dirty="0" smtClean="0">
                <a:solidFill>
                  <a:schemeClr val="tx2"/>
                </a:solidFill>
              </a:rPr>
              <a:t>Current                 Social Media Team</a:t>
            </a:r>
            <a:endParaRPr lang="en-US" sz="2800" b="1" dirty="0">
              <a:solidFill>
                <a:schemeClr val="tx2"/>
              </a:solidFill>
            </a:endParaRPr>
          </a:p>
        </p:txBody>
      </p:sp>
      <p:sp>
        <p:nvSpPr>
          <p:cNvPr id="4" name="TextBox 3"/>
          <p:cNvSpPr txBox="1"/>
          <p:nvPr/>
        </p:nvSpPr>
        <p:spPr>
          <a:xfrm>
            <a:off x="47625" y="1447800"/>
            <a:ext cx="5438775" cy="5216813"/>
          </a:xfrm>
          <a:prstGeom prst="rect">
            <a:avLst/>
          </a:prstGeom>
          <a:noFill/>
        </p:spPr>
        <p:txBody>
          <a:bodyPr wrap="square" rtlCol="0">
            <a:spAutoFit/>
          </a:bodyPr>
          <a:lstStyle/>
          <a:p>
            <a:pPr marL="342900" lvl="0" indent="-342900">
              <a:buFont typeface="+mj-lt"/>
              <a:buAutoNum type="arabicParenR"/>
            </a:pPr>
            <a:r>
              <a:rPr lang="en-US" sz="2000" b="1" dirty="0"/>
              <a:t>Started with 2 Social Media Specialist….grown to the current </a:t>
            </a:r>
            <a:r>
              <a:rPr lang="en-US" sz="2000" b="1" dirty="0" smtClean="0"/>
              <a:t>6</a:t>
            </a:r>
          </a:p>
          <a:p>
            <a:pPr marL="342900" lvl="0" indent="-342900">
              <a:buFont typeface="+mj-lt"/>
              <a:buAutoNum type="arabicParenR"/>
            </a:pPr>
            <a:endParaRPr lang="en-US" sz="2000" b="1" dirty="0"/>
          </a:p>
          <a:p>
            <a:pPr marL="342900" lvl="0" indent="-342900">
              <a:buFont typeface="+mj-lt"/>
              <a:buAutoNum type="arabicParenR"/>
            </a:pPr>
            <a:r>
              <a:rPr lang="en-US" sz="2000" b="1" dirty="0"/>
              <a:t>Highly knowledgeable of SEPTA service </a:t>
            </a:r>
            <a:r>
              <a:rPr lang="en-US" sz="2000" b="1" dirty="0" smtClean="0"/>
              <a:t>area</a:t>
            </a:r>
          </a:p>
          <a:p>
            <a:pPr marL="800100" lvl="1" indent="-342900">
              <a:buFont typeface="Wingdings" pitchFamily="2" charset="2"/>
              <a:buChar char="§"/>
            </a:pPr>
            <a:r>
              <a:rPr lang="en-US" b="1" dirty="0" smtClean="0"/>
              <a:t>Bus </a:t>
            </a:r>
            <a:r>
              <a:rPr lang="en-US" b="1" dirty="0"/>
              <a:t>(150 </a:t>
            </a:r>
            <a:r>
              <a:rPr lang="en-US" b="1" dirty="0" smtClean="0"/>
              <a:t>Lines)</a:t>
            </a:r>
            <a:endParaRPr lang="en-US" b="1" dirty="0"/>
          </a:p>
          <a:p>
            <a:pPr marL="800100" lvl="1" indent="-342900">
              <a:buFont typeface="Wingdings" pitchFamily="2" charset="2"/>
              <a:buChar char="§"/>
            </a:pPr>
            <a:r>
              <a:rPr lang="en-US" b="1" dirty="0" smtClean="0"/>
              <a:t>Trolley  </a:t>
            </a:r>
            <a:r>
              <a:rPr lang="en-US" b="1" dirty="0"/>
              <a:t>(8 </a:t>
            </a:r>
            <a:r>
              <a:rPr lang="en-US" b="1" dirty="0" smtClean="0"/>
              <a:t>Lines)</a:t>
            </a:r>
            <a:endParaRPr lang="en-US" b="1" dirty="0"/>
          </a:p>
          <a:p>
            <a:pPr marL="800100" lvl="1" indent="-342900">
              <a:buFont typeface="Wingdings" pitchFamily="2" charset="2"/>
              <a:buChar char="§"/>
            </a:pPr>
            <a:r>
              <a:rPr lang="en-US" b="1" dirty="0" smtClean="0"/>
              <a:t>Light </a:t>
            </a:r>
            <a:r>
              <a:rPr lang="en-US" b="1" dirty="0"/>
              <a:t>Rail (3 </a:t>
            </a:r>
            <a:r>
              <a:rPr lang="en-US" b="1" dirty="0" smtClean="0"/>
              <a:t>Lines)</a:t>
            </a:r>
            <a:endParaRPr lang="en-US" b="1" dirty="0"/>
          </a:p>
          <a:p>
            <a:pPr marL="800100" lvl="1" indent="-342900">
              <a:buFont typeface="Wingdings" pitchFamily="2" charset="2"/>
              <a:buChar char="§"/>
            </a:pPr>
            <a:r>
              <a:rPr lang="en-US" b="1" dirty="0" smtClean="0"/>
              <a:t>Heavy </a:t>
            </a:r>
            <a:r>
              <a:rPr lang="en-US" b="1" dirty="0"/>
              <a:t>Rail (13 Lines</a:t>
            </a:r>
            <a:r>
              <a:rPr lang="en-US" b="1" dirty="0" smtClean="0"/>
              <a:t>)</a:t>
            </a:r>
          </a:p>
          <a:p>
            <a:pPr lvl="2"/>
            <a:endParaRPr lang="en-US" sz="2000" b="1" dirty="0"/>
          </a:p>
          <a:p>
            <a:pPr marL="342900" lvl="0" indent="-342900">
              <a:buFont typeface="+mj-lt"/>
              <a:buAutoNum type="arabicParenR"/>
            </a:pPr>
            <a:r>
              <a:rPr lang="en-US" sz="2000" b="1" dirty="0"/>
              <a:t>Consistently interact with other </a:t>
            </a:r>
            <a:r>
              <a:rPr lang="en-US" sz="2000" b="1" dirty="0" smtClean="0"/>
              <a:t>departments:</a:t>
            </a:r>
            <a:endParaRPr lang="en-US" sz="2000" b="1" dirty="0"/>
          </a:p>
          <a:p>
            <a:pPr marL="800100" lvl="1" indent="-342900">
              <a:buFont typeface="Wingdings" pitchFamily="2" charset="2"/>
              <a:buChar char="§"/>
            </a:pPr>
            <a:r>
              <a:rPr lang="en-US" b="1" dirty="0" smtClean="0"/>
              <a:t>Operations/Control </a:t>
            </a:r>
            <a:r>
              <a:rPr lang="en-US" b="1" dirty="0"/>
              <a:t>Center </a:t>
            </a:r>
          </a:p>
          <a:p>
            <a:pPr marL="800100" lvl="1" indent="-342900">
              <a:buFont typeface="Wingdings" pitchFamily="2" charset="2"/>
              <a:buChar char="§"/>
            </a:pPr>
            <a:r>
              <a:rPr lang="en-US" b="1" dirty="0" smtClean="0"/>
              <a:t>Marketing</a:t>
            </a:r>
            <a:endParaRPr lang="en-US" b="1" dirty="0"/>
          </a:p>
          <a:p>
            <a:pPr marL="800100" lvl="1" indent="-342900">
              <a:buFont typeface="Wingdings" pitchFamily="2" charset="2"/>
              <a:buChar char="§"/>
            </a:pPr>
            <a:r>
              <a:rPr lang="en-US" b="1" dirty="0" smtClean="0"/>
              <a:t>Media Relations</a:t>
            </a:r>
          </a:p>
          <a:p>
            <a:pPr lvl="2"/>
            <a:endParaRPr lang="en-US" sz="2000" b="1" dirty="0"/>
          </a:p>
          <a:p>
            <a:pPr marL="342900" lvl="0" indent="-342900">
              <a:buFont typeface="+mj-lt"/>
              <a:buAutoNum type="arabicParenR"/>
            </a:pPr>
            <a:r>
              <a:rPr lang="en-US" sz="2000" b="1" dirty="0"/>
              <a:t>Hours - Social Media </a:t>
            </a:r>
            <a:r>
              <a:rPr lang="en-US" sz="2000" b="1" dirty="0" smtClean="0"/>
              <a:t>operates: </a:t>
            </a:r>
          </a:p>
          <a:p>
            <a:pPr marL="800100" lvl="1" indent="-342900">
              <a:buFont typeface="Wingdings" pitchFamily="2" charset="2"/>
              <a:buChar char="§"/>
            </a:pPr>
            <a:r>
              <a:rPr lang="en-US" b="1" dirty="0" smtClean="0"/>
              <a:t>M-F 7am-7pm</a:t>
            </a:r>
          </a:p>
          <a:p>
            <a:pPr marL="800100" lvl="1" indent="-342900">
              <a:buFont typeface="Wingdings" pitchFamily="2" charset="2"/>
              <a:buChar char="§"/>
            </a:pPr>
            <a:r>
              <a:rPr lang="en-US" b="1" dirty="0" smtClean="0"/>
              <a:t>8am-6pm </a:t>
            </a:r>
            <a:r>
              <a:rPr lang="en-US" b="1" dirty="0"/>
              <a:t>Sat &amp; </a:t>
            </a:r>
            <a:r>
              <a:rPr lang="en-US" b="1" dirty="0" smtClean="0"/>
              <a:t>Sun</a:t>
            </a:r>
            <a:endParaRPr lang="en-US" sz="11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100" y="5778500"/>
            <a:ext cx="30607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72146"/>
            <a:ext cx="2666999" cy="615553"/>
          </a:xfrm>
          <a:prstGeom prst="rect">
            <a:avLst/>
          </a:prstGeom>
          <a:noFill/>
        </p:spPr>
        <p:txBody>
          <a:bodyPr wrap="square" rtlCol="0">
            <a:spAutoFit/>
          </a:bodyPr>
          <a:lstStyle/>
          <a:p>
            <a:r>
              <a:rPr lang="en-US" sz="3400" b="1" dirty="0" smtClean="0">
                <a:solidFill>
                  <a:schemeClr val="bg1"/>
                </a:solidFill>
              </a:rPr>
              <a:t>Background</a:t>
            </a:r>
            <a:endParaRPr lang="en-US" sz="3400" b="1" dirty="0">
              <a:solidFill>
                <a:schemeClr val="bg1"/>
              </a:solidFill>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1295" y="1371600"/>
            <a:ext cx="3200400" cy="1596588"/>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7673" y="3266993"/>
            <a:ext cx="3249720" cy="1914607"/>
          </a:xfrm>
          <a:prstGeom prst="rect">
            <a:avLst/>
          </a:prstGeom>
        </p:spPr>
      </p:pic>
    </p:spTree>
    <p:extLst>
      <p:ext uri="{BB962C8B-B14F-4D97-AF65-F5344CB8AC3E}">
        <p14:creationId xmlns:p14="http://schemas.microsoft.com/office/powerpoint/2010/main" val="38703753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4C789F-2123-458A-922D-79222BBCA279}" type="slidenum">
              <a:rPr lang="en-US" b="1" smtClean="0">
                <a:solidFill>
                  <a:schemeClr val="tx1"/>
                </a:solidFill>
              </a:rPr>
              <a:t>7</a:t>
            </a:fld>
            <a:endParaRPr lang="en-US" b="1" dirty="0">
              <a:solidFill>
                <a:schemeClr val="tx1"/>
              </a:solidFill>
            </a:endParaRPr>
          </a:p>
        </p:txBody>
      </p:sp>
      <p:sp>
        <p:nvSpPr>
          <p:cNvPr id="11" name="Rectangle 3"/>
          <p:cNvSpPr txBox="1">
            <a:spLocks noChangeArrowheads="1"/>
          </p:cNvSpPr>
          <p:nvPr/>
        </p:nvSpPr>
        <p:spPr>
          <a:xfrm>
            <a:off x="58396" y="1295400"/>
            <a:ext cx="5428004" cy="4800600"/>
          </a:xfrm>
          <a:prstGeom prst="rect">
            <a:avLst/>
          </a:prstGeom>
          <a:noFill/>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endParaRPr lang="en-US" sz="2400" dirty="0" smtClean="0"/>
          </a:p>
          <a:p>
            <a:r>
              <a:rPr lang="en-US" sz="2900" b="1" dirty="0" smtClean="0"/>
              <a:t>Monitor….Listen to everything</a:t>
            </a:r>
          </a:p>
          <a:p>
            <a:endParaRPr lang="en-US" sz="2600" b="1" dirty="0" smtClean="0"/>
          </a:p>
          <a:p>
            <a:r>
              <a:rPr lang="en-US" sz="2900" b="1" dirty="0" smtClean="0"/>
              <a:t>Engage everyone including difficult customers:</a:t>
            </a:r>
          </a:p>
          <a:p>
            <a:endParaRPr lang="en-US" sz="2600" b="1" dirty="0" smtClean="0"/>
          </a:p>
          <a:p>
            <a:pPr lvl="1">
              <a:buFont typeface="Courier New" panose="02070309020205020404" pitchFamily="49" charset="0"/>
              <a:buChar char="o"/>
            </a:pPr>
            <a:r>
              <a:rPr lang="en-US" sz="2900" b="1" dirty="0" smtClean="0"/>
              <a:t>Lateness – Detours –– Annulments</a:t>
            </a:r>
          </a:p>
          <a:p>
            <a:endParaRPr lang="en-US" sz="2600" b="1" dirty="0"/>
          </a:p>
          <a:p>
            <a:r>
              <a:rPr lang="en-US" sz="2900" b="1" dirty="0" smtClean="0"/>
              <a:t>Rate of Response – SM needs to be quick</a:t>
            </a:r>
          </a:p>
          <a:p>
            <a:endParaRPr lang="en-US" sz="2600" b="1" dirty="0"/>
          </a:p>
          <a:p>
            <a:r>
              <a:rPr lang="en-US" sz="2900" b="1" dirty="0" smtClean="0"/>
              <a:t>Develop </a:t>
            </a:r>
            <a:r>
              <a:rPr lang="en-US" sz="2900" b="1" dirty="0"/>
              <a:t>a </a:t>
            </a:r>
            <a:r>
              <a:rPr lang="en-US" sz="2900" b="1" dirty="0" smtClean="0"/>
              <a:t>relationship with our followers:</a:t>
            </a:r>
          </a:p>
          <a:p>
            <a:pPr lvl="1">
              <a:buFont typeface="Arial" pitchFamily="34" charset="0"/>
              <a:buChar char="•"/>
            </a:pPr>
            <a:endParaRPr lang="en-US" sz="2600" b="1" dirty="0" smtClean="0"/>
          </a:p>
          <a:p>
            <a:pPr lvl="1">
              <a:buFont typeface="Courier New" panose="02070309020205020404" pitchFamily="49" charset="0"/>
              <a:buChar char="o"/>
            </a:pPr>
            <a:r>
              <a:rPr lang="en-US" sz="2900" b="1" dirty="0" smtClean="0"/>
              <a:t>Try to provide a personal experience</a:t>
            </a:r>
          </a:p>
        </p:txBody>
      </p:sp>
      <p:sp>
        <p:nvSpPr>
          <p:cNvPr id="10" name="TextBox 9"/>
          <p:cNvSpPr txBox="1"/>
          <p:nvPr/>
        </p:nvSpPr>
        <p:spPr>
          <a:xfrm>
            <a:off x="152400" y="76200"/>
            <a:ext cx="2590800" cy="584775"/>
          </a:xfrm>
          <a:prstGeom prst="rect">
            <a:avLst/>
          </a:prstGeom>
          <a:noFill/>
        </p:spPr>
        <p:txBody>
          <a:bodyPr wrap="square" rtlCol="0">
            <a:spAutoFit/>
          </a:bodyPr>
          <a:lstStyle/>
          <a:p>
            <a:r>
              <a:rPr lang="en-US" sz="3200" b="1" dirty="0" smtClean="0">
                <a:solidFill>
                  <a:schemeClr val="bg1"/>
                </a:solidFill>
              </a:rPr>
              <a:t>Stay Engaged</a:t>
            </a:r>
            <a:endParaRPr lang="en-US" sz="3200" b="1" dirty="0">
              <a:solidFill>
                <a:schemeClr val="bg1"/>
              </a:solidFill>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953"/>
          <a:stretch/>
        </p:blipFill>
        <p:spPr bwMode="auto">
          <a:xfrm>
            <a:off x="6172200" y="3784943"/>
            <a:ext cx="2438400" cy="154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549"/>
          <a:stretch/>
        </p:blipFill>
        <p:spPr bwMode="auto">
          <a:xfrm>
            <a:off x="7042068" y="1154750"/>
            <a:ext cx="1644732"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24400" y="152400"/>
            <a:ext cx="2819400" cy="523220"/>
          </a:xfrm>
          <a:prstGeom prst="rect">
            <a:avLst/>
          </a:prstGeom>
          <a:noFill/>
        </p:spPr>
        <p:txBody>
          <a:bodyPr wrap="square" rtlCol="0">
            <a:spAutoFit/>
          </a:bodyPr>
          <a:lstStyle/>
          <a:p>
            <a:pPr lvl="0" algn="ctr"/>
            <a:r>
              <a:rPr lang="en-US" sz="2800" b="1" dirty="0" smtClean="0">
                <a:solidFill>
                  <a:schemeClr val="tx2"/>
                </a:solidFill>
              </a:rPr>
              <a:t>Processes</a:t>
            </a:r>
            <a:endParaRPr lang="en-US" sz="2800" b="1" dirty="0">
              <a:solidFill>
                <a:schemeClr val="tx2"/>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7451"/>
          <a:stretch/>
        </p:blipFill>
        <p:spPr bwMode="auto">
          <a:xfrm>
            <a:off x="6248400" y="1143000"/>
            <a:ext cx="79366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9520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1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3500"/>
                            </p:stCondLst>
                            <p:childTnLst>
                              <p:par>
                                <p:cTn id="15" presetID="26" presetClass="emph" presetSubtype="0" repeatCount="indefinite" fill="hold" nodeType="afterEffect">
                                  <p:stCondLst>
                                    <p:cond delay="0"/>
                                  </p:stCondLst>
                                  <p:childTnLst>
                                    <p:animEffect transition="out" filter="fade">
                                      <p:cBhvr>
                                        <p:cTn id="16" dur="1000" tmFilter="0, 0; .2, .5; .8, .5; 1, 0"/>
                                        <p:tgtEl>
                                          <p:spTgt spid="8"/>
                                        </p:tgtEl>
                                      </p:cBhvr>
                                    </p:animEffect>
                                    <p:animScale>
                                      <p:cBhvr>
                                        <p:cTn id="17" dur="500" autoRev="1" fill="hold"/>
                                        <p:tgtEl>
                                          <p:spTgt spid="8"/>
                                        </p:tgtEl>
                                      </p:cBhvr>
                                      <p:by x="105000" y="105000"/>
                                    </p:animScale>
                                  </p:childTnLst>
                                </p:cTn>
                              </p:par>
                            </p:childTnLst>
                          </p:cTn>
                        </p:par>
                        <p:par>
                          <p:cTn id="18" fill="hold">
                            <p:stCondLst>
                              <p:cond delay="4500"/>
                            </p:stCondLst>
                            <p:childTnLst>
                              <p:par>
                                <p:cTn id="19" presetID="31" presetClass="entr" presetSubtype="0" fill="hold" nodeType="afterEffect">
                                  <p:stCondLst>
                                    <p:cond delay="2500"/>
                                  </p:stCondLst>
                                  <p:childTnLst>
                                    <p:set>
                                      <p:cBhvr>
                                        <p:cTn id="20" dur="1" fill="hold">
                                          <p:stCondLst>
                                            <p:cond delay="0"/>
                                          </p:stCondLst>
                                        </p:cTn>
                                        <p:tgtEl>
                                          <p:spTgt spid="2051"/>
                                        </p:tgtEl>
                                        <p:attrNameLst>
                                          <p:attrName>style.visibility</p:attrName>
                                        </p:attrNameLst>
                                      </p:cBhvr>
                                      <p:to>
                                        <p:strVal val="visible"/>
                                      </p:to>
                                    </p:set>
                                    <p:anim calcmode="lin" valueType="num">
                                      <p:cBhvr>
                                        <p:cTn id="21" dur="1000" fill="hold"/>
                                        <p:tgtEl>
                                          <p:spTgt spid="2051"/>
                                        </p:tgtEl>
                                        <p:attrNameLst>
                                          <p:attrName>ppt_w</p:attrName>
                                        </p:attrNameLst>
                                      </p:cBhvr>
                                      <p:tavLst>
                                        <p:tav tm="0">
                                          <p:val>
                                            <p:fltVal val="0"/>
                                          </p:val>
                                        </p:tav>
                                        <p:tav tm="100000">
                                          <p:val>
                                            <p:strVal val="#ppt_w"/>
                                          </p:val>
                                        </p:tav>
                                      </p:tavLst>
                                    </p:anim>
                                    <p:anim calcmode="lin" valueType="num">
                                      <p:cBhvr>
                                        <p:cTn id="22" dur="1000" fill="hold"/>
                                        <p:tgtEl>
                                          <p:spTgt spid="2051"/>
                                        </p:tgtEl>
                                        <p:attrNameLst>
                                          <p:attrName>ppt_h</p:attrName>
                                        </p:attrNameLst>
                                      </p:cBhvr>
                                      <p:tavLst>
                                        <p:tav tm="0">
                                          <p:val>
                                            <p:fltVal val="0"/>
                                          </p:val>
                                        </p:tav>
                                        <p:tav tm="100000">
                                          <p:val>
                                            <p:strVal val="#ppt_h"/>
                                          </p:val>
                                        </p:tav>
                                      </p:tavLst>
                                    </p:anim>
                                    <p:anim calcmode="lin" valueType="num">
                                      <p:cBhvr>
                                        <p:cTn id="23" dur="1000" fill="hold"/>
                                        <p:tgtEl>
                                          <p:spTgt spid="2051"/>
                                        </p:tgtEl>
                                        <p:attrNameLst>
                                          <p:attrName>style.rotation</p:attrName>
                                        </p:attrNameLst>
                                      </p:cBhvr>
                                      <p:tavLst>
                                        <p:tav tm="0">
                                          <p:val>
                                            <p:fltVal val="90"/>
                                          </p:val>
                                        </p:tav>
                                        <p:tav tm="100000">
                                          <p:val>
                                            <p:fltVal val="0"/>
                                          </p:val>
                                        </p:tav>
                                      </p:tavLst>
                                    </p:anim>
                                    <p:animEffect transition="in" filter="fade">
                                      <p:cBhvr>
                                        <p:cTn id="24" dur="1000"/>
                                        <p:tgtEl>
                                          <p:spTgt spid="2051"/>
                                        </p:tgtEl>
                                      </p:cBhvr>
                                    </p:animEffect>
                                  </p:childTnLst>
                                </p:cTn>
                              </p:par>
                            </p:childTnLst>
                          </p:cTn>
                        </p:par>
                        <p:par>
                          <p:cTn id="25" fill="hold">
                            <p:stCondLst>
                              <p:cond delay="8000"/>
                            </p:stCondLst>
                            <p:childTnLst>
                              <p:par>
                                <p:cTn id="26" presetID="6" presetClass="emph" presetSubtype="0" fill="hold" nodeType="afterEffect">
                                  <p:stCondLst>
                                    <p:cond delay="3500"/>
                                  </p:stCondLst>
                                  <p:childTnLst>
                                    <p:animScale>
                                      <p:cBhvr>
                                        <p:cTn id="27" dur="2000" fill="hold"/>
                                        <p:tgtEl>
                                          <p:spTgt spid="20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87" y="1492804"/>
            <a:ext cx="7149613" cy="49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3733800" y="1828800"/>
            <a:ext cx="1676400" cy="461665"/>
            <a:chOff x="3276600" y="1712267"/>
            <a:chExt cx="1676400" cy="461665"/>
          </a:xfrm>
        </p:grpSpPr>
        <p:sp>
          <p:nvSpPr>
            <p:cNvPr id="15" name="Rectangle 14"/>
            <p:cNvSpPr/>
            <p:nvPr/>
          </p:nvSpPr>
          <p:spPr>
            <a:xfrm>
              <a:off x="3352800" y="1752600"/>
              <a:ext cx="1600200" cy="381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276600" y="1712267"/>
              <a:ext cx="1676400" cy="461665"/>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en-US" sz="2400" b="1" dirty="0" smtClean="0"/>
                <a:t>Meltwater</a:t>
              </a:r>
              <a:endParaRPr lang="en-US" sz="2400" b="1" dirty="0"/>
            </a:p>
          </p:txBody>
        </p:sp>
      </p:grpSp>
      <p:pic>
        <p:nvPicPr>
          <p:cNvPr id="13" name="Picture 12"/>
          <p:cNvPicPr/>
          <p:nvPr/>
        </p:nvPicPr>
        <p:blipFill rotWithShape="1">
          <a:blip r:embed="rId3">
            <a:lum bright="3000"/>
            <a:extLst>
              <a:ext uri="{28A0092B-C50C-407E-A947-70E740481C1C}">
                <a14:useLocalDpi xmlns:a14="http://schemas.microsoft.com/office/drawing/2010/main" val="0"/>
              </a:ext>
            </a:extLst>
          </a:blip>
          <a:srcRect l="3301" r="23611"/>
          <a:stretch/>
        </p:blipFill>
        <p:spPr>
          <a:xfrm>
            <a:off x="152400" y="1447800"/>
            <a:ext cx="8921080" cy="5005168"/>
          </a:xfrm>
          <a:prstGeom prst="rect">
            <a:avLst/>
          </a:prstGeom>
        </p:spPr>
      </p:pic>
      <p:grpSp>
        <p:nvGrpSpPr>
          <p:cNvPr id="7" name="Group 6"/>
          <p:cNvGrpSpPr/>
          <p:nvPr/>
        </p:nvGrpSpPr>
        <p:grpSpPr>
          <a:xfrm>
            <a:off x="3733800" y="1824335"/>
            <a:ext cx="1676400" cy="461665"/>
            <a:chOff x="3276600" y="1712267"/>
            <a:chExt cx="1676400" cy="461665"/>
          </a:xfrm>
        </p:grpSpPr>
        <p:sp>
          <p:nvSpPr>
            <p:cNvPr id="5" name="Rectangle 4"/>
            <p:cNvSpPr/>
            <p:nvPr/>
          </p:nvSpPr>
          <p:spPr>
            <a:xfrm>
              <a:off x="3352800" y="1752600"/>
              <a:ext cx="1600200" cy="381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276600" y="1712267"/>
              <a:ext cx="1676400" cy="461665"/>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en-US" sz="2400" b="1" dirty="0" smtClean="0"/>
                <a:t>Hootsuite</a:t>
              </a:r>
              <a:endParaRPr lang="en-US" sz="2400" b="1" dirty="0"/>
            </a:p>
          </p:txBody>
        </p:sp>
      </p:grpSp>
      <p:sp>
        <p:nvSpPr>
          <p:cNvPr id="2" name="Slide Number Placeholder 1"/>
          <p:cNvSpPr>
            <a:spLocks noGrp="1"/>
          </p:cNvSpPr>
          <p:nvPr>
            <p:ph type="sldNum" sz="quarter" idx="12"/>
          </p:nvPr>
        </p:nvSpPr>
        <p:spPr/>
        <p:txBody>
          <a:bodyPr/>
          <a:lstStyle/>
          <a:p>
            <a:fld id="{944C789F-2123-458A-922D-79222BBCA279}" type="slidenum">
              <a:rPr lang="en-US" b="1" smtClean="0">
                <a:solidFill>
                  <a:schemeClr val="tx1"/>
                </a:solidFill>
              </a:rPr>
              <a:t>8</a:t>
            </a:fld>
            <a:endParaRPr lang="en-US" b="1" dirty="0">
              <a:solidFill>
                <a:schemeClr val="tx1"/>
              </a:solidFill>
            </a:endParaRPr>
          </a:p>
        </p:txBody>
      </p:sp>
      <p:sp>
        <p:nvSpPr>
          <p:cNvPr id="4" name="TextBox 3"/>
          <p:cNvSpPr txBox="1"/>
          <p:nvPr/>
        </p:nvSpPr>
        <p:spPr>
          <a:xfrm>
            <a:off x="2476500" y="924580"/>
            <a:ext cx="4191000" cy="523220"/>
          </a:xfrm>
          <a:prstGeom prst="rect">
            <a:avLst/>
          </a:prstGeom>
          <a:noFill/>
        </p:spPr>
        <p:txBody>
          <a:bodyPr wrap="square" rtlCol="0">
            <a:spAutoFit/>
          </a:bodyPr>
          <a:lstStyle/>
          <a:p>
            <a:pPr algn="ctr"/>
            <a:r>
              <a:rPr lang="en-US" sz="2800" b="1" dirty="0" smtClean="0"/>
              <a:t>Monitoring Tools</a:t>
            </a:r>
            <a:endParaRPr lang="en-US" sz="2800" b="1" dirty="0"/>
          </a:p>
        </p:txBody>
      </p:sp>
      <p:sp>
        <p:nvSpPr>
          <p:cNvPr id="14" name="TextBox 13"/>
          <p:cNvSpPr txBox="1"/>
          <p:nvPr/>
        </p:nvSpPr>
        <p:spPr>
          <a:xfrm>
            <a:off x="152400" y="76200"/>
            <a:ext cx="2590800" cy="584775"/>
          </a:xfrm>
          <a:prstGeom prst="rect">
            <a:avLst/>
          </a:prstGeom>
          <a:noFill/>
        </p:spPr>
        <p:txBody>
          <a:bodyPr wrap="square" rtlCol="0">
            <a:spAutoFit/>
          </a:bodyPr>
          <a:lstStyle/>
          <a:p>
            <a:r>
              <a:rPr lang="en-US" sz="3200" b="1" dirty="0" smtClean="0">
                <a:solidFill>
                  <a:schemeClr val="bg1"/>
                </a:solidFill>
              </a:rPr>
              <a:t>Stay Engaged</a:t>
            </a:r>
            <a:endParaRPr lang="en-US" sz="3200" b="1" dirty="0">
              <a:solidFill>
                <a:schemeClr val="bg1"/>
              </a:solidFill>
            </a:endParaRPr>
          </a:p>
        </p:txBody>
      </p:sp>
      <p:sp>
        <p:nvSpPr>
          <p:cNvPr id="18" name="TextBox 17"/>
          <p:cNvSpPr txBox="1"/>
          <p:nvPr/>
        </p:nvSpPr>
        <p:spPr>
          <a:xfrm>
            <a:off x="4724400" y="152400"/>
            <a:ext cx="2819400" cy="523220"/>
          </a:xfrm>
          <a:prstGeom prst="rect">
            <a:avLst/>
          </a:prstGeom>
          <a:noFill/>
        </p:spPr>
        <p:txBody>
          <a:bodyPr wrap="square" rtlCol="0">
            <a:spAutoFit/>
          </a:bodyPr>
          <a:lstStyle/>
          <a:p>
            <a:pPr lvl="0" algn="ctr"/>
            <a:r>
              <a:rPr lang="en-US" sz="2800" b="1" dirty="0" smtClean="0">
                <a:solidFill>
                  <a:schemeClr val="tx2"/>
                </a:solidFill>
              </a:rPr>
              <a:t>Processes</a:t>
            </a:r>
            <a:endParaRPr lang="en-US" sz="2800" b="1" dirty="0">
              <a:solidFill>
                <a:schemeClr val="tx2"/>
              </a:solidFill>
            </a:endParaRPr>
          </a:p>
        </p:txBody>
      </p:sp>
    </p:spTree>
    <p:extLst>
      <p:ext uri="{BB962C8B-B14F-4D97-AF65-F5344CB8AC3E}">
        <p14:creationId xmlns:p14="http://schemas.microsoft.com/office/powerpoint/2010/main" val="16010405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1+#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26" presetClass="emph" presetSubtype="0" repeatCount="indefinite" fill="hold" nodeType="withEffect">
                                  <p:stCondLst>
                                    <p:cond delay="0"/>
                                  </p:stCondLst>
                                  <p:endCondLst>
                                    <p:cond evt="onNext" delay="0">
                                      <p:tgtEl>
                                        <p:sldTgt/>
                                      </p:tgtEl>
                                    </p:cond>
                                  </p:endCondLst>
                                  <p:childTnLst>
                                    <p:animEffect transition="out" filter="fade">
                                      <p:cBhvr>
                                        <p:cTn id="13" dur="1000" tmFilter="0, 0; .2, .5; .8, .5; 1, 0"/>
                                        <p:tgtEl>
                                          <p:spTgt spid="7"/>
                                        </p:tgtEl>
                                      </p:cBhvr>
                                    </p:animEffect>
                                    <p:animScale>
                                      <p:cBhvr>
                                        <p:cTn id="14" dur="500" autoRev="1" fill="hold"/>
                                        <p:tgtEl>
                                          <p:spTgt spid="7"/>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0-ppt_w/2"/>
                                          </p:val>
                                        </p:tav>
                                      </p:tavLst>
                                    </p:anim>
                                    <p:anim calcmode="lin" valueType="num">
                                      <p:cBhvr additive="base">
                                        <p:cTn id="19" dur="500"/>
                                        <p:tgtEl>
                                          <p:spTgt spid="13"/>
                                        </p:tgtEl>
                                        <p:attrNameLst>
                                          <p:attrName>ppt_y</p:attrName>
                                        </p:attrNameLst>
                                      </p:cBhvr>
                                      <p:tavLst>
                                        <p:tav tm="0">
                                          <p:val>
                                            <p:strVal val="ppt_y"/>
                                          </p:val>
                                        </p:tav>
                                        <p:tav tm="100000">
                                          <p:val>
                                            <p:strVal val="ppt_y"/>
                                          </p:val>
                                        </p:tav>
                                      </p:tavLst>
                                    </p:anim>
                                    <p:set>
                                      <p:cBhvr>
                                        <p:cTn id="20" dur="1" fill="hold">
                                          <p:stCondLst>
                                            <p:cond delay="499"/>
                                          </p:stCondLst>
                                        </p:cTn>
                                        <p:tgtEl>
                                          <p:spTgt spid="13"/>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1+#ppt_w/2"/>
                                          </p:val>
                                        </p:tav>
                                        <p:tav tm="100000">
                                          <p:val>
                                            <p:strVal val="#ppt_x"/>
                                          </p:val>
                                        </p:tav>
                                      </p:tavLst>
                                    </p:anim>
                                    <p:anim calcmode="lin" valueType="num">
                                      <p:cBhvr additive="base">
                                        <p:cTn id="28" dur="500" fill="hold"/>
                                        <p:tgtEl>
                                          <p:spTgt spid="1026"/>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26" presetClass="emph" presetSubtype="0" repeatCount="indefinite" fill="hold" nodeType="withEffect">
                                  <p:stCondLst>
                                    <p:cond delay="0"/>
                                  </p:stCondLst>
                                  <p:endCondLst>
                                    <p:cond evt="onNext" delay="0">
                                      <p:tgtEl>
                                        <p:sldTgt/>
                                      </p:tgtEl>
                                    </p:cond>
                                  </p:endCondLst>
                                  <p:childTnLst>
                                    <p:animEffect transition="out" filter="fade">
                                      <p:cBhvr>
                                        <p:cTn id="33" dur="1000" tmFilter="0, 0; .2, .5; .8, .5; 1, 0"/>
                                        <p:tgtEl>
                                          <p:spTgt spid="12"/>
                                        </p:tgtEl>
                                      </p:cBhvr>
                                    </p:animEffect>
                                    <p:animScale>
                                      <p:cBhvr>
                                        <p:cTn id="34" dur="5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506DE3-2E42-4FD6-9046-8C76481D3FCE}" type="slidenum">
              <a:rPr lang="en-US" b="1" smtClean="0">
                <a:solidFill>
                  <a:schemeClr val="tx1"/>
                </a:solidFill>
              </a:rPr>
              <a:t>9</a:t>
            </a:fld>
            <a:endParaRPr lang="en-US" b="1" dirty="0">
              <a:solidFill>
                <a:schemeClr val="tx1"/>
              </a:solidFill>
            </a:endParaRPr>
          </a:p>
        </p:txBody>
      </p:sp>
      <p:sp>
        <p:nvSpPr>
          <p:cNvPr id="6" name="TextBox 5"/>
          <p:cNvSpPr txBox="1"/>
          <p:nvPr/>
        </p:nvSpPr>
        <p:spPr>
          <a:xfrm>
            <a:off x="152400" y="76200"/>
            <a:ext cx="2590800" cy="584775"/>
          </a:xfrm>
          <a:prstGeom prst="rect">
            <a:avLst/>
          </a:prstGeom>
          <a:noFill/>
        </p:spPr>
        <p:txBody>
          <a:bodyPr wrap="square" rtlCol="0">
            <a:spAutoFit/>
          </a:bodyPr>
          <a:lstStyle/>
          <a:p>
            <a:r>
              <a:rPr lang="en-US" sz="3200" b="1" dirty="0" smtClean="0">
                <a:solidFill>
                  <a:schemeClr val="bg1"/>
                </a:solidFill>
              </a:rPr>
              <a:t>Stay Engaged</a:t>
            </a:r>
            <a:endParaRPr lang="en-US" sz="3200" b="1" dirty="0">
              <a:solidFill>
                <a:schemeClr val="bg1"/>
              </a:solidFill>
            </a:endParaRPr>
          </a:p>
        </p:txBody>
      </p:sp>
      <p:sp>
        <p:nvSpPr>
          <p:cNvPr id="7" name="TextBox 6"/>
          <p:cNvSpPr txBox="1"/>
          <p:nvPr/>
        </p:nvSpPr>
        <p:spPr>
          <a:xfrm>
            <a:off x="5029200" y="137755"/>
            <a:ext cx="2362200" cy="523220"/>
          </a:xfrm>
          <a:prstGeom prst="rect">
            <a:avLst/>
          </a:prstGeom>
          <a:noFill/>
        </p:spPr>
        <p:txBody>
          <a:bodyPr wrap="square" rtlCol="0">
            <a:spAutoFit/>
          </a:bodyPr>
          <a:lstStyle/>
          <a:p>
            <a:r>
              <a:rPr lang="en-US" sz="2800" b="1" dirty="0" smtClean="0">
                <a:solidFill>
                  <a:schemeClr val="tx2"/>
                </a:solidFill>
              </a:rPr>
              <a:t>Daily Activity</a:t>
            </a:r>
            <a:endParaRPr lang="en-US" sz="2800" b="1" dirty="0">
              <a:solidFill>
                <a:schemeClr val="tx2"/>
              </a:solidFill>
            </a:endParaRPr>
          </a:p>
        </p:txBody>
      </p:sp>
      <p:graphicFrame>
        <p:nvGraphicFramePr>
          <p:cNvPr id="8" name="Chart 7"/>
          <p:cNvGraphicFramePr/>
          <p:nvPr>
            <p:extLst>
              <p:ext uri="{D42A27DB-BD31-4B8C-83A1-F6EECF244321}">
                <p14:modId xmlns:p14="http://schemas.microsoft.com/office/powerpoint/2010/main" val="133298658"/>
              </p:ext>
            </p:extLst>
          </p:nvPr>
        </p:nvGraphicFramePr>
        <p:xfrm>
          <a:off x="274725" y="2106215"/>
          <a:ext cx="8624576" cy="401716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447799" y="924580"/>
            <a:ext cx="6278429" cy="523220"/>
          </a:xfrm>
          <a:prstGeom prst="rect">
            <a:avLst/>
          </a:prstGeom>
          <a:noFill/>
        </p:spPr>
        <p:txBody>
          <a:bodyPr wrap="square" rtlCol="0">
            <a:spAutoFit/>
          </a:bodyPr>
          <a:lstStyle/>
          <a:p>
            <a:pPr algn="ctr"/>
            <a:r>
              <a:rPr lang="en-US" sz="2800" b="1" dirty="0" smtClean="0"/>
              <a:t>Average Weekday Twitter Activity</a:t>
            </a:r>
            <a:endParaRPr lang="en-US" sz="2800" b="1" dirty="0"/>
          </a:p>
        </p:txBody>
      </p:sp>
      <p:grpSp>
        <p:nvGrpSpPr>
          <p:cNvPr id="10" name="Group 9"/>
          <p:cNvGrpSpPr/>
          <p:nvPr/>
        </p:nvGrpSpPr>
        <p:grpSpPr>
          <a:xfrm>
            <a:off x="3124200" y="2895600"/>
            <a:ext cx="2057400" cy="3352800"/>
            <a:chOff x="2667000" y="2438400"/>
            <a:chExt cx="2590800" cy="3810000"/>
          </a:xfrm>
        </p:grpSpPr>
        <p:sp>
          <p:nvSpPr>
            <p:cNvPr id="4" name="Rounded Rectangle 3"/>
            <p:cNvSpPr/>
            <p:nvPr/>
          </p:nvSpPr>
          <p:spPr>
            <a:xfrm>
              <a:off x="2667000" y="3048000"/>
              <a:ext cx="2590800" cy="3200400"/>
            </a:xfrm>
            <a:prstGeom prst="roundRect">
              <a:avLst/>
            </a:prstGeom>
            <a:solidFill>
              <a:srgbClr val="FFC000">
                <a:alpha val="1000"/>
              </a:srgbClr>
            </a:solidFill>
            <a:ln w="101600">
              <a:solidFill>
                <a:srgbClr val="FFC000"/>
              </a:solidFill>
              <a:prstDash val="dash"/>
            </a:ln>
            <a:effectLst>
              <a:glow rad="101600">
                <a:schemeClr val="accent6">
                  <a:lumMod val="40000"/>
                  <a:lumOff val="6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2667000" y="2438400"/>
              <a:ext cx="2590800" cy="609600"/>
            </a:xfrm>
            <a:prstGeom prst="roundRect">
              <a:avLst/>
            </a:prstGeom>
            <a:solidFill>
              <a:srgbClr val="FFC000"/>
            </a:solidFill>
            <a:ln w="101600">
              <a:solidFill>
                <a:srgbClr val="FFC000"/>
              </a:solidFill>
              <a:prstDash val="solid"/>
            </a:ln>
            <a:effectLst>
              <a:glow rad="101600">
                <a:schemeClr val="accent6">
                  <a:lumMod val="40000"/>
                  <a:lumOff val="6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50" b="1" dirty="0" smtClean="0">
                  <a:solidFill>
                    <a:schemeClr val="tx1"/>
                  </a:solidFill>
                </a:rPr>
                <a:t>Daily Assignments</a:t>
              </a:r>
              <a:endParaRPr lang="en-US" sz="2050" b="1" dirty="0">
                <a:solidFill>
                  <a:schemeClr val="tx1"/>
                </a:solidFill>
              </a:endParaRPr>
            </a:p>
          </p:txBody>
        </p:sp>
      </p:grpSp>
    </p:spTree>
    <p:extLst>
      <p:ext uri="{BB962C8B-B14F-4D97-AF65-F5344CB8AC3E}">
        <p14:creationId xmlns:p14="http://schemas.microsoft.com/office/powerpoint/2010/main" val="23686467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9C295C2B7CEDD844B850CD668E0B8211" ma:contentTypeVersion="5" ma:contentTypeDescription="Create a new document." ma:contentTypeScope="" ma:versionID="8e24ef9860b9a2c2196bc7cc31574b89">
  <xsd:schema xmlns:xsd="http://www.w3.org/2001/XMLSchema" xmlns:xs="http://www.w3.org/2001/XMLSchema" xmlns:p="http://schemas.microsoft.com/office/2006/metadata/properties" xmlns:ns2="bf25d8e6-df7f-48f8-9e41-9305719f6447" targetNamespace="http://schemas.microsoft.com/office/2006/metadata/properties" ma:root="true" ma:fieldsID="e9bc0d5e6784b955c3be3dece2c3efa3" ns2:_="">
    <xsd:import namespace="bf25d8e6-df7f-48f8-9e41-9305719f6447"/>
    <xsd:element name="properties">
      <xsd:complexType>
        <xsd:sequence>
          <xsd:element name="documentManagement">
            <xsd:complexType>
              <xsd:all>
                <xsd:element ref="ns2:Issues" minOccurs="0"/>
                <xsd:element ref="ns2:SectionHighlight" minOccurs="0"/>
                <xsd:element ref="ns2:SearchResultType" minOccurs="0"/>
                <xsd:element ref="ns2:Presenters" minOccurs="0"/>
                <xsd:element ref="ns2:Session"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25d8e6-df7f-48f8-9e41-9305719f6447" elementFormDefault="qualified">
    <xsd:import namespace="http://schemas.microsoft.com/office/2006/documentManagement/types"/>
    <xsd:import namespace="http://schemas.microsoft.com/office/infopath/2007/PartnerControls"/>
    <xsd:element name="Issues" ma:index="8" nillable="true" ma:displayName="APTA Keywords" ma:hidden="true" ma:internalName="Issues" ma:readOnly="false">
      <xsd:complexType>
        <xsd:complexContent>
          <xsd:extension base="dms:MultiChoice">
            <xsd:sequence>
              <xsd:element name="Value" maxOccurs="unbounded" minOccurs="0" nillable="true">
                <xsd:simpleType>
                  <xsd:restriction base="dms:Choice">
                    <xsd:enumeration value="2009 Meetings"/>
                    <xsd:enumeration value="2010 Meetings"/>
                    <xsd:enumeration value="2011 Meetings"/>
                    <xsd:enumeration value="2012 Meetings"/>
                    <xsd:enumeration value="Benefits of Public Transportation"/>
                    <xsd:enumeration value="Bus"/>
                    <xsd:enumeration value="Bus Rapid Transit (BRT)"/>
                    <xsd:enumeration value="Bus Roadeo"/>
                    <xsd:enumeration value="Business Members"/>
                    <xsd:enumeration value="Climate Change"/>
                    <xsd:enumeration value="Commuter Rail"/>
                    <xsd:enumeration value="EXPO"/>
                    <xsd:enumeration value="Fare Collection"/>
                    <xsd:enumeration value="Help Wanted"/>
                    <xsd:enumeration value="High Speed Rail"/>
                    <xsd:enumeration value="Intermodal"/>
                    <xsd:enumeration value="International Transit"/>
                    <xsd:enumeration value="ITS"/>
                    <xsd:enumeration value="Light Rail"/>
                    <xsd:enumeration value="Marketing &amp; Communications"/>
                    <xsd:enumeration value="Paratransit"/>
                    <xsd:enumeration value="Procurement"/>
                    <xsd:enumeration value="Public-Private Partnerships"/>
                    <xsd:enumeration value="Rail Rodeo"/>
                    <xsd:enumeration value="Rail Transit"/>
                    <xsd:enumeration value="Risk Management"/>
                    <xsd:enumeration value="Safety &amp; Security"/>
                    <xsd:enumeration value="Senior Transportation"/>
                    <xsd:enumeration value="Small Operations"/>
                    <xsd:enumeration value="Standards"/>
                    <xsd:enumeration value="State Affairs"/>
                    <xsd:enumeration value="Statistics"/>
                    <xsd:enumeration value="Stimulus/Economic Recovery"/>
                    <xsd:enumeration value="Strategic Plan"/>
                    <xsd:enumeration value="Sustainability"/>
                    <xsd:enumeration value="Transit-oriented Development"/>
                    <xsd:enumeration value="University Transportation"/>
                    <xsd:enumeration value="Waterborne/Ferryboat"/>
                    <xsd:enumeration value="Workforce Development"/>
                  </xsd:restriction>
                </xsd:simpleType>
              </xsd:element>
            </xsd:sequence>
          </xsd:extension>
        </xsd:complexContent>
      </xsd:complexType>
    </xsd:element>
    <xsd:element name="SectionHighlight" ma:index="9" nillable="true" ma:displayName="SectionHighlight" ma:default="0" ma:internalName="SectionHighlight">
      <xsd:simpleType>
        <xsd:restriction base="dms:Boolean"/>
      </xsd:simpleType>
    </xsd:element>
    <xsd:element name="SearchResultType" ma:index="10" nillable="true" ma:displayName="SearchResultType" ma:format="Dropdown" ma:internalName="SearchResultType">
      <xsd:simpleType>
        <xsd:restriction base="dms:Choice">
          <xsd:enumeration value="News Releases"/>
          <xsd:enumeration value="Statistics &amp; Publications"/>
          <xsd:enumeration value="Meetings &amp; Conferences"/>
          <xsd:enumeration value="APTA Programs"/>
          <xsd:enumeration value="Passenger Transport"/>
          <xsd:enumeration value="Letters"/>
          <xsd:enumeration value="Testimony"/>
          <xsd:enumeration value="Standards"/>
          <xsd:enumeration value="Awards"/>
        </xsd:restriction>
      </xsd:simpleType>
    </xsd:element>
    <xsd:element name="Presenters" ma:index="11" nillable="true" ma:displayName="Presenters" ma:internalName="Presenters">
      <xsd:simpleType>
        <xsd:restriction base="dms:Note">
          <xsd:maxLength value="255"/>
        </xsd:restriction>
      </xsd:simpleType>
    </xsd:element>
    <xsd:element name="Session" ma:index="12" nillable="true" ma:displayName="Session" ma:internalName="Session">
      <xsd:simpleType>
        <xsd:restriction base="dms:Text">
          <xsd:maxLength value="255"/>
        </xsd:restriction>
      </xsd:simple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SearchResultType xmlns="bf25d8e6-df7f-48f8-9e41-9305719f6447" xsi:nil="true"/>
    <SectionHighlight xmlns="bf25d8e6-df7f-48f8-9e41-9305719f6447">false</SectionHighlight>
    <Session xmlns="bf25d8e6-df7f-48f8-9e41-9305719f6447">The World of Customer Care</Session>
    <Issues xmlns="bf25d8e6-df7f-48f8-9e41-9305719f6447"/>
    <Presenters xmlns="bf25d8e6-df7f-48f8-9e41-9305719f6447">Dennis J. Zorzi, Jr.</Presenters>
    <_dlc_DocId xmlns="bf25d8e6-df7f-48f8-9e41-9305719f6447">4ZWTHDCC2MD4-1357-150</_dlc_DocId>
    <_dlc_DocIdUrl xmlns="bf25d8e6-df7f-48f8-9e41-9305719f6447">
      <Url>http://old.apta.com/mc/marketing/presentations/_layouts/DocIdRedir.aspx?ID=4ZWTHDCC2MD4-1357-150</Url>
      <Description>4ZWTHDCC2MD4-1357-150</Description>
    </_dlc_DocIdUrl>
  </documentManagement>
</p:properties>
</file>

<file path=customXml/itemProps1.xml><?xml version="1.0" encoding="utf-8"?>
<ds:datastoreItem xmlns:ds="http://schemas.openxmlformats.org/officeDocument/2006/customXml" ds:itemID="{F119C54A-40E3-4370-8BA1-C355EEC2E2CB}"/>
</file>

<file path=customXml/itemProps2.xml><?xml version="1.0" encoding="utf-8"?>
<ds:datastoreItem xmlns:ds="http://schemas.openxmlformats.org/officeDocument/2006/customXml" ds:itemID="{C0C08416-A97D-49F1-86E2-D52FF9661F60}"/>
</file>

<file path=customXml/itemProps3.xml><?xml version="1.0" encoding="utf-8"?>
<ds:datastoreItem xmlns:ds="http://schemas.openxmlformats.org/officeDocument/2006/customXml" ds:itemID="{C9D230FC-E866-4B18-87A3-5670CD3B15E4}"/>
</file>

<file path=customXml/itemProps4.xml><?xml version="1.0" encoding="utf-8"?>
<ds:datastoreItem xmlns:ds="http://schemas.openxmlformats.org/officeDocument/2006/customXml" ds:itemID="{BBC7FA5A-DFB9-4B87-A475-FCCBFC8C66BC}"/>
</file>

<file path=docProps/app.xml><?xml version="1.0" encoding="utf-8"?>
<Properties xmlns="http://schemas.openxmlformats.org/officeDocument/2006/extended-properties" xmlns:vt="http://schemas.openxmlformats.org/officeDocument/2006/docPropsVTypes">
  <TotalTime>4794</TotalTime>
  <Words>1113</Words>
  <Application>Microsoft Office PowerPoint</Application>
  <PresentationFormat>On-screen Show (4:3)</PresentationFormat>
  <Paragraphs>253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Social Media to Enhance the Customer Experience Through Backtracking and Outreach</dc:title>
  <dc:creator>Zorzi, Dennis</dc:creator>
  <cp:lastModifiedBy>Zorzi, Dennis</cp:lastModifiedBy>
  <cp:revision>199</cp:revision>
  <cp:lastPrinted>2018-09-20T20:05:24Z</cp:lastPrinted>
  <dcterms:created xsi:type="dcterms:W3CDTF">2018-09-06T20:20:09Z</dcterms:created>
  <dcterms:modified xsi:type="dcterms:W3CDTF">2019-02-20T22:58:53Z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0x0101009C295C2B7CEDD844B850CD668E0B8211</vt:lpwstr>
  </property>
  <property fmtid="{D5CDD505-2E9C-101B-9397-08002B2CF9AE}" pid="3" name="_dlc_DocIdItemGuid">
    <vt:lpwstr>8e719c09-392b-4311-a610-c961ece525a2</vt:lpwstr>
  </property>
</Properties>
</file>