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4"/>
  </p:notesMasterIdLst>
  <p:sldIdLst>
    <p:sldId id="260" r:id="rId5"/>
    <p:sldId id="257" r:id="rId6"/>
    <p:sldId id="262" r:id="rId7"/>
    <p:sldId id="266" r:id="rId8"/>
    <p:sldId id="267" r:id="rId9"/>
    <p:sldId id="268" r:id="rId10"/>
    <p:sldId id="270" r:id="rId11"/>
    <p:sldId id="259" r:id="rId12"/>
    <p:sldId id="25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F69"/>
    <a:srgbClr val="BBD211"/>
    <a:srgbClr val="327415"/>
    <a:srgbClr val="000098"/>
    <a:srgbClr val="00086E"/>
    <a:srgbClr val="0000C8"/>
    <a:srgbClr val="3E9219"/>
    <a:srgbClr val="1981C7"/>
    <a:srgbClr val="132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0" autoAdjust="0"/>
    <p:restoredTop sz="62611" autoAdjust="0"/>
  </p:normalViewPr>
  <p:slideViewPr>
    <p:cSldViewPr snapToGrid="0" snapToObjects="1">
      <p:cViewPr>
        <p:scale>
          <a:sx n="42" d="100"/>
          <a:sy n="42" d="100"/>
        </p:scale>
        <p:origin x="1906" y="6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A979C-4D42-4D40-9D58-5ED776EBA662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CE7E8-0203-499F-AD4D-458BF9BA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6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4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2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20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4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75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9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E7E8-0203-499F-AD4D-458BF9BAD4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9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Stacked 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41" y="5888355"/>
            <a:ext cx="1974219" cy="8331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3898880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" t="11538" r="2994" b="-9308"/>
          <a:stretch/>
        </p:blipFill>
        <p:spPr>
          <a:xfrm>
            <a:off x="28889" y="-1596229"/>
            <a:ext cx="12187324" cy="818752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371600" y="3824517"/>
            <a:ext cx="9347200" cy="2590800"/>
          </a:xfrm>
          <a:custGeom>
            <a:avLst/>
            <a:gdLst>
              <a:gd name="connsiteX0" fmla="*/ 0 w 9347200"/>
              <a:gd name="connsiteY0" fmla="*/ 0 h 2590800"/>
              <a:gd name="connsiteX1" fmla="*/ 0 w 9347200"/>
              <a:gd name="connsiteY1" fmla="*/ 0 h 2590800"/>
              <a:gd name="connsiteX2" fmla="*/ 215900 w 9347200"/>
              <a:gd name="connsiteY2" fmla="*/ 25400 h 2590800"/>
              <a:gd name="connsiteX3" fmla="*/ 254000 w 9347200"/>
              <a:gd name="connsiteY3" fmla="*/ 38100 h 2590800"/>
              <a:gd name="connsiteX4" fmla="*/ 355600 w 9347200"/>
              <a:gd name="connsiteY4" fmla="*/ 63500 h 2590800"/>
              <a:gd name="connsiteX5" fmla="*/ 482600 w 9347200"/>
              <a:gd name="connsiteY5" fmla="*/ 101600 h 2590800"/>
              <a:gd name="connsiteX6" fmla="*/ 520700 w 9347200"/>
              <a:gd name="connsiteY6" fmla="*/ 114300 h 2590800"/>
              <a:gd name="connsiteX7" fmla="*/ 558800 w 9347200"/>
              <a:gd name="connsiteY7" fmla="*/ 152400 h 2590800"/>
              <a:gd name="connsiteX8" fmla="*/ 635000 w 9347200"/>
              <a:gd name="connsiteY8" fmla="*/ 177800 h 2590800"/>
              <a:gd name="connsiteX9" fmla="*/ 673100 w 9347200"/>
              <a:gd name="connsiteY9" fmla="*/ 190500 h 2590800"/>
              <a:gd name="connsiteX10" fmla="*/ 711200 w 9347200"/>
              <a:gd name="connsiteY10" fmla="*/ 215900 h 2590800"/>
              <a:gd name="connsiteX11" fmla="*/ 787400 w 9347200"/>
              <a:gd name="connsiteY11" fmla="*/ 241300 h 2590800"/>
              <a:gd name="connsiteX12" fmla="*/ 825500 w 9347200"/>
              <a:gd name="connsiteY12" fmla="*/ 254000 h 2590800"/>
              <a:gd name="connsiteX13" fmla="*/ 876300 w 9347200"/>
              <a:gd name="connsiteY13" fmla="*/ 292100 h 2590800"/>
              <a:gd name="connsiteX14" fmla="*/ 914400 w 9347200"/>
              <a:gd name="connsiteY14" fmla="*/ 304800 h 2590800"/>
              <a:gd name="connsiteX15" fmla="*/ 990600 w 9347200"/>
              <a:gd name="connsiteY15" fmla="*/ 355600 h 2590800"/>
              <a:gd name="connsiteX16" fmla="*/ 1079500 w 9347200"/>
              <a:gd name="connsiteY16" fmla="*/ 431800 h 2590800"/>
              <a:gd name="connsiteX17" fmla="*/ 1104900 w 9347200"/>
              <a:gd name="connsiteY17" fmla="*/ 469900 h 2590800"/>
              <a:gd name="connsiteX18" fmla="*/ 1143000 w 9347200"/>
              <a:gd name="connsiteY18" fmla="*/ 495300 h 2590800"/>
              <a:gd name="connsiteX19" fmla="*/ 1181100 w 9347200"/>
              <a:gd name="connsiteY19" fmla="*/ 533400 h 2590800"/>
              <a:gd name="connsiteX20" fmla="*/ 1257300 w 9347200"/>
              <a:gd name="connsiteY20" fmla="*/ 584200 h 2590800"/>
              <a:gd name="connsiteX21" fmla="*/ 1333500 w 9347200"/>
              <a:gd name="connsiteY21" fmla="*/ 647700 h 2590800"/>
              <a:gd name="connsiteX22" fmla="*/ 1435100 w 9347200"/>
              <a:gd name="connsiteY22" fmla="*/ 736600 h 2590800"/>
              <a:gd name="connsiteX23" fmla="*/ 1549400 w 9347200"/>
              <a:gd name="connsiteY23" fmla="*/ 812800 h 2590800"/>
              <a:gd name="connsiteX24" fmla="*/ 1587500 w 9347200"/>
              <a:gd name="connsiteY24" fmla="*/ 838200 h 2590800"/>
              <a:gd name="connsiteX25" fmla="*/ 1638300 w 9347200"/>
              <a:gd name="connsiteY25" fmla="*/ 863600 h 2590800"/>
              <a:gd name="connsiteX26" fmla="*/ 1714500 w 9347200"/>
              <a:gd name="connsiteY26" fmla="*/ 914400 h 2590800"/>
              <a:gd name="connsiteX27" fmla="*/ 1752600 w 9347200"/>
              <a:gd name="connsiteY27" fmla="*/ 939800 h 2590800"/>
              <a:gd name="connsiteX28" fmla="*/ 1790700 w 9347200"/>
              <a:gd name="connsiteY28" fmla="*/ 952500 h 2590800"/>
              <a:gd name="connsiteX29" fmla="*/ 1866900 w 9347200"/>
              <a:gd name="connsiteY29" fmla="*/ 1003300 h 2590800"/>
              <a:gd name="connsiteX30" fmla="*/ 1943100 w 9347200"/>
              <a:gd name="connsiteY30" fmla="*/ 1054100 h 2590800"/>
              <a:gd name="connsiteX31" fmla="*/ 1981200 w 9347200"/>
              <a:gd name="connsiteY31" fmla="*/ 1066800 h 2590800"/>
              <a:gd name="connsiteX32" fmla="*/ 2057400 w 9347200"/>
              <a:gd name="connsiteY32" fmla="*/ 1117600 h 2590800"/>
              <a:gd name="connsiteX33" fmla="*/ 2146300 w 9347200"/>
              <a:gd name="connsiteY33" fmla="*/ 1155700 h 2590800"/>
              <a:gd name="connsiteX34" fmla="*/ 2273300 w 9347200"/>
              <a:gd name="connsiteY34" fmla="*/ 1206500 h 2590800"/>
              <a:gd name="connsiteX35" fmla="*/ 2311400 w 9347200"/>
              <a:gd name="connsiteY35" fmla="*/ 1219200 h 2590800"/>
              <a:gd name="connsiteX36" fmla="*/ 2349500 w 9347200"/>
              <a:gd name="connsiteY36" fmla="*/ 1244600 h 2590800"/>
              <a:gd name="connsiteX37" fmla="*/ 2451100 w 9347200"/>
              <a:gd name="connsiteY37" fmla="*/ 1270000 h 2590800"/>
              <a:gd name="connsiteX38" fmla="*/ 2501900 w 9347200"/>
              <a:gd name="connsiteY38" fmla="*/ 1282700 h 2590800"/>
              <a:gd name="connsiteX39" fmla="*/ 2540000 w 9347200"/>
              <a:gd name="connsiteY39" fmla="*/ 1308100 h 2590800"/>
              <a:gd name="connsiteX40" fmla="*/ 2667000 w 9347200"/>
              <a:gd name="connsiteY40" fmla="*/ 1346200 h 2590800"/>
              <a:gd name="connsiteX41" fmla="*/ 2705100 w 9347200"/>
              <a:gd name="connsiteY41" fmla="*/ 1371600 h 2590800"/>
              <a:gd name="connsiteX42" fmla="*/ 2781300 w 9347200"/>
              <a:gd name="connsiteY42" fmla="*/ 1397000 h 2590800"/>
              <a:gd name="connsiteX43" fmla="*/ 2819400 w 9347200"/>
              <a:gd name="connsiteY43" fmla="*/ 1409700 h 2590800"/>
              <a:gd name="connsiteX44" fmla="*/ 2857500 w 9347200"/>
              <a:gd name="connsiteY44" fmla="*/ 1422400 h 2590800"/>
              <a:gd name="connsiteX45" fmla="*/ 2908300 w 9347200"/>
              <a:gd name="connsiteY45" fmla="*/ 1435100 h 2590800"/>
              <a:gd name="connsiteX46" fmla="*/ 2946400 w 9347200"/>
              <a:gd name="connsiteY46" fmla="*/ 1447800 h 2590800"/>
              <a:gd name="connsiteX47" fmla="*/ 2997200 w 9347200"/>
              <a:gd name="connsiteY47" fmla="*/ 1460500 h 2590800"/>
              <a:gd name="connsiteX48" fmla="*/ 3035300 w 9347200"/>
              <a:gd name="connsiteY48" fmla="*/ 1473200 h 2590800"/>
              <a:gd name="connsiteX49" fmla="*/ 3086100 w 9347200"/>
              <a:gd name="connsiteY49" fmla="*/ 1485900 h 2590800"/>
              <a:gd name="connsiteX50" fmla="*/ 3124200 w 9347200"/>
              <a:gd name="connsiteY50" fmla="*/ 1498600 h 2590800"/>
              <a:gd name="connsiteX51" fmla="*/ 3302000 w 9347200"/>
              <a:gd name="connsiteY51" fmla="*/ 1536700 h 2590800"/>
              <a:gd name="connsiteX52" fmla="*/ 3454400 w 9347200"/>
              <a:gd name="connsiteY52" fmla="*/ 1549400 h 2590800"/>
              <a:gd name="connsiteX53" fmla="*/ 3683000 w 9347200"/>
              <a:gd name="connsiteY53" fmla="*/ 1574800 h 2590800"/>
              <a:gd name="connsiteX54" fmla="*/ 3810000 w 9347200"/>
              <a:gd name="connsiteY54" fmla="*/ 1600200 h 2590800"/>
              <a:gd name="connsiteX55" fmla="*/ 4000500 w 9347200"/>
              <a:gd name="connsiteY55" fmla="*/ 1612900 h 2590800"/>
              <a:gd name="connsiteX56" fmla="*/ 4838700 w 9347200"/>
              <a:gd name="connsiteY56" fmla="*/ 1600200 h 2590800"/>
              <a:gd name="connsiteX57" fmla="*/ 4991100 w 9347200"/>
              <a:gd name="connsiteY57" fmla="*/ 1587500 h 2590800"/>
              <a:gd name="connsiteX58" fmla="*/ 5029200 w 9347200"/>
              <a:gd name="connsiteY58" fmla="*/ 1574800 h 2590800"/>
              <a:gd name="connsiteX59" fmla="*/ 5118100 w 9347200"/>
              <a:gd name="connsiteY59" fmla="*/ 1562100 h 2590800"/>
              <a:gd name="connsiteX60" fmla="*/ 5232400 w 9347200"/>
              <a:gd name="connsiteY60" fmla="*/ 1536700 h 2590800"/>
              <a:gd name="connsiteX61" fmla="*/ 5308600 w 9347200"/>
              <a:gd name="connsiteY61" fmla="*/ 1511300 h 2590800"/>
              <a:gd name="connsiteX62" fmla="*/ 5346700 w 9347200"/>
              <a:gd name="connsiteY62" fmla="*/ 1498600 h 2590800"/>
              <a:gd name="connsiteX63" fmla="*/ 5410200 w 9347200"/>
              <a:gd name="connsiteY63" fmla="*/ 1485900 h 2590800"/>
              <a:gd name="connsiteX64" fmla="*/ 5524500 w 9347200"/>
              <a:gd name="connsiteY64" fmla="*/ 1435100 h 2590800"/>
              <a:gd name="connsiteX65" fmla="*/ 5600700 w 9347200"/>
              <a:gd name="connsiteY65" fmla="*/ 1409700 h 2590800"/>
              <a:gd name="connsiteX66" fmla="*/ 5638800 w 9347200"/>
              <a:gd name="connsiteY66" fmla="*/ 1397000 h 2590800"/>
              <a:gd name="connsiteX67" fmla="*/ 5676900 w 9347200"/>
              <a:gd name="connsiteY67" fmla="*/ 1384300 h 2590800"/>
              <a:gd name="connsiteX68" fmla="*/ 5727700 w 9347200"/>
              <a:gd name="connsiteY68" fmla="*/ 1371600 h 2590800"/>
              <a:gd name="connsiteX69" fmla="*/ 5791200 w 9347200"/>
              <a:gd name="connsiteY69" fmla="*/ 1358900 h 2590800"/>
              <a:gd name="connsiteX70" fmla="*/ 5829300 w 9347200"/>
              <a:gd name="connsiteY70" fmla="*/ 1346200 h 2590800"/>
              <a:gd name="connsiteX71" fmla="*/ 6032500 w 9347200"/>
              <a:gd name="connsiteY71" fmla="*/ 1308100 h 2590800"/>
              <a:gd name="connsiteX72" fmla="*/ 6096000 w 9347200"/>
              <a:gd name="connsiteY72" fmla="*/ 1295400 h 2590800"/>
              <a:gd name="connsiteX73" fmla="*/ 6184900 w 9347200"/>
              <a:gd name="connsiteY73" fmla="*/ 1282700 h 2590800"/>
              <a:gd name="connsiteX74" fmla="*/ 6248400 w 9347200"/>
              <a:gd name="connsiteY74" fmla="*/ 1270000 h 2590800"/>
              <a:gd name="connsiteX75" fmla="*/ 6477000 w 9347200"/>
              <a:gd name="connsiteY75" fmla="*/ 1231900 h 2590800"/>
              <a:gd name="connsiteX76" fmla="*/ 6591300 w 9347200"/>
              <a:gd name="connsiteY76" fmla="*/ 1193800 h 2590800"/>
              <a:gd name="connsiteX77" fmla="*/ 6629400 w 9347200"/>
              <a:gd name="connsiteY77" fmla="*/ 1181100 h 2590800"/>
              <a:gd name="connsiteX78" fmla="*/ 6667500 w 9347200"/>
              <a:gd name="connsiteY78" fmla="*/ 1155700 h 2590800"/>
              <a:gd name="connsiteX79" fmla="*/ 6781800 w 9347200"/>
              <a:gd name="connsiteY79" fmla="*/ 1117600 h 2590800"/>
              <a:gd name="connsiteX80" fmla="*/ 7048500 w 9347200"/>
              <a:gd name="connsiteY80" fmla="*/ 1028700 h 2590800"/>
              <a:gd name="connsiteX81" fmla="*/ 7137400 w 9347200"/>
              <a:gd name="connsiteY81" fmla="*/ 990600 h 2590800"/>
              <a:gd name="connsiteX82" fmla="*/ 7226300 w 9347200"/>
              <a:gd name="connsiteY82" fmla="*/ 965200 h 2590800"/>
              <a:gd name="connsiteX83" fmla="*/ 7264400 w 9347200"/>
              <a:gd name="connsiteY83" fmla="*/ 939800 h 2590800"/>
              <a:gd name="connsiteX84" fmla="*/ 7442200 w 9347200"/>
              <a:gd name="connsiteY84" fmla="*/ 889000 h 2590800"/>
              <a:gd name="connsiteX85" fmla="*/ 7518400 w 9347200"/>
              <a:gd name="connsiteY85" fmla="*/ 863600 h 2590800"/>
              <a:gd name="connsiteX86" fmla="*/ 7620000 w 9347200"/>
              <a:gd name="connsiteY86" fmla="*/ 838200 h 2590800"/>
              <a:gd name="connsiteX87" fmla="*/ 7797800 w 9347200"/>
              <a:gd name="connsiteY87" fmla="*/ 787400 h 2590800"/>
              <a:gd name="connsiteX88" fmla="*/ 7937500 w 9347200"/>
              <a:gd name="connsiteY88" fmla="*/ 762000 h 2590800"/>
              <a:gd name="connsiteX89" fmla="*/ 7988300 w 9347200"/>
              <a:gd name="connsiteY89" fmla="*/ 749300 h 2590800"/>
              <a:gd name="connsiteX90" fmla="*/ 8039100 w 9347200"/>
              <a:gd name="connsiteY90" fmla="*/ 723900 h 2590800"/>
              <a:gd name="connsiteX91" fmla="*/ 8102600 w 9347200"/>
              <a:gd name="connsiteY91" fmla="*/ 698500 h 2590800"/>
              <a:gd name="connsiteX92" fmla="*/ 8140700 w 9347200"/>
              <a:gd name="connsiteY92" fmla="*/ 685800 h 2590800"/>
              <a:gd name="connsiteX93" fmla="*/ 8191500 w 9347200"/>
              <a:gd name="connsiteY93" fmla="*/ 660400 h 2590800"/>
              <a:gd name="connsiteX94" fmla="*/ 8267700 w 9347200"/>
              <a:gd name="connsiteY94" fmla="*/ 635000 h 2590800"/>
              <a:gd name="connsiteX95" fmla="*/ 8305800 w 9347200"/>
              <a:gd name="connsiteY95" fmla="*/ 622300 h 2590800"/>
              <a:gd name="connsiteX96" fmla="*/ 8394700 w 9347200"/>
              <a:gd name="connsiteY96" fmla="*/ 596900 h 2590800"/>
              <a:gd name="connsiteX97" fmla="*/ 8432800 w 9347200"/>
              <a:gd name="connsiteY97" fmla="*/ 571500 h 2590800"/>
              <a:gd name="connsiteX98" fmla="*/ 8534400 w 9347200"/>
              <a:gd name="connsiteY98" fmla="*/ 546100 h 2590800"/>
              <a:gd name="connsiteX99" fmla="*/ 8648700 w 9347200"/>
              <a:gd name="connsiteY99" fmla="*/ 520700 h 2590800"/>
              <a:gd name="connsiteX100" fmla="*/ 8801100 w 9347200"/>
              <a:gd name="connsiteY100" fmla="*/ 508000 h 2590800"/>
              <a:gd name="connsiteX101" fmla="*/ 9055100 w 9347200"/>
              <a:gd name="connsiteY101" fmla="*/ 520700 h 2590800"/>
              <a:gd name="connsiteX102" fmla="*/ 9093200 w 9347200"/>
              <a:gd name="connsiteY102" fmla="*/ 533400 h 2590800"/>
              <a:gd name="connsiteX103" fmla="*/ 9194800 w 9347200"/>
              <a:gd name="connsiteY103" fmla="*/ 558800 h 2590800"/>
              <a:gd name="connsiteX104" fmla="*/ 9232900 w 9347200"/>
              <a:gd name="connsiteY104" fmla="*/ 571500 h 2590800"/>
              <a:gd name="connsiteX105" fmla="*/ 9296400 w 9347200"/>
              <a:gd name="connsiteY105" fmla="*/ 584200 h 2590800"/>
              <a:gd name="connsiteX106" fmla="*/ 9347200 w 9347200"/>
              <a:gd name="connsiteY106" fmla="*/ 596900 h 2590800"/>
              <a:gd name="connsiteX107" fmla="*/ 9347200 w 9347200"/>
              <a:gd name="connsiteY107" fmla="*/ 596900 h 2590800"/>
              <a:gd name="connsiteX108" fmla="*/ 9334500 w 9347200"/>
              <a:gd name="connsiteY108" fmla="*/ 2590800 h 2590800"/>
              <a:gd name="connsiteX109" fmla="*/ 50800 w 9347200"/>
              <a:gd name="connsiteY109" fmla="*/ 2578100 h 2590800"/>
              <a:gd name="connsiteX110" fmla="*/ 0 w 9347200"/>
              <a:gd name="connsiteY110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9347200" h="2590800">
                <a:moveTo>
                  <a:pt x="0" y="0"/>
                </a:moveTo>
                <a:lnTo>
                  <a:pt x="0" y="0"/>
                </a:lnTo>
                <a:cubicBezTo>
                  <a:pt x="50380" y="5038"/>
                  <a:pt x="159750" y="14170"/>
                  <a:pt x="215900" y="25400"/>
                </a:cubicBezTo>
                <a:cubicBezTo>
                  <a:pt x="229027" y="28025"/>
                  <a:pt x="241085" y="34578"/>
                  <a:pt x="254000" y="38100"/>
                </a:cubicBezTo>
                <a:cubicBezTo>
                  <a:pt x="287679" y="47285"/>
                  <a:pt x="321733" y="55033"/>
                  <a:pt x="355600" y="63500"/>
                </a:cubicBezTo>
                <a:cubicBezTo>
                  <a:pt x="432375" y="82694"/>
                  <a:pt x="389841" y="70680"/>
                  <a:pt x="482600" y="101600"/>
                </a:cubicBezTo>
                <a:lnTo>
                  <a:pt x="520700" y="114300"/>
                </a:lnTo>
                <a:cubicBezTo>
                  <a:pt x="533400" y="127000"/>
                  <a:pt x="543100" y="143678"/>
                  <a:pt x="558800" y="152400"/>
                </a:cubicBezTo>
                <a:cubicBezTo>
                  <a:pt x="582205" y="165403"/>
                  <a:pt x="609600" y="169333"/>
                  <a:pt x="635000" y="177800"/>
                </a:cubicBezTo>
                <a:cubicBezTo>
                  <a:pt x="647700" y="182033"/>
                  <a:pt x="661961" y="183074"/>
                  <a:pt x="673100" y="190500"/>
                </a:cubicBezTo>
                <a:cubicBezTo>
                  <a:pt x="685800" y="198967"/>
                  <a:pt x="697252" y="209701"/>
                  <a:pt x="711200" y="215900"/>
                </a:cubicBezTo>
                <a:cubicBezTo>
                  <a:pt x="735666" y="226774"/>
                  <a:pt x="762000" y="232833"/>
                  <a:pt x="787400" y="241300"/>
                </a:cubicBezTo>
                <a:lnTo>
                  <a:pt x="825500" y="254000"/>
                </a:lnTo>
                <a:cubicBezTo>
                  <a:pt x="842433" y="266700"/>
                  <a:pt x="857922" y="281598"/>
                  <a:pt x="876300" y="292100"/>
                </a:cubicBezTo>
                <a:cubicBezTo>
                  <a:pt x="887923" y="298742"/>
                  <a:pt x="903261" y="297374"/>
                  <a:pt x="914400" y="304800"/>
                </a:cubicBezTo>
                <a:cubicBezTo>
                  <a:pt x="1009532" y="368221"/>
                  <a:pt x="900008" y="325403"/>
                  <a:pt x="990600" y="355600"/>
                </a:cubicBezTo>
                <a:cubicBezTo>
                  <a:pt x="1048636" y="442654"/>
                  <a:pt x="972276" y="339894"/>
                  <a:pt x="1079500" y="431800"/>
                </a:cubicBezTo>
                <a:cubicBezTo>
                  <a:pt x="1091089" y="441733"/>
                  <a:pt x="1094107" y="459107"/>
                  <a:pt x="1104900" y="469900"/>
                </a:cubicBezTo>
                <a:cubicBezTo>
                  <a:pt x="1115693" y="480693"/>
                  <a:pt x="1131274" y="485529"/>
                  <a:pt x="1143000" y="495300"/>
                </a:cubicBezTo>
                <a:cubicBezTo>
                  <a:pt x="1156798" y="506798"/>
                  <a:pt x="1166923" y="522373"/>
                  <a:pt x="1181100" y="533400"/>
                </a:cubicBezTo>
                <a:cubicBezTo>
                  <a:pt x="1205197" y="552142"/>
                  <a:pt x="1235714" y="562614"/>
                  <a:pt x="1257300" y="584200"/>
                </a:cubicBezTo>
                <a:cubicBezTo>
                  <a:pt x="1368610" y="695510"/>
                  <a:pt x="1227412" y="559293"/>
                  <a:pt x="1333500" y="647700"/>
                </a:cubicBezTo>
                <a:cubicBezTo>
                  <a:pt x="1445535" y="741063"/>
                  <a:pt x="1274917" y="620104"/>
                  <a:pt x="1435100" y="736600"/>
                </a:cubicBezTo>
                <a:lnTo>
                  <a:pt x="1549400" y="812800"/>
                </a:lnTo>
                <a:cubicBezTo>
                  <a:pt x="1562100" y="821267"/>
                  <a:pt x="1573848" y="831374"/>
                  <a:pt x="1587500" y="838200"/>
                </a:cubicBezTo>
                <a:cubicBezTo>
                  <a:pt x="1604433" y="846667"/>
                  <a:pt x="1622066" y="853860"/>
                  <a:pt x="1638300" y="863600"/>
                </a:cubicBezTo>
                <a:cubicBezTo>
                  <a:pt x="1664477" y="879306"/>
                  <a:pt x="1689100" y="897467"/>
                  <a:pt x="1714500" y="914400"/>
                </a:cubicBezTo>
                <a:cubicBezTo>
                  <a:pt x="1727200" y="922867"/>
                  <a:pt x="1738120" y="934973"/>
                  <a:pt x="1752600" y="939800"/>
                </a:cubicBezTo>
                <a:lnTo>
                  <a:pt x="1790700" y="952500"/>
                </a:lnTo>
                <a:cubicBezTo>
                  <a:pt x="1875254" y="1037054"/>
                  <a:pt x="1784192" y="957351"/>
                  <a:pt x="1866900" y="1003300"/>
                </a:cubicBezTo>
                <a:cubicBezTo>
                  <a:pt x="1893585" y="1018125"/>
                  <a:pt x="1914140" y="1044447"/>
                  <a:pt x="1943100" y="1054100"/>
                </a:cubicBezTo>
                <a:cubicBezTo>
                  <a:pt x="1955800" y="1058333"/>
                  <a:pt x="1969498" y="1060299"/>
                  <a:pt x="1981200" y="1066800"/>
                </a:cubicBezTo>
                <a:cubicBezTo>
                  <a:pt x="2007885" y="1081625"/>
                  <a:pt x="2030096" y="1103948"/>
                  <a:pt x="2057400" y="1117600"/>
                </a:cubicBezTo>
                <a:cubicBezTo>
                  <a:pt x="2225882" y="1201841"/>
                  <a:pt x="2015492" y="1099639"/>
                  <a:pt x="2146300" y="1155700"/>
                </a:cubicBezTo>
                <a:cubicBezTo>
                  <a:pt x="2277108" y="1211761"/>
                  <a:pt x="2099858" y="1148686"/>
                  <a:pt x="2273300" y="1206500"/>
                </a:cubicBezTo>
                <a:cubicBezTo>
                  <a:pt x="2286000" y="1210733"/>
                  <a:pt x="2300261" y="1211774"/>
                  <a:pt x="2311400" y="1219200"/>
                </a:cubicBezTo>
                <a:cubicBezTo>
                  <a:pt x="2324100" y="1227667"/>
                  <a:pt x="2335155" y="1239384"/>
                  <a:pt x="2349500" y="1244600"/>
                </a:cubicBezTo>
                <a:cubicBezTo>
                  <a:pt x="2382307" y="1256530"/>
                  <a:pt x="2417233" y="1261533"/>
                  <a:pt x="2451100" y="1270000"/>
                </a:cubicBezTo>
                <a:lnTo>
                  <a:pt x="2501900" y="1282700"/>
                </a:lnTo>
                <a:cubicBezTo>
                  <a:pt x="2514600" y="1291167"/>
                  <a:pt x="2525971" y="1302087"/>
                  <a:pt x="2540000" y="1308100"/>
                </a:cubicBezTo>
                <a:cubicBezTo>
                  <a:pt x="2589696" y="1329398"/>
                  <a:pt x="2615778" y="1312052"/>
                  <a:pt x="2667000" y="1346200"/>
                </a:cubicBezTo>
                <a:cubicBezTo>
                  <a:pt x="2679700" y="1354667"/>
                  <a:pt x="2691152" y="1365401"/>
                  <a:pt x="2705100" y="1371600"/>
                </a:cubicBezTo>
                <a:cubicBezTo>
                  <a:pt x="2729566" y="1382474"/>
                  <a:pt x="2755900" y="1388533"/>
                  <a:pt x="2781300" y="1397000"/>
                </a:cubicBezTo>
                <a:lnTo>
                  <a:pt x="2819400" y="1409700"/>
                </a:lnTo>
                <a:cubicBezTo>
                  <a:pt x="2832100" y="1413933"/>
                  <a:pt x="2844513" y="1419153"/>
                  <a:pt x="2857500" y="1422400"/>
                </a:cubicBezTo>
                <a:cubicBezTo>
                  <a:pt x="2874433" y="1426633"/>
                  <a:pt x="2891517" y="1430305"/>
                  <a:pt x="2908300" y="1435100"/>
                </a:cubicBezTo>
                <a:cubicBezTo>
                  <a:pt x="2921172" y="1438778"/>
                  <a:pt x="2933528" y="1444122"/>
                  <a:pt x="2946400" y="1447800"/>
                </a:cubicBezTo>
                <a:cubicBezTo>
                  <a:pt x="2963183" y="1452595"/>
                  <a:pt x="2980417" y="1455705"/>
                  <a:pt x="2997200" y="1460500"/>
                </a:cubicBezTo>
                <a:cubicBezTo>
                  <a:pt x="3010072" y="1464178"/>
                  <a:pt x="3022428" y="1469522"/>
                  <a:pt x="3035300" y="1473200"/>
                </a:cubicBezTo>
                <a:cubicBezTo>
                  <a:pt x="3052083" y="1477995"/>
                  <a:pt x="3069317" y="1481105"/>
                  <a:pt x="3086100" y="1485900"/>
                </a:cubicBezTo>
                <a:cubicBezTo>
                  <a:pt x="3098972" y="1489578"/>
                  <a:pt x="3111328" y="1494922"/>
                  <a:pt x="3124200" y="1498600"/>
                </a:cubicBezTo>
                <a:cubicBezTo>
                  <a:pt x="3166938" y="1510811"/>
                  <a:pt x="3281417" y="1534985"/>
                  <a:pt x="3302000" y="1536700"/>
                </a:cubicBezTo>
                <a:lnTo>
                  <a:pt x="3454400" y="1549400"/>
                </a:lnTo>
                <a:cubicBezTo>
                  <a:pt x="3587420" y="1582655"/>
                  <a:pt x="3404128" y="1539941"/>
                  <a:pt x="3683000" y="1574800"/>
                </a:cubicBezTo>
                <a:cubicBezTo>
                  <a:pt x="3725838" y="1580155"/>
                  <a:pt x="3766924" y="1597328"/>
                  <a:pt x="3810000" y="1600200"/>
                </a:cubicBezTo>
                <a:lnTo>
                  <a:pt x="4000500" y="1612900"/>
                </a:lnTo>
                <a:lnTo>
                  <a:pt x="4838700" y="1600200"/>
                </a:lnTo>
                <a:cubicBezTo>
                  <a:pt x="4889659" y="1598893"/>
                  <a:pt x="4940571" y="1594237"/>
                  <a:pt x="4991100" y="1587500"/>
                </a:cubicBezTo>
                <a:cubicBezTo>
                  <a:pt x="5004370" y="1585731"/>
                  <a:pt x="5016073" y="1577425"/>
                  <a:pt x="5029200" y="1574800"/>
                </a:cubicBezTo>
                <a:cubicBezTo>
                  <a:pt x="5058553" y="1568929"/>
                  <a:pt x="5088467" y="1566333"/>
                  <a:pt x="5118100" y="1562100"/>
                </a:cubicBezTo>
                <a:cubicBezTo>
                  <a:pt x="5227108" y="1525764"/>
                  <a:pt x="5053590" y="1581402"/>
                  <a:pt x="5232400" y="1536700"/>
                </a:cubicBezTo>
                <a:cubicBezTo>
                  <a:pt x="5258375" y="1530206"/>
                  <a:pt x="5283200" y="1519767"/>
                  <a:pt x="5308600" y="1511300"/>
                </a:cubicBezTo>
                <a:cubicBezTo>
                  <a:pt x="5321300" y="1507067"/>
                  <a:pt x="5333573" y="1501225"/>
                  <a:pt x="5346700" y="1498600"/>
                </a:cubicBezTo>
                <a:cubicBezTo>
                  <a:pt x="5367867" y="1494367"/>
                  <a:pt x="5389375" y="1491580"/>
                  <a:pt x="5410200" y="1485900"/>
                </a:cubicBezTo>
                <a:cubicBezTo>
                  <a:pt x="5605934" y="1432518"/>
                  <a:pt x="5404233" y="1488552"/>
                  <a:pt x="5524500" y="1435100"/>
                </a:cubicBezTo>
                <a:cubicBezTo>
                  <a:pt x="5548966" y="1424226"/>
                  <a:pt x="5575300" y="1418167"/>
                  <a:pt x="5600700" y="1409700"/>
                </a:cubicBezTo>
                <a:lnTo>
                  <a:pt x="5638800" y="1397000"/>
                </a:lnTo>
                <a:cubicBezTo>
                  <a:pt x="5651500" y="1392767"/>
                  <a:pt x="5663913" y="1387547"/>
                  <a:pt x="5676900" y="1384300"/>
                </a:cubicBezTo>
                <a:cubicBezTo>
                  <a:pt x="5693833" y="1380067"/>
                  <a:pt x="5710661" y="1375386"/>
                  <a:pt x="5727700" y="1371600"/>
                </a:cubicBezTo>
                <a:cubicBezTo>
                  <a:pt x="5748772" y="1366917"/>
                  <a:pt x="5770259" y="1364135"/>
                  <a:pt x="5791200" y="1358900"/>
                </a:cubicBezTo>
                <a:cubicBezTo>
                  <a:pt x="5804187" y="1355653"/>
                  <a:pt x="5816256" y="1349210"/>
                  <a:pt x="5829300" y="1346200"/>
                </a:cubicBezTo>
                <a:cubicBezTo>
                  <a:pt x="5947491" y="1318925"/>
                  <a:pt x="5934031" y="1326003"/>
                  <a:pt x="6032500" y="1308100"/>
                </a:cubicBezTo>
                <a:cubicBezTo>
                  <a:pt x="6053738" y="1304239"/>
                  <a:pt x="6074708" y="1298949"/>
                  <a:pt x="6096000" y="1295400"/>
                </a:cubicBezTo>
                <a:cubicBezTo>
                  <a:pt x="6125527" y="1290479"/>
                  <a:pt x="6155373" y="1287621"/>
                  <a:pt x="6184900" y="1282700"/>
                </a:cubicBezTo>
                <a:cubicBezTo>
                  <a:pt x="6206192" y="1279151"/>
                  <a:pt x="6227065" y="1273282"/>
                  <a:pt x="6248400" y="1270000"/>
                </a:cubicBezTo>
                <a:cubicBezTo>
                  <a:pt x="6321812" y="1258706"/>
                  <a:pt x="6406374" y="1255442"/>
                  <a:pt x="6477000" y="1231900"/>
                </a:cubicBezTo>
                <a:lnTo>
                  <a:pt x="6591300" y="1193800"/>
                </a:lnTo>
                <a:cubicBezTo>
                  <a:pt x="6604000" y="1189567"/>
                  <a:pt x="6618261" y="1188526"/>
                  <a:pt x="6629400" y="1181100"/>
                </a:cubicBezTo>
                <a:cubicBezTo>
                  <a:pt x="6642100" y="1172633"/>
                  <a:pt x="6653552" y="1161899"/>
                  <a:pt x="6667500" y="1155700"/>
                </a:cubicBezTo>
                <a:lnTo>
                  <a:pt x="6781800" y="1117600"/>
                </a:lnTo>
                <a:lnTo>
                  <a:pt x="7048500" y="1028700"/>
                </a:lnTo>
                <a:cubicBezTo>
                  <a:pt x="7137851" y="998916"/>
                  <a:pt x="7027546" y="1037680"/>
                  <a:pt x="7137400" y="990600"/>
                </a:cubicBezTo>
                <a:cubicBezTo>
                  <a:pt x="7162907" y="979668"/>
                  <a:pt x="7200521" y="971645"/>
                  <a:pt x="7226300" y="965200"/>
                </a:cubicBezTo>
                <a:cubicBezTo>
                  <a:pt x="7239000" y="956733"/>
                  <a:pt x="7250452" y="945999"/>
                  <a:pt x="7264400" y="939800"/>
                </a:cubicBezTo>
                <a:cubicBezTo>
                  <a:pt x="7337784" y="907185"/>
                  <a:pt x="7361477" y="915908"/>
                  <a:pt x="7442200" y="889000"/>
                </a:cubicBezTo>
                <a:cubicBezTo>
                  <a:pt x="7467600" y="880533"/>
                  <a:pt x="7492425" y="870094"/>
                  <a:pt x="7518400" y="863600"/>
                </a:cubicBezTo>
                <a:cubicBezTo>
                  <a:pt x="7552267" y="855133"/>
                  <a:pt x="7586882" y="849239"/>
                  <a:pt x="7620000" y="838200"/>
                </a:cubicBezTo>
                <a:cubicBezTo>
                  <a:pt x="7680395" y="818068"/>
                  <a:pt x="7734013" y="798031"/>
                  <a:pt x="7797800" y="787400"/>
                </a:cubicBezTo>
                <a:cubicBezTo>
                  <a:pt x="7852943" y="778209"/>
                  <a:pt x="7884250" y="773833"/>
                  <a:pt x="7937500" y="762000"/>
                </a:cubicBezTo>
                <a:cubicBezTo>
                  <a:pt x="7954539" y="758214"/>
                  <a:pt x="7971957" y="755429"/>
                  <a:pt x="7988300" y="749300"/>
                </a:cubicBezTo>
                <a:cubicBezTo>
                  <a:pt x="8006027" y="742653"/>
                  <a:pt x="8021800" y="731589"/>
                  <a:pt x="8039100" y="723900"/>
                </a:cubicBezTo>
                <a:cubicBezTo>
                  <a:pt x="8059932" y="714641"/>
                  <a:pt x="8081254" y="706505"/>
                  <a:pt x="8102600" y="698500"/>
                </a:cubicBezTo>
                <a:cubicBezTo>
                  <a:pt x="8115135" y="693800"/>
                  <a:pt x="8128395" y="691073"/>
                  <a:pt x="8140700" y="685800"/>
                </a:cubicBezTo>
                <a:cubicBezTo>
                  <a:pt x="8158101" y="678342"/>
                  <a:pt x="8173922" y="667431"/>
                  <a:pt x="8191500" y="660400"/>
                </a:cubicBezTo>
                <a:cubicBezTo>
                  <a:pt x="8216359" y="650456"/>
                  <a:pt x="8242300" y="643467"/>
                  <a:pt x="8267700" y="635000"/>
                </a:cubicBezTo>
                <a:cubicBezTo>
                  <a:pt x="8280400" y="630767"/>
                  <a:pt x="8292813" y="625547"/>
                  <a:pt x="8305800" y="622300"/>
                </a:cubicBezTo>
                <a:cubicBezTo>
                  <a:pt x="8322076" y="618231"/>
                  <a:pt x="8376480" y="606010"/>
                  <a:pt x="8394700" y="596900"/>
                </a:cubicBezTo>
                <a:cubicBezTo>
                  <a:pt x="8408352" y="590074"/>
                  <a:pt x="8418455" y="576716"/>
                  <a:pt x="8432800" y="571500"/>
                </a:cubicBezTo>
                <a:cubicBezTo>
                  <a:pt x="8465607" y="559570"/>
                  <a:pt x="8500533" y="554567"/>
                  <a:pt x="8534400" y="546100"/>
                </a:cubicBezTo>
                <a:cubicBezTo>
                  <a:pt x="8565581" y="538305"/>
                  <a:pt x="8618245" y="524283"/>
                  <a:pt x="8648700" y="520700"/>
                </a:cubicBezTo>
                <a:cubicBezTo>
                  <a:pt x="8699327" y="514744"/>
                  <a:pt x="8750300" y="512233"/>
                  <a:pt x="8801100" y="508000"/>
                </a:cubicBezTo>
                <a:cubicBezTo>
                  <a:pt x="8885767" y="512233"/>
                  <a:pt x="8970646" y="513356"/>
                  <a:pt x="9055100" y="520700"/>
                </a:cubicBezTo>
                <a:cubicBezTo>
                  <a:pt x="9068437" y="521860"/>
                  <a:pt x="9080285" y="529878"/>
                  <a:pt x="9093200" y="533400"/>
                </a:cubicBezTo>
                <a:cubicBezTo>
                  <a:pt x="9126879" y="542585"/>
                  <a:pt x="9161682" y="547761"/>
                  <a:pt x="9194800" y="558800"/>
                </a:cubicBezTo>
                <a:cubicBezTo>
                  <a:pt x="9207500" y="563033"/>
                  <a:pt x="9219913" y="568253"/>
                  <a:pt x="9232900" y="571500"/>
                </a:cubicBezTo>
                <a:cubicBezTo>
                  <a:pt x="9253841" y="576735"/>
                  <a:pt x="9275459" y="578965"/>
                  <a:pt x="9296400" y="584200"/>
                </a:cubicBezTo>
                <a:cubicBezTo>
                  <a:pt x="9352555" y="598239"/>
                  <a:pt x="9316674" y="596900"/>
                  <a:pt x="9347200" y="596900"/>
                </a:cubicBezTo>
                <a:lnTo>
                  <a:pt x="9347200" y="596900"/>
                </a:lnTo>
                <a:cubicBezTo>
                  <a:pt x="9342967" y="1261533"/>
                  <a:pt x="9338733" y="1926167"/>
                  <a:pt x="9334500" y="2590800"/>
                </a:cubicBezTo>
                <a:lnTo>
                  <a:pt x="50800" y="257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ave-1.png"/>
          <p:cNvPicPr>
            <a:picLocks noChangeAspect="1"/>
          </p:cNvPicPr>
          <p:nvPr/>
        </p:nvPicPr>
        <p:blipFill rotWithShape="1">
          <a:blip r:embed="rId5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781"/>
          <a:stretch/>
        </p:blipFill>
        <p:spPr>
          <a:xfrm>
            <a:off x="-46501" y="-1448084"/>
            <a:ext cx="12272816" cy="854593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1476" y="-41256"/>
            <a:ext cx="9506274" cy="2550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smtClean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ENGAGING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LIMITED-ENGLISH </a:t>
            </a:r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PROFICIENT </a:t>
            </a:r>
            <a:r>
              <a:rPr lang="en-US" sz="5400" b="1" dirty="0" smtClean="0">
                <a:solidFill>
                  <a:schemeClr val="bg1"/>
                </a:solidFill>
                <a:latin typeface="Calibri" panose="020F0502020204030204" pitchFamily="34" charset="0"/>
                <a:ea typeface="Adobe Gothic Std B" panose="020B0800000000000000" pitchFamily="34" charset="-128"/>
              </a:rPr>
              <a:t>CUSTOMERS</a:t>
            </a:r>
            <a:endParaRPr lang="en-US" sz="5400" b="1" dirty="0">
              <a:ln w="18415" cmpd="sng">
                <a:noFill/>
                <a:prstDash val="solid"/>
              </a:ln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125" y="5950780"/>
            <a:ext cx="8301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327415"/>
                </a:solidFill>
                <a:latin typeface="Calibri" panose="020F0502020204030204" pitchFamily="34" charset="0"/>
                <a:ea typeface="Adobe Fan Heiti Std B" panose="020B0700000000000000" pitchFamily="34" charset="-128"/>
                <a:cs typeface="Gotham Book" pitchFamily="50" charset="0"/>
              </a:rPr>
              <a:t>2019 APTA Marketing </a:t>
            </a:r>
            <a:r>
              <a:rPr lang="en-US" sz="2400" b="1" dirty="0">
                <a:solidFill>
                  <a:srgbClr val="327415"/>
                </a:solidFill>
                <a:latin typeface="Calibri" panose="020F0502020204030204" pitchFamily="34" charset="0"/>
                <a:ea typeface="Adobe Fan Heiti Std B" panose="020B0700000000000000" pitchFamily="34" charset="-128"/>
                <a:cs typeface="Gotham Book" pitchFamily="50" charset="0"/>
              </a:rPr>
              <a:t>and Communications </a:t>
            </a:r>
            <a:r>
              <a:rPr lang="en-US" sz="2400" b="1" dirty="0">
                <a:solidFill>
                  <a:srgbClr val="327415"/>
                </a:solidFill>
                <a:latin typeface="Calibri" panose="020F0502020204030204" pitchFamily="34" charset="0"/>
                <a:ea typeface="Adobe Fan Heiti Std B" panose="020B0700000000000000" pitchFamily="34" charset="-128"/>
                <a:cs typeface="Gotham Book" pitchFamily="50" charset="0"/>
              </a:rPr>
              <a:t>Workshop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rgbClr val="327415"/>
                </a:solidFill>
                <a:latin typeface="Calibri" panose="020F0502020204030204" pitchFamily="34" charset="0"/>
                <a:ea typeface="Adobe Fan Heiti Std B" panose="020B0700000000000000" pitchFamily="34" charset="-128"/>
                <a:cs typeface="Gotham Book" pitchFamily="50" charset="0"/>
              </a:rPr>
              <a:t>Hendy </a:t>
            </a:r>
            <a:r>
              <a:rPr lang="en-US" sz="2000" dirty="0" err="1">
                <a:solidFill>
                  <a:srgbClr val="327415"/>
                </a:solidFill>
                <a:latin typeface="Calibri" panose="020F0502020204030204" pitchFamily="34" charset="0"/>
                <a:ea typeface="Adobe Fan Heiti Std B" panose="020B0700000000000000" pitchFamily="34" charset="-128"/>
                <a:cs typeface="Gotham Book" pitchFamily="50" charset="0"/>
              </a:rPr>
              <a:t>Satya</a:t>
            </a:r>
            <a:r>
              <a:rPr lang="en-US" sz="2000" dirty="0">
                <a:solidFill>
                  <a:srgbClr val="327415"/>
                </a:solidFill>
                <a:latin typeface="Calibri" panose="020F0502020204030204" pitchFamily="34" charset="0"/>
                <a:ea typeface="Adobe Fan Heiti Std B" panose="020B0700000000000000" pitchFamily="34" charset="-128"/>
                <a:cs typeface="Gotham Book" pitchFamily="50" charset="0"/>
              </a:rPr>
              <a:t> | Foothill Transit</a:t>
            </a:r>
          </a:p>
        </p:txBody>
      </p:sp>
      <p:pic>
        <p:nvPicPr>
          <p:cNvPr id="18" name="Picture 17" descr="Stack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131" y="5653317"/>
            <a:ext cx="2068068" cy="9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r="34685"/>
          <a:stretch/>
        </p:blipFill>
        <p:spPr>
          <a:xfrm>
            <a:off x="7391400" y="-30480"/>
            <a:ext cx="4800600" cy="69088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988310" y="-30480"/>
            <a:ext cx="5374640" cy="6908800"/>
          </a:xfrm>
          <a:custGeom>
            <a:avLst/>
            <a:gdLst>
              <a:gd name="connsiteX0" fmla="*/ 4958080 w 5374640"/>
              <a:gd name="connsiteY0" fmla="*/ 0 h 6908800"/>
              <a:gd name="connsiteX1" fmla="*/ 5374640 w 5374640"/>
              <a:gd name="connsiteY1" fmla="*/ 1361440 h 6908800"/>
              <a:gd name="connsiteX2" fmla="*/ 4632960 w 5374640"/>
              <a:gd name="connsiteY2" fmla="*/ 2753360 h 6908800"/>
              <a:gd name="connsiteX3" fmla="*/ 4135120 w 5374640"/>
              <a:gd name="connsiteY3" fmla="*/ 4775200 h 6908800"/>
              <a:gd name="connsiteX4" fmla="*/ 4785360 w 5374640"/>
              <a:gd name="connsiteY4" fmla="*/ 6898640 h 6908800"/>
              <a:gd name="connsiteX5" fmla="*/ 0 w 5374640"/>
              <a:gd name="connsiteY5" fmla="*/ 6908800 h 6908800"/>
              <a:gd name="connsiteX6" fmla="*/ 10160 w 5374640"/>
              <a:gd name="connsiteY6" fmla="*/ 0 h 6908800"/>
              <a:gd name="connsiteX7" fmla="*/ 4958080 w 5374640"/>
              <a:gd name="connsiteY7" fmla="*/ 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74640" h="6908800">
                <a:moveTo>
                  <a:pt x="4958080" y="0"/>
                </a:moveTo>
                <a:lnTo>
                  <a:pt x="5374640" y="1361440"/>
                </a:lnTo>
                <a:lnTo>
                  <a:pt x="4632960" y="2753360"/>
                </a:lnTo>
                <a:lnTo>
                  <a:pt x="4135120" y="4775200"/>
                </a:lnTo>
                <a:lnTo>
                  <a:pt x="4785360" y="6898640"/>
                </a:lnTo>
                <a:lnTo>
                  <a:pt x="0" y="6908800"/>
                </a:lnTo>
                <a:cubicBezTo>
                  <a:pt x="3387" y="4605867"/>
                  <a:pt x="6773" y="2302933"/>
                  <a:pt x="10160" y="0"/>
                </a:cubicBezTo>
                <a:lnTo>
                  <a:pt x="49580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44463" y="-30480"/>
            <a:ext cx="6974205" cy="688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rtboard 4 copy 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r="30936"/>
          <a:stretch/>
        </p:blipFill>
        <p:spPr>
          <a:xfrm rot="5400000">
            <a:off x="4996679" y="1852116"/>
            <a:ext cx="6858002" cy="31537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2192" y="1873740"/>
            <a:ext cx="5607550" cy="653560"/>
          </a:xfrm>
        </p:spPr>
        <p:txBody>
          <a:bodyPr>
            <a:noAutofit/>
          </a:bodyPr>
          <a:lstStyle/>
          <a:p>
            <a:r>
              <a:rPr lang="en-US" sz="2800" b="0" dirty="0">
                <a:latin typeface="Calibri" panose="020F0502020204030204" pitchFamily="34" charset="0"/>
              </a:rPr>
              <a:t>Pomona and San Gabriel Valleys (eastern Los Angeles County)</a:t>
            </a:r>
          </a:p>
        </p:txBody>
      </p:sp>
      <p:pic>
        <p:nvPicPr>
          <p:cNvPr id="12" name="Picture 11" descr="Horizontal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9" y="5869179"/>
            <a:ext cx="2497271" cy="40176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62000" y="503484"/>
            <a:ext cx="6086792" cy="873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About Foothill Transit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13268D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222192" y="2763097"/>
            <a:ext cx="560755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</a:rPr>
              <a:t>37 fixed route local and commuter bus </a:t>
            </a: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</a:rPr>
              <a:t>lines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222192" y="3504354"/>
            <a:ext cx="5607550" cy="72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</a:rPr>
              <a:t>14 million rides per year</a:t>
            </a: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1222192" y="4423410"/>
            <a:ext cx="560755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</a:rPr>
              <a:t>373 total buses</a:t>
            </a:r>
          </a:p>
          <a:p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</a:rPr>
              <a:t>(30 electric buses)</a:t>
            </a:r>
          </a:p>
        </p:txBody>
      </p:sp>
      <p:sp>
        <p:nvSpPr>
          <p:cNvPr id="25" name="Oval 24"/>
          <p:cNvSpPr/>
          <p:nvPr/>
        </p:nvSpPr>
        <p:spPr>
          <a:xfrm flipH="1">
            <a:off x="977379" y="1739682"/>
            <a:ext cx="165100" cy="165100"/>
          </a:xfrm>
          <a:prstGeom prst="ellipse">
            <a:avLst/>
          </a:prstGeom>
          <a:solidFill>
            <a:srgbClr val="0000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977379" y="2802394"/>
            <a:ext cx="165100" cy="165100"/>
          </a:xfrm>
          <a:prstGeom prst="ellipse">
            <a:avLst/>
          </a:prstGeom>
          <a:solidFill>
            <a:srgbClr val="1981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977379" y="3844515"/>
            <a:ext cx="165100" cy="165100"/>
          </a:xfrm>
          <a:prstGeom prst="ellipse">
            <a:avLst/>
          </a:prstGeom>
          <a:solidFill>
            <a:srgbClr val="3E92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977379" y="4462978"/>
            <a:ext cx="165100" cy="165100"/>
          </a:xfrm>
          <a:prstGeom prst="ellipse">
            <a:avLst/>
          </a:prstGeom>
          <a:solidFill>
            <a:srgbClr val="BBD2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tboard 4 copy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3" t="41618" r="-1658" b="3740"/>
          <a:stretch/>
        </p:blipFill>
        <p:spPr>
          <a:xfrm rot="6063193">
            <a:off x="5320189" y="1213637"/>
            <a:ext cx="9792675" cy="5131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41" y="640845"/>
            <a:ext cx="3809386" cy="5610869"/>
          </a:xfrm>
          <a:prstGeom prst="rect">
            <a:avLst/>
          </a:prstGeom>
        </p:spPr>
      </p:pic>
      <p:pic>
        <p:nvPicPr>
          <p:cNvPr id="12" name="Picture 11" descr="Horizontal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9" y="5869179"/>
            <a:ext cx="2497271" cy="401769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222192" y="1435590"/>
            <a:ext cx="5607550" cy="653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latin typeface="Calibri" panose="020F0502020204030204" pitchFamily="34" charset="0"/>
              </a:rPr>
              <a:t>Title VI</a:t>
            </a:r>
            <a:endParaRPr lang="en-US" sz="2800" b="0" dirty="0">
              <a:latin typeface="Calibri" panose="020F0502020204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62000" y="503484"/>
            <a:ext cx="6086792" cy="873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About </a:t>
            </a:r>
            <a:r>
              <a:rPr lang="en-US" sz="4400" dirty="0" smtClean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Our Customers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13268D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222192" y="2496397"/>
            <a:ext cx="560755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Majority of our customers speak English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222192" y="3809154"/>
            <a:ext cx="5607550" cy="727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98.29% total English, Spanish, and Chinese speaking households.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77379" y="1739682"/>
            <a:ext cx="165100" cy="165100"/>
          </a:xfrm>
          <a:prstGeom prst="ellipse">
            <a:avLst/>
          </a:prstGeom>
          <a:solidFill>
            <a:srgbClr val="0000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977379" y="2535694"/>
            <a:ext cx="165100" cy="165100"/>
          </a:xfrm>
          <a:prstGeom prst="ellipse">
            <a:avLst/>
          </a:prstGeom>
          <a:solidFill>
            <a:srgbClr val="1981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977379" y="3749265"/>
            <a:ext cx="165100" cy="165100"/>
          </a:xfrm>
          <a:prstGeom prst="ellipse">
            <a:avLst/>
          </a:prstGeom>
          <a:solidFill>
            <a:srgbClr val="3E92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257800"/>
            <a:ext cx="12370778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Wave-1.png"/>
          <p:cNvPicPr>
            <a:picLocks noChangeAspect="1"/>
          </p:cNvPicPr>
          <p:nvPr/>
        </p:nvPicPr>
        <p:blipFill rotWithShape="1"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781"/>
          <a:stretch/>
        </p:blipFill>
        <p:spPr>
          <a:xfrm>
            <a:off x="-46501" y="-4396744"/>
            <a:ext cx="12238501" cy="7314915"/>
          </a:xfrm>
          <a:prstGeom prst="rect">
            <a:avLst/>
          </a:prstGeom>
        </p:spPr>
      </p:pic>
      <p:pic>
        <p:nvPicPr>
          <p:cNvPr id="5" name="Picture 4" descr="Artboard 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6" t="14233" b="45669"/>
          <a:stretch/>
        </p:blipFill>
        <p:spPr>
          <a:xfrm rot="5400000" flipV="1">
            <a:off x="16768940" y="-2488631"/>
            <a:ext cx="1939075" cy="9144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527324"/>
            <a:ext cx="12192000" cy="11774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Marketing Collateral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13268D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7012" y="2984331"/>
            <a:ext cx="2222426" cy="566809"/>
          </a:xfrm>
          <a:prstGeom prst="rect">
            <a:avLst/>
          </a:prstGeom>
          <a:solidFill>
            <a:srgbClr val="262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ill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42194" y="2984331"/>
            <a:ext cx="2222426" cy="566809"/>
          </a:xfrm>
          <a:prstGeom prst="rect">
            <a:avLst/>
          </a:prstGeom>
          <a:solidFill>
            <a:srgbClr val="047D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ill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72586" y="2984331"/>
            <a:ext cx="2222426" cy="566809"/>
          </a:xfrm>
          <a:prstGeom prst="rect">
            <a:avLst/>
          </a:prstGeom>
          <a:solidFill>
            <a:srgbClr val="44B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ill San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13557" y="2984331"/>
            <a:ext cx="2222426" cy="566809"/>
          </a:xfrm>
          <a:prstGeom prst="rect">
            <a:avLst/>
          </a:prstGeom>
          <a:solidFill>
            <a:srgbClr val="BBD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BBD211"/>
              </a:solidFill>
              <a:latin typeface="Gill Sa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1" t="-13219" r="3553" b="-5871"/>
          <a:stretch/>
        </p:blipFill>
        <p:spPr>
          <a:xfrm>
            <a:off x="1076953" y="3529506"/>
            <a:ext cx="2127720" cy="3165816"/>
          </a:xfrm>
          <a:prstGeom prst="rect">
            <a:avLst/>
          </a:prstGeom>
          <a:ln w="38100" cap="sq" cmpd="sng">
            <a:solidFill>
              <a:srgbClr val="262F69"/>
            </a:solidFill>
            <a:miter lim="800000"/>
          </a:ln>
        </p:spPr>
      </p:pic>
      <p:sp>
        <p:nvSpPr>
          <p:cNvPr id="24" name="TextBox 23"/>
          <p:cNvSpPr txBox="1"/>
          <p:nvPr/>
        </p:nvSpPr>
        <p:spPr>
          <a:xfrm>
            <a:off x="1033693" y="3009228"/>
            <a:ext cx="220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Brochures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48566" y="3003986"/>
            <a:ext cx="220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Flyers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78304" y="3003985"/>
            <a:ext cx="220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Bus Stop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1121" y="3504480"/>
            <a:ext cx="2191120" cy="3208834"/>
          </a:xfrm>
          <a:prstGeom prst="rect">
            <a:avLst/>
          </a:prstGeom>
          <a:solidFill>
            <a:schemeClr val="bg1"/>
          </a:solidFill>
          <a:ln w="38100" cap="sq" cmpd="sng">
            <a:solidFill>
              <a:srgbClr val="44B4E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49915" b="280"/>
          <a:stretch/>
        </p:blipFill>
        <p:spPr>
          <a:xfrm>
            <a:off x="6658705" y="3531799"/>
            <a:ext cx="1510490" cy="3128055"/>
          </a:xfrm>
          <a:prstGeom prst="rect">
            <a:avLst/>
          </a:prstGeom>
          <a:solidFill>
            <a:srgbClr val="D9D9D9"/>
          </a:solidFill>
        </p:spPr>
      </p:pic>
      <p:sp>
        <p:nvSpPr>
          <p:cNvPr id="29" name="Rectangle 28"/>
          <p:cNvSpPr/>
          <p:nvPr/>
        </p:nvSpPr>
        <p:spPr>
          <a:xfrm>
            <a:off x="8931967" y="3504480"/>
            <a:ext cx="2189769" cy="3208835"/>
          </a:xfrm>
          <a:prstGeom prst="rect">
            <a:avLst/>
          </a:prstGeom>
          <a:solidFill>
            <a:schemeClr val="bg1"/>
          </a:solidFill>
          <a:ln w="38100" cap="sq" cmpd="sng">
            <a:solidFill>
              <a:srgbClr val="BBD21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918059" y="2997635"/>
            <a:ext cx="220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Transit Store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7855" b="27129"/>
          <a:stretch/>
        </p:blipFill>
        <p:spPr>
          <a:xfrm>
            <a:off x="3677857" y="3529506"/>
            <a:ext cx="2170725" cy="3149148"/>
          </a:xfrm>
          <a:prstGeom prst="rect">
            <a:avLst/>
          </a:prstGeom>
          <a:ln w="38100" cap="sq" cmpd="sng">
            <a:solidFill>
              <a:srgbClr val="1981C7"/>
            </a:solidFill>
            <a:miter lim="8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064" y="3692752"/>
            <a:ext cx="2141360" cy="2771171"/>
          </a:xfrm>
          <a:prstGeom prst="rect">
            <a:avLst/>
          </a:prstGeom>
        </p:spPr>
      </p:pic>
      <p:pic>
        <p:nvPicPr>
          <p:cNvPr id="20" name="Picture 19" descr="Horizontal 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7107" y="3292703"/>
            <a:ext cx="2497271" cy="4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-562896" y="-613347"/>
            <a:ext cx="3810000" cy="4988560"/>
          </a:xfrm>
          <a:custGeom>
            <a:avLst/>
            <a:gdLst>
              <a:gd name="connsiteX0" fmla="*/ 3810000 w 3810000"/>
              <a:gd name="connsiteY0" fmla="*/ 294640 h 4988560"/>
              <a:gd name="connsiteX1" fmla="*/ 0 w 3810000"/>
              <a:gd name="connsiteY1" fmla="*/ 4988560 h 4988560"/>
              <a:gd name="connsiteX2" fmla="*/ 101600 w 3810000"/>
              <a:gd name="connsiteY2" fmla="*/ 0 h 4988560"/>
              <a:gd name="connsiteX3" fmla="*/ 3810000 w 3810000"/>
              <a:gd name="connsiteY3" fmla="*/ 294640 h 498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4988560">
                <a:moveTo>
                  <a:pt x="3810000" y="294640"/>
                </a:moveTo>
                <a:lnTo>
                  <a:pt x="0" y="4988560"/>
                </a:lnTo>
                <a:lnTo>
                  <a:pt x="101600" y="0"/>
                </a:lnTo>
                <a:lnTo>
                  <a:pt x="3810000" y="294640"/>
                </a:lnTo>
                <a:close/>
              </a:path>
            </a:pathLst>
          </a:custGeom>
          <a:solidFill>
            <a:srgbClr val="000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rtboard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1103">
            <a:off x="-2010335" y="528138"/>
            <a:ext cx="9237441" cy="49781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245530" y="336070"/>
            <a:ext cx="4527369" cy="24261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ln w="18415" cmpd="sng">
                  <a:noFill/>
                  <a:prstDash val="solid"/>
                </a:ln>
                <a:solidFill>
                  <a:srgbClr val="000098"/>
                </a:solidFill>
                <a:latin typeface="Calibri" panose="020F0502020204030204" pitchFamily="34" charset="0"/>
              </a:rPr>
              <a:t>Interior </a:t>
            </a:r>
          </a:p>
          <a:p>
            <a:pPr algn="r"/>
            <a:r>
              <a:rPr lang="en-US" sz="4400" dirty="0">
                <a:ln w="18415" cmpd="sng">
                  <a:noFill/>
                  <a:prstDash val="solid"/>
                </a:ln>
                <a:solidFill>
                  <a:srgbClr val="000098"/>
                </a:solidFill>
                <a:latin typeface="Calibri" panose="020F0502020204030204" pitchFamily="34" charset="0"/>
              </a:rPr>
              <a:t>Bus Cards </a:t>
            </a:r>
            <a:endParaRPr lang="en-US" sz="4400" dirty="0" smtClean="0">
              <a:ln w="18415" cmpd="sng">
                <a:noFill/>
                <a:prstDash val="solid"/>
              </a:ln>
              <a:solidFill>
                <a:srgbClr val="000098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4400" dirty="0" smtClean="0">
                <a:ln w="18415" cmpd="sng">
                  <a:noFill/>
                  <a:prstDash val="solid"/>
                </a:ln>
                <a:solidFill>
                  <a:srgbClr val="000098"/>
                </a:solidFill>
                <a:latin typeface="Calibri" panose="020F0502020204030204" pitchFamily="34" charset="0"/>
              </a:rPr>
              <a:t>&amp; </a:t>
            </a:r>
            <a:r>
              <a:rPr lang="en-US" sz="4400" dirty="0">
                <a:ln w="18415" cmpd="sng">
                  <a:noFill/>
                  <a:prstDash val="solid"/>
                </a:ln>
                <a:solidFill>
                  <a:srgbClr val="000098"/>
                </a:solidFill>
                <a:latin typeface="Calibri" panose="020F0502020204030204" pitchFamily="34" charset="0"/>
              </a:rPr>
              <a:t>Advertising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000098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15" y="260972"/>
            <a:ext cx="5160278" cy="2055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15" y="2443046"/>
            <a:ext cx="5160277" cy="2055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15" y="4625183"/>
            <a:ext cx="5160277" cy="20549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77400" y="5286479"/>
            <a:ext cx="2504939" cy="1529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orizontal 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8" y="6051206"/>
            <a:ext cx="2497271" cy="4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t="4266" r="34226" b="1719"/>
          <a:stretch/>
        </p:blipFill>
        <p:spPr>
          <a:xfrm>
            <a:off x="-76200" y="986600"/>
            <a:ext cx="4821575" cy="58782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613" y="2974581"/>
            <a:ext cx="6438286" cy="703094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</a:rPr>
              <a:t>In-house staff assistance </a:t>
            </a:r>
            <a:r>
              <a:rPr lang="en-US" sz="2800" b="1" dirty="0">
                <a:latin typeface="Calibri" panose="020F0502020204030204" pitchFamily="34" charset="0"/>
              </a:rPr>
              <a:t>with interpretation </a:t>
            </a:r>
            <a:r>
              <a:rPr lang="en-US" sz="2800" b="1" dirty="0">
                <a:latin typeface="Calibri" panose="020F0502020204030204" pitchFamily="34" charset="0"/>
              </a:rPr>
              <a:t>at:</a:t>
            </a:r>
          </a:p>
        </p:txBody>
      </p:sp>
      <p:pic>
        <p:nvPicPr>
          <p:cNvPr id="9" name="Picture 8" descr="Artboard 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58161"/>
          <a:stretch/>
        </p:blipFill>
        <p:spPr>
          <a:xfrm>
            <a:off x="-59927" y="-295692"/>
            <a:ext cx="12251927" cy="2459127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5966255" y="3777216"/>
            <a:ext cx="5607550" cy="653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Workshops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315563" y="1983288"/>
            <a:ext cx="6086792" cy="873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Engagement Events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13268D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5966255" y="4152223"/>
            <a:ext cx="560755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Bus Stop Tours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5966255" y="4893480"/>
            <a:ext cx="5607550" cy="72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Transit Centers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5966255" y="5355336"/>
            <a:ext cx="560755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Community Centers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5705905" y="4002396"/>
            <a:ext cx="165100" cy="165100"/>
          </a:xfrm>
          <a:prstGeom prst="ellipse">
            <a:avLst/>
          </a:prstGeom>
          <a:solidFill>
            <a:srgbClr val="0000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5705905" y="4621723"/>
            <a:ext cx="165100" cy="165100"/>
          </a:xfrm>
          <a:prstGeom prst="ellipse">
            <a:avLst/>
          </a:prstGeom>
          <a:solidFill>
            <a:srgbClr val="1981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5705905" y="5243513"/>
            <a:ext cx="165100" cy="165100"/>
          </a:xfrm>
          <a:prstGeom prst="ellipse">
            <a:avLst/>
          </a:prstGeom>
          <a:solidFill>
            <a:srgbClr val="3E921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5705905" y="5861976"/>
            <a:ext cx="165100" cy="165100"/>
          </a:xfrm>
          <a:prstGeom prst="ellipse">
            <a:avLst/>
          </a:prstGeom>
          <a:solidFill>
            <a:srgbClr val="BBD2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677400" y="5286479"/>
            <a:ext cx="2504939" cy="1529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Horizontal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8" y="6051206"/>
            <a:ext cx="2497271" cy="4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0" t="13382" r="32799" b="5835"/>
          <a:stretch/>
        </p:blipFill>
        <p:spPr>
          <a:xfrm>
            <a:off x="6839713" y="-26126"/>
            <a:ext cx="5358384" cy="6897189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726037" y="2974581"/>
            <a:ext cx="6438286" cy="703094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Calibri" panose="020F0502020204030204" pitchFamily="34" charset="0"/>
              </a:rPr>
              <a:t>Provide support in multiple languages</a:t>
            </a:r>
            <a:br>
              <a:rPr lang="en-US" sz="2800" b="1" dirty="0" smtClean="0">
                <a:latin typeface="Calibri" panose="020F0502020204030204" pitchFamily="34" charset="0"/>
              </a:rPr>
            </a:br>
            <a:r>
              <a:rPr lang="en-US" sz="2800" b="1" dirty="0" smtClean="0">
                <a:latin typeface="Calibri" panose="020F0502020204030204" pitchFamily="34" charset="0"/>
              </a:rPr>
              <a:t>via 1-800-RIDE-INFO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rtboard 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58161"/>
          <a:stretch/>
        </p:blipFill>
        <p:spPr>
          <a:xfrm>
            <a:off x="-59927" y="-295692"/>
            <a:ext cx="12251927" cy="2459127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357679" y="3777216"/>
            <a:ext cx="5607550" cy="653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Calibri" panose="020F0502020204030204" pitchFamily="34" charset="0"/>
              </a:rPr>
              <a:t>Spanish Speaking Agents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6987" y="1983288"/>
            <a:ext cx="6086792" cy="873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Customer Service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13268D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357679" y="4152223"/>
            <a:ext cx="560755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Interpretation Services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1097329" y="4002396"/>
            <a:ext cx="165100" cy="165100"/>
          </a:xfrm>
          <a:prstGeom prst="ellipse">
            <a:avLst/>
          </a:prstGeom>
          <a:solidFill>
            <a:srgbClr val="00009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1097329" y="4621723"/>
            <a:ext cx="165100" cy="165100"/>
          </a:xfrm>
          <a:prstGeom prst="ellipse">
            <a:avLst/>
          </a:prstGeom>
          <a:solidFill>
            <a:srgbClr val="1981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Horizontal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2" y="5972682"/>
            <a:ext cx="2497271" cy="4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77400" y="5286479"/>
            <a:ext cx="2504939" cy="1529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3195" r="5970" b="4370"/>
          <a:stretch/>
        </p:blipFill>
        <p:spPr>
          <a:xfrm>
            <a:off x="1270519" y="2806051"/>
            <a:ext cx="2570021" cy="3759341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8470901" y="5591497"/>
            <a:ext cx="2197100" cy="1193800"/>
          </a:xfrm>
          <a:custGeom>
            <a:avLst/>
            <a:gdLst>
              <a:gd name="connsiteX0" fmla="*/ 2108200 w 2197100"/>
              <a:gd name="connsiteY0" fmla="*/ 0 h 1193800"/>
              <a:gd name="connsiteX1" fmla="*/ 0 w 2197100"/>
              <a:gd name="connsiteY1" fmla="*/ 190500 h 1193800"/>
              <a:gd name="connsiteX2" fmla="*/ 25400 w 2197100"/>
              <a:gd name="connsiteY2" fmla="*/ 1193800 h 1193800"/>
              <a:gd name="connsiteX3" fmla="*/ 2197100 w 2197100"/>
              <a:gd name="connsiteY3" fmla="*/ 1130300 h 1193800"/>
              <a:gd name="connsiteX4" fmla="*/ 2108200 w 2197100"/>
              <a:gd name="connsiteY4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7100" h="1193800">
                <a:moveTo>
                  <a:pt x="2108200" y="0"/>
                </a:moveTo>
                <a:lnTo>
                  <a:pt x="0" y="190500"/>
                </a:lnTo>
                <a:lnTo>
                  <a:pt x="25400" y="1193800"/>
                </a:lnTo>
                <a:lnTo>
                  <a:pt x="2197100" y="1130300"/>
                </a:lnTo>
                <a:lnTo>
                  <a:pt x="21082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323022"/>
              </p:ext>
            </p:extLst>
          </p:nvPr>
        </p:nvGraphicFramePr>
        <p:xfrm>
          <a:off x="4292346" y="2755915"/>
          <a:ext cx="6675966" cy="382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Bitmap Image" r:id="rId5" imgW="8753400" imgH="5010120" progId="Paint.Picture">
                  <p:embed/>
                </p:oleObj>
              </mc:Choice>
              <mc:Fallback>
                <p:oleObj name="Bitmap Image" r:id="rId5" imgW="8753400" imgH="5010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2346" y="2755915"/>
                        <a:ext cx="6675966" cy="3821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Wave-1.png"/>
          <p:cNvPicPr>
            <a:picLocks noChangeAspect="1"/>
          </p:cNvPicPr>
          <p:nvPr/>
        </p:nvPicPr>
        <p:blipFill rotWithShape="1">
          <a:blip r:embed="rId7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3781" b="12165"/>
          <a:stretch/>
        </p:blipFill>
        <p:spPr>
          <a:xfrm>
            <a:off x="-46501" y="-4396743"/>
            <a:ext cx="12238501" cy="639013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1527324"/>
            <a:ext cx="12192000" cy="11774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ln w="18415" cmpd="sng">
                  <a:noFill/>
                  <a:prstDash val="solid"/>
                </a:ln>
                <a:solidFill>
                  <a:srgbClr val="13268D"/>
                </a:solidFill>
                <a:latin typeface="Calibri" panose="020F0502020204030204" pitchFamily="34" charset="0"/>
              </a:rPr>
              <a:t>Bus Book and Website</a:t>
            </a:r>
            <a:endParaRPr lang="en-US" sz="4400" dirty="0">
              <a:ln w="18415" cmpd="sng">
                <a:noFill/>
                <a:prstDash val="solid"/>
              </a:ln>
              <a:solidFill>
                <a:srgbClr val="13268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348"/>
                    </a14:imgEffect>
                    <a14:imgEffect>
                      <a14:saturation sat="70000"/>
                    </a14:imgEffect>
                    <a14:imgEffect>
                      <a14:brightnessContrast bright="2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" t="13565" r="13977" b="17682"/>
          <a:stretch/>
        </p:blipFill>
        <p:spPr>
          <a:xfrm>
            <a:off x="2932" y="-98590"/>
            <a:ext cx="12168553" cy="6494584"/>
          </a:xfrm>
          <a:prstGeom prst="rect">
            <a:avLst/>
          </a:prstGeom>
        </p:spPr>
      </p:pic>
      <p:pic>
        <p:nvPicPr>
          <p:cNvPr id="25" name="Picture 24" descr="Wave-1.png"/>
          <p:cNvPicPr>
            <a:picLocks noChangeAspect="1"/>
          </p:cNvPicPr>
          <p:nvPr/>
        </p:nvPicPr>
        <p:blipFill rotWithShape="1">
          <a:blip r:embed="rId5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/>
          <a:stretch/>
        </p:blipFill>
        <p:spPr>
          <a:xfrm>
            <a:off x="0" y="-2057400"/>
            <a:ext cx="12192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133" y="1009679"/>
            <a:ext cx="8037029" cy="1521207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Gotham Book" pitchFamily="50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Gotham Book" pitchFamily="50" charset="0"/>
              </a:rPr>
            </a:br>
            <a:r>
              <a:rPr lang="en-US" sz="8000" b="1" dirty="0">
                <a:solidFill>
                  <a:schemeClr val="bg1"/>
                </a:solidFill>
                <a:latin typeface="Calibri" panose="020F0502020204030204" pitchFamily="34" charset="0"/>
                <a:cs typeface="Gotham Book" pitchFamily="50" charset="0"/>
              </a:rPr>
              <a:t>THANK YOU!</a:t>
            </a:r>
            <a:br>
              <a:rPr lang="en-US" sz="8000" b="1" dirty="0">
                <a:solidFill>
                  <a:schemeClr val="bg1"/>
                </a:solidFill>
                <a:latin typeface="Calibri" panose="020F0502020204030204" pitchFamily="34" charset="0"/>
                <a:cs typeface="Gotham Book" pitchFamily="50" charset="0"/>
              </a:rPr>
            </a:b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Gotham Book" pitchFamily="50" charset="0"/>
              </a:rPr>
              <a:t>I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Gotham Book" pitchFamily="50" charset="0"/>
              </a:rPr>
              <a:t>will be happy to answer any questions.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11764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800" b="1" spc="50" dirty="0">
                <a:ln w="13500">
                  <a:solidFill>
                    <a:srgbClr val="0C5986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E9219">
                    <a:alpha val="95000"/>
                  </a:srgbClr>
                </a:solidFill>
                <a:latin typeface="Calibri" panose="020F0502020204030204" pitchFamily="34" charset="0"/>
              </a:rPr>
              <a:t>HENDY </a:t>
            </a:r>
            <a:r>
              <a:rPr lang="en-US" sz="2800" b="1" spc="50" dirty="0">
                <a:ln w="13500">
                  <a:solidFill>
                    <a:srgbClr val="0C5986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E9219">
                    <a:alpha val="95000"/>
                  </a:srgbClr>
                </a:solidFill>
                <a:latin typeface="Calibri" panose="020F0502020204030204" pitchFamily="34" charset="0"/>
              </a:rPr>
              <a:t>SATYA </a:t>
            </a:r>
            <a:r>
              <a:rPr lang="en-US" sz="2800" spc="50" dirty="0" smtClean="0">
                <a:ln w="13500">
                  <a:solidFill>
                    <a:srgbClr val="0C5986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E9219">
                    <a:alpha val="95000"/>
                  </a:srgbClr>
                </a:solidFill>
                <a:latin typeface="Calibri" panose="020F0502020204030204" pitchFamily="34" charset="0"/>
              </a:rPr>
              <a:t>| hsatya@foothilltransit.org</a:t>
            </a:r>
            <a:endParaRPr lang="en-US" sz="2800" dirty="0">
              <a:solidFill>
                <a:srgbClr val="3E9219"/>
              </a:solidFill>
              <a:latin typeface="Calibri" panose="020F0502020204030204" pitchFamily="34" charset="0"/>
              <a:cs typeface="Gotham Book" pitchFamily="50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9601200" y="5304845"/>
            <a:ext cx="2590800" cy="1625600"/>
          </a:xfrm>
          <a:custGeom>
            <a:avLst/>
            <a:gdLst>
              <a:gd name="connsiteX0" fmla="*/ 2590800 w 2590800"/>
              <a:gd name="connsiteY0" fmla="*/ 0 h 1625600"/>
              <a:gd name="connsiteX1" fmla="*/ 1041400 w 2590800"/>
              <a:gd name="connsiteY1" fmla="*/ 190500 h 1625600"/>
              <a:gd name="connsiteX2" fmla="*/ 0 w 2590800"/>
              <a:gd name="connsiteY2" fmla="*/ 1104900 h 1625600"/>
              <a:gd name="connsiteX3" fmla="*/ 38100 w 2590800"/>
              <a:gd name="connsiteY3" fmla="*/ 1524000 h 1625600"/>
              <a:gd name="connsiteX4" fmla="*/ 2578100 w 2590800"/>
              <a:gd name="connsiteY4" fmla="*/ 1625600 h 1625600"/>
              <a:gd name="connsiteX5" fmla="*/ 2590800 w 2590800"/>
              <a:gd name="connsiteY5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0" h="1625600">
                <a:moveTo>
                  <a:pt x="2590800" y="0"/>
                </a:moveTo>
                <a:lnTo>
                  <a:pt x="1041400" y="190500"/>
                </a:lnTo>
                <a:lnTo>
                  <a:pt x="0" y="1104900"/>
                </a:lnTo>
                <a:lnTo>
                  <a:pt x="38100" y="1524000"/>
                </a:lnTo>
                <a:lnTo>
                  <a:pt x="2578100" y="1625600"/>
                </a:lnTo>
                <a:cubicBezTo>
                  <a:pt x="2582333" y="1083733"/>
                  <a:pt x="2586567" y="541867"/>
                  <a:pt x="259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295C2B7CEDD844B850CD668E0B8211" ma:contentTypeVersion="5" ma:contentTypeDescription="Create a new document." ma:contentTypeScope="" ma:versionID="8e24ef9860b9a2c2196bc7cc31574b89">
  <xsd:schema xmlns:xsd="http://www.w3.org/2001/XMLSchema" xmlns:xs="http://www.w3.org/2001/XMLSchema" xmlns:p="http://schemas.microsoft.com/office/2006/metadata/properties" xmlns:ns2="bf25d8e6-df7f-48f8-9e41-9305719f6447" targetNamespace="http://schemas.microsoft.com/office/2006/metadata/properties" ma:root="true" ma:fieldsID="e9bc0d5e6784b955c3be3dece2c3efa3" ns2:_="">
    <xsd:import namespace="bf25d8e6-df7f-48f8-9e41-9305719f6447"/>
    <xsd:element name="properties">
      <xsd:complexType>
        <xsd:sequence>
          <xsd:element name="documentManagement">
            <xsd:complexType>
              <xsd:all>
                <xsd:element ref="ns2:Issues" minOccurs="0"/>
                <xsd:element ref="ns2:SectionHighlight" minOccurs="0"/>
                <xsd:element ref="ns2:SearchResultType" minOccurs="0"/>
                <xsd:element ref="ns2:Presenters" minOccurs="0"/>
                <xsd:element ref="ns2:Session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5d8e6-df7f-48f8-9e41-9305719f6447" elementFormDefault="qualified">
    <xsd:import namespace="http://schemas.microsoft.com/office/2006/documentManagement/types"/>
    <xsd:import namespace="http://schemas.microsoft.com/office/infopath/2007/PartnerControls"/>
    <xsd:element name="Issues" ma:index="8" nillable="true" ma:displayName="APTA Keywords" ma:hidden="true" ma:internalName="Issue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09 Meetings"/>
                    <xsd:enumeration value="2010 Meetings"/>
                    <xsd:enumeration value="2011 Meetings"/>
                    <xsd:enumeration value="2012 Meetings"/>
                    <xsd:enumeration value="Benefits of Public Transportation"/>
                    <xsd:enumeration value="Bus"/>
                    <xsd:enumeration value="Bus Rapid Transit (BRT)"/>
                    <xsd:enumeration value="Bus Roadeo"/>
                    <xsd:enumeration value="Business Members"/>
                    <xsd:enumeration value="Climate Change"/>
                    <xsd:enumeration value="Commuter Rail"/>
                    <xsd:enumeration value="EXPO"/>
                    <xsd:enumeration value="Fare Collection"/>
                    <xsd:enumeration value="Help Wanted"/>
                    <xsd:enumeration value="High Speed Rail"/>
                    <xsd:enumeration value="Intermodal"/>
                    <xsd:enumeration value="International Transit"/>
                    <xsd:enumeration value="ITS"/>
                    <xsd:enumeration value="Light Rail"/>
                    <xsd:enumeration value="Marketing &amp; Communications"/>
                    <xsd:enumeration value="Paratransit"/>
                    <xsd:enumeration value="Procurement"/>
                    <xsd:enumeration value="Public-Private Partnerships"/>
                    <xsd:enumeration value="Rail Rodeo"/>
                    <xsd:enumeration value="Rail Transit"/>
                    <xsd:enumeration value="Risk Management"/>
                    <xsd:enumeration value="Safety &amp; Security"/>
                    <xsd:enumeration value="Senior Transportation"/>
                    <xsd:enumeration value="Small Operations"/>
                    <xsd:enumeration value="Standards"/>
                    <xsd:enumeration value="State Affairs"/>
                    <xsd:enumeration value="Statistics"/>
                    <xsd:enumeration value="Stimulus/Economic Recovery"/>
                    <xsd:enumeration value="Strategic Plan"/>
                    <xsd:enumeration value="Sustainability"/>
                    <xsd:enumeration value="Transit-oriented Development"/>
                    <xsd:enumeration value="University Transportation"/>
                    <xsd:enumeration value="Waterborne/Ferryboat"/>
                    <xsd:enumeration value="Workforce Development"/>
                  </xsd:restriction>
                </xsd:simpleType>
              </xsd:element>
            </xsd:sequence>
          </xsd:extension>
        </xsd:complexContent>
      </xsd:complexType>
    </xsd:element>
    <xsd:element name="SectionHighlight" ma:index="9" nillable="true" ma:displayName="SectionHighlight" ma:default="0" ma:internalName="SectionHighlight">
      <xsd:simpleType>
        <xsd:restriction base="dms:Boolean"/>
      </xsd:simpleType>
    </xsd:element>
    <xsd:element name="SearchResultType" ma:index="10" nillable="true" ma:displayName="SearchResultType" ma:format="Dropdown" ma:internalName="SearchResultType">
      <xsd:simpleType>
        <xsd:restriction base="dms:Choice">
          <xsd:enumeration value="News Releases"/>
          <xsd:enumeration value="Statistics &amp; Publications"/>
          <xsd:enumeration value="Meetings &amp; Conferences"/>
          <xsd:enumeration value="APTA Programs"/>
          <xsd:enumeration value="Passenger Transport"/>
          <xsd:enumeration value="Letters"/>
          <xsd:enumeration value="Testimony"/>
          <xsd:enumeration value="Standards"/>
          <xsd:enumeration value="Awards"/>
        </xsd:restriction>
      </xsd:simpleType>
    </xsd:element>
    <xsd:element name="Presenters" ma:index="11" nillable="true" ma:displayName="Presenters" ma:internalName="Presenters">
      <xsd:simpleType>
        <xsd:restriction base="dms:Note">
          <xsd:maxLength value="255"/>
        </xsd:restriction>
      </xsd:simpleType>
    </xsd:element>
    <xsd:element name="Session" ma:index="12" nillable="true" ma:displayName="Session" ma:internalName="Session">
      <xsd:simpleType>
        <xsd:restriction base="dms:Text">
          <xsd:maxLength value="255"/>
        </xsd:restriction>
      </xsd:simple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archResultType xmlns="bf25d8e6-df7f-48f8-9e41-9305719f6447" xsi:nil="true"/>
    <SectionHighlight xmlns="bf25d8e6-df7f-48f8-9e41-9305719f6447">false</SectionHighlight>
    <Session xmlns="bf25d8e6-df7f-48f8-9e41-9305719f6447">Outreach to Diverse Audiences</Session>
    <Issues xmlns="bf25d8e6-df7f-48f8-9e41-9305719f6447"/>
    <Presenters xmlns="bf25d8e6-df7f-48f8-9e41-9305719f6447">Hendy D. Satya</Presenters>
    <_dlc_DocId xmlns="bf25d8e6-df7f-48f8-9e41-9305719f6447">4ZWTHDCC2MD4-1357-145</_dlc_DocId>
    <_dlc_DocIdUrl xmlns="bf25d8e6-df7f-48f8-9e41-9305719f6447">
      <Url>http://old.apta.com/mc/marketing/presentations/_layouts/DocIdRedir.aspx?ID=4ZWTHDCC2MD4-1357-145</Url>
      <Description>4ZWTHDCC2MD4-1357-145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C14CD28-C5AC-4E0B-B6AC-482F449ACD29}"/>
</file>

<file path=customXml/itemProps2.xml><?xml version="1.0" encoding="utf-8"?>
<ds:datastoreItem xmlns:ds="http://schemas.openxmlformats.org/officeDocument/2006/customXml" ds:itemID="{87D2A1B0-FF3E-4009-940D-AED0EB70AA20}"/>
</file>

<file path=customXml/itemProps3.xml><?xml version="1.0" encoding="utf-8"?>
<ds:datastoreItem xmlns:ds="http://schemas.openxmlformats.org/officeDocument/2006/customXml" ds:itemID="{7B6F2769-7194-4217-93D3-3AF3A4742282}"/>
</file>

<file path=customXml/itemProps4.xml><?xml version="1.0" encoding="utf-8"?>
<ds:datastoreItem xmlns:ds="http://schemas.openxmlformats.org/officeDocument/2006/customXml" ds:itemID="{E3F26B42-1EF7-44B8-9632-33D1D8199D48}"/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3270</TotalTime>
  <Words>131</Words>
  <Application>Microsoft Office PowerPoint</Application>
  <PresentationFormat>Widescreen</PresentationFormat>
  <Paragraphs>42</Paragraphs>
  <Slides>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Adobe Fan Heiti Std B</vt:lpstr>
      <vt:lpstr>Adobe Gothic Std B</vt:lpstr>
      <vt:lpstr>Arial</vt:lpstr>
      <vt:lpstr>Calibri</vt:lpstr>
      <vt:lpstr>Franklin Gothic Book</vt:lpstr>
      <vt:lpstr>Franklin Gothic Demi</vt:lpstr>
      <vt:lpstr>Franklin Gothic Medium</vt:lpstr>
      <vt:lpstr>Gill Sans</vt:lpstr>
      <vt:lpstr>Gotham Book</vt:lpstr>
      <vt:lpstr>Office Theme</vt:lpstr>
      <vt:lpstr>Bitmap Image</vt:lpstr>
      <vt:lpstr>PowerPoint Presentation</vt:lpstr>
      <vt:lpstr>Pomona and San Gabriel Valleys (eastern Los Angeles County)</vt:lpstr>
      <vt:lpstr>PowerPoint Presentation</vt:lpstr>
      <vt:lpstr>PowerPoint Presentation</vt:lpstr>
      <vt:lpstr>PowerPoint Presentation</vt:lpstr>
      <vt:lpstr>In-house staff assistance with interpretation at:</vt:lpstr>
      <vt:lpstr>Provide support in multiple languages via 1-800-RIDE-INFO</vt:lpstr>
      <vt:lpstr>PowerPoint Presentation</vt:lpstr>
      <vt:lpstr> THANK YOU! I will be happy to answer any questions.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Limited English Customers Proficient Customers</dc:title>
  <dc:creator>Diana</dc:creator>
  <cp:lastModifiedBy>Travel 2</cp:lastModifiedBy>
  <cp:revision>92</cp:revision>
  <cp:lastPrinted>2019-02-22T15:06:18Z</cp:lastPrinted>
  <dcterms:created xsi:type="dcterms:W3CDTF">2010-04-12T23:12:02Z</dcterms:created>
  <dcterms:modified xsi:type="dcterms:W3CDTF">2019-02-24T23:44:16Z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0x0101009C295C2B7CEDD844B850CD668E0B8211</vt:lpwstr>
  </property>
  <property fmtid="{D5CDD505-2E9C-101B-9397-08002B2CF9AE}" pid="3" name="_dlc_DocIdItemGuid">
    <vt:lpwstr>19ca4691-00cb-4921-86b2-b460e791a480</vt:lpwstr>
  </property>
</Properties>
</file>