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8002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53893-723B-D89E-4800-8BB8D011B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A9F815-2511-51B8-8FD5-530D44BFB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2A222-5122-4663-D1C4-F8A544CBB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FE907-8782-B0BE-82E1-E0341AB8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16F56-3306-A8D5-19C6-2EB264499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07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C98A-41EA-F151-0597-6DD896034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45BA4-E534-D768-4519-72E11AFB6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EDF124-E4B2-E897-4343-46614708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6B897-69D0-11CA-96A4-971E2372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DAC6F-C427-8BC3-F4F8-A1E241B4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9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598D69-F096-6A88-F806-C9811CE93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C9F382-BC41-0FE2-EA35-ED258280D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C34E0-A6B9-FD27-A452-228A9C96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D72D7-6B0D-1316-DDA9-8A8671789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81615-BF78-7607-2958-134E73D43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3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DD6F3-26CD-C150-7C17-FB1E27740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36763-26CF-4033-9BF0-E1F3959AA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8A366-D020-9E95-4081-67011965C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09BB-0BE4-45DC-2E67-5032D0BF5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E9983-35BD-12F7-9BCC-64DB5CF41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67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3C94-AD0B-1E7E-D294-1A74D45D2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4466C-B521-3394-9E4B-D8AD1429D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341F3-70F7-6FA9-9DB2-C81BF8793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10CEC-13F5-3CE3-9D5D-2FFA227D1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E4BDE-FA38-C39E-2DBD-0D56510BF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0E664-8A45-1AC4-7173-4C4CE7B3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9A2D8-DF47-8D0C-0DE7-7C57D344F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32486-C192-221D-7BAE-36ABE7A9F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39D4B-3EA8-53C3-FAB1-33C260A31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CA3B46-7544-8FD1-FC51-0065001CA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E4A70-D756-4844-3A96-B539D156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1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0EA2F-2802-F60A-8BBC-9C8886198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72DA3-3AD2-F4D7-87FE-512DDA006A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8F277C-4513-189B-B953-44DA65F28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9BC797-117F-AFBE-688B-E29AA4459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584FA2-A59D-F513-9C9D-83617B5C32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8B8252-84FD-40AE-E5C7-030315E48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C50A0A-5FC2-615A-DE57-D1CCA757C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20A606-33A6-CE58-0BB0-50386CFA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85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3ECF8-CE44-8C49-D2C9-6A0081FA1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5DBF7F-65C1-9032-7EAC-86FB514D9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455316-30E7-94A0-7B2E-3CB7767F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45B1A4-B842-A9EC-14D5-A73ED664B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4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C8024D-8705-19BF-A241-3FF47969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BF344B-BB43-F860-5686-BFAEA2450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1EB0B-6BF6-D1A7-65A0-5837E582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4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38ECE-17F4-9C64-F06E-BBAB73261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27900-CEBE-5450-2464-D9DF7536A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0943C-E359-3EB5-7745-ADC39548C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BD1B7-DD73-4C69-9AF2-D2869A911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45DA08-B88F-AA8C-7A51-592FD7257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B6D95-265E-6B64-B375-F0705134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8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A50E6-83E7-0B0B-E793-C25F248C2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A1B517-E1F7-4885-6A62-859CEBEE9A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98915D-FEF8-B2E1-E165-D0B904D8A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F5203-93ED-D0D1-49D2-4A57C6628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DA5CF-AC38-0FA4-E917-58CCB383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A6AB9-DBA5-4AC4-69B8-5ECA99DB4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8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0022D6-0D2A-2CFB-DB0A-AD2D33074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44705-59CD-B915-4BFA-EE93C88ED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6D34D-E509-E1F2-EA14-CC34F43716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5A0B4-B868-43D4-B2D0-AC8AED545E55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60521-4B0A-01D3-27D1-55EABFF9F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48939-70D9-9C3F-25C6-740E22389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2EB768-2747-40A7-9E77-5EDAFCEA6D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32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ongress.gov/bill/119th-congress/senate-bill/3284/cosponsors?pageSort=lastToFirst&amp;loclr=cga-member" TargetMode="External"/><Relationship Id="rId13" Type="http://schemas.openxmlformats.org/officeDocument/2006/relationships/hyperlink" Target="https://www.congress.gov/bill/119th-congress/senate-bill/536" TargetMode="External"/><Relationship Id="rId18" Type="http://schemas.openxmlformats.org/officeDocument/2006/relationships/hyperlink" Target="https://www.supremecourt.gov/docket/docketfiles/html/public/24-109.html" TargetMode="External"/><Relationship Id="rId3" Type="http://schemas.openxmlformats.org/officeDocument/2006/relationships/hyperlink" Target="https://www.appropriations.senate.gov/imo/media/doc/fy26_thud_jes.pdf" TargetMode="External"/><Relationship Id="rId7" Type="http://schemas.openxmlformats.org/officeDocument/2006/relationships/hyperlink" Target="https://www.supremecourt.gov/opinions/24pdf/25a269_bp7c.pdf" TargetMode="External"/><Relationship Id="rId12" Type="http://schemas.openxmlformats.org/officeDocument/2006/relationships/hyperlink" Target="https://www.congress.gov/119/bills/s3786/BILLS-119s3786is.pdf" TargetMode="External"/><Relationship Id="rId17" Type="http://schemas.openxmlformats.org/officeDocument/2006/relationships/hyperlink" Target="https://www.whitehouse.gov/wp-content/uploads/2025/08/Proposed-Rescissions-of-Budgetary-Resources-August-28-2025.pdf" TargetMode="External"/><Relationship Id="rId2" Type="http://schemas.openxmlformats.org/officeDocument/2006/relationships/hyperlink" Target="https://www.congress.gov/bill/119th-congress/house-bill/7148" TargetMode="External"/><Relationship Id="rId16" Type="http://schemas.openxmlformats.org/officeDocument/2006/relationships/hyperlink" Target="https://www.whitehouse.gov/wp-content/uploads/2025/03/Proposed-Rescissions-of-Budgetary-Resources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ongress.gov/112/plaws/publ141/PLAW-112publ141.pdf" TargetMode="External"/><Relationship Id="rId11" Type="http://schemas.openxmlformats.org/officeDocument/2006/relationships/hyperlink" Target="https://www.congress.gov/bill/119th-congress/house-bill/4900?s=7&amp;r=6" TargetMode="External"/><Relationship Id="rId5" Type="http://schemas.openxmlformats.org/officeDocument/2006/relationships/hyperlink" Target="https://www.congress.gov/114/statute/STATUTE-129/STATUTE-129-Pg1312.pdf" TargetMode="External"/><Relationship Id="rId15" Type="http://schemas.openxmlformats.org/officeDocument/2006/relationships/hyperlink" Target="https://uscode.house.gov/view.xhtml?path=/prelim@title2/chapter17B&amp;edition=prelim" TargetMode="External"/><Relationship Id="rId10" Type="http://schemas.openxmlformats.org/officeDocument/2006/relationships/hyperlink" Target="https://www.congress.gov/bill/119th-congress/senate-bill/2945/text?s=3&amp;r=9" TargetMode="External"/><Relationship Id="rId4" Type="http://schemas.openxmlformats.org/officeDocument/2006/relationships/hyperlink" Target="https://www.congress.gov/117/plaws/publ58/PLAW-117publ58.pdf" TargetMode="External"/><Relationship Id="rId9" Type="http://schemas.openxmlformats.org/officeDocument/2006/relationships/hyperlink" Target="https://www.congress.gov/bill/119th-congress/house-bill/6491" TargetMode="External"/><Relationship Id="rId14" Type="http://schemas.openxmlformats.org/officeDocument/2006/relationships/hyperlink" Target="https://www.congress.gov/bill/119th-congress/house-bill/12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807ED-36CF-7497-BE19-176BC26EB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81265"/>
            <a:ext cx="9144000" cy="852741"/>
          </a:xfrm>
        </p:spPr>
        <p:txBody>
          <a:bodyPr>
            <a:normAutofit fontScale="90000"/>
          </a:bodyPr>
          <a:lstStyle/>
          <a:p>
            <a:br>
              <a:rPr lang="en-US" sz="4700" b="1" dirty="0">
                <a:gradFill>
                  <a:gsLst>
                    <a:gs pos="45000">
                      <a:srgbClr val="4529B1"/>
                    </a:gs>
                    <a:gs pos="100000">
                      <a:srgbClr val="FF0137"/>
                    </a:gs>
                  </a:gsLst>
                  <a:lin ang="0" scaled="0"/>
                </a:gradFill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300" b="1" dirty="0">
                <a:gradFill>
                  <a:gsLst>
                    <a:gs pos="45000">
                      <a:srgbClr val="4529B1"/>
                    </a:gs>
                    <a:gs pos="100000">
                      <a:srgbClr val="FF0137"/>
                    </a:gs>
                  </a:gsLst>
                  <a:lin ang="0" scaled="0"/>
                </a:gradFill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References</a:t>
            </a:r>
            <a:br>
              <a:rPr lang="en-US" sz="5300" b="1" dirty="0">
                <a:gradFill>
                  <a:gsLst>
                    <a:gs pos="45000">
                      <a:srgbClr val="4529B1"/>
                    </a:gs>
                    <a:gs pos="100000">
                      <a:srgbClr val="FF0137"/>
                    </a:gs>
                  </a:gsLst>
                  <a:lin ang="0" scaled="0"/>
                </a:gradFill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300" b="1" dirty="0">
                <a:gradFill>
                  <a:gsLst>
                    <a:gs pos="45000">
                      <a:srgbClr val="4529B1"/>
                    </a:gs>
                    <a:gs pos="100000">
                      <a:srgbClr val="FF0137"/>
                    </a:gs>
                  </a:gsLst>
                  <a:lin ang="0" scaled="0"/>
                </a:gradFill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Government Affairs Panel</a:t>
            </a:r>
            <a:br>
              <a:rPr lang="en-US" sz="5300" b="1" dirty="0">
                <a:gradFill>
                  <a:gsLst>
                    <a:gs pos="45000">
                      <a:srgbClr val="4529B1"/>
                    </a:gs>
                    <a:gs pos="100000">
                      <a:srgbClr val="FF0137"/>
                    </a:gs>
                  </a:gsLst>
                  <a:lin ang="0" scaled="0"/>
                </a:gradFill>
                <a:latin typeface="Franklin Gothic Medium" panose="020B0603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5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F7C46-4F75-24BD-61A3-6228DDC22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28216"/>
            <a:ext cx="9871710" cy="487832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dirty="0"/>
              <a:t>The Consolidated Appropriations Act, 2026 – </a:t>
            </a:r>
            <a:r>
              <a:rPr lang="en-US" sz="2000" dirty="0">
                <a:hlinkClick r:id="rId2"/>
              </a:rPr>
              <a:t>P.L. 119-75</a:t>
            </a:r>
            <a:r>
              <a:rPr lang="en-US" sz="2000" dirty="0"/>
              <a:t> and </a:t>
            </a:r>
            <a:r>
              <a:rPr lang="en-US" sz="2000" dirty="0">
                <a:hlinkClick r:id="rId3"/>
              </a:rPr>
              <a:t>Joint Explanatory Statement</a:t>
            </a:r>
            <a:endParaRPr lang="en-US" sz="2000" dirty="0"/>
          </a:p>
          <a:p>
            <a:pPr algn="l"/>
            <a:r>
              <a:rPr lang="en-US" sz="2000" dirty="0"/>
              <a:t>Infrastructure Investment and Jobs Act (IIJA) – </a:t>
            </a:r>
            <a:r>
              <a:rPr lang="en-US" sz="2000" dirty="0">
                <a:hlinkClick r:id="rId4"/>
              </a:rPr>
              <a:t>P.L. 117-58</a:t>
            </a:r>
            <a:endParaRPr lang="en-US" sz="2000" dirty="0"/>
          </a:p>
          <a:p>
            <a:pPr algn="l"/>
            <a:r>
              <a:rPr lang="en-US" sz="2000" dirty="0"/>
              <a:t>Fixing America’s Surface Transportation Act (FAST) – </a:t>
            </a:r>
            <a:r>
              <a:rPr lang="en-US" sz="2000" dirty="0">
                <a:hlinkClick r:id="rId5"/>
              </a:rPr>
              <a:t>P.L. 114-94</a:t>
            </a:r>
            <a:endParaRPr lang="en-US" sz="2000" dirty="0"/>
          </a:p>
          <a:p>
            <a:pPr algn="l"/>
            <a:r>
              <a:rPr lang="en-US" sz="2000" dirty="0"/>
              <a:t>Moving Ahead for Progress in the 21st Century Act (MAP-21) – </a:t>
            </a:r>
            <a:r>
              <a:rPr lang="en-US" sz="2000" dirty="0">
                <a:hlinkClick r:id="rId6"/>
              </a:rPr>
              <a:t>P.L. 112-141</a:t>
            </a:r>
            <a:endParaRPr lang="en-US" sz="2000" dirty="0"/>
          </a:p>
          <a:p>
            <a:pPr algn="l"/>
            <a:r>
              <a:rPr lang="en-US" sz="2000" dirty="0" err="1"/>
              <a:t>Dep’t</a:t>
            </a:r>
            <a:r>
              <a:rPr lang="en-US" sz="2000" dirty="0"/>
              <a:t> of State v. AIDS Vaccine Advocacy Coal. (Pocket Rescission) </a:t>
            </a:r>
            <a:r>
              <a:rPr lang="en-US" sz="2000" dirty="0">
                <a:hlinkClick r:id="rId7"/>
              </a:rPr>
              <a:t>No. 25A269 </a:t>
            </a:r>
            <a:r>
              <a:rPr lang="en-US" sz="2000" dirty="0"/>
              <a:t>(U.S. Sept. 26, 2025)</a:t>
            </a:r>
          </a:p>
          <a:p>
            <a:pPr algn="l"/>
            <a:r>
              <a:rPr lang="en-US" sz="2000" dirty="0">
                <a:hlinkClick r:id="rId8"/>
              </a:rPr>
              <a:t>S. 3284</a:t>
            </a:r>
            <a:r>
              <a:rPr lang="en-US" sz="2000" dirty="0"/>
              <a:t> and </a:t>
            </a:r>
            <a:r>
              <a:rPr lang="en-US" sz="2000" dirty="0">
                <a:hlinkClick r:id="rId9"/>
              </a:rPr>
              <a:t>H.R. 6491 </a:t>
            </a:r>
            <a:r>
              <a:rPr lang="en-US" sz="2000" dirty="0"/>
              <a:t>– Streamline Transit Projects Act</a:t>
            </a:r>
          </a:p>
          <a:p>
            <a:pPr algn="l"/>
            <a:r>
              <a:rPr lang="en-US" sz="2000" dirty="0">
                <a:hlinkClick r:id="rId10"/>
              </a:rPr>
              <a:t>S. 2945</a:t>
            </a:r>
            <a:r>
              <a:rPr lang="en-US" sz="2000" dirty="0"/>
              <a:t> and </a:t>
            </a:r>
            <a:r>
              <a:rPr lang="en-US" sz="2000" dirty="0">
                <a:hlinkClick r:id="rId11"/>
              </a:rPr>
              <a:t>H.R.4900 </a:t>
            </a:r>
            <a:r>
              <a:rPr lang="en-US" sz="2000" dirty="0"/>
              <a:t>– Safe Transit Accountability Act</a:t>
            </a:r>
          </a:p>
          <a:p>
            <a:pPr algn="l"/>
            <a:r>
              <a:rPr lang="en-US" sz="2000" dirty="0">
                <a:hlinkClick r:id="rId12"/>
              </a:rPr>
              <a:t>S. 3786</a:t>
            </a:r>
            <a:r>
              <a:rPr lang="en-US" sz="2000" dirty="0"/>
              <a:t> – Balance the Highway Trust Fund Act</a:t>
            </a:r>
          </a:p>
          <a:p>
            <a:pPr algn="l"/>
            <a:r>
              <a:rPr lang="en-US" sz="2000" dirty="0">
                <a:hlinkClick r:id="rId13"/>
              </a:rPr>
              <a:t>S.536 </a:t>
            </a:r>
            <a:r>
              <a:rPr lang="en-US" sz="2000" dirty="0"/>
              <a:t>and </a:t>
            </a:r>
            <a:r>
              <a:rPr lang="en-US" sz="2000" dirty="0">
                <a:hlinkClick r:id="rId14"/>
              </a:rPr>
              <a:t>H.R.1253 </a:t>
            </a:r>
            <a:r>
              <a:rPr lang="en-US" sz="2000" dirty="0"/>
              <a:t>– Fair SHARE Act of 2025 (EV fees)</a:t>
            </a:r>
          </a:p>
          <a:p>
            <a:pPr algn="l"/>
            <a:r>
              <a:rPr lang="en-US" sz="2000" dirty="0"/>
              <a:t>The Impoundment Control Act of 1974 (ICA) (2 U.S.C. §§ 601–688) – </a:t>
            </a:r>
            <a:r>
              <a:rPr lang="en-US" sz="2000" dirty="0">
                <a:hlinkClick r:id="rId15"/>
              </a:rPr>
              <a:t>Pub. L. 93–344</a:t>
            </a:r>
            <a:endParaRPr lang="en-US" sz="2000" dirty="0"/>
          </a:p>
          <a:p>
            <a:pPr algn="l"/>
            <a:r>
              <a:rPr lang="en-US" sz="2000" dirty="0"/>
              <a:t>May 28, 2025 </a:t>
            </a:r>
            <a:r>
              <a:rPr lang="en-US" sz="2000" dirty="0">
                <a:hlinkClick r:id="rId16"/>
              </a:rPr>
              <a:t>Presidential Rescission Request </a:t>
            </a:r>
            <a:endParaRPr lang="en-US" sz="2000" dirty="0"/>
          </a:p>
          <a:p>
            <a:pPr algn="l"/>
            <a:r>
              <a:rPr lang="en-US" sz="2000" dirty="0"/>
              <a:t>August 28, 2025 </a:t>
            </a:r>
            <a:r>
              <a:rPr lang="en-US" sz="2000" dirty="0">
                <a:hlinkClick r:id="rId17"/>
              </a:rPr>
              <a:t>Presidential Rescission Request</a:t>
            </a:r>
            <a:endParaRPr lang="en-US" sz="2000" dirty="0"/>
          </a:p>
          <a:p>
            <a:pPr algn="l"/>
            <a:r>
              <a:rPr lang="en-US" sz="2000" dirty="0"/>
              <a:t>Louisiana v. Callais (Voting Rights Act) </a:t>
            </a:r>
            <a:r>
              <a:rPr lang="en-US" sz="2000" dirty="0">
                <a:hlinkClick r:id="rId18"/>
              </a:rPr>
              <a:t>Docket No. 24-109 </a:t>
            </a:r>
            <a:r>
              <a:rPr lang="en-US" sz="2000" dirty="0"/>
              <a:t>(Argument heard Oct 15, 2025)</a:t>
            </a: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4623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Franklin Gothic Medium</vt:lpstr>
      <vt:lpstr>Office Theme</vt:lpstr>
      <vt:lpstr> References Government Affairs Panel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Vanessa Nuñez</dc:creator>
  <cp:lastModifiedBy>Vanessa Nuñez</cp:lastModifiedBy>
  <cp:revision>1</cp:revision>
  <dcterms:created xsi:type="dcterms:W3CDTF">2026-03-13T15:50:00Z</dcterms:created>
  <dcterms:modified xsi:type="dcterms:W3CDTF">2026-03-13T15:51:22Z</dcterms:modified>
</cp:coreProperties>
</file>