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3"/>
  </p:notesMasterIdLst>
  <p:sldIdLst>
    <p:sldId id="279" r:id="rId2"/>
    <p:sldId id="292" r:id="rId3"/>
    <p:sldId id="293" r:id="rId4"/>
    <p:sldId id="281" r:id="rId5"/>
    <p:sldId id="283" r:id="rId6"/>
    <p:sldId id="284" r:id="rId7"/>
    <p:sldId id="285" r:id="rId8"/>
    <p:sldId id="287" r:id="rId9"/>
    <p:sldId id="289" r:id="rId10"/>
    <p:sldId id="290" r:id="rId11"/>
    <p:sldId id="286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8215" autoAdjust="0"/>
  </p:normalViewPr>
  <p:slideViewPr>
    <p:cSldViewPr>
      <p:cViewPr varScale="1">
        <p:scale>
          <a:sx n="73" d="100"/>
          <a:sy n="73" d="100"/>
        </p:scale>
        <p:origin x="13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22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71D85-367C-4C6D-B64D-F8F86FB525D5}" type="datetimeFigureOut">
              <a:rPr lang="en-US" smtClean="0"/>
              <a:pPr/>
              <a:t>4/12/2016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A1F8C8-8E18-48E8-A745-10AB944894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539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26946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4578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DC57F-0137-CA45-9B09-642DDA269A3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997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5526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(Modified from Table 1 in the APTA 2006 Fact Book. http://www.apta.com/resources/statistics/Documents/FactBook/APTA_2006_Fact_Book.pdf)</a:t>
            </a:r>
          </a:p>
          <a:p>
            <a:endParaRPr lang="en-US" smtClean="0"/>
          </a:p>
          <a:p>
            <a:r>
              <a:rPr lang="en-US" smtClean="0"/>
              <a:t>Indications that the first public Transport was in Paris in 1662 and then in Nantes, France (Voiture Omnibus – carriage for all which is where bus came from shortened omnibus) </a:t>
            </a:r>
          </a:p>
          <a:p>
            <a:r>
              <a:rPr lang="en-US" smtClean="0"/>
              <a:t>UK 1824 first “bus route from Market Street in Manchester to Pendelton in Salford</a:t>
            </a:r>
          </a:p>
          <a:p>
            <a:r>
              <a:rPr lang="en-US" smtClean="0"/>
              <a:t>Father of public transit was Abraham Brower – 1829</a:t>
            </a:r>
          </a:p>
          <a:p>
            <a:r>
              <a:rPr lang="en-US" smtClean="0"/>
              <a:t>World’s first horse-powered rail car NYC to Harlem 1832 </a:t>
            </a:r>
          </a:p>
          <a:p>
            <a:r>
              <a:rPr lang="en-US" smtClean="0"/>
              <a:t>Between 1832 – 1882 horse drawn street railways were common place</a:t>
            </a:r>
          </a:p>
          <a:p>
            <a:endParaRPr lang="en-US" dirty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78128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1882 Chicago</a:t>
            </a:r>
          </a:p>
          <a:p>
            <a:r>
              <a:rPr lang="en-US" smtClean="0"/>
              <a:t>5 companies in san fransico</a:t>
            </a:r>
          </a:p>
          <a:p>
            <a:r>
              <a:rPr lang="en-US" smtClean="0"/>
              <a:t>Andrew haliday first cable-powered street railway 1836</a:t>
            </a:r>
          </a:p>
          <a:p>
            <a:r>
              <a:rPr lang="en-US" smtClean="0"/>
              <a:t>Peak 59 companies operated in 27 cities 1888</a:t>
            </a:r>
          </a:p>
          <a:p>
            <a:r>
              <a:rPr lang="en-US" smtClean="0"/>
              <a:t>Frank sprague richmond partner of thomas edison</a:t>
            </a:r>
          </a:p>
          <a:p>
            <a:r>
              <a:rPr lang="en-US" smtClean="0"/>
              <a:t>St. joseph mo 1887</a:t>
            </a:r>
          </a:p>
          <a:p>
            <a:r>
              <a:rPr lang="en-US" smtClean="0"/>
              <a:t>Interurbans to “suburbs” or countryside</a:t>
            </a:r>
          </a:p>
          <a:p>
            <a:r>
              <a:rPr lang="en-US" smtClean="0"/>
              <a:t>Early elevated were steam powered</a:t>
            </a:r>
          </a:p>
          <a:p>
            <a:r>
              <a:rPr lang="en-US" smtClean="0"/>
              <a:t>1877 nyc elevated</a:t>
            </a:r>
          </a:p>
          <a:p>
            <a:r>
              <a:rPr lang="en-US" smtClean="0"/>
              <a:t>Chicago unique, not built over streets, but through alleys and between bldgs</a:t>
            </a:r>
          </a:p>
          <a:p>
            <a:r>
              <a:rPr lang="en-US" smtClean="0"/>
              <a:t>Steam underground london 1854</a:t>
            </a:r>
          </a:p>
          <a:p>
            <a:r>
              <a:rPr lang="en-US" smtClean="0"/>
              <a:t>Nyc 1900</a:t>
            </a:r>
          </a:p>
          <a:p>
            <a:r>
              <a:rPr lang="en-US" smtClean="0"/>
              <a:t>1894 Boston – first major infusion of public money </a:t>
            </a:r>
            <a:endParaRPr lang="en-US" dirty="0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2033658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DC57F-0137-CA45-9B09-642DDA269A3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9116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DC57F-0137-CA45-9B09-642DDA269A3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837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DC57F-0137-CA45-9B09-642DDA269A3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200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A1F8C8-8E18-48E8-A745-10AB944894D6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978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48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609601"/>
            <a:ext cx="2411539" cy="9111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Slide -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Break - Les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343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D78DD-E341-2A42-B139-BDAB14054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17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4.jpeg"/><Relationship Id="rId4" Type="http://schemas.openxmlformats.org/officeDocument/2006/relationships/hyperlink" Target="http://upload.wikimedia.org/wikipedia/commons/e/ed/Newtonbostoncar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History of Public Transportation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Instructor: Dr. Jill Hough</a:t>
            </a:r>
          </a:p>
          <a:p>
            <a:r>
              <a:rPr lang="en-US" dirty="0" smtClean="0"/>
              <a:t>Module 1 – Lesson 2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5130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Transit Ridership Trends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Ridership reached all-time high during World War II (about 28 billion one-way passenger trips) due to gas rationing, full employment.</a:t>
            </a:r>
          </a:p>
          <a:p>
            <a:r>
              <a:rPr lang="en-US" smtClean="0"/>
              <a:t>Ridership dropped to about 6 billion one-way passenger trips in mid 1960s before rising due to energy crises, new systems.</a:t>
            </a:r>
          </a:p>
          <a:p>
            <a:r>
              <a:rPr lang="en-US" smtClean="0"/>
              <a:t>Ridership hit post WW II high in 2009 with 10.4 billion one-way passenger trips.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80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Relationship of Technology to </a:t>
            </a:r>
            <a:br>
              <a:rPr lang="en-US" dirty="0" smtClean="0"/>
            </a:br>
            <a:r>
              <a:rPr lang="en-US" dirty="0" smtClean="0"/>
              <a:t>Enterprise Form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Few economies of scale for horse car systems therefore small firms, individual routes feasible.</a:t>
            </a:r>
          </a:p>
          <a:p>
            <a:r>
              <a:rPr lang="en-US" dirty="0" smtClean="0"/>
              <a:t>Electric streetcars required large investments in rolling stock, power generation and distribution so large enterprise desirable.</a:t>
            </a:r>
          </a:p>
          <a:p>
            <a:r>
              <a:rPr lang="en-US" dirty="0" smtClean="0"/>
              <a:t>Monopoly or duopoly structure continues today.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42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Learning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Articulate </a:t>
            </a:r>
            <a:r>
              <a:rPr lang="en-US" dirty="0"/>
              <a:t>the relationship between the development of transit technology, the transit enterprise, and U.S. urban development.</a:t>
            </a:r>
          </a:p>
          <a:p>
            <a:pPr lvl="0"/>
            <a:r>
              <a:rPr lang="en-US" dirty="0"/>
              <a:t>Describe the positive and negative impacts of the dramatic change in urban travel method and pattern over the past 90 years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6318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Context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the population moved from  rural to urban areas, the public </a:t>
            </a:r>
            <a:r>
              <a:rPr lang="en-US" dirty="0"/>
              <a:t>transportation allowed for larger urban areas to be efficiently connected.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8536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Major Milestones in Transit</a:t>
            </a:r>
            <a:endParaRPr lang="en-US" dirty="0"/>
          </a:p>
        </p:txBody>
      </p:sp>
      <p:sp>
        <p:nvSpPr>
          <p:cNvPr id="7171" name="Subtitl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1662, the omnibus in Paris</a:t>
            </a:r>
          </a:p>
          <a:p>
            <a:r>
              <a:rPr lang="en-US" dirty="0" smtClean="0"/>
              <a:t>1740 New York use of Ox carts</a:t>
            </a:r>
          </a:p>
          <a:p>
            <a:r>
              <a:rPr lang="en-US" dirty="0" smtClean="0"/>
              <a:t>1827 First horse drawn urban stagecoach (omnibus) 1829 London, 1831 NYC -12 passenger</a:t>
            </a:r>
          </a:p>
          <a:p>
            <a:r>
              <a:rPr lang="en-US" dirty="0" smtClean="0"/>
              <a:t>1830 First railroad – Baltimore</a:t>
            </a:r>
          </a:p>
          <a:p>
            <a:r>
              <a:rPr lang="en-US" dirty="0" smtClean="0"/>
              <a:t>1832 Street Railway (horse Car) 7 mph</a:t>
            </a:r>
          </a:p>
          <a:p>
            <a:r>
              <a:rPr lang="en-US" dirty="0" smtClean="0"/>
              <a:t>1871 First steam-powered </a:t>
            </a:r>
            <a:br>
              <a:rPr lang="en-US" dirty="0" smtClean="0"/>
            </a:br>
            <a:r>
              <a:rPr lang="en-US" dirty="0" smtClean="0"/>
              <a:t>elevated line</a:t>
            </a:r>
          </a:p>
          <a:p>
            <a:r>
              <a:rPr lang="en-US" dirty="0" smtClean="0"/>
              <a:t>1872 Great horse influenza killed </a:t>
            </a:r>
            <a:br>
              <a:rPr lang="en-US" dirty="0" smtClean="0"/>
            </a:br>
            <a:r>
              <a:rPr lang="en-US" dirty="0" smtClean="0"/>
              <a:t>thousands of horses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173" name="Picture 7" descr="DCR_CongressBake-rhorse-drawn_trolley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800600"/>
            <a:ext cx="30099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584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Major Milestones in Transit</a:t>
            </a:r>
          </a:p>
        </p:txBody>
      </p:sp>
      <p:sp>
        <p:nvSpPr>
          <p:cNvPr id="9219" name="Subtitle 2"/>
          <p:cNvSpPr>
            <a:spLocks noGrp="1"/>
          </p:cNvSpPr>
          <p:nvPr>
            <p:ph idx="1"/>
          </p:nvPr>
        </p:nvSpPr>
        <p:spPr>
          <a:xfrm>
            <a:off x="457200" y="1828800"/>
            <a:ext cx="5029200" cy="4648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1873 First cable car – San Francisco</a:t>
            </a:r>
          </a:p>
          <a:p>
            <a:r>
              <a:rPr lang="en-US" dirty="0" smtClean="0"/>
              <a:t>1883 First public operated cable car – New York</a:t>
            </a:r>
          </a:p>
          <a:p>
            <a:r>
              <a:rPr lang="en-US" dirty="0" smtClean="0"/>
              <a:t>1888 First successful street railway transit agency – Richmond, VA</a:t>
            </a:r>
          </a:p>
          <a:p>
            <a:r>
              <a:rPr lang="en-US" dirty="0" smtClean="0"/>
              <a:t>1893 First interurban</a:t>
            </a:r>
          </a:p>
          <a:p>
            <a:pPr>
              <a:tabLst>
                <a:tab pos="236538" algn="l"/>
              </a:tabLst>
            </a:pPr>
            <a:r>
              <a:rPr lang="en-US" dirty="0" smtClean="0"/>
              <a:t>1895 First elevated rail line – Chicago</a:t>
            </a:r>
          </a:p>
          <a:p>
            <a:r>
              <a:rPr lang="en-US" dirty="0" smtClean="0"/>
              <a:t>1897 First electric </a:t>
            </a:r>
            <a:r>
              <a:rPr lang="en-US" dirty="0"/>
              <a:t>underground – </a:t>
            </a:r>
            <a:r>
              <a:rPr lang="en-US" dirty="0" smtClean="0"/>
              <a:t>Boston</a:t>
            </a:r>
          </a:p>
        </p:txBody>
      </p:sp>
      <p:pic>
        <p:nvPicPr>
          <p:cNvPr id="9221" name="Picture 7" descr="File:Newtonbostonca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2845676"/>
            <a:ext cx="3456344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181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Major Milestones in Transit</a:t>
            </a:r>
          </a:p>
        </p:txBody>
      </p:sp>
      <p:sp>
        <p:nvSpPr>
          <p:cNvPr id="4" name="Subtitle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1904 – First State operated street railway – </a:t>
            </a:r>
            <a:br>
              <a:rPr lang="en-US" dirty="0" smtClean="0"/>
            </a:br>
            <a:r>
              <a:rPr lang="en-US" dirty="0" smtClean="0"/>
              <a:t>		Bismarck, ND</a:t>
            </a:r>
          </a:p>
          <a:p>
            <a:r>
              <a:rPr lang="en-US" dirty="0" smtClean="0"/>
              <a:t>1905 </a:t>
            </a:r>
            <a:r>
              <a:rPr lang="en-US" dirty="0"/>
              <a:t>– </a:t>
            </a:r>
            <a:r>
              <a:rPr lang="en-US" dirty="0" smtClean="0"/>
              <a:t>First public takeover of a private transportation company (Staten Island Ferry)</a:t>
            </a:r>
          </a:p>
          <a:p>
            <a:r>
              <a:rPr lang="en-US" dirty="0"/>
              <a:t>1910 – </a:t>
            </a:r>
            <a:r>
              <a:rPr lang="en-US" dirty="0" smtClean="0"/>
              <a:t>Buses </a:t>
            </a:r>
            <a:r>
              <a:rPr lang="en-US" dirty="0"/>
              <a:t>(Jitney</a:t>
            </a:r>
            <a:r>
              <a:rPr lang="en-US" dirty="0" smtClean="0"/>
              <a:t>)</a:t>
            </a:r>
          </a:p>
          <a:p>
            <a:r>
              <a:rPr lang="en-US" dirty="0" smtClean="0"/>
              <a:t>1932 </a:t>
            </a:r>
            <a:r>
              <a:rPr lang="en-US" dirty="0"/>
              <a:t>– First </a:t>
            </a:r>
            <a:r>
              <a:rPr lang="en-US" dirty="0" smtClean="0"/>
              <a:t>publicly operated heavy rail line – </a:t>
            </a:r>
            <a:br>
              <a:rPr lang="en-US" dirty="0" smtClean="0"/>
            </a:br>
            <a:r>
              <a:rPr lang="en-US" dirty="0" smtClean="0"/>
              <a:t>		New York</a:t>
            </a:r>
          </a:p>
          <a:p>
            <a:r>
              <a:rPr lang="en-US" dirty="0" smtClean="0"/>
              <a:t>1964</a:t>
            </a:r>
            <a:r>
              <a:rPr lang="en-US" dirty="0"/>
              <a:t> – </a:t>
            </a:r>
            <a:r>
              <a:rPr lang="en-US" dirty="0" smtClean="0"/>
              <a:t>Urban </a:t>
            </a:r>
            <a:r>
              <a:rPr lang="en-US" dirty="0"/>
              <a:t>Mass Transportation Act of 1964</a:t>
            </a:r>
          </a:p>
          <a:p>
            <a:r>
              <a:rPr lang="en-US" dirty="0" smtClean="0"/>
              <a:t>1960s-1970s</a:t>
            </a:r>
            <a:r>
              <a:rPr lang="en-US" dirty="0"/>
              <a:t> – </a:t>
            </a:r>
            <a:r>
              <a:rPr lang="en-US" dirty="0" smtClean="0"/>
              <a:t>Conversion </a:t>
            </a:r>
            <a:r>
              <a:rPr lang="en-US" dirty="0"/>
              <a:t>from private ownership to pubic </a:t>
            </a:r>
            <a:r>
              <a:rPr lang="en-US" dirty="0" smtClean="0"/>
              <a:t>agency </a:t>
            </a:r>
            <a:r>
              <a:rPr lang="en-US" dirty="0"/>
              <a:t>ownership</a:t>
            </a:r>
          </a:p>
          <a:p>
            <a:r>
              <a:rPr lang="en-US" dirty="0" smtClean="0"/>
              <a:t>1983</a:t>
            </a:r>
            <a:r>
              <a:rPr lang="en-US" dirty="0"/>
              <a:t> – </a:t>
            </a:r>
            <a:r>
              <a:rPr lang="en-US" dirty="0" smtClean="0"/>
              <a:t>Public </a:t>
            </a:r>
            <a:r>
              <a:rPr lang="en-US" dirty="0"/>
              <a:t>transportation trust fund for capital </a:t>
            </a:r>
            <a:r>
              <a:rPr lang="en-US" dirty="0" smtClean="0"/>
              <a:t>projects </a:t>
            </a:r>
            <a:r>
              <a:rPr lang="en-US" dirty="0"/>
              <a:t>created through dedication of one </a:t>
            </a:r>
            <a:r>
              <a:rPr lang="en-US" dirty="0" smtClean="0"/>
              <a:t>cent </a:t>
            </a:r>
            <a:r>
              <a:rPr lang="en-US" dirty="0"/>
              <a:t>of federal gas tax </a:t>
            </a:r>
          </a:p>
          <a:p>
            <a:r>
              <a:rPr lang="en-US" dirty="0" smtClean="0"/>
              <a:t>1990 </a:t>
            </a:r>
            <a:r>
              <a:rPr lang="en-US" dirty="0"/>
              <a:t>– </a:t>
            </a:r>
            <a:r>
              <a:rPr lang="en-US" dirty="0" smtClean="0"/>
              <a:t>Americans with Disabilities Act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9702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 of the Transit Enterprise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tabLst>
                <a:tab pos="2806700" algn="l"/>
              </a:tabLst>
            </a:pPr>
            <a:r>
              <a:rPr lang="en-US" dirty="0" smtClean="0"/>
              <a:t>Pre 1890s	Individual entrepreneurs,</a:t>
            </a:r>
            <a:br>
              <a:rPr lang="en-US" dirty="0" smtClean="0"/>
            </a:br>
            <a:r>
              <a:rPr lang="en-US" dirty="0" smtClean="0"/>
              <a:t>	small firms, single routes</a:t>
            </a:r>
          </a:p>
          <a:p>
            <a:pPr>
              <a:tabLst>
                <a:tab pos="2806700" algn="l"/>
              </a:tabLst>
            </a:pPr>
            <a:r>
              <a:rPr lang="en-US" dirty="0" smtClean="0"/>
              <a:t>Most Electric Railways were owned by Utility Companies</a:t>
            </a:r>
          </a:p>
          <a:p>
            <a:pPr>
              <a:tabLst>
                <a:tab pos="2806700" algn="l"/>
              </a:tabLst>
            </a:pPr>
            <a:r>
              <a:rPr lang="en-US" dirty="0" smtClean="0"/>
              <a:t>1890s-WWII	Mergers into one or few large</a:t>
            </a:r>
            <a:br>
              <a:rPr lang="en-US" dirty="0" smtClean="0"/>
            </a:br>
            <a:r>
              <a:rPr lang="en-US" dirty="0" smtClean="0"/>
              <a:t>	private corps in each city</a:t>
            </a:r>
          </a:p>
          <a:p>
            <a:pPr>
              <a:tabLst>
                <a:tab pos="2806700" algn="l"/>
              </a:tabLst>
            </a:pPr>
            <a:r>
              <a:rPr lang="en-US" dirty="0"/>
              <a:t>1920s -- WW II	Rapid introduction of auto decline of </a:t>
            </a:r>
            <a:r>
              <a:rPr lang="en-US" dirty="0" smtClean="0"/>
              <a:t>transit</a:t>
            </a:r>
          </a:p>
          <a:p>
            <a:pPr>
              <a:tabLst>
                <a:tab pos="2806700" algn="l"/>
              </a:tabLst>
            </a:pPr>
            <a:r>
              <a:rPr lang="en-US" dirty="0" smtClean="0"/>
              <a:t>WWII-1960s	Declining profitability, abandonment of 	service in small towns</a:t>
            </a:r>
          </a:p>
          <a:p>
            <a:pPr>
              <a:tabLst>
                <a:tab pos="2806700" algn="l"/>
              </a:tabLst>
            </a:pPr>
            <a:r>
              <a:rPr lang="en-US" dirty="0" smtClean="0"/>
              <a:t>WW II -- 1960s	Expansion of highway system - Interstate 	Era</a:t>
            </a:r>
          </a:p>
          <a:p>
            <a:pPr>
              <a:tabLst>
                <a:tab pos="2806700" algn="l"/>
              </a:tabLst>
            </a:pPr>
            <a:r>
              <a:rPr lang="en-US" dirty="0" smtClean="0"/>
              <a:t>1960s– 1980 	“Balanced</a:t>
            </a:r>
            <a:r>
              <a:rPr lang="ja-JP" altLang="en-US" dirty="0" smtClean="0"/>
              <a:t>”</a:t>
            </a:r>
            <a:r>
              <a:rPr lang="en-US" dirty="0" smtClean="0"/>
              <a:t>transportation concern for 		energy, air  quality</a:t>
            </a:r>
          </a:p>
          <a:p>
            <a:pPr>
              <a:tabLst>
                <a:tab pos="2806700" algn="l"/>
              </a:tabLst>
            </a:pPr>
            <a:r>
              <a:rPr lang="en-US" dirty="0" smtClean="0"/>
              <a:t>1990s - Present	Congestion, air quality, ADA, energy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524866" y="1845259"/>
            <a:ext cx="7772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171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Transit and Urban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industrial revolution led to a migration from rural to urban areas.</a:t>
            </a:r>
          </a:p>
          <a:p>
            <a:r>
              <a:rPr lang="en-US" dirty="0" smtClean="0"/>
              <a:t>To absorb increasing populations, urban areas needed to spread out.</a:t>
            </a:r>
          </a:p>
          <a:p>
            <a:r>
              <a:rPr lang="en-US" dirty="0" smtClean="0"/>
              <a:t>Improved public transportation allowed for larger urban areas to be efficiently connected.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269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Transit Ridership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Transit Ridership grew steadily from the 1890s through the 1920s.</a:t>
            </a:r>
          </a:p>
          <a:p>
            <a:r>
              <a:rPr lang="en-US" smtClean="0"/>
              <a:t>Ridership began to decline during the Great Depression due to increased unemployment, bankruptcy of transit systems and introduction of automobile.</a:t>
            </a:r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77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ustom 2">
      <a:dk1>
        <a:sysClr val="windowText" lastClr="000000"/>
      </a:dk1>
      <a:lt1>
        <a:sysClr val="window" lastClr="FFFFFF"/>
      </a:lt1>
      <a:dk2>
        <a:srgbClr val="32387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251</TotalTime>
  <Words>571</Words>
  <Application>Microsoft Office PowerPoint</Application>
  <PresentationFormat>On-screen Show (4:3)</PresentationFormat>
  <Paragraphs>87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ＭＳ Ｐゴシック</vt:lpstr>
      <vt:lpstr>Arial</vt:lpstr>
      <vt:lpstr>Calibri</vt:lpstr>
      <vt:lpstr>Clarity</vt:lpstr>
      <vt:lpstr>The History of Public Transportation </vt:lpstr>
      <vt:lpstr>Learning Objectives</vt:lpstr>
      <vt:lpstr>Overall Context</vt:lpstr>
      <vt:lpstr>Major Milestones in Transit</vt:lpstr>
      <vt:lpstr>Major Milestones in Transit</vt:lpstr>
      <vt:lpstr>Major Milestones in Transit</vt:lpstr>
      <vt:lpstr>History of the Transit Enterprise</vt:lpstr>
      <vt:lpstr>Transit and Urban Development</vt:lpstr>
      <vt:lpstr>Transit Ridership Trends</vt:lpstr>
      <vt:lpstr>Transit Ridership Trends (cont.)</vt:lpstr>
      <vt:lpstr>Relationship of Technology to  Enterprise Form</vt:lpstr>
    </vt:vector>
  </TitlesOfParts>
  <Company>NTI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NTC</dc:title>
  <dc:creator>lori</dc:creator>
  <cp:lastModifiedBy>Lindsey Robertson</cp:lastModifiedBy>
  <cp:revision>33</cp:revision>
  <dcterms:created xsi:type="dcterms:W3CDTF">2012-01-19T20:24:50Z</dcterms:created>
  <dcterms:modified xsi:type="dcterms:W3CDTF">2016-04-12T14:30:27Z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46294E9F-2981-4B39-8CF4-9A7603295316</vt:lpwstr>
  </property>
  <property fmtid="{D5CDD505-2E9C-101B-9397-08002B2CF9AE}" pid="3" name="ArticulatePath">
    <vt:lpwstr>Module+1+Lesson+2</vt:lpwstr>
  </property>
</Properties>
</file>