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25"/>
  </p:notesMasterIdLst>
  <p:sldIdLst>
    <p:sldId id="281" r:id="rId2"/>
    <p:sldId id="282" r:id="rId3"/>
    <p:sldId id="283" r:id="rId4"/>
    <p:sldId id="284" r:id="rId5"/>
    <p:sldId id="285" r:id="rId6"/>
    <p:sldId id="286" r:id="rId7"/>
    <p:sldId id="287" r:id="rId8"/>
    <p:sldId id="288"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Lst>
  <p:sldSz cx="9144000" cy="6858000" type="screen4x3"/>
  <p:notesSz cx="6858000" cy="9144000"/>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215" autoAdjust="0"/>
  </p:normalViewPr>
  <p:slideViewPr>
    <p:cSldViewPr>
      <p:cViewPr varScale="1">
        <p:scale>
          <a:sx n="74" d="100"/>
          <a:sy n="74" d="100"/>
        </p:scale>
        <p:origin x="-96" y="-33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1812" y="4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B71D85-367C-4C6D-B64D-F8F86FB525D5}" type="datetimeFigureOut">
              <a:rPr lang="en-US" smtClean="0"/>
              <a:pPr/>
              <a:t>6/2/2015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A1F8C8-8E18-48E8-A745-10AB944894D6}" type="slidenum">
              <a:rPr lang="en-US" smtClean="0"/>
              <a:pPr/>
              <a:t>‹#›</a:t>
            </a:fld>
            <a:endParaRPr lang="en-US" dirty="0"/>
          </a:p>
        </p:txBody>
      </p:sp>
    </p:spTree>
    <p:extLst>
      <p:ext uri="{BB962C8B-B14F-4D97-AF65-F5344CB8AC3E}">
        <p14:creationId xmlns:p14="http://schemas.microsoft.com/office/powerpoint/2010/main" val="1598539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Cover slide.</a:t>
            </a:r>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a:t>
            </a:fld>
            <a:endParaRPr lang="en-US"/>
          </a:p>
        </p:txBody>
      </p:sp>
    </p:spTree>
    <p:extLst>
      <p:ext uri="{BB962C8B-B14F-4D97-AF65-F5344CB8AC3E}">
        <p14:creationId xmlns:p14="http://schemas.microsoft.com/office/powerpoint/2010/main" val="37283874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1" y="4343400"/>
            <a:ext cx="5867400" cy="4419600"/>
          </a:xfrm>
        </p:spPr>
        <p:txBody>
          <a:bodyPr/>
          <a:lstStyle/>
          <a:p>
            <a:pPr lvl="0"/>
            <a:r>
              <a:rPr lang="en-US" dirty="0">
                <a:solidFill>
                  <a:srgbClr val="000000"/>
                </a:solidFill>
              </a:rPr>
              <a:t>This just breaks out the 10 biggest metro areas (and the ones where transit is generally the most available).  Note that the share of jobs in these large areas never goes above 40%.  This is a testament to both the size of some of these metro areas, as well as the limited reach of some of their transit systems.</a:t>
            </a:r>
            <a:endParaRPr lang="en-US" dirty="0">
              <a:solidFill>
                <a:srgbClr val="000000"/>
              </a:solidFill>
            </a:endParaRPr>
          </a:p>
        </p:txBody>
      </p:sp>
      <p:sp>
        <p:nvSpPr>
          <p:cNvPr id="4" name="Slide Number Placeholder 3"/>
          <p:cNvSpPr>
            <a:spLocks noGrp="1"/>
          </p:cNvSpPr>
          <p:nvPr>
            <p:ph type="sldNum" sz="quarter" idx="10"/>
          </p:nvPr>
        </p:nvSpPr>
        <p:spPr/>
        <p:txBody>
          <a:bodyPr/>
          <a:lstStyle/>
          <a:p>
            <a:fld id="{6DC554B0-DA4E-4626-ABC9-A53E5D96C9BD}" type="slidenum">
              <a:rPr lang="en-US" smtClean="0"/>
              <a:pPr/>
              <a:t>10</a:t>
            </a:fld>
            <a:endParaRPr lang="en-US"/>
          </a:p>
        </p:txBody>
      </p:sp>
    </p:spTree>
    <p:extLst>
      <p:ext uri="{BB962C8B-B14F-4D97-AF65-F5344CB8AC3E}">
        <p14:creationId xmlns:p14="http://schemas.microsoft.com/office/powerpoint/2010/main" val="27581760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1" y="4343400"/>
            <a:ext cx="5867400" cy="4419600"/>
          </a:xfrm>
        </p:spPr>
        <p:txBody>
          <a:bodyPr/>
          <a:lstStyle/>
          <a:p>
            <a:pPr lvl="0"/>
            <a:r>
              <a:rPr lang="en-US" dirty="0">
                <a:solidFill>
                  <a:srgbClr val="000000"/>
                </a:solidFill>
              </a:rPr>
              <a:t>Now let’s look at the accessibility in cities versus suburbs.</a:t>
            </a:r>
          </a:p>
          <a:p>
            <a:pPr lvl="0"/>
            <a:r>
              <a:rPr lang="en-US" dirty="0">
                <a:solidFill>
                  <a:srgbClr val="000000"/>
                </a:solidFill>
              </a:rPr>
              <a:t/>
            </a:r>
            <a:br>
              <a:rPr lang="en-US" dirty="0">
                <a:solidFill>
                  <a:srgbClr val="000000"/>
                </a:solidFill>
              </a:rPr>
            </a:br>
            <a:r>
              <a:rPr lang="en-US" dirty="0">
                <a:solidFill>
                  <a:srgbClr val="000000"/>
                </a:solidFill>
              </a:rPr>
              <a:t>Accessibility to employment is still far better for city dwellers than suburban dwellers.  In every part of the country, city residents have better accessibility to employment than suburban dwellers.  Why is this?</a:t>
            </a:r>
          </a:p>
          <a:p>
            <a:pPr lvl="0"/>
            <a:endParaRPr lang="en-US" dirty="0">
              <a:solidFill>
                <a:srgbClr val="000000"/>
              </a:solidFill>
            </a:endParaRPr>
          </a:p>
          <a:p>
            <a:pPr lvl="0"/>
            <a:r>
              <a:rPr lang="en-US" i="1" dirty="0">
                <a:solidFill>
                  <a:srgbClr val="000000"/>
                </a:solidFill>
              </a:rPr>
              <a:t>Talk about how jobs tend to be more clustered centrally (downtown, for example) in a city, and transit service will be more ubiquitous as well as more frequent. </a:t>
            </a:r>
          </a:p>
        </p:txBody>
      </p:sp>
      <p:sp>
        <p:nvSpPr>
          <p:cNvPr id="4" name="Slide Number Placeholder 3"/>
          <p:cNvSpPr>
            <a:spLocks noGrp="1"/>
          </p:cNvSpPr>
          <p:nvPr>
            <p:ph type="sldNum" sz="quarter" idx="10"/>
          </p:nvPr>
        </p:nvSpPr>
        <p:spPr/>
        <p:txBody>
          <a:bodyPr/>
          <a:lstStyle/>
          <a:p>
            <a:fld id="{6DC554B0-DA4E-4626-ABC9-A53E5D96C9BD}" type="slidenum">
              <a:rPr lang="en-US" smtClean="0"/>
              <a:pPr/>
              <a:t>11</a:t>
            </a:fld>
            <a:endParaRPr lang="en-US"/>
          </a:p>
        </p:txBody>
      </p:sp>
    </p:spTree>
    <p:extLst>
      <p:ext uri="{BB962C8B-B14F-4D97-AF65-F5344CB8AC3E}">
        <p14:creationId xmlns:p14="http://schemas.microsoft.com/office/powerpoint/2010/main" val="27581760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6019800" cy="4724400"/>
          </a:xfrm>
        </p:spPr>
        <p:txBody>
          <a:bodyPr/>
          <a:lstStyle/>
          <a:p>
            <a:pPr defTabSz="897301">
              <a:defRPr/>
            </a:pPr>
            <a:r>
              <a:rPr lang="en-US" sz="1400" dirty="0">
                <a:solidFill>
                  <a:srgbClr val="292934"/>
                </a:solidFill>
                <a:latin typeface="" pitchFamily="18"/>
                <a:ea typeface="Microsoft YaHei" pitchFamily="2"/>
                <a:cs typeface="Mangal" pitchFamily="2"/>
              </a:rPr>
              <a:t>Most problematic is the fact that the low and middle skill industry  jobs are the ones that are least accessible by transit.  </a:t>
            </a:r>
            <a:br>
              <a:rPr lang="en-US" sz="1400" dirty="0">
                <a:solidFill>
                  <a:srgbClr val="292934"/>
                </a:solidFill>
                <a:latin typeface="" pitchFamily="18"/>
                <a:ea typeface="Microsoft YaHei" pitchFamily="2"/>
                <a:cs typeface="Mangal" pitchFamily="2"/>
              </a:rPr>
            </a:br>
            <a:r>
              <a:rPr lang="en-US" sz="1400" dirty="0">
                <a:solidFill>
                  <a:srgbClr val="292934"/>
                </a:solidFill>
                <a:latin typeface="" pitchFamily="18"/>
                <a:ea typeface="Microsoft YaHei" pitchFamily="2"/>
                <a:cs typeface="Mangal" pitchFamily="2"/>
              </a:rPr>
              <a:t/>
            </a:r>
            <a:br>
              <a:rPr lang="en-US" sz="1400" dirty="0">
                <a:solidFill>
                  <a:srgbClr val="292934"/>
                </a:solidFill>
                <a:latin typeface="" pitchFamily="18"/>
                <a:ea typeface="Microsoft YaHei" pitchFamily="2"/>
                <a:cs typeface="Mangal" pitchFamily="2"/>
              </a:rPr>
            </a:br>
            <a:r>
              <a:rPr lang="en-US" sz="1400" dirty="0">
                <a:solidFill>
                  <a:srgbClr val="292934"/>
                </a:solidFill>
                <a:latin typeface="" pitchFamily="18"/>
                <a:ea typeface="Microsoft YaHei" pitchFamily="2"/>
                <a:cs typeface="Mangal" pitchFamily="2"/>
              </a:rPr>
              <a:t>These low and middle skill industries in suburbs are the ones that are more likely to have transit dependent riders – and they are the ones (see previous slide) where transit is much less successful at </a:t>
            </a:r>
            <a:r>
              <a:rPr lang="en-US" sz="1400" dirty="0" err="1">
                <a:solidFill>
                  <a:srgbClr val="292934"/>
                </a:solidFill>
                <a:latin typeface="" pitchFamily="18"/>
                <a:ea typeface="Microsoft YaHei" pitchFamily="2"/>
                <a:cs typeface="Mangal" pitchFamily="2"/>
              </a:rPr>
              <a:t>transportating</a:t>
            </a:r>
            <a:r>
              <a:rPr lang="en-US" sz="1400" dirty="0">
                <a:solidFill>
                  <a:srgbClr val="292934"/>
                </a:solidFill>
                <a:latin typeface="" pitchFamily="18"/>
                <a:ea typeface="Microsoft YaHei" pitchFamily="2"/>
                <a:cs typeface="Mangal" pitchFamily="2"/>
              </a:rPr>
              <a:t>.</a:t>
            </a:r>
          </a:p>
        </p:txBody>
      </p:sp>
      <p:sp>
        <p:nvSpPr>
          <p:cNvPr id="4" name="Slide Number Placeholder 3"/>
          <p:cNvSpPr>
            <a:spLocks noGrp="1"/>
          </p:cNvSpPr>
          <p:nvPr>
            <p:ph type="sldNum" sz="quarter" idx="10"/>
          </p:nvPr>
        </p:nvSpPr>
        <p:spPr/>
        <p:txBody>
          <a:bodyPr/>
          <a:lstStyle/>
          <a:p>
            <a:fld id="{6DC554B0-DA4E-4626-ABC9-A53E5D96C9BD}" type="slidenum">
              <a:rPr lang="en-US" smtClean="0"/>
              <a:pPr/>
              <a:t>12</a:t>
            </a:fld>
            <a:endParaRPr lang="en-US"/>
          </a:p>
        </p:txBody>
      </p:sp>
    </p:spTree>
    <p:extLst>
      <p:ext uri="{BB962C8B-B14F-4D97-AF65-F5344CB8AC3E}">
        <p14:creationId xmlns:p14="http://schemas.microsoft.com/office/powerpoint/2010/main" val="33492541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15000" cy="4572000"/>
          </a:xfrm>
        </p:spPr>
        <p:txBody>
          <a:bodyPr/>
          <a:lstStyle/>
          <a:p>
            <a:r>
              <a:rPr lang="en-US" sz="1400" dirty="0"/>
              <a:t>So this report really showed that transit isn’t meeting one of the primary needs of people – getting them to work.  What ideas do you have for improving the economic access of people?  </a:t>
            </a:r>
          </a:p>
          <a:p>
            <a:endParaRPr lang="en-US" sz="1400" dirty="0"/>
          </a:p>
          <a:p>
            <a:r>
              <a:rPr lang="en-US" sz="1400" dirty="0"/>
              <a:t>What would be the positives and negatives of each of these?  What would we have to do to make this happen?</a:t>
            </a:r>
          </a:p>
          <a:p>
            <a:endParaRPr lang="en-US" sz="1400" i="1" dirty="0"/>
          </a:p>
          <a:p>
            <a:r>
              <a:rPr lang="en-US" sz="1400" i="1" dirty="0"/>
              <a:t>Some ideas people might suggest would be incentivizing jobs to locate near transit, or in cities, incentivizing people to live in cities, giving people to access to an automobile, improving transit service or frequency, etcetera</a:t>
            </a:r>
            <a:endParaRPr lang="en-US" sz="1400" i="1"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13</a:t>
            </a:fld>
            <a:endParaRPr lang="en-US"/>
          </a:p>
        </p:txBody>
      </p:sp>
    </p:spTree>
    <p:extLst>
      <p:ext uri="{BB962C8B-B14F-4D97-AF65-F5344CB8AC3E}">
        <p14:creationId xmlns:p14="http://schemas.microsoft.com/office/powerpoint/2010/main" val="35231047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33400" y="4343400"/>
            <a:ext cx="6096000" cy="4572000"/>
          </a:xfrm>
        </p:spPr>
        <p:txBody>
          <a:bodyPr/>
          <a:lstStyle/>
          <a:p>
            <a:r>
              <a:rPr lang="en-US" sz="1100" dirty="0"/>
              <a:t>Now, let’s talk about projects and specific impacts.  Any time you make any changes – whether they are planned to improve mobility, or access, or some other metric, some people will gain a positive benefit, some will lose out, and others will see no change.  In practice, minority and low-income communities have often borne the brunt of projects or policy decisions.</a:t>
            </a:r>
          </a:p>
          <a:p>
            <a:r>
              <a:rPr lang="en-US" sz="1100" dirty="0"/>
              <a:t/>
            </a:r>
            <a:br>
              <a:rPr lang="en-US" sz="1100" dirty="0"/>
            </a:br>
            <a:r>
              <a:rPr lang="en-US" sz="1100" dirty="0"/>
              <a:t>This is often due to the lack of political power that these groups may enjoy relative to more wealthy stakeholders.  </a:t>
            </a:r>
            <a:br>
              <a:rPr lang="en-US" sz="1100" dirty="0"/>
            </a:br>
            <a:r>
              <a:rPr lang="en-US" sz="1100" dirty="0"/>
              <a:t/>
            </a:r>
            <a:br>
              <a:rPr lang="en-US" sz="1100" dirty="0"/>
            </a:br>
            <a:r>
              <a:rPr lang="en-US" sz="1100" dirty="0"/>
              <a:t>This has also meant that these impacts fell on groups that were sometimes least likely to be able to deal with the consequences.</a:t>
            </a:r>
          </a:p>
          <a:p>
            <a:endParaRPr lang="en-US" sz="1100" dirty="0"/>
          </a:p>
          <a:p>
            <a:r>
              <a:rPr lang="en-US" sz="1100" dirty="0"/>
              <a:t>Let’s look at a historical example – the building of the interstate highway system.</a:t>
            </a:r>
          </a:p>
        </p:txBody>
      </p:sp>
      <p:sp>
        <p:nvSpPr>
          <p:cNvPr id="4" name="Slide Number Placeholder 3"/>
          <p:cNvSpPr>
            <a:spLocks noGrp="1"/>
          </p:cNvSpPr>
          <p:nvPr>
            <p:ph type="sldNum" sz="quarter" idx="10"/>
          </p:nvPr>
        </p:nvSpPr>
        <p:spPr/>
        <p:txBody>
          <a:bodyPr/>
          <a:lstStyle/>
          <a:p>
            <a:fld id="{6DC554B0-DA4E-4626-ABC9-A53E5D96C9BD}" type="slidenum">
              <a:rPr lang="en-US" smtClean="0"/>
              <a:pPr/>
              <a:t>14</a:t>
            </a:fld>
            <a:endParaRPr lang="en-US" dirty="0"/>
          </a:p>
        </p:txBody>
      </p:sp>
    </p:spTree>
    <p:extLst>
      <p:ext uri="{BB962C8B-B14F-4D97-AF65-F5344CB8AC3E}">
        <p14:creationId xmlns:p14="http://schemas.microsoft.com/office/powerpoint/2010/main" val="2398413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1" y="4343400"/>
            <a:ext cx="5638800" cy="4114800"/>
          </a:xfrm>
        </p:spPr>
        <p:txBody>
          <a:bodyPr/>
          <a:lstStyle/>
          <a:p>
            <a:pPr lvl="0"/>
            <a:r>
              <a:rPr lang="en-US" dirty="0" smtClean="0"/>
              <a:t>The</a:t>
            </a:r>
            <a:r>
              <a:rPr lang="en-US" baseline="0" dirty="0" smtClean="0"/>
              <a:t> highway system ended up being not only a connector between regions, but often, a means for commuting within a region. Highways through rural areas were easier to plan – but there was no easy way to build a highway in an existing, dense urban area.   This meant many relocations.  In some cities (New York City, for example), hundreds of thousands of people were relocated in order to make space for new highways.</a:t>
            </a:r>
          </a:p>
          <a:p>
            <a:pPr lvl="0"/>
            <a:endParaRPr lang="en-US" dirty="0" smtClean="0"/>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15</a:t>
            </a:fld>
            <a:endParaRPr lang="en-US"/>
          </a:p>
        </p:txBody>
      </p:sp>
    </p:spTree>
    <p:extLst>
      <p:ext uri="{BB962C8B-B14F-4D97-AF65-F5344CB8AC3E}">
        <p14:creationId xmlns:p14="http://schemas.microsoft.com/office/powerpoint/2010/main" val="4911944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943600" cy="4419600"/>
          </a:xfrm>
        </p:spPr>
        <p:txBody>
          <a:bodyPr/>
          <a:lstStyle/>
          <a:p>
            <a:r>
              <a:rPr lang="en-US" dirty="0"/>
              <a:t>A lot of laws and regulations were put into place to ensure that future projects did not impact citizens in an inequitable manner.   Of course, with any large infrastructure project, there will be people positively and negatively affected.   </a:t>
            </a:r>
          </a:p>
          <a:p>
            <a:r>
              <a:rPr lang="en-US" dirty="0"/>
              <a:t/>
            </a:r>
            <a:br>
              <a:rPr lang="en-US" dirty="0"/>
            </a:br>
            <a:r>
              <a:rPr lang="en-US" dirty="0"/>
              <a:t>Let’s look at a case study that was drawn from your readings.  We’re going to discuss what the context was, talk about the legal outcome after a course battle, and look at the overall impacts in the </a:t>
            </a:r>
            <a:r>
              <a:rPr lang="en-US" dirty="0" err="1"/>
              <a:t>longterm</a:t>
            </a:r>
            <a:r>
              <a:rPr lang="en-US" dirty="0"/>
              <a:t>.</a:t>
            </a:r>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16</a:t>
            </a:fld>
            <a:endParaRPr lang="en-US"/>
          </a:p>
        </p:txBody>
      </p:sp>
    </p:spTree>
    <p:extLst>
      <p:ext uri="{BB962C8B-B14F-4D97-AF65-F5344CB8AC3E}">
        <p14:creationId xmlns:p14="http://schemas.microsoft.com/office/powerpoint/2010/main" val="6937316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1" y="4343400"/>
            <a:ext cx="5867400" cy="4495800"/>
          </a:xfrm>
        </p:spPr>
        <p:txBody>
          <a:bodyPr/>
          <a:lstStyle/>
          <a:p>
            <a:r>
              <a:rPr lang="en-US" sz="700" dirty="0"/>
              <a:t>Here is some basic context about the Los Angeles area.</a:t>
            </a:r>
            <a:endParaRPr lang="en-US" sz="7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17</a:t>
            </a:fld>
            <a:endParaRPr lang="en-US"/>
          </a:p>
        </p:txBody>
      </p:sp>
    </p:spTree>
    <p:extLst>
      <p:ext uri="{BB962C8B-B14F-4D97-AF65-F5344CB8AC3E}">
        <p14:creationId xmlns:p14="http://schemas.microsoft.com/office/powerpoint/2010/main" val="587779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C554B0-DA4E-4626-ABC9-A53E5D96C9BD}" type="slidenum">
              <a:rPr lang="en-US" smtClean="0"/>
              <a:pPr/>
              <a:t>18</a:t>
            </a:fld>
            <a:endParaRPr lang="en-US"/>
          </a:p>
        </p:txBody>
      </p:sp>
    </p:spTree>
    <p:extLst>
      <p:ext uri="{BB962C8B-B14F-4D97-AF65-F5344CB8AC3E}">
        <p14:creationId xmlns:p14="http://schemas.microsoft.com/office/powerpoint/2010/main" val="35754963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C554B0-DA4E-4626-ABC9-A53E5D96C9BD}" type="slidenum">
              <a:rPr lang="en-US" smtClean="0"/>
              <a:pPr/>
              <a:t>19</a:t>
            </a:fld>
            <a:endParaRPr lang="en-US"/>
          </a:p>
        </p:txBody>
      </p:sp>
    </p:spTree>
    <p:extLst>
      <p:ext uri="{BB962C8B-B14F-4D97-AF65-F5344CB8AC3E}">
        <p14:creationId xmlns:p14="http://schemas.microsoft.com/office/powerpoint/2010/main" val="760908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solidFill>
                  <a:srgbClr val="000000"/>
                </a:solidFill>
              </a:rPr>
              <a:t>This lesson will focus</a:t>
            </a:r>
            <a:r>
              <a:rPr lang="en-US" baseline="0" dirty="0" smtClean="0">
                <a:solidFill>
                  <a:srgbClr val="000000"/>
                </a:solidFill>
              </a:rPr>
              <a:t> on some of the equity goals that public transportation can help achieve.</a:t>
            </a:r>
          </a:p>
          <a:p>
            <a:pPr lvl="0"/>
            <a:r>
              <a:rPr lang="en-US" baseline="0" dirty="0" smtClean="0">
                <a:solidFill>
                  <a:srgbClr val="000000"/>
                </a:solidFill>
              </a:rPr>
              <a:t/>
            </a:r>
            <a:br>
              <a:rPr lang="en-US" baseline="0" dirty="0" smtClean="0">
                <a:solidFill>
                  <a:srgbClr val="000000"/>
                </a:solidFill>
              </a:rPr>
            </a:br>
            <a:r>
              <a:rPr lang="en-US" baseline="0" dirty="0" smtClean="0">
                <a:solidFill>
                  <a:srgbClr val="000000"/>
                </a:solidFill>
              </a:rPr>
              <a:t>We’ve talked before about the civil rights regulations that govern public transportation and requirements for access FOR public transportation, but how can public transportation facilitate access to opportunity?   In this lesson, we’ll talk a lot about the importance of public transportation in terms of access to work, but also discuss a case study about the Los Angeles County Metropolitan Transportation Authority, the transit system that runs in (mostly) Los Angeles County.</a:t>
            </a:r>
            <a:endParaRPr lang="en-US" dirty="0">
              <a:solidFill>
                <a:srgbClr val="000000"/>
              </a:solidFill>
            </a:endParaRPr>
          </a:p>
        </p:txBody>
      </p:sp>
      <p:sp>
        <p:nvSpPr>
          <p:cNvPr id="4" name="Slide Number Placeholder 3"/>
          <p:cNvSpPr>
            <a:spLocks noGrp="1"/>
          </p:cNvSpPr>
          <p:nvPr>
            <p:ph type="sldNum" sz="quarter" idx="10"/>
          </p:nvPr>
        </p:nvSpPr>
        <p:spPr/>
        <p:txBody>
          <a:bodyPr/>
          <a:lstStyle/>
          <a:p>
            <a:fld id="{6DC554B0-DA4E-4626-ABC9-A53E5D96C9BD}" type="slidenum">
              <a:rPr lang="en-US" smtClean="0"/>
              <a:pPr/>
              <a:t>2</a:t>
            </a:fld>
            <a:endParaRPr lang="en-US"/>
          </a:p>
        </p:txBody>
      </p:sp>
    </p:spTree>
    <p:extLst>
      <p:ext uri="{BB962C8B-B14F-4D97-AF65-F5344CB8AC3E}">
        <p14:creationId xmlns:p14="http://schemas.microsoft.com/office/powerpoint/2010/main" val="25167213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495800"/>
          </a:xfrm>
        </p:spPr>
        <p:txBody>
          <a:bodyPr/>
          <a:lstStyle/>
          <a:p>
            <a:endParaRPr lang="en-US" sz="6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20</a:t>
            </a:fld>
            <a:endParaRPr lang="en-US"/>
          </a:p>
        </p:txBody>
      </p:sp>
    </p:spTree>
    <p:extLst>
      <p:ext uri="{BB962C8B-B14F-4D97-AF65-F5344CB8AC3E}">
        <p14:creationId xmlns:p14="http://schemas.microsoft.com/office/powerpoint/2010/main" val="23668424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800600"/>
          </a:xfrm>
        </p:spPr>
        <p:txBody>
          <a:bodyPr/>
          <a:lstStyle/>
          <a:p>
            <a:r>
              <a:rPr lang="en-US" sz="800" dirty="0"/>
              <a:t>What forces could have caused LACMTA to need to raise fares?</a:t>
            </a:r>
          </a:p>
          <a:p>
            <a:r>
              <a:rPr lang="en-US" sz="800" i="1" dirty="0"/>
              <a:t>Discuss declining tax support and need for more revenue, need to keep fares equal with inflation</a:t>
            </a:r>
          </a:p>
          <a:p>
            <a:endParaRPr lang="en-US" sz="800" i="1" dirty="0"/>
          </a:p>
          <a:p>
            <a:pPr defTabSz="897301">
              <a:defRPr/>
            </a:pPr>
            <a:r>
              <a:rPr lang="en-US" sz="800" dirty="0"/>
              <a:t>Was LACMTA’s focus on rail versus bus discriminatory, or just the byproduct of building up new infrastructure?</a:t>
            </a:r>
          </a:p>
          <a:p>
            <a:r>
              <a:rPr lang="en-US" sz="800" i="1" dirty="0"/>
              <a:t>Discuss how building new infrastructure is VERY expensive – you’re building the highway as well as the car.  Thus, you would be needing to spend much more money at the outset.</a:t>
            </a:r>
          </a:p>
          <a:p>
            <a:endParaRPr lang="en-US" sz="800" i="1" dirty="0"/>
          </a:p>
          <a:p>
            <a:pPr defTabSz="897301">
              <a:defRPr/>
            </a:pPr>
            <a:r>
              <a:rPr lang="en-US" sz="800" dirty="0"/>
              <a:t>What reasons would LACMTA have to focus on improving rail versus increasing bus service?</a:t>
            </a:r>
          </a:p>
          <a:p>
            <a:r>
              <a:rPr lang="en-US" sz="800" i="1" dirty="0"/>
              <a:t>Discuss overall reasons for political buy-in in transit service (rail has much more political consensus and support from non-riders than bus)</a:t>
            </a:r>
          </a:p>
          <a:p>
            <a:endParaRPr lang="en-US" sz="800" dirty="0"/>
          </a:p>
          <a:p>
            <a:r>
              <a:rPr lang="en-US" sz="800" dirty="0"/>
              <a:t>Look at the impacts mentioned in the LACMTA CEO’s presentation.  What impacts did LACMTA experience as a result?  The other LA Times articles mention other impacts.  What were they?</a:t>
            </a:r>
          </a:p>
          <a:p>
            <a:r>
              <a:rPr lang="en-US" sz="800" i="1" dirty="0"/>
              <a:t>Leahy mentions that bus service could not be focused where needed.  Provided too much capacity in some older areas and not newer areas.</a:t>
            </a:r>
          </a:p>
        </p:txBody>
      </p:sp>
      <p:sp>
        <p:nvSpPr>
          <p:cNvPr id="4" name="Slide Number Placeholder 3"/>
          <p:cNvSpPr>
            <a:spLocks noGrp="1"/>
          </p:cNvSpPr>
          <p:nvPr>
            <p:ph type="sldNum" sz="quarter" idx="10"/>
          </p:nvPr>
        </p:nvSpPr>
        <p:spPr/>
        <p:txBody>
          <a:bodyPr/>
          <a:lstStyle/>
          <a:p>
            <a:fld id="{6DC554B0-DA4E-4626-ABC9-A53E5D96C9BD}" type="slidenum">
              <a:rPr lang="en-US" smtClean="0"/>
              <a:pPr/>
              <a:t>21</a:t>
            </a:fld>
            <a:endParaRPr lang="en-US"/>
          </a:p>
        </p:txBody>
      </p:sp>
    </p:spTree>
    <p:extLst>
      <p:ext uri="{BB962C8B-B14F-4D97-AF65-F5344CB8AC3E}">
        <p14:creationId xmlns:p14="http://schemas.microsoft.com/office/powerpoint/2010/main" val="27800719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1" y="4343400"/>
            <a:ext cx="5867400" cy="4572000"/>
          </a:xfrm>
        </p:spPr>
        <p:txBody>
          <a:bodyPr/>
          <a:lstStyle/>
          <a:p>
            <a:endParaRPr lang="en-US" sz="11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22</a:t>
            </a:fld>
            <a:endParaRPr lang="en-US"/>
          </a:p>
        </p:txBody>
      </p:sp>
    </p:spTree>
    <p:extLst>
      <p:ext uri="{BB962C8B-B14F-4D97-AF65-F5344CB8AC3E}">
        <p14:creationId xmlns:p14="http://schemas.microsoft.com/office/powerpoint/2010/main" val="13337495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C554B0-DA4E-4626-ABC9-A53E5D96C9BD}" type="slidenum">
              <a:rPr lang="en-US" smtClean="0"/>
              <a:pPr/>
              <a:t>23</a:t>
            </a:fld>
            <a:endParaRPr lang="en-US"/>
          </a:p>
        </p:txBody>
      </p:sp>
    </p:spTree>
    <p:extLst>
      <p:ext uri="{BB962C8B-B14F-4D97-AF65-F5344CB8AC3E}">
        <p14:creationId xmlns:p14="http://schemas.microsoft.com/office/powerpoint/2010/main" val="2074824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a:t>Public transportation is not just a mobility option for many people – it is the only option!</a:t>
            </a:r>
          </a:p>
          <a:p>
            <a:pPr lvl="1"/>
            <a:r>
              <a:rPr lang="en-US" dirty="0"/>
              <a:t/>
            </a:r>
            <a:br>
              <a:rPr lang="en-US" dirty="0"/>
            </a:br>
            <a:r>
              <a:rPr lang="en-US" dirty="0"/>
              <a:t>It provides travel opportunities for historically disadvantaged populations and others with limited transportation options – these are groups such as the low-income (who might not be able to afford a car), the elderly (or the young) who are unable to drive for legal or health reasons, or the disabled, who may not be able to drive.   These are often what we call transit-captive riders – groups that will be taking transit because they don’t have a choice.  </a:t>
            </a:r>
          </a:p>
          <a:p>
            <a:pPr lvl="1"/>
            <a:endParaRPr lang="en-US" dirty="0"/>
          </a:p>
          <a:p>
            <a:pPr lvl="1"/>
            <a:r>
              <a:rPr lang="en-US" dirty="0"/>
              <a:t>While access to school and other destinations is important, access to employment is one of the most critical pieces of mobility for these groups, as it enables these groups – who may be marginalized in our society, to more fully participate.</a:t>
            </a:r>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3</a:t>
            </a:fld>
            <a:endParaRPr lang="en-US"/>
          </a:p>
        </p:txBody>
      </p:sp>
    </p:spTree>
    <p:extLst>
      <p:ext uri="{BB962C8B-B14F-4D97-AF65-F5344CB8AC3E}">
        <p14:creationId xmlns:p14="http://schemas.microsoft.com/office/powerpoint/2010/main" val="3221716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While transit trips have many purposes, such as school, family visits, health appointments, one of the most important is the work commute.  </a:t>
            </a:r>
          </a:p>
          <a:p>
            <a:pPr lvl="0"/>
            <a:endParaRPr lang="en-US" dirty="0" smtClean="0"/>
          </a:p>
          <a:p>
            <a:pPr lvl="0"/>
            <a:r>
              <a:rPr lang="en-US" dirty="0" smtClean="0"/>
              <a:t>This is the most critical for low-income people – who often work more than one job.   Low-income people often have far less flexibility in work hours, because the nature of their work – retail, food service, janitorial means that arrival and departure at a guaranteed time is critical.</a:t>
            </a:r>
          </a:p>
          <a:p>
            <a:pPr lvl="0"/>
            <a:r>
              <a:rPr lang="en-US" dirty="0" smtClean="0"/>
              <a:t/>
            </a:r>
            <a:br>
              <a:rPr lang="en-US" dirty="0" smtClean="0"/>
            </a:br>
            <a:r>
              <a:rPr lang="en-US" dirty="0" smtClean="0"/>
              <a:t>Yet mobility for low income populations is often problematic.  10% of households in large metropolitan areas have no access to any vehicle at home at all. </a:t>
            </a:r>
            <a:r>
              <a:rPr lang="en-US" i="1" dirty="0" smtClean="0"/>
              <a:t>(Brookings, “Transit Access and Zero Vehicle Households, 2011)</a:t>
            </a:r>
          </a:p>
          <a:p>
            <a:pPr lvl="0"/>
            <a:endParaRPr lang="en-US" dirty="0" smtClean="0"/>
          </a:p>
          <a:p>
            <a:pPr lvl="0"/>
            <a:r>
              <a:rPr lang="en-US" dirty="0" smtClean="0"/>
              <a:t>However, employment has been headed to the suburbs for several decades in virtually all industries.</a:t>
            </a:r>
          </a:p>
          <a:p>
            <a:pPr lvl="0"/>
            <a:endParaRPr lang="en-US" dirty="0" smtClean="0"/>
          </a:p>
          <a:p>
            <a:pPr lvl="0"/>
            <a:r>
              <a:rPr lang="en-US" dirty="0" smtClean="0"/>
              <a:t>As jobs have moved to the suburbs, many low income people have moved to the suburbs as well, following employment, and often cheaper housing, safer neighborhoods, and better schools.</a:t>
            </a:r>
          </a:p>
          <a:p>
            <a:pPr lvl="0"/>
            <a:endParaRPr lang="en-US" dirty="0" smtClean="0"/>
          </a:p>
          <a:p>
            <a:pPr lvl="0"/>
            <a:r>
              <a:rPr lang="en-US" dirty="0" smtClean="0"/>
              <a:t>Public transit is available in many suburbs in the United States.  However, much public transit is oriented towards a intra-city trip or a suburb to city trip – not a suburb to suburb trip.</a:t>
            </a:r>
          </a:p>
          <a:p>
            <a:pPr lvl="0"/>
            <a:endParaRPr lang="en-US" dirty="0" smtClean="0"/>
          </a:p>
          <a:p>
            <a:pPr lvl="0"/>
            <a:r>
              <a:rPr lang="en-US" dirty="0" smtClean="0"/>
              <a:t>In addition, the lower density of many suburbs makes transit much more difficult to provide efficiently and at a high level of service.  It makes more vehicles, and accessing transit often requires further walks and longer waits.</a:t>
            </a:r>
          </a:p>
          <a:p>
            <a:pPr lvl="0"/>
            <a:endParaRPr lang="en-US" dirty="0" smtClean="0"/>
          </a:p>
          <a:p>
            <a:pPr lvl="0"/>
            <a:r>
              <a:rPr lang="en-US" dirty="0" smtClean="0"/>
              <a:t>Therefore, it has become increasingly more difficult to provide mobility options for people who don’t have access to a personal vehicle yet need to get to work.</a:t>
            </a:r>
          </a:p>
          <a:p>
            <a:pPr lvl="0"/>
            <a:endParaRPr lang="en-US" dirty="0" smtClean="0"/>
          </a:p>
          <a:p>
            <a:pPr lvl="0"/>
            <a:r>
              <a:rPr lang="en-US" i="1" dirty="0" smtClean="0"/>
              <a:t>Source: Job Sprawl and the Suburbanization of Poverty, Brookings, March 30, 2010 </a:t>
            </a:r>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4</a:t>
            </a:fld>
            <a:endParaRPr lang="en-US"/>
          </a:p>
        </p:txBody>
      </p:sp>
    </p:spTree>
    <p:extLst>
      <p:ext uri="{BB962C8B-B14F-4D97-AF65-F5344CB8AC3E}">
        <p14:creationId xmlns:p14="http://schemas.microsoft.com/office/powerpoint/2010/main" val="3763733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This graph from the Brookings Institution (Job Sprawl and the Suburbanization of Poverty, 2010) shows the break-up of sprawl of jobs into suburbs, as well as a large percentage of poor of all racial groups in suburbs. </a:t>
            </a:r>
          </a:p>
          <a:p>
            <a:pPr lvl="0"/>
            <a:endParaRPr lang="en-US" dirty="0" smtClean="0"/>
          </a:p>
          <a:p>
            <a:pPr lvl="0"/>
            <a:r>
              <a:rPr lang="en-US" dirty="0" smtClean="0"/>
              <a:t>The classic view (in the past few decades) of cities was often of an poor urban core that was</a:t>
            </a:r>
            <a:r>
              <a:rPr lang="en-US" baseline="0" dirty="0" smtClean="0"/>
              <a:t> heavily minority, with suburbs that were white and more affluent surrounding them.  This dynamic has changed over the past few decades, with a majority or close majority of all racial groups now located in suburbs, </a:t>
            </a:r>
            <a:r>
              <a:rPr lang="en-US" baseline="0" dirty="0" err="1" smtClean="0"/>
              <a:t>anda</a:t>
            </a:r>
            <a:r>
              <a:rPr lang="en-US" baseline="0" dirty="0" smtClean="0"/>
              <a:t> majority of poor – of all races except blacks - located in suburbs as well.</a:t>
            </a:r>
            <a:endParaRPr lang="en-US" dirty="0" smtClean="0"/>
          </a:p>
          <a:p>
            <a:pPr lvl="0"/>
            <a:endParaRPr lang="en-US" dirty="0" smtClean="0"/>
          </a:p>
          <a:p>
            <a:pPr lvl="0"/>
            <a:r>
              <a:rPr lang="en-US" dirty="0" smtClean="0"/>
              <a:t>What is more interesting is the overall share of TYPES of jobs in suburbs as well – using the Brooking job sprawl index below, we can see that the high-skill service jobs (these are professional occupations) are more likely to be located in central cities.  This makes sense when you think about the concentration of jobs like finance and other office professional jobs into central business districts.  At the same time, lower-skill service jobs and jobs in manufacturing (that are filled by low-income people) are less likely to be in central areas, even though more people will have difficult accessing them.</a:t>
            </a:r>
          </a:p>
          <a:p>
            <a:pPr lvl="0"/>
            <a:endParaRPr lang="en-US" dirty="0" smtClean="0"/>
          </a:p>
          <a:p>
            <a:pPr lvl="0"/>
            <a:r>
              <a:rPr lang="en-US" dirty="0" smtClean="0"/>
              <a:t>What do you think are some reasons for this?</a:t>
            </a:r>
          </a:p>
          <a:p>
            <a:pPr lvl="0"/>
            <a:r>
              <a:rPr lang="en-US" i="1" dirty="0" smtClean="0"/>
              <a:t>(Instructor</a:t>
            </a:r>
            <a:r>
              <a:rPr lang="en-US" i="1" baseline="0" dirty="0" smtClean="0"/>
              <a:t> can talk about the pushing of factory or manufacturing jobs out of cities as gentrification occurs, or the locating of high end services in many cities in a ‘boutique’ location like Wall Street or the Loop in downtown Chicago, or being near the Capitol in DC.  They can also talk about newer services being easier to locate outside cities on empty </a:t>
            </a:r>
            <a:r>
              <a:rPr lang="en-US" i="1" baseline="0" dirty="0" err="1" smtClean="0"/>
              <a:t>greenfields</a:t>
            </a:r>
            <a:r>
              <a:rPr lang="en-US" i="1" baseline="0" dirty="0" smtClean="0"/>
              <a:t>)</a:t>
            </a:r>
            <a:endParaRPr lang="en-US" i="1"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5</a:t>
            </a:fld>
            <a:endParaRPr lang="en-US"/>
          </a:p>
        </p:txBody>
      </p:sp>
    </p:spTree>
    <p:extLst>
      <p:ext uri="{BB962C8B-B14F-4D97-AF65-F5344CB8AC3E}">
        <p14:creationId xmlns:p14="http://schemas.microsoft.com/office/powerpoint/2010/main" val="276680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943600" cy="4648200"/>
          </a:xfrm>
        </p:spPr>
        <p:txBody>
          <a:bodyPr/>
          <a:lstStyle/>
          <a:p>
            <a:pPr lvl="0"/>
            <a:r>
              <a:rPr lang="en-US" dirty="0"/>
              <a:t>So how good does public transportation do connecting people to jobs?</a:t>
            </a:r>
          </a:p>
          <a:p>
            <a:pPr lvl="0"/>
            <a:endParaRPr lang="en-US" dirty="0"/>
          </a:p>
          <a:p>
            <a:pPr lvl="0"/>
            <a:r>
              <a:rPr lang="en-US" dirty="0"/>
              <a:t>This was the focus of the reading you had before this class, so let’s go through some major points of it before we discuss it.</a:t>
            </a:r>
          </a:p>
          <a:p>
            <a:pPr lvl="0"/>
            <a:endParaRPr lang="en-US" dirty="0"/>
          </a:p>
          <a:p>
            <a:pPr lvl="0"/>
            <a:r>
              <a:rPr lang="en-US" dirty="0"/>
              <a:t>In 2011, the Brookings Institution in Washington, DC did a landmark study on this topic.   It breaks down the 100 largest metropolitan areas (a metropolitan area is the combination of a city and its suburbs) – while political distinctions and boundaries are important (and there are differences in taxes, housing costs, etcetera across municipalities), metropolitan areas tend to operate as one regional entity.  People aren’t prevented from living in one city and working in an adjoining one.</a:t>
            </a:r>
          </a:p>
          <a:p>
            <a:pPr lvl="0"/>
            <a:endParaRPr lang="en-US" dirty="0"/>
          </a:p>
          <a:p>
            <a:pPr lvl="0"/>
            <a:r>
              <a:rPr lang="en-US" dirty="0"/>
              <a:t>This study was a landmark study because it focused on not just the availability of employment, and not just the presence of transit, but </a:t>
            </a:r>
            <a:r>
              <a:rPr lang="en-US" u="sng" dirty="0"/>
              <a:t>how well transit connects people to available employment.</a:t>
            </a:r>
            <a:r>
              <a:rPr lang="en-US" b="1" dirty="0"/>
              <a:t>  </a:t>
            </a:r>
          </a:p>
          <a:p>
            <a:pPr lvl="0"/>
            <a:endParaRPr lang="en-US" b="1" dirty="0"/>
          </a:p>
          <a:p>
            <a:pPr lvl="0"/>
            <a:r>
              <a:rPr lang="en-US" dirty="0"/>
              <a:t>It started by asking some significant questions –</a:t>
            </a:r>
          </a:p>
          <a:p>
            <a:pPr lvl="0"/>
            <a:r>
              <a:rPr lang="en-US" dirty="0"/>
              <a:t>How long do people have to wait, on average, for transit? </a:t>
            </a:r>
          </a:p>
          <a:p>
            <a:pPr lvl="0"/>
            <a:r>
              <a:rPr lang="en-US" dirty="0"/>
              <a:t>And what percentage of jobs can they reach in a reasonable amount of time by transit?</a:t>
            </a:r>
          </a:p>
          <a:p>
            <a:pPr lvl="0"/>
            <a:r>
              <a:rPr lang="en-US" dirty="0"/>
              <a:t>What type of jobs are these?</a:t>
            </a:r>
          </a:p>
        </p:txBody>
      </p:sp>
      <p:sp>
        <p:nvSpPr>
          <p:cNvPr id="4" name="Slide Number Placeholder 3"/>
          <p:cNvSpPr>
            <a:spLocks noGrp="1"/>
          </p:cNvSpPr>
          <p:nvPr>
            <p:ph type="sldNum" sz="quarter" idx="10"/>
          </p:nvPr>
        </p:nvSpPr>
        <p:spPr/>
        <p:txBody>
          <a:bodyPr/>
          <a:lstStyle/>
          <a:p>
            <a:fld id="{6DC554B0-DA4E-4626-ABC9-A53E5D96C9BD}" type="slidenum">
              <a:rPr lang="en-US" smtClean="0"/>
              <a:pPr/>
              <a:t>6</a:t>
            </a:fld>
            <a:endParaRPr lang="en-US"/>
          </a:p>
        </p:txBody>
      </p:sp>
    </p:spTree>
    <p:extLst>
      <p:ext uri="{BB962C8B-B14F-4D97-AF65-F5344CB8AC3E}">
        <p14:creationId xmlns:p14="http://schemas.microsoft.com/office/powerpoint/2010/main" val="961203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Access TO transit</a:t>
            </a:r>
            <a:r>
              <a:rPr lang="en-US" baseline="0" dirty="0" smtClean="0"/>
              <a:t> itself can be an issue.</a:t>
            </a:r>
          </a:p>
          <a:p>
            <a:r>
              <a:rPr lang="en-US" baseline="0" dirty="0" smtClean="0"/>
              <a:t/>
            </a:r>
            <a:br>
              <a:rPr lang="en-US" baseline="0" dirty="0" smtClean="0"/>
            </a:br>
            <a:r>
              <a:rPr lang="en-US" baseline="0" dirty="0" smtClean="0"/>
              <a:t>While access may be good in some parts of the country, in many parts of the country, access to transit is not even available for more than half the population.  This is particularly pronounced in parts of the South, and to a lesser degree in the </a:t>
            </a:r>
            <a:r>
              <a:rPr lang="en-US" baseline="0" dirty="0" err="1" smtClean="0"/>
              <a:t>midwest</a:t>
            </a:r>
            <a:r>
              <a:rPr lang="en-US" baseline="0" dirty="0" smtClean="0"/>
              <a:t>.</a:t>
            </a:r>
          </a:p>
          <a:p>
            <a:endParaRPr lang="en-US" baseline="0" dirty="0" smtClean="0"/>
          </a:p>
          <a:p>
            <a:pPr defTabSz="897301">
              <a:defRPr/>
            </a:pPr>
            <a:r>
              <a:rPr lang="en-US" i="0" baseline="0" dirty="0" smtClean="0"/>
              <a:t>Also, remember that this represents metropolitan areas, not just cities themselves.   Chicago, for example, represents commuters as far out as southern Wisconsin, and northwest Indiana.</a:t>
            </a:r>
          </a:p>
          <a:p>
            <a:endParaRPr lang="en-US" baseline="0" dirty="0" smtClean="0"/>
          </a:p>
          <a:p>
            <a:r>
              <a:rPr lang="en-US" baseline="0" dirty="0" smtClean="0"/>
              <a:t>Access is more universal in the Northeast and the West.  Why do you think that is?</a:t>
            </a:r>
          </a:p>
          <a:p>
            <a:endParaRPr lang="en-US" baseline="0" dirty="0" smtClean="0"/>
          </a:p>
          <a:p>
            <a:r>
              <a:rPr lang="en-US" i="1" baseline="0" dirty="0" smtClean="0"/>
              <a:t>- You can talk about the older age of cities in the northeast, and how they were much more built out and built around transit like New York and Washington.</a:t>
            </a:r>
          </a:p>
          <a:p>
            <a:pPr marL="168244" indent="-168244" defTabSz="897301">
              <a:buFontTx/>
              <a:buChar char="-"/>
              <a:defRPr/>
            </a:pPr>
            <a:r>
              <a:rPr lang="en-US" i="1" baseline="0" dirty="0" smtClean="0"/>
              <a:t>You can discuss how the metropolitan growth of many cities is hemmed in by geography or other issues like federal land.  </a:t>
            </a:r>
          </a:p>
          <a:p>
            <a:pPr marL="168244" indent="-168244" defTabSz="897301">
              <a:buFontTx/>
              <a:buChar char="-"/>
              <a:defRPr/>
            </a:pPr>
            <a:r>
              <a:rPr lang="en-US" i="1" baseline="0" dirty="0" smtClean="0"/>
              <a:t>For instance, the Bay Area has significant land limitations because of the Pacific Ocean and Bay, because of the mountains, so land is more intensely and densely used, which means that transit is able to be more effective, both as a method of crossing water on a bridge with limited capacity for cars, and for serving specific corridors rather than having sprawl in so many directions.</a:t>
            </a:r>
          </a:p>
          <a:p>
            <a:pPr marL="168244" indent="-168244" defTabSz="897301">
              <a:buFontTx/>
              <a:buChar char="-"/>
              <a:defRPr/>
            </a:pPr>
            <a:r>
              <a:rPr lang="en-US" i="1" baseline="0" dirty="0" smtClean="0"/>
              <a:t>Las Vegas (a blue dot on the map) is hemmed in by federally owned land in almost all directions, controlling how much it can sprawl without limit.  Keeping a metropolitan area smaller means that transit can be more effective.</a:t>
            </a:r>
          </a:p>
          <a:p>
            <a:pPr marL="168244" indent="-168244" defTabSz="897301">
              <a:buFontTx/>
              <a:buChar char="-"/>
              <a:defRPr/>
            </a:pPr>
            <a:endParaRPr lang="en-US" i="1" baseline="0" dirty="0" smtClean="0"/>
          </a:p>
          <a:p>
            <a:pPr defTabSz="897301">
              <a:defRPr/>
            </a:pPr>
            <a:r>
              <a:rPr lang="en-US" i="0" baseline="0" dirty="0" smtClean="0"/>
              <a:t>Access to transit is very low in the South (with the exception of Florida) – why do you think this is?</a:t>
            </a:r>
          </a:p>
          <a:p>
            <a:pPr marL="168244" indent="-168244" defTabSz="897301">
              <a:buFontTx/>
              <a:buChar char="-"/>
              <a:defRPr/>
            </a:pPr>
            <a:r>
              <a:rPr lang="en-US" i="1" baseline="0" dirty="0" smtClean="0"/>
              <a:t>Many current transit agencies are also the result of </a:t>
            </a:r>
            <a:r>
              <a:rPr lang="en-US" i="1" baseline="0" dirty="0" err="1" smtClean="0"/>
              <a:t>of</a:t>
            </a:r>
            <a:r>
              <a:rPr lang="en-US" i="1" baseline="0" dirty="0" smtClean="0"/>
              <a:t> older, privately owned systems. Discuss how much of the US South was built up after the advent of the automobile, and how places that never had transit in the first place are much less likely to be a) built in a manner where transit works well, and b) have a culture that could embrace transit</a:t>
            </a:r>
          </a:p>
          <a:p>
            <a:pPr marL="168244" indent="-168244" defTabSz="897301">
              <a:buFontTx/>
              <a:buChar char="-"/>
              <a:defRPr/>
            </a:pPr>
            <a:endParaRPr lang="en-US" i="1" baseline="0" dirty="0" smtClean="0"/>
          </a:p>
        </p:txBody>
      </p:sp>
      <p:sp>
        <p:nvSpPr>
          <p:cNvPr id="4" name="Slide Number Placeholder 3"/>
          <p:cNvSpPr>
            <a:spLocks noGrp="1"/>
          </p:cNvSpPr>
          <p:nvPr>
            <p:ph type="sldNum" sz="quarter" idx="10"/>
          </p:nvPr>
        </p:nvSpPr>
        <p:spPr/>
        <p:txBody>
          <a:bodyPr/>
          <a:lstStyle/>
          <a:p>
            <a:fld id="{6DC554B0-DA4E-4626-ABC9-A53E5D96C9BD}" type="slidenum">
              <a:rPr lang="en-US" smtClean="0"/>
              <a:pPr/>
              <a:t>7</a:t>
            </a:fld>
            <a:endParaRPr lang="en-US"/>
          </a:p>
        </p:txBody>
      </p:sp>
    </p:spTree>
    <p:extLst>
      <p:ext uri="{BB962C8B-B14F-4D97-AF65-F5344CB8AC3E}">
        <p14:creationId xmlns:p14="http://schemas.microsoft.com/office/powerpoint/2010/main" val="2315796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1" y="4343400"/>
            <a:ext cx="5867400" cy="4648200"/>
          </a:xfrm>
        </p:spPr>
        <p:txBody>
          <a:bodyPr/>
          <a:lstStyle/>
          <a:p>
            <a:r>
              <a:rPr lang="en-US" dirty="0"/>
              <a:t>The frequency of transit, not just the presence of transit, is important.  How useful (and competitive with the car) is a train that will take you to downtown if it only runs once an hour or two during the week, and not at all on weekends?</a:t>
            </a:r>
          </a:p>
          <a:p>
            <a:endParaRPr lang="en-US" dirty="0"/>
          </a:p>
          <a:p>
            <a:pPr defTabSz="897301">
              <a:defRPr/>
            </a:pPr>
            <a:r>
              <a:rPr lang="en-US" dirty="0"/>
              <a:t>This map bears a rough similarity to the one discussing the availability of transit, but note how much more frequent transit is in some areas than others.  For instance, almost every major metropolitan area had access to transit, but the frequency of that transit varies from place to place.   </a:t>
            </a:r>
          </a:p>
          <a:p>
            <a:endParaRPr lang="en-US" dirty="0"/>
          </a:p>
          <a:p>
            <a:r>
              <a:rPr lang="en-US" dirty="0"/>
              <a:t>This study looked at frequency, which in the transit industry, is called ‘headways’.  If a vehicle comes every 20 minutes, it has what is called a 20 minute headway.   </a:t>
            </a:r>
          </a:p>
          <a:p>
            <a:r>
              <a:rPr lang="en-US" dirty="0"/>
              <a:t/>
            </a:r>
            <a:br>
              <a:rPr lang="en-US" dirty="0"/>
            </a:br>
            <a:r>
              <a:rPr lang="en-US" dirty="0"/>
              <a:t>This graph looked at the average frequency of transit across the country, during the peak travel hours.  In this case, Brookings used the peak travel period in the morning.  Across all neighborhoods, peak wait time was 10.1 minutes.  However, in some parts of the country were even better (New York metro averaged under 5 minutes), but others were far worse.  McAllen, TX (see southern tip of Texas) had average service levels that were over an hour.</a:t>
            </a:r>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8</a:t>
            </a:fld>
            <a:endParaRPr lang="en-US"/>
          </a:p>
        </p:txBody>
      </p:sp>
    </p:spTree>
    <p:extLst>
      <p:ext uri="{BB962C8B-B14F-4D97-AF65-F5344CB8AC3E}">
        <p14:creationId xmlns:p14="http://schemas.microsoft.com/office/powerpoint/2010/main" val="5253982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895975" cy="4114800"/>
          </a:xfrm>
        </p:spPr>
        <p:txBody>
          <a:bodyPr/>
          <a:lstStyle/>
          <a:p>
            <a:r>
              <a:rPr lang="en-US" dirty="0" smtClean="0"/>
              <a:t>How let’s look at the availability of</a:t>
            </a:r>
            <a:r>
              <a:rPr lang="en-US" baseline="0" dirty="0" smtClean="0"/>
              <a:t> employment.  Brookings plotted out ALL the jobs available in a metropolitan area, and plotted out how many of these jobs were reachable in under 90 minutes per way.  An hour and a half – while a very, very long travel time, is about the limit that most people – even transit dependent riders – will be willing to travel.</a:t>
            </a:r>
          </a:p>
          <a:p>
            <a:endParaRPr lang="en-US" baseline="0" dirty="0" smtClean="0"/>
          </a:p>
          <a:p>
            <a:r>
              <a:rPr lang="en-US" baseline="0" dirty="0" smtClean="0"/>
              <a:t>The 100 metropolitan areas averaged about a third of their employment accessible via transit in 90 minutes.   This is where the data gets really interesting.</a:t>
            </a:r>
          </a:p>
          <a:p>
            <a:r>
              <a:rPr lang="en-US" baseline="0" dirty="0" smtClean="0"/>
              <a:t/>
            </a:r>
            <a:br>
              <a:rPr lang="en-US" baseline="0" dirty="0" smtClean="0"/>
            </a:br>
            <a:r>
              <a:rPr lang="en-US" baseline="0" dirty="0" smtClean="0"/>
              <a:t>Small compact metropolitan areas – like Fresno (57%) or Honolulu (59.8%) had a lot more jobs accessible within a 90 minute ride on transit.  </a:t>
            </a:r>
          </a:p>
          <a:p>
            <a:r>
              <a:rPr lang="en-US" baseline="0" dirty="0" smtClean="0"/>
              <a:t/>
            </a:r>
            <a:br>
              <a:rPr lang="en-US" baseline="0" dirty="0" smtClean="0"/>
            </a:br>
            <a:r>
              <a:rPr lang="en-US" baseline="0" dirty="0" smtClean="0"/>
              <a:t>Metro areas that were more sprawling (or just large) had far less access to jobs via transit (Dallas, Atlanta, many places in Florida)</a:t>
            </a:r>
          </a:p>
          <a:p>
            <a:endParaRPr lang="en-US" baseline="0" dirty="0" smtClean="0"/>
          </a:p>
          <a:p>
            <a:r>
              <a:rPr lang="en-US" baseline="0" dirty="0" smtClean="0"/>
              <a:t>Often, the jobs access measure means more in relation to where jobs lie </a:t>
            </a:r>
            <a:r>
              <a:rPr lang="en-US" u="sng" baseline="0" dirty="0" smtClean="0"/>
              <a:t>within an area </a:t>
            </a:r>
            <a:r>
              <a:rPr lang="en-US" u="none" baseline="0" dirty="0" smtClean="0"/>
              <a:t>than to the extent of coverage transit – if employment </a:t>
            </a:r>
            <a:r>
              <a:rPr lang="en-US" u="none" baseline="0" dirty="0" err="1" smtClean="0"/>
              <a:t>isnt</a:t>
            </a:r>
            <a:r>
              <a:rPr lang="en-US" u="none" baseline="0" dirty="0" smtClean="0"/>
              <a:t> centralized in one area or in a few areas, it becomes much more difficult to reach all of these jobs by transit.</a:t>
            </a:r>
            <a:endParaRPr lang="en-US" u="sng" baseline="0" dirty="0" smtClean="0"/>
          </a:p>
          <a:p>
            <a:r>
              <a:rPr lang="en-US" baseline="0" dirty="0" smtClean="0"/>
              <a:t/>
            </a:r>
            <a:br>
              <a:rPr lang="en-US" baseline="0" dirty="0" smtClean="0"/>
            </a:br>
            <a:endParaRPr lang="en-US" baseline="0" dirty="0" smtClean="0"/>
          </a:p>
        </p:txBody>
      </p:sp>
      <p:sp>
        <p:nvSpPr>
          <p:cNvPr id="4" name="Slide Number Placeholder 3"/>
          <p:cNvSpPr>
            <a:spLocks noGrp="1"/>
          </p:cNvSpPr>
          <p:nvPr>
            <p:ph type="sldNum" sz="quarter" idx="10"/>
          </p:nvPr>
        </p:nvSpPr>
        <p:spPr/>
        <p:txBody>
          <a:bodyPr/>
          <a:lstStyle/>
          <a:p>
            <a:fld id="{6DC554B0-DA4E-4626-ABC9-A53E5D96C9BD}" type="slidenum">
              <a:rPr lang="en-US" smtClean="0"/>
              <a:pPr/>
              <a:t>9</a:t>
            </a:fld>
            <a:endParaRPr lang="en-US"/>
          </a:p>
        </p:txBody>
      </p:sp>
    </p:spTree>
    <p:extLst>
      <p:ext uri="{BB962C8B-B14F-4D97-AF65-F5344CB8AC3E}">
        <p14:creationId xmlns:p14="http://schemas.microsoft.com/office/powerpoint/2010/main" val="35752564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4800" cap="all"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72200" y="609601"/>
            <a:ext cx="2411539" cy="91118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752600"/>
            <a:ext cx="38100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526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AAECB1DD-265B-3A4A-B926-F28A7408B8F7}" type="slidenum">
              <a:rPr lang="en-US"/>
              <a:pPr>
                <a:defRPr/>
              </a:pPr>
              <a:t>‹#›</a:t>
            </a:fld>
            <a:endParaRPr lang="en-US"/>
          </a:p>
        </p:txBody>
      </p:sp>
    </p:spTree>
    <p:extLst>
      <p:ext uri="{BB962C8B-B14F-4D97-AF65-F5344CB8AC3E}">
        <p14:creationId xmlns:p14="http://schemas.microsoft.com/office/powerpoint/2010/main" val="1897906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685800" y="1752600"/>
            <a:ext cx="7772400" cy="4343400"/>
          </a:xfrm>
        </p:spPr>
        <p:txBody>
          <a:bodyPr/>
          <a:lstStyle/>
          <a:p>
            <a:pPr lvl="0"/>
            <a:endParaRPr lang="en-US" noProof="0" dirty="0" smtClean="0"/>
          </a:p>
        </p:txBody>
      </p:sp>
      <p:sp>
        <p:nvSpPr>
          <p:cNvPr id="4"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30094AD7-0F5C-814E-B6D3-72B05812DE94}" type="slidenum">
              <a:rPr lang="en-US"/>
              <a:pPr>
                <a:defRPr/>
              </a:pPr>
              <a:t>‹#›</a:t>
            </a:fld>
            <a:endParaRPr lang="en-US"/>
          </a:p>
        </p:txBody>
      </p:sp>
    </p:spTree>
    <p:extLst>
      <p:ext uri="{BB962C8B-B14F-4D97-AF65-F5344CB8AC3E}">
        <p14:creationId xmlns:p14="http://schemas.microsoft.com/office/powerpoint/2010/main" val="1592734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First Line no Bullet -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0" indent="0">
              <a:lnSpc>
                <a:spcPct val="100000"/>
              </a:lnSpc>
              <a:spcBef>
                <a:spcPts val="600"/>
              </a:spcBef>
              <a:spcAft>
                <a:spcPts val="600"/>
              </a:spcAft>
              <a:buSzPct val="90000"/>
              <a:buNone/>
              <a:defRPr/>
            </a:lvl1pPr>
            <a:lvl2pPr marL="617220" indent="-342900">
              <a:lnSpc>
                <a:spcPct val="100000"/>
              </a:lnSpc>
              <a:spcBef>
                <a:spcPts val="600"/>
              </a:spcBef>
              <a:spcAft>
                <a:spcPts val="600"/>
              </a:spcAft>
              <a:buSzPct val="90000"/>
              <a:buFont typeface="Arial" pitchFamily="34" charset="0"/>
              <a:buChar char="•"/>
              <a:defRPr sz="2400"/>
            </a:lvl2pPr>
            <a:lvl3pPr marL="834390" indent="-285750">
              <a:lnSpc>
                <a:spcPct val="100000"/>
              </a:lnSpc>
              <a:spcBef>
                <a:spcPts val="600"/>
              </a:spcBef>
              <a:spcAft>
                <a:spcPts val="600"/>
              </a:spcAft>
              <a:buFont typeface="Wingdings" pitchFamily="2" charset="2"/>
              <a:buChar char="Ø"/>
              <a:defRPr sz="20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342900" indent="-342900">
              <a:lnSpc>
                <a:spcPct val="100000"/>
              </a:lnSpc>
              <a:spcBef>
                <a:spcPts val="600"/>
              </a:spcBef>
              <a:spcAft>
                <a:spcPts val="600"/>
              </a:spcAft>
              <a:buSzPct val="90000"/>
              <a:buFont typeface="Arial" pitchFamily="34" charset="0"/>
              <a:buChar char="•"/>
              <a:defRPr/>
            </a:lvl1pPr>
            <a:lvl2pPr marL="617220" indent="-342900">
              <a:lnSpc>
                <a:spcPct val="100000"/>
              </a:lnSpc>
              <a:spcBef>
                <a:spcPts val="600"/>
              </a:spcBef>
              <a:spcAft>
                <a:spcPts val="600"/>
              </a:spcAft>
              <a:buSzPct val="90000"/>
              <a:buFont typeface="Wingdings" pitchFamily="2" charset="2"/>
              <a:buChar char="Ø"/>
              <a:defRPr sz="2000"/>
            </a:lvl2pPr>
            <a:lvl3pPr marL="834390" indent="-285750">
              <a:lnSpc>
                <a:spcPct val="100000"/>
              </a:lnSpc>
              <a:spcBef>
                <a:spcPts val="600"/>
              </a:spcBef>
              <a:spcAft>
                <a:spcPts val="600"/>
              </a:spcAft>
              <a:buFont typeface="Courier New" pitchFamily="49" charset="0"/>
              <a:buChar char="o"/>
              <a:defRPr sz="18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709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Break - Less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65" r:id="rId3"/>
    <p:sldLayoutId id="2147483855" r:id="rId4"/>
    <p:sldLayoutId id="2147483856" r:id="rId5"/>
    <p:sldLayoutId id="2147483857" r:id="rId6"/>
    <p:sldLayoutId id="2147483858" r:id="rId7"/>
    <p:sldLayoutId id="2147483859" r:id="rId8"/>
    <p:sldLayoutId id="2147483860" r:id="rId9"/>
    <p:sldLayoutId id="2147483862" r:id="rId10"/>
    <p:sldLayoutId id="214748386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Wingdings" pitchFamily="2" charset="2"/>
        <a:buChar char="Ø"/>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3.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6.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2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8.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9.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0.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Module 2 Lesson 3</a:t>
            </a:r>
            <a:endParaRPr lang="en-US" dirty="0"/>
          </a:p>
        </p:txBody>
      </p:sp>
      <p:sp>
        <p:nvSpPr>
          <p:cNvPr id="3" name="Subtitle 2"/>
          <p:cNvSpPr>
            <a:spLocks noGrp="1"/>
          </p:cNvSpPr>
          <p:nvPr>
            <p:ph type="subTitle" idx="1"/>
          </p:nvPr>
        </p:nvSpPr>
        <p:spPr/>
        <p:txBody>
          <a:bodyPr/>
          <a:lstStyle/>
          <a:p>
            <a:pPr lvl="0"/>
            <a:r>
              <a:rPr lang="en-US" smtClean="0"/>
              <a:t>Social Change and Justice</a:t>
            </a:r>
            <a:endParaRPr lang="en-US" dirty="0"/>
          </a:p>
        </p:txBody>
      </p:sp>
      <p:sp>
        <p:nvSpPr>
          <p:cNvPr id="5" name="Rectangle 4"/>
          <p:cNvSpPr/>
          <p:nvPr/>
        </p:nvSpPr>
        <p:spPr>
          <a:xfrm>
            <a:off x="685800" y="4953000"/>
            <a:ext cx="4572000" cy="830997"/>
          </a:xfrm>
          <a:prstGeom prst="rect">
            <a:avLst/>
          </a:prstGeom>
        </p:spPr>
        <p:txBody>
          <a:bodyPr>
            <a:spAutoFit/>
          </a:bodyPr>
          <a:lstStyle/>
          <a:p>
            <a:r>
              <a:rPr lang="en-US" sz="2400" dirty="0" smtClean="0"/>
              <a:t>Dr</a:t>
            </a:r>
            <a:r>
              <a:rPr lang="en-US" sz="2400" dirty="0"/>
              <a:t>. Jill </a:t>
            </a:r>
            <a:r>
              <a:rPr lang="en-US" sz="2400" dirty="0" smtClean="0"/>
              <a:t>Hough</a:t>
            </a:r>
          </a:p>
          <a:p>
            <a:r>
              <a:rPr lang="en-US" sz="2400" dirty="0" smtClean="0"/>
              <a:t>TL 786 Public Transportation</a:t>
            </a:r>
            <a:endParaRPr lang="en-US" sz="2400" dirty="0"/>
          </a:p>
        </p:txBody>
      </p:sp>
    </p:spTree>
    <p:custDataLst>
      <p:tags r:id="rId1"/>
    </p:custDataLst>
    <p:extLst>
      <p:ext uri="{BB962C8B-B14F-4D97-AF65-F5344CB8AC3E}">
        <p14:creationId xmlns:p14="http://schemas.microsoft.com/office/powerpoint/2010/main" val="1516129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 and Access to Jobs</a:t>
            </a:r>
            <a:endParaRPr lang="en-US" dirty="0"/>
          </a:p>
        </p:txBody>
      </p:sp>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2947851"/>
            <a:ext cx="6986572" cy="347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1219200" y="1981200"/>
            <a:ext cx="7619519" cy="1447800"/>
          </a:xfrm>
          <a:prstGeom prst="rect">
            <a:avLst/>
          </a:prstGeom>
          <a:noFill/>
          <a:ln>
            <a:noFill/>
          </a:ln>
        </p:spPr>
        <p:txBody>
          <a:bodyPr wrap="square" lIns="90000" tIns="45000" rIns="90000" bIns="45000" anchor="t"/>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rtl="0" hangingPunct="1">
              <a:spcBef>
                <a:spcPts val="0"/>
              </a:spcBef>
              <a:spcAft>
                <a:spcPts val="1417"/>
              </a:spcAft>
              <a:buSzPct val="45000"/>
              <a:buFont typeface="StarSymbol"/>
              <a:buChar char="●"/>
              <a:tabLst/>
              <a:defRPr lang="en-US" sz="2400" b="0" i="0" u="none" strike="noStrike" kern="1200" spc="0">
                <a:ln>
                  <a:noFill/>
                </a:ln>
                <a:solidFill>
                  <a:srgbClr val="292934"/>
                </a:solidFill>
                <a:latin typeface="Arial"/>
                <a:ea typeface="Microsoft YaHei" pitchFamily="2"/>
                <a:cs typeface="Mangal" pitchFamily="2"/>
              </a:defRPr>
            </a:lvl1pPr>
            <a:lvl2pPr marL="864000" lvl="1" indent="-324000" algn="l" rtl="0" hangingPunct="1">
              <a:spcBef>
                <a:spcPts val="0"/>
              </a:spcBef>
              <a:spcAft>
                <a:spcPts val="1134"/>
              </a:spcAft>
              <a:buSzPct val="45000"/>
              <a:buFont typeface="StarSymbol"/>
              <a:buChar char="●"/>
              <a:tabLst/>
              <a:defRPr lang="en-US" sz="1800" b="0" i="0" u="none" strike="noStrike" kern="1200" spc="0">
                <a:ln>
                  <a:noFill/>
                </a:ln>
                <a:solidFill>
                  <a:srgbClr val="292934"/>
                </a:solidFill>
                <a:latin typeface="Arial"/>
                <a:ea typeface="Microsoft YaHei" pitchFamily="2"/>
                <a:cs typeface="Mangal" pitchFamily="2"/>
              </a:defRPr>
            </a:lvl2pPr>
            <a:lvl3pPr marL="1295999" lvl="2" indent="-288000" algn="l" rtl="0" hangingPunct="1">
              <a:spcBef>
                <a:spcPts val="0"/>
              </a:spcBef>
              <a:spcAft>
                <a:spcPts val="850"/>
              </a:spcAft>
              <a:buSzPct val="75000"/>
              <a:buFont typeface="StarSymbol"/>
              <a:buChar char="–"/>
              <a:tabLst/>
              <a:defRPr lang="en-US" sz="1600" b="0" i="0" u="none" strike="noStrike" kern="1200" spc="0">
                <a:ln>
                  <a:noFill/>
                </a:ln>
                <a:solidFill>
                  <a:srgbClr val="292934"/>
                </a:solidFill>
                <a:latin typeface="Arial"/>
                <a:ea typeface="Microsoft YaHei" pitchFamily="2"/>
                <a:cs typeface="Mangal" pitchFamily="2"/>
              </a:defRPr>
            </a:lvl3pPr>
            <a:lvl4pPr marL="1728000" lvl="3" indent="-216000" algn="l" rtl="0" hangingPunct="1">
              <a:spcBef>
                <a:spcPts val="0"/>
              </a:spcBef>
              <a:spcAft>
                <a:spcPts val="567"/>
              </a:spcAft>
              <a:buSzPct val="45000"/>
              <a:buFont typeface="StarSymbol"/>
              <a:buChar char="●"/>
              <a:tabLst/>
              <a:defRPr lang="en-US" sz="1400" b="0" i="0" u="none" strike="noStrike" kern="1200" spc="0">
                <a:ln>
                  <a:noFill/>
                </a:ln>
                <a:solidFill>
                  <a:srgbClr val="292934"/>
                </a:solidFill>
                <a:latin typeface="Arial"/>
                <a:ea typeface="Microsoft YaHei" pitchFamily="2"/>
                <a:cs typeface="Mangal" pitchFamily="2"/>
              </a:defRPr>
            </a:lvl4pPr>
            <a:lvl5pPr marL="2160000" lvl="4" indent="-216000" algn="l" rtl="0" hangingPunct="1">
              <a:spcBef>
                <a:spcPts val="0"/>
              </a:spcBef>
              <a:spcAft>
                <a:spcPts val="283"/>
              </a:spcAft>
              <a:buSzPct val="7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5pPr>
            <a:lvl6pPr marL="2592000" lvl="5"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6pPr>
            <a:lvl7pPr marL="3024000" lvl="6"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7pPr>
            <a:lvl8pPr marL="3456000" lvl="7"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8pPr>
            <a:lvl9pPr marL="3887999" marR="0" lvl="8" indent="-216000" algn="l" rtl="0" hangingPunct="1">
              <a:spcBef>
                <a:spcPts val="0"/>
              </a:spcBef>
              <a:spcAft>
                <a:spcPts val="283"/>
              </a:spcAft>
              <a:buClr>
                <a:srgbClr val="93A299"/>
              </a:buClr>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9pPr>
          </a:lstStyle>
          <a:p>
            <a:pPr marL="0" indent="0">
              <a:spcBef>
                <a:spcPts val="479"/>
              </a:spcBef>
              <a:buFont typeface="StarSymbol"/>
              <a:buNone/>
            </a:pPr>
            <a:r>
              <a:rPr lang="en-US" sz="2200" dirty="0" smtClean="0">
                <a:latin typeface="Arial" pitchFamily="18"/>
                <a:cs typeface="Times New Roman" pitchFamily="18"/>
              </a:rPr>
              <a:t>Even in the 10 largest metropolitan areas, transit still is limited in the number of jobs it provides access to.</a:t>
            </a:r>
            <a:endParaRPr lang="en-US" sz="2200" dirty="0">
              <a:latin typeface="Arial" pitchFamily="18"/>
              <a:cs typeface="Times New Roman" pitchFamily="18"/>
            </a:endParaRPr>
          </a:p>
        </p:txBody>
      </p:sp>
    </p:spTree>
    <p:custDataLst>
      <p:tags r:id="rId1"/>
    </p:custDataLst>
    <p:extLst>
      <p:ext uri="{BB962C8B-B14F-4D97-AF65-F5344CB8AC3E}">
        <p14:creationId xmlns:p14="http://schemas.microsoft.com/office/powerpoint/2010/main" val="3619403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 and Access to Jobs</a:t>
            </a:r>
            <a:endParaRPr lang="en-US" dirty="0"/>
          </a:p>
        </p:txBody>
      </p:sp>
      <p:sp>
        <p:nvSpPr>
          <p:cNvPr id="7" name="Content Placeholder 2"/>
          <p:cNvSpPr txBox="1">
            <a:spLocks/>
          </p:cNvSpPr>
          <p:nvPr/>
        </p:nvSpPr>
        <p:spPr>
          <a:xfrm>
            <a:off x="882550" y="1524000"/>
            <a:ext cx="7469384" cy="1447800"/>
          </a:xfrm>
          <a:prstGeom prst="rect">
            <a:avLst/>
          </a:prstGeom>
          <a:noFill/>
          <a:ln>
            <a:noFill/>
          </a:ln>
        </p:spPr>
        <p:txBody>
          <a:bodyPr wrap="square" lIns="90000" tIns="45000" rIns="90000" bIns="45000" anchor="t"/>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rtl="0" hangingPunct="1">
              <a:spcBef>
                <a:spcPts val="0"/>
              </a:spcBef>
              <a:spcAft>
                <a:spcPts val="1417"/>
              </a:spcAft>
              <a:buSzPct val="45000"/>
              <a:buFont typeface="StarSymbol"/>
              <a:buChar char="●"/>
              <a:tabLst/>
              <a:defRPr lang="en-US" sz="2400" b="0" i="0" u="none" strike="noStrike" kern="1200" spc="0">
                <a:ln>
                  <a:noFill/>
                </a:ln>
                <a:solidFill>
                  <a:srgbClr val="292934"/>
                </a:solidFill>
                <a:latin typeface="Arial"/>
                <a:ea typeface="Microsoft YaHei" pitchFamily="2"/>
                <a:cs typeface="Mangal" pitchFamily="2"/>
              </a:defRPr>
            </a:lvl1pPr>
            <a:lvl2pPr marL="864000" lvl="1" indent="-324000" algn="l" rtl="0" hangingPunct="1">
              <a:spcBef>
                <a:spcPts val="0"/>
              </a:spcBef>
              <a:spcAft>
                <a:spcPts val="1134"/>
              </a:spcAft>
              <a:buSzPct val="45000"/>
              <a:buFont typeface="StarSymbol"/>
              <a:buChar char="●"/>
              <a:tabLst/>
              <a:defRPr lang="en-US" sz="1800" b="0" i="0" u="none" strike="noStrike" kern="1200" spc="0">
                <a:ln>
                  <a:noFill/>
                </a:ln>
                <a:solidFill>
                  <a:srgbClr val="292934"/>
                </a:solidFill>
                <a:latin typeface="Arial"/>
                <a:ea typeface="Microsoft YaHei" pitchFamily="2"/>
                <a:cs typeface="Mangal" pitchFamily="2"/>
              </a:defRPr>
            </a:lvl2pPr>
            <a:lvl3pPr marL="1295999" lvl="2" indent="-288000" algn="l" rtl="0" hangingPunct="1">
              <a:spcBef>
                <a:spcPts val="0"/>
              </a:spcBef>
              <a:spcAft>
                <a:spcPts val="850"/>
              </a:spcAft>
              <a:buSzPct val="75000"/>
              <a:buFont typeface="StarSymbol"/>
              <a:buChar char="–"/>
              <a:tabLst/>
              <a:defRPr lang="en-US" sz="1600" b="0" i="0" u="none" strike="noStrike" kern="1200" spc="0">
                <a:ln>
                  <a:noFill/>
                </a:ln>
                <a:solidFill>
                  <a:srgbClr val="292934"/>
                </a:solidFill>
                <a:latin typeface="Arial"/>
                <a:ea typeface="Microsoft YaHei" pitchFamily="2"/>
                <a:cs typeface="Mangal" pitchFamily="2"/>
              </a:defRPr>
            </a:lvl3pPr>
            <a:lvl4pPr marL="1728000" lvl="3" indent="-216000" algn="l" rtl="0" hangingPunct="1">
              <a:spcBef>
                <a:spcPts val="0"/>
              </a:spcBef>
              <a:spcAft>
                <a:spcPts val="567"/>
              </a:spcAft>
              <a:buSzPct val="45000"/>
              <a:buFont typeface="StarSymbol"/>
              <a:buChar char="●"/>
              <a:tabLst/>
              <a:defRPr lang="en-US" sz="1400" b="0" i="0" u="none" strike="noStrike" kern="1200" spc="0">
                <a:ln>
                  <a:noFill/>
                </a:ln>
                <a:solidFill>
                  <a:srgbClr val="292934"/>
                </a:solidFill>
                <a:latin typeface="Arial"/>
                <a:ea typeface="Microsoft YaHei" pitchFamily="2"/>
                <a:cs typeface="Mangal" pitchFamily="2"/>
              </a:defRPr>
            </a:lvl4pPr>
            <a:lvl5pPr marL="2160000" lvl="4" indent="-216000" algn="l" rtl="0" hangingPunct="1">
              <a:spcBef>
                <a:spcPts val="0"/>
              </a:spcBef>
              <a:spcAft>
                <a:spcPts val="283"/>
              </a:spcAft>
              <a:buSzPct val="7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5pPr>
            <a:lvl6pPr marL="2592000" lvl="5"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6pPr>
            <a:lvl7pPr marL="3024000" lvl="6"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7pPr>
            <a:lvl8pPr marL="3456000" lvl="7"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8pPr>
            <a:lvl9pPr marL="3887999" marR="0" lvl="8" indent="-216000" algn="l" rtl="0" hangingPunct="1">
              <a:spcBef>
                <a:spcPts val="0"/>
              </a:spcBef>
              <a:spcAft>
                <a:spcPts val="283"/>
              </a:spcAft>
              <a:buClr>
                <a:srgbClr val="93A299"/>
              </a:buClr>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9pPr>
          </a:lstStyle>
          <a:p>
            <a:pPr marL="0" indent="0">
              <a:spcBef>
                <a:spcPts val="479"/>
              </a:spcBef>
              <a:buFont typeface="StarSymbol"/>
              <a:buNone/>
            </a:pPr>
            <a:r>
              <a:rPr lang="en-US" sz="2200" dirty="0" smtClean="0">
                <a:latin typeface="Arial" pitchFamily="18"/>
                <a:cs typeface="Times New Roman" pitchFamily="18"/>
              </a:rPr>
              <a:t>Transit is much more likely to connect a rider to their jobs if they live in a city, not a suburb.</a:t>
            </a:r>
            <a:endParaRPr lang="en-US" sz="2200" dirty="0">
              <a:latin typeface="Arial" pitchFamily="18"/>
              <a:cs typeface="Times New Roman" pitchFamily="18"/>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216" y="2438400"/>
            <a:ext cx="7508079" cy="3922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187063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Transit and Access to Jobs</a:t>
            </a:r>
            <a:endParaRPr lang="en-US" dirty="0"/>
          </a:p>
        </p:txBody>
      </p:sp>
      <p:sp>
        <p:nvSpPr>
          <p:cNvPr id="4" name="Content Placeholder 3"/>
          <p:cNvSpPr>
            <a:spLocks noGrp="1"/>
          </p:cNvSpPr>
          <p:nvPr>
            <p:ph idx="1"/>
          </p:nvPr>
        </p:nvSpPr>
        <p:spPr>
          <a:xfrm>
            <a:off x="457200" y="1828800"/>
            <a:ext cx="8229600" cy="1219200"/>
          </a:xfrm>
        </p:spPr>
        <p:txBody>
          <a:bodyPr>
            <a:normAutofit fontScale="70000" lnSpcReduction="20000"/>
          </a:bodyPr>
          <a:lstStyle/>
          <a:p>
            <a:pPr marL="108000" lvl="0" indent="0">
              <a:spcBef>
                <a:spcPts val="0"/>
              </a:spcBef>
              <a:spcAft>
                <a:spcPts val="1417"/>
              </a:spcAft>
              <a:buSzPct val="45000"/>
              <a:buNone/>
              <a:defRPr/>
            </a:pPr>
            <a:r>
              <a:rPr lang="en-US" dirty="0">
                <a:solidFill>
                  <a:srgbClr val="292934"/>
                </a:solidFill>
                <a:latin typeface="" pitchFamily="18"/>
                <a:ea typeface="Microsoft YaHei" pitchFamily="2"/>
                <a:cs typeface="Mangal" pitchFamily="2"/>
              </a:rPr>
              <a:t>Most problematic is the fact that the low and middle skill industry  jobs are the ones that are least accessible by transit.  </a:t>
            </a:r>
            <a:br>
              <a:rPr lang="en-US" dirty="0">
                <a:solidFill>
                  <a:srgbClr val="292934"/>
                </a:solidFill>
                <a:latin typeface="" pitchFamily="18"/>
                <a:ea typeface="Microsoft YaHei" pitchFamily="2"/>
                <a:cs typeface="Mangal" pitchFamily="2"/>
              </a:rPr>
            </a:br>
            <a:r>
              <a:rPr lang="en-US" dirty="0">
                <a:solidFill>
                  <a:srgbClr val="292934"/>
                </a:solidFill>
                <a:latin typeface="" pitchFamily="18"/>
                <a:ea typeface="Microsoft YaHei" pitchFamily="2"/>
                <a:cs typeface="Mangal" pitchFamily="2"/>
              </a:rPr>
              <a:t/>
            </a:r>
            <a:br>
              <a:rPr lang="en-US" dirty="0">
                <a:solidFill>
                  <a:srgbClr val="292934"/>
                </a:solidFill>
                <a:latin typeface="" pitchFamily="18"/>
                <a:ea typeface="Microsoft YaHei" pitchFamily="2"/>
                <a:cs typeface="Mangal" pitchFamily="2"/>
              </a:rPr>
            </a:br>
            <a:r>
              <a:rPr lang="en-US" dirty="0">
                <a:solidFill>
                  <a:srgbClr val="292934"/>
                </a:solidFill>
                <a:latin typeface="" pitchFamily="18"/>
                <a:ea typeface="Microsoft YaHei" pitchFamily="2"/>
                <a:cs typeface="Mangal" pitchFamily="2"/>
              </a:rPr>
              <a:t>These industries are the ones that are more likely to have transit dependent </a:t>
            </a:r>
            <a:r>
              <a:rPr lang="en-US" dirty="0" smtClean="0">
                <a:solidFill>
                  <a:srgbClr val="292934"/>
                </a:solidFill>
                <a:latin typeface="" pitchFamily="18"/>
                <a:ea typeface="Microsoft YaHei" pitchFamily="2"/>
                <a:cs typeface="Mangal" pitchFamily="2"/>
              </a:rPr>
              <a:t>riders.</a:t>
            </a:r>
          </a:p>
        </p:txBody>
      </p:sp>
      <p:sp>
        <p:nvSpPr>
          <p:cNvPr id="6" name="Content Placeholder 2"/>
          <p:cNvSpPr txBox="1">
            <a:spLocks/>
          </p:cNvSpPr>
          <p:nvPr/>
        </p:nvSpPr>
        <p:spPr>
          <a:xfrm>
            <a:off x="2514600" y="1524000"/>
            <a:ext cx="8229240" cy="1524000"/>
          </a:xfrm>
          <a:prstGeom prst="rect">
            <a:avLst/>
          </a:prstGeom>
        </p:spPr>
        <p:txBody>
          <a:bodyPr vert="horz" lIns="91440" tIns="45720" rIns="91440" bIns="45720" rtlCol="0">
            <a:normAutofit/>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0" marR="0" lvl="0" indent="0" algn="l" defTabSz="914400" rtl="0" eaLnBrk="1" fontAlgn="auto" latinLnBrk="0" hangingPunct="1">
              <a:lnSpc>
                <a:spcPct val="100000"/>
              </a:lnSpc>
              <a:spcBef>
                <a:spcPts val="479"/>
              </a:spcBef>
              <a:spcAft>
                <a:spcPts val="1417"/>
              </a:spcAft>
              <a:buClr>
                <a:schemeClr val="accent1"/>
              </a:buClr>
              <a:buSzPct val="45000"/>
              <a:buFont typeface="StarSymbol"/>
              <a:buNone/>
              <a:tabLst/>
              <a:defRPr/>
            </a:pPr>
            <a:endParaRPr kumimoji="0" lang="en-US" sz="2400" b="0" i="0" u="none" strike="noStrike" kern="1200" cap="none" spc="0" normalizeH="0" baseline="0" noProof="0" dirty="0">
              <a:ln>
                <a:noFill/>
              </a:ln>
              <a:solidFill>
                <a:srgbClr val="292934"/>
              </a:solidFill>
              <a:effectLst/>
              <a:uLnTx/>
              <a:uFillTx/>
              <a:latin typeface="Arial" pitchFamily="18"/>
              <a:ea typeface="Microsoft YaHei" pitchFamily="2"/>
              <a:cs typeface="Mangal" pitchFamily="2"/>
            </a:endParaRPr>
          </a:p>
        </p:txBody>
      </p:sp>
      <p:pic>
        <p:nvPicPr>
          <p:cNvPr id="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6171" y="3048000"/>
            <a:ext cx="7239000" cy="3424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128163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Transit and Access to Jobs</a:t>
            </a:r>
            <a:endParaRPr lang="en-US" dirty="0"/>
          </a:p>
        </p:txBody>
      </p:sp>
      <p:sp>
        <p:nvSpPr>
          <p:cNvPr id="3" name="Content Placeholder 2"/>
          <p:cNvSpPr>
            <a:spLocks noGrp="1"/>
          </p:cNvSpPr>
          <p:nvPr>
            <p:ph idx="1"/>
          </p:nvPr>
        </p:nvSpPr>
        <p:spPr/>
        <p:txBody>
          <a:bodyPr/>
          <a:lstStyle/>
          <a:p>
            <a:pPr lvl="0"/>
            <a:r>
              <a:rPr lang="en-US" smtClean="0"/>
              <a:t>Transit is often asked to serve as a mobility method in congested urban areas, but also the last mobility option for those that depend on it.</a:t>
            </a:r>
          </a:p>
          <a:p>
            <a:pPr lvl="0"/>
            <a:r>
              <a:rPr lang="en-US" smtClean="0"/>
              <a:t>Transit has to continue to adapt to meet the needs of transit –dependent populations  who rely on it as their sole mode of access.</a:t>
            </a:r>
          </a:p>
          <a:p>
            <a:pPr lvl="0"/>
            <a:r>
              <a:rPr lang="en-US" smtClean="0"/>
              <a:t>Transit also has to stay relevant to the greater population of choice riders – people who  need to commute to their jobs but can choose a different  method.</a:t>
            </a:r>
          </a:p>
          <a:p>
            <a:endParaRPr lang="en-US" dirty="0"/>
          </a:p>
        </p:txBody>
      </p:sp>
    </p:spTree>
    <p:custDataLst>
      <p:tags r:id="rId1"/>
    </p:custDataLst>
    <p:extLst>
      <p:ext uri="{BB962C8B-B14F-4D97-AF65-F5344CB8AC3E}">
        <p14:creationId xmlns:p14="http://schemas.microsoft.com/office/powerpoint/2010/main" val="16551727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Environmental Justice and Major Transit Projects</a:t>
            </a:r>
            <a:endParaRPr lang="en-US" dirty="0"/>
          </a:p>
        </p:txBody>
      </p:sp>
      <p:sp>
        <p:nvSpPr>
          <p:cNvPr id="4" name="Content Placeholder 3"/>
          <p:cNvSpPr>
            <a:spLocks noGrp="1"/>
          </p:cNvSpPr>
          <p:nvPr>
            <p:ph idx="1"/>
          </p:nvPr>
        </p:nvSpPr>
        <p:spPr/>
        <p:txBody>
          <a:bodyPr/>
          <a:lstStyle/>
          <a:p>
            <a:pPr lvl="0"/>
            <a:r>
              <a:rPr lang="en-US" dirty="0" smtClean="0"/>
              <a:t>Minority and low-income communities have historically borne the brunt of impacts for large transportation projects.</a:t>
            </a:r>
          </a:p>
          <a:p>
            <a:pPr lvl="0"/>
            <a:r>
              <a:rPr lang="en-US" dirty="0" smtClean="0"/>
              <a:t>Projects often utilized marginal land  (which meant lower desirability) in areas of less organized political resistance.</a:t>
            </a:r>
          </a:p>
          <a:p>
            <a:pPr lvl="1"/>
            <a:r>
              <a:rPr lang="en-US" dirty="0" smtClean="0"/>
              <a:t>Impacts potentially include</a:t>
            </a:r>
          </a:p>
          <a:p>
            <a:pPr lvl="1"/>
            <a:r>
              <a:rPr lang="en-US" dirty="0" smtClean="0"/>
              <a:t>Health impacts</a:t>
            </a:r>
          </a:p>
          <a:p>
            <a:pPr lvl="1"/>
            <a:r>
              <a:rPr lang="en-US" dirty="0" smtClean="0"/>
              <a:t>Residential displacement</a:t>
            </a:r>
          </a:p>
          <a:p>
            <a:pPr lvl="1"/>
            <a:r>
              <a:rPr lang="en-US" dirty="0" smtClean="0"/>
              <a:t>Job loss through business relocation</a:t>
            </a:r>
          </a:p>
          <a:p>
            <a:endParaRPr lang="en-US" dirty="0"/>
          </a:p>
        </p:txBody>
      </p:sp>
    </p:spTree>
    <p:custDataLst>
      <p:tags r:id="rId1"/>
    </p:custDataLst>
    <p:extLst>
      <p:ext uri="{BB962C8B-B14F-4D97-AF65-F5344CB8AC3E}">
        <p14:creationId xmlns:p14="http://schemas.microsoft.com/office/powerpoint/2010/main" val="2460092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Environmental Justice</a:t>
            </a:r>
            <a:endParaRPr lang="en-US" dirty="0"/>
          </a:p>
        </p:txBody>
      </p:sp>
      <p:sp>
        <p:nvSpPr>
          <p:cNvPr id="4" name="Content Placeholder 3"/>
          <p:cNvSpPr>
            <a:spLocks noGrp="1"/>
          </p:cNvSpPr>
          <p:nvPr>
            <p:ph idx="1"/>
          </p:nvPr>
        </p:nvSpPr>
        <p:spPr/>
        <p:txBody>
          <a:bodyPr/>
          <a:lstStyle/>
          <a:p>
            <a:pPr marL="432000" lvl="0" indent="-324000">
              <a:spcBef>
                <a:spcPts val="0"/>
              </a:spcBef>
              <a:spcAft>
                <a:spcPts val="1417"/>
              </a:spcAft>
              <a:buSzPct val="45000"/>
              <a:buFont typeface="StarSymbol"/>
              <a:buChar char="●"/>
              <a:defRPr/>
            </a:pPr>
            <a:r>
              <a:rPr lang="en-US" dirty="0">
                <a:solidFill>
                  <a:srgbClr val="292934"/>
                </a:solidFill>
                <a:latin typeface="" pitchFamily="18"/>
                <a:ea typeface="Microsoft YaHei" pitchFamily="2"/>
                <a:cs typeface="Mangal" pitchFamily="2"/>
              </a:rPr>
              <a:t>Many highways were built through urban areas with the availability of federal money for roads.</a:t>
            </a:r>
          </a:p>
          <a:p>
            <a:pPr marL="432000" lvl="0" indent="-324000">
              <a:spcBef>
                <a:spcPts val="0"/>
              </a:spcBef>
              <a:spcAft>
                <a:spcPts val="1417"/>
              </a:spcAft>
              <a:buSzPct val="45000"/>
              <a:buFont typeface="StarSymbol"/>
              <a:buChar char="●"/>
              <a:defRPr/>
            </a:pPr>
            <a:r>
              <a:rPr lang="en-US" dirty="0">
                <a:solidFill>
                  <a:srgbClr val="292934"/>
                </a:solidFill>
                <a:latin typeface="" pitchFamily="18"/>
                <a:ea typeface="Microsoft YaHei" pitchFamily="2"/>
                <a:cs typeface="Mangal" pitchFamily="2"/>
              </a:rPr>
              <a:t>The freeway revolts of the 1960s and 1970s were significant .  Many cities scaled back and canceled freeway projects as a result of citizen backlash</a:t>
            </a:r>
          </a:p>
          <a:p>
            <a:pPr marL="432000" lvl="0" indent="-324000">
              <a:spcBef>
                <a:spcPts val="0"/>
              </a:spcBef>
              <a:spcAft>
                <a:spcPts val="1417"/>
              </a:spcAft>
              <a:buSzPct val="45000"/>
              <a:buFont typeface="StarSymbol"/>
              <a:buChar char="●"/>
              <a:defRPr/>
            </a:pPr>
            <a:r>
              <a:rPr lang="en-US" sz="1800" dirty="0">
                <a:solidFill>
                  <a:srgbClr val="292934"/>
                </a:solidFill>
                <a:latin typeface="" pitchFamily="18"/>
                <a:ea typeface="Microsoft YaHei" pitchFamily="2"/>
                <a:cs typeface="Mangal" pitchFamily="2"/>
              </a:rPr>
              <a:t>Washington, DC</a:t>
            </a:r>
          </a:p>
          <a:p>
            <a:pPr marL="432000" lvl="0" indent="-324000">
              <a:spcBef>
                <a:spcPts val="0"/>
              </a:spcBef>
              <a:spcAft>
                <a:spcPts val="1417"/>
              </a:spcAft>
              <a:buSzPct val="45000"/>
              <a:buFont typeface="StarSymbol"/>
              <a:buChar char="●"/>
              <a:defRPr/>
            </a:pPr>
            <a:r>
              <a:rPr lang="en-US" sz="1800" dirty="0">
                <a:solidFill>
                  <a:srgbClr val="292934"/>
                </a:solidFill>
                <a:latin typeface="" pitchFamily="18"/>
                <a:ea typeface="Microsoft YaHei" pitchFamily="2"/>
                <a:cs typeface="Mangal" pitchFamily="2"/>
              </a:rPr>
              <a:t>New York City</a:t>
            </a:r>
          </a:p>
          <a:p>
            <a:pPr marL="432000" lvl="0" indent="-324000">
              <a:spcBef>
                <a:spcPts val="0"/>
              </a:spcBef>
              <a:spcAft>
                <a:spcPts val="1417"/>
              </a:spcAft>
              <a:buSzPct val="45000"/>
              <a:buFont typeface="StarSymbol"/>
              <a:buChar char="●"/>
              <a:defRPr/>
            </a:pPr>
            <a:r>
              <a:rPr lang="en-US" sz="1800" dirty="0">
                <a:solidFill>
                  <a:srgbClr val="292934"/>
                </a:solidFill>
                <a:latin typeface="" pitchFamily="18"/>
                <a:ea typeface="Microsoft YaHei" pitchFamily="2"/>
                <a:cs typeface="Mangal" pitchFamily="2"/>
              </a:rPr>
              <a:t>Baltimore</a:t>
            </a:r>
          </a:p>
          <a:p>
            <a:pPr marL="432000" lvl="0" indent="-324000">
              <a:spcBef>
                <a:spcPts val="0"/>
              </a:spcBef>
              <a:spcAft>
                <a:spcPts val="1417"/>
              </a:spcAft>
              <a:buSzPct val="45000"/>
              <a:buFont typeface="StarSymbol"/>
              <a:buChar char="●"/>
              <a:defRPr/>
            </a:pPr>
            <a:r>
              <a:rPr lang="en-US" sz="1800" dirty="0">
                <a:solidFill>
                  <a:srgbClr val="292934"/>
                </a:solidFill>
                <a:latin typeface="" pitchFamily="18"/>
                <a:ea typeface="Microsoft YaHei" pitchFamily="2"/>
                <a:cs typeface="Mangal" pitchFamily="2"/>
              </a:rPr>
              <a:t>Many other cities</a:t>
            </a:r>
          </a:p>
          <a:p>
            <a:pPr marL="432000" lvl="0" indent="-324000">
              <a:spcBef>
                <a:spcPts val="0"/>
              </a:spcBef>
              <a:spcAft>
                <a:spcPts val="1417"/>
              </a:spcAft>
              <a:buSzPct val="45000"/>
              <a:buFont typeface="StarSymbol"/>
              <a:buChar char="●"/>
              <a:defRPr/>
            </a:pPr>
            <a:endParaRPr lang="en-US" dirty="0">
              <a:solidFill>
                <a:srgbClr val="292934"/>
              </a:solidFill>
              <a:latin typeface="" pitchFamily="18"/>
              <a:ea typeface="Microsoft YaHei" pitchFamily="2"/>
              <a:cs typeface="Mangal" pitchFamily="2"/>
            </a:endParaRPr>
          </a:p>
          <a:p>
            <a:pPr marL="432000" lvl="0" indent="-324000">
              <a:spcBef>
                <a:spcPts val="0"/>
              </a:spcBef>
              <a:spcAft>
                <a:spcPts val="1417"/>
              </a:spcAft>
              <a:buSzPct val="45000"/>
              <a:buFont typeface="StarSymbol"/>
              <a:buChar char="●"/>
              <a:defRPr/>
            </a:pPr>
            <a:endParaRPr lang="en-US" dirty="0">
              <a:solidFill>
                <a:srgbClr val="292934"/>
              </a:solidFill>
              <a:latin typeface="" pitchFamily="18"/>
              <a:ea typeface="Microsoft YaHei" pitchFamily="2"/>
              <a:cs typeface="Mangal" pitchFamily="2"/>
            </a:endParaRPr>
          </a:p>
          <a:p>
            <a:pPr marL="432000" lvl="0" indent="-324000">
              <a:spcBef>
                <a:spcPts val="0"/>
              </a:spcBef>
              <a:spcAft>
                <a:spcPts val="1417"/>
              </a:spcAft>
              <a:buSzPct val="45000"/>
              <a:buFont typeface="StarSymbol"/>
              <a:buChar char="●"/>
              <a:defRPr/>
            </a:pPr>
            <a:endParaRPr lang="en-US" sz="2000" dirty="0">
              <a:solidFill>
                <a:srgbClr val="292934"/>
              </a:solidFill>
              <a:latin typeface="" pitchFamily="18"/>
              <a:ea typeface="Microsoft YaHei" pitchFamily="2"/>
              <a:cs typeface="Mangal" pitchFamily="2"/>
            </a:endParaRPr>
          </a:p>
          <a:p>
            <a:endParaRPr lang="en-US" dirty="0"/>
          </a:p>
        </p:txBody>
      </p:sp>
      <p:sp>
        <p:nvSpPr>
          <p:cNvPr id="8" name="Content Placeholder 2"/>
          <p:cNvSpPr txBox="1">
            <a:spLocks/>
          </p:cNvSpPr>
          <p:nvPr/>
        </p:nvSpPr>
        <p:spPr>
          <a:xfrm>
            <a:off x="6290256" y="1714281"/>
            <a:ext cx="8229240" cy="4876560"/>
          </a:xfrm>
          <a:prstGeom prst="rect">
            <a:avLst/>
          </a:prstGeom>
        </p:spPr>
        <p:txBody>
          <a:bodyPr vert="horz" lIns="91440" tIns="45720" rIns="91440" bIns="45720" rtlCol="0">
            <a:normAutofit/>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endParaRPr kumimoji="0" lang="en-US" sz="2400" b="0" i="0" u="none" strike="noStrike" kern="1200" cap="none" spc="0" normalizeH="0" baseline="0" noProof="0" dirty="0">
              <a:ln>
                <a:noFill/>
              </a:ln>
              <a:solidFill>
                <a:srgbClr val="292934"/>
              </a:solidFill>
              <a:effectLst/>
              <a:uLnTx/>
              <a:uFillTx/>
              <a:latin typeface="" pitchFamily="18"/>
              <a:ea typeface="Microsoft YaHei" pitchFamily="2"/>
              <a:cs typeface="Mangal" pitchFamily="2"/>
            </a:endParaRPr>
          </a:p>
        </p:txBody>
      </p:sp>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24600" y="4075470"/>
            <a:ext cx="2166014" cy="2515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623123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r>
              <a:rPr lang="en-US" dirty="0" smtClean="0"/>
              <a:t>Backlash against large disruptive projects like these, which disproportionately affected low-income and minority populations, led to many laws and regulations requiring</a:t>
            </a:r>
          </a:p>
          <a:p>
            <a:r>
              <a:rPr lang="en-US" dirty="0" smtClean="0"/>
              <a:t>requiring reasonable compensation for relocation</a:t>
            </a:r>
          </a:p>
          <a:p>
            <a:r>
              <a:rPr lang="en-US" dirty="0" smtClean="0"/>
              <a:t>a rigorous process for public participation</a:t>
            </a:r>
          </a:p>
          <a:p>
            <a:r>
              <a:rPr lang="en-US" dirty="0" smtClean="0"/>
              <a:t>an evaluation of the environmental impacts</a:t>
            </a:r>
          </a:p>
          <a:p>
            <a:r>
              <a:rPr lang="en-US" dirty="0" smtClean="0"/>
              <a:t>Proof that impacts did not disproportionately fall upon certain communities – low-income and minority populations among them.</a:t>
            </a:r>
          </a:p>
          <a:p>
            <a:endParaRPr lang="en-US" dirty="0" smtClean="0"/>
          </a:p>
          <a:p>
            <a:endParaRPr lang="en-US" dirty="0" smtClean="0"/>
          </a:p>
          <a:p>
            <a:endParaRPr lang="en-US" dirty="0" smtClean="0"/>
          </a:p>
          <a:p>
            <a:endParaRPr lang="en-US" dirty="0"/>
          </a:p>
        </p:txBody>
      </p:sp>
      <p:sp>
        <p:nvSpPr>
          <p:cNvPr id="4" name="Content Placeholder 2"/>
          <p:cNvSpPr txBox="1">
            <a:spLocks/>
          </p:cNvSpPr>
          <p:nvPr/>
        </p:nvSpPr>
        <p:spPr>
          <a:xfrm>
            <a:off x="4038600" y="1905240"/>
            <a:ext cx="8038011" cy="4952760"/>
          </a:xfrm>
          <a:prstGeom prst="rect">
            <a:avLst/>
          </a:prstGeom>
          <a:noFill/>
          <a:ln>
            <a:noFill/>
          </a:ln>
        </p:spPr>
        <p:txBody>
          <a:bodyPr wrap="square" lIns="90000" tIns="45000" rIns="90000" bIns="45000" anchor="t"/>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rtl="0" hangingPunct="1">
              <a:spcBef>
                <a:spcPts val="0"/>
              </a:spcBef>
              <a:spcAft>
                <a:spcPts val="1417"/>
              </a:spcAft>
              <a:buSzPct val="45000"/>
              <a:buFont typeface="StarSymbol"/>
              <a:buChar char="●"/>
              <a:tabLst/>
              <a:defRPr lang="en-US" sz="2400" b="0" i="0" u="none" strike="noStrike" kern="1200" spc="0">
                <a:ln>
                  <a:noFill/>
                </a:ln>
                <a:solidFill>
                  <a:srgbClr val="292934"/>
                </a:solidFill>
                <a:latin typeface="Arial"/>
                <a:ea typeface="Microsoft YaHei" pitchFamily="2"/>
                <a:cs typeface="Mangal" pitchFamily="2"/>
              </a:defRPr>
            </a:lvl1pPr>
            <a:lvl2pPr marL="864000" lvl="1" indent="-324000" algn="l" rtl="0" hangingPunct="1">
              <a:spcBef>
                <a:spcPts val="0"/>
              </a:spcBef>
              <a:spcAft>
                <a:spcPts val="1134"/>
              </a:spcAft>
              <a:buSzPct val="45000"/>
              <a:buFont typeface="StarSymbol"/>
              <a:buChar char="●"/>
              <a:tabLst/>
              <a:defRPr lang="en-US" sz="1800" b="0" i="0" u="none" strike="noStrike" kern="1200" spc="0">
                <a:ln>
                  <a:noFill/>
                </a:ln>
                <a:solidFill>
                  <a:srgbClr val="292934"/>
                </a:solidFill>
                <a:latin typeface="Arial"/>
                <a:ea typeface="Microsoft YaHei" pitchFamily="2"/>
                <a:cs typeface="Mangal" pitchFamily="2"/>
              </a:defRPr>
            </a:lvl2pPr>
            <a:lvl3pPr marL="1295999" lvl="2" indent="-288000" algn="l" rtl="0" hangingPunct="1">
              <a:spcBef>
                <a:spcPts val="0"/>
              </a:spcBef>
              <a:spcAft>
                <a:spcPts val="850"/>
              </a:spcAft>
              <a:buSzPct val="75000"/>
              <a:buFont typeface="StarSymbol"/>
              <a:buChar char="–"/>
              <a:tabLst/>
              <a:defRPr lang="en-US" sz="1600" b="0" i="0" u="none" strike="noStrike" kern="1200" spc="0">
                <a:ln>
                  <a:noFill/>
                </a:ln>
                <a:solidFill>
                  <a:srgbClr val="292934"/>
                </a:solidFill>
                <a:latin typeface="Arial"/>
                <a:ea typeface="Microsoft YaHei" pitchFamily="2"/>
                <a:cs typeface="Mangal" pitchFamily="2"/>
              </a:defRPr>
            </a:lvl3pPr>
            <a:lvl4pPr marL="1728000" lvl="3" indent="-216000" algn="l" rtl="0" hangingPunct="1">
              <a:spcBef>
                <a:spcPts val="0"/>
              </a:spcBef>
              <a:spcAft>
                <a:spcPts val="567"/>
              </a:spcAft>
              <a:buSzPct val="45000"/>
              <a:buFont typeface="StarSymbol"/>
              <a:buChar char="●"/>
              <a:tabLst/>
              <a:defRPr lang="en-US" sz="1400" b="0" i="0" u="none" strike="noStrike" kern="1200" spc="0">
                <a:ln>
                  <a:noFill/>
                </a:ln>
                <a:solidFill>
                  <a:srgbClr val="292934"/>
                </a:solidFill>
                <a:latin typeface="Arial"/>
                <a:ea typeface="Microsoft YaHei" pitchFamily="2"/>
                <a:cs typeface="Mangal" pitchFamily="2"/>
              </a:defRPr>
            </a:lvl4pPr>
            <a:lvl5pPr marL="2160000" lvl="4" indent="-216000" algn="l" rtl="0" hangingPunct="1">
              <a:spcBef>
                <a:spcPts val="0"/>
              </a:spcBef>
              <a:spcAft>
                <a:spcPts val="283"/>
              </a:spcAft>
              <a:buSzPct val="7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5pPr>
            <a:lvl6pPr marL="2592000" lvl="5"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6pPr>
            <a:lvl7pPr marL="3024000" lvl="6"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7pPr>
            <a:lvl8pPr marL="3456000" lvl="7"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8pPr>
            <a:lvl9pPr marL="3887999" marR="0" lvl="8" indent="-216000" algn="l" rtl="0" hangingPunct="1">
              <a:spcBef>
                <a:spcPts val="0"/>
              </a:spcBef>
              <a:spcAft>
                <a:spcPts val="283"/>
              </a:spcAft>
              <a:buClr>
                <a:srgbClr val="93A299"/>
              </a:buClr>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9pPr>
          </a:lstStyle>
          <a:p>
            <a:pPr>
              <a:buFont typeface="StarSymbol"/>
              <a:buNone/>
            </a:pPr>
            <a:endParaRPr lang="en-US" sz="2000" dirty="0" smtClean="0">
              <a:latin typeface="" pitchFamily="18"/>
            </a:endParaRPr>
          </a:p>
        </p:txBody>
      </p:sp>
    </p:spTree>
    <p:custDataLst>
      <p:tags r:id="rId1"/>
    </p:custDataLst>
    <p:extLst>
      <p:ext uri="{BB962C8B-B14F-4D97-AF65-F5344CB8AC3E}">
        <p14:creationId xmlns:p14="http://schemas.microsoft.com/office/powerpoint/2010/main" val="5578156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nSpc>
                <a:spcPts val="3400"/>
              </a:lnSpc>
            </a:pPr>
            <a:r>
              <a:rPr lang="en-US" sz="3200" dirty="0" smtClean="0"/>
              <a:t>Case Study: The Consent Decree between the Bus Riders Union and Los Angeles County Transportation Authority</a:t>
            </a:r>
            <a:endParaRPr lang="en-US" sz="3200" dirty="0"/>
          </a:p>
        </p:txBody>
      </p:sp>
      <p:sp>
        <p:nvSpPr>
          <p:cNvPr id="3" name="Content Placeholder 2"/>
          <p:cNvSpPr>
            <a:spLocks noGrp="1"/>
          </p:cNvSpPr>
          <p:nvPr>
            <p:ph idx="1"/>
          </p:nvPr>
        </p:nvSpPr>
        <p:spPr/>
        <p:txBody>
          <a:bodyPr>
            <a:normAutofit fontScale="92500" lnSpcReduction="10000"/>
          </a:bodyPr>
          <a:lstStyle/>
          <a:p>
            <a:r>
              <a:rPr lang="en-US" dirty="0" smtClean="0"/>
              <a:t>LACMTA operates transit within the majority of Los Angeles</a:t>
            </a:r>
          </a:p>
          <a:p>
            <a:r>
              <a:rPr lang="en-US" dirty="0" smtClean="0"/>
              <a:t>Provides bus and rail service through its service area</a:t>
            </a:r>
          </a:p>
          <a:p>
            <a:r>
              <a:rPr lang="en-US" dirty="0" smtClean="0"/>
              <a:t>In the city of Los Angeles, roughly 12% of residents take transit to work.</a:t>
            </a:r>
          </a:p>
          <a:p>
            <a:r>
              <a:rPr lang="en-US" dirty="0" smtClean="0"/>
              <a:t>Majority of ridership rides bus (80% of  trips) – light and heavy rail account for the remaining</a:t>
            </a:r>
          </a:p>
          <a:p>
            <a:r>
              <a:rPr lang="en-US" dirty="0" smtClean="0"/>
              <a:t>Los Angeles metropolitan area is very large, and it is difficult to meet that demand for mobility through transit</a:t>
            </a:r>
          </a:p>
          <a:p>
            <a:r>
              <a:rPr lang="en-US" dirty="0" smtClean="0"/>
              <a:t>Transit service has been expanding to meet this demand.  </a:t>
            </a:r>
          </a:p>
          <a:p>
            <a:r>
              <a:rPr lang="en-US" dirty="0" smtClean="0"/>
              <a:t>The method to do this has been through rail projects, the construction of which is quite expensive.</a:t>
            </a:r>
            <a:endParaRPr lang="en-US" dirty="0" smtClean="0"/>
          </a:p>
        </p:txBody>
      </p:sp>
    </p:spTree>
    <p:custDataLst>
      <p:tags r:id="rId1"/>
    </p:custDataLst>
    <p:extLst>
      <p:ext uri="{BB962C8B-B14F-4D97-AF65-F5344CB8AC3E}">
        <p14:creationId xmlns:p14="http://schemas.microsoft.com/office/powerpoint/2010/main" val="10272233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idx="1"/>
          </p:nvPr>
        </p:nvSpPr>
        <p:spPr/>
        <p:txBody>
          <a:bodyPr>
            <a:normAutofit/>
          </a:bodyPr>
          <a:lstStyle/>
          <a:p>
            <a:r>
              <a:rPr lang="en-US" dirty="0" smtClean="0"/>
              <a:t>On the verge of a major fare increase, Bus Riders Union (a ridership advocacy group) filed a lawsuit against LACMTA</a:t>
            </a:r>
          </a:p>
          <a:p>
            <a:r>
              <a:rPr lang="en-US" dirty="0" smtClean="0"/>
              <a:t>Charged disproportionate spending on rail versus bus service</a:t>
            </a:r>
          </a:p>
          <a:p>
            <a:r>
              <a:rPr lang="en-US" dirty="0" smtClean="0"/>
              <a:t>Because rail ridership (50%) was far more white than the rest of the system (20%), this was charged to be allegedly discriminatory.</a:t>
            </a:r>
          </a:p>
          <a:p>
            <a:r>
              <a:rPr lang="en-US" dirty="0" smtClean="0"/>
              <a:t>In 1996, LACMTA signed a consent decree to avoid litigation. </a:t>
            </a:r>
          </a:p>
          <a:p>
            <a:endParaRPr lang="en-US" dirty="0"/>
          </a:p>
        </p:txBody>
      </p:sp>
    </p:spTree>
    <p:custDataLst>
      <p:tags r:id="rId1"/>
    </p:custDataLst>
    <p:extLst>
      <p:ext uri="{BB962C8B-B14F-4D97-AF65-F5344CB8AC3E}">
        <p14:creationId xmlns:p14="http://schemas.microsoft.com/office/powerpoint/2010/main" val="30904942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idx="1"/>
          </p:nvPr>
        </p:nvSpPr>
        <p:spPr/>
        <p:txBody>
          <a:bodyPr>
            <a:normAutofit fontScale="85000" lnSpcReduction="10000"/>
          </a:bodyPr>
          <a:lstStyle/>
          <a:p>
            <a:pPr marL="0" indent="0">
              <a:buNone/>
            </a:pPr>
            <a:r>
              <a:rPr lang="en-US" dirty="0" smtClean="0"/>
              <a:t>1996 Consent decree required:</a:t>
            </a:r>
          </a:p>
          <a:p>
            <a:r>
              <a:rPr lang="en-US" dirty="0" smtClean="0"/>
              <a:t>* </a:t>
            </a:r>
            <a:r>
              <a:rPr lang="en-US" dirty="0"/>
              <a:t>Maintain the current cash fare of $1.35 and 90-cent token for two years.</a:t>
            </a:r>
          </a:p>
          <a:p>
            <a:r>
              <a:rPr lang="en-US" dirty="0"/>
              <a:t>* Put more transit police on buses to increase security.</a:t>
            </a:r>
          </a:p>
          <a:p>
            <a:r>
              <a:rPr lang="en-US" dirty="0"/>
              <a:t>* Continue the sale of monthly passes for three years, cutting the price from $49 to $42. Sell 15-day passes for $21 and a weekly pass for $11.</a:t>
            </a:r>
          </a:p>
          <a:p>
            <a:r>
              <a:rPr lang="en-US" dirty="0" smtClean="0"/>
              <a:t>Cut </a:t>
            </a:r>
            <a:r>
              <a:rPr lang="en-US" dirty="0"/>
              <a:t>off-peak fares to 75 cents on some lines used chiefly by those dependent on public transit.</a:t>
            </a:r>
          </a:p>
          <a:p>
            <a:r>
              <a:rPr lang="en-US" dirty="0" smtClean="0"/>
              <a:t>Add </a:t>
            </a:r>
            <a:r>
              <a:rPr lang="en-US" dirty="0"/>
              <a:t>102 buses by the end of </a:t>
            </a:r>
            <a:r>
              <a:rPr lang="en-US" dirty="0" smtClean="0"/>
              <a:t>June 1997</a:t>
            </a:r>
            <a:endParaRPr lang="en-US" dirty="0"/>
          </a:p>
          <a:p>
            <a:r>
              <a:rPr lang="en-US" dirty="0" smtClean="0"/>
              <a:t>Add </a:t>
            </a:r>
            <a:r>
              <a:rPr lang="en-US" dirty="0"/>
              <a:t>50 buses on heavily used lines in the next two years to improve access by those dependent on public transit to travel to destinations such as medical facilities, job sites and vocational schools.</a:t>
            </a:r>
          </a:p>
          <a:p>
            <a:endParaRPr lang="en-US" dirty="0" smtClean="0"/>
          </a:p>
          <a:p>
            <a:endParaRPr lang="en-US" dirty="0"/>
          </a:p>
        </p:txBody>
      </p:sp>
    </p:spTree>
    <p:custDataLst>
      <p:tags r:id="rId1"/>
    </p:custDataLst>
    <p:extLst>
      <p:ext uri="{BB962C8B-B14F-4D97-AF65-F5344CB8AC3E}">
        <p14:creationId xmlns:p14="http://schemas.microsoft.com/office/powerpoint/2010/main" val="4102856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Objectives</a:t>
            </a:r>
            <a:endParaRPr lang="en-US" dirty="0"/>
          </a:p>
        </p:txBody>
      </p:sp>
      <p:sp>
        <p:nvSpPr>
          <p:cNvPr id="3" name="Content Placeholder 2"/>
          <p:cNvSpPr>
            <a:spLocks noGrp="1"/>
          </p:cNvSpPr>
          <p:nvPr>
            <p:ph idx="1"/>
          </p:nvPr>
        </p:nvSpPr>
        <p:spPr>
          <a:xfrm>
            <a:off x="457200" y="1600200"/>
            <a:ext cx="8458200" cy="4876800"/>
          </a:xfrm>
        </p:spPr>
        <p:txBody>
          <a:bodyPr/>
          <a:lstStyle/>
          <a:p>
            <a:pPr marL="0" lvl="0" indent="0">
              <a:spcBef>
                <a:spcPts val="479"/>
              </a:spcBef>
              <a:buNone/>
            </a:pPr>
            <a:r>
              <a:rPr lang="en-US" sz="3200" dirty="0" smtClean="0">
                <a:latin typeface="Arial" pitchFamily="18"/>
              </a:rPr>
              <a:t>After attending this lesson, students will be able to recognize:</a:t>
            </a:r>
          </a:p>
          <a:p>
            <a:pPr lvl="0"/>
            <a:r>
              <a:rPr lang="en-US" sz="3200" dirty="0" smtClean="0"/>
              <a:t>The role of public transportation in promoting equity and social justice</a:t>
            </a:r>
          </a:p>
          <a:p>
            <a:endParaRPr lang="en-US" dirty="0"/>
          </a:p>
        </p:txBody>
      </p:sp>
    </p:spTree>
    <p:custDataLst>
      <p:tags r:id="rId1"/>
    </p:custDataLst>
    <p:extLst>
      <p:ext uri="{BB962C8B-B14F-4D97-AF65-F5344CB8AC3E}">
        <p14:creationId xmlns:p14="http://schemas.microsoft.com/office/powerpoint/2010/main" val="22564627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Case Study</a:t>
            </a:r>
            <a:endParaRPr lang="en-US" dirty="0"/>
          </a:p>
        </p:txBody>
      </p:sp>
      <p:sp>
        <p:nvSpPr>
          <p:cNvPr id="3" name="Content Placeholder 2"/>
          <p:cNvSpPr>
            <a:spLocks noGrp="1"/>
          </p:cNvSpPr>
          <p:nvPr>
            <p:ph idx="1"/>
          </p:nvPr>
        </p:nvSpPr>
        <p:spPr>
          <a:xfrm>
            <a:off x="457200" y="1600200"/>
            <a:ext cx="8458200" cy="4876800"/>
          </a:xfrm>
        </p:spPr>
        <p:txBody>
          <a:bodyPr>
            <a:normAutofit/>
          </a:bodyPr>
          <a:lstStyle/>
          <a:p>
            <a:r>
              <a:rPr lang="en-US" dirty="0" smtClean="0">
                <a:latin typeface="" pitchFamily="18"/>
              </a:rPr>
              <a:t>Consent decree lasted till 2007, at which point a request to extend it by the BRU was rejected by a judge.</a:t>
            </a:r>
          </a:p>
          <a:p>
            <a:r>
              <a:rPr lang="en-US" dirty="0" smtClean="0">
                <a:latin typeface="" pitchFamily="18"/>
              </a:rPr>
              <a:t>One </a:t>
            </a:r>
            <a:r>
              <a:rPr lang="en-US" dirty="0">
                <a:latin typeface="" pitchFamily="18"/>
              </a:rPr>
              <a:t>of the most visible examples of citizen involvement to guarantee certain levels of transit service</a:t>
            </a:r>
          </a:p>
          <a:p>
            <a:pPr marL="0" lvl="0" indent="0">
              <a:spcBef>
                <a:spcPts val="479"/>
              </a:spcBef>
              <a:buClr>
                <a:srgbClr val="93A299"/>
              </a:buClr>
              <a:buNone/>
            </a:pPr>
            <a:endParaRPr lang="en-US" dirty="0" smtClean="0">
              <a:latin typeface="Arial" pitchFamily="18"/>
            </a:endParaRPr>
          </a:p>
          <a:p>
            <a:endParaRPr lang="en-US" dirty="0"/>
          </a:p>
        </p:txBody>
      </p:sp>
    </p:spTree>
    <p:custDataLst>
      <p:tags r:id="rId1"/>
    </p:custDataLst>
    <p:extLst>
      <p:ext uri="{BB962C8B-B14F-4D97-AF65-F5344CB8AC3E}">
        <p14:creationId xmlns:p14="http://schemas.microsoft.com/office/powerpoint/2010/main" val="989849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533400"/>
            <a:ext cx="8534400" cy="990600"/>
          </a:xfrm>
        </p:spPr>
        <p:txBody>
          <a:bodyPr>
            <a:normAutofit/>
          </a:bodyPr>
          <a:lstStyle/>
          <a:p>
            <a:r>
              <a:rPr lang="en-US" dirty="0" smtClean="0"/>
              <a:t>Discussion</a:t>
            </a:r>
            <a:endParaRPr lang="en-US" dirty="0"/>
          </a:p>
        </p:txBody>
      </p:sp>
      <p:sp>
        <p:nvSpPr>
          <p:cNvPr id="9" name="Content Placeholder 8"/>
          <p:cNvSpPr>
            <a:spLocks noGrp="1"/>
          </p:cNvSpPr>
          <p:nvPr>
            <p:ph idx="1"/>
          </p:nvPr>
        </p:nvSpPr>
        <p:spPr/>
        <p:txBody>
          <a:bodyPr>
            <a:normAutofit fontScale="92500" lnSpcReduction="10000"/>
          </a:bodyPr>
          <a:lstStyle/>
          <a:p>
            <a:r>
              <a:rPr lang="en-US" dirty="0" smtClean="0"/>
              <a:t>There is a variety of different perspectives on this topic.  Where is each perspective coming from?  Why?</a:t>
            </a:r>
          </a:p>
          <a:p>
            <a:r>
              <a:rPr lang="en-US" dirty="0" smtClean="0"/>
              <a:t>What forces could have caused LACMTA to need to raise fares?</a:t>
            </a:r>
          </a:p>
          <a:p>
            <a:r>
              <a:rPr lang="en-US" dirty="0"/>
              <a:t>Was LACMTA’s focus on rail versus bus discriminatory, or just the byproduct of building </a:t>
            </a:r>
            <a:r>
              <a:rPr lang="en-US" dirty="0" smtClean="0"/>
              <a:t>up new infrastructure?</a:t>
            </a:r>
            <a:endParaRPr lang="en-US" dirty="0"/>
          </a:p>
          <a:p>
            <a:r>
              <a:rPr lang="en-US" dirty="0" smtClean="0"/>
              <a:t>What reasons would LACMTA have to focus on improving rail versus increasing bus service?</a:t>
            </a:r>
          </a:p>
          <a:p>
            <a:r>
              <a:rPr lang="en-US" dirty="0" smtClean="0"/>
              <a:t>Look at the impacts mentioned in the LACMTA CEO’s presentation.  What impacts did LACMTA experience as a result over this ten year period?</a:t>
            </a:r>
          </a:p>
          <a:p>
            <a:r>
              <a:rPr lang="en-US" dirty="0" smtClean="0"/>
              <a:t>Other questions?</a:t>
            </a:r>
            <a:endParaRPr lang="en-US" dirty="0"/>
          </a:p>
        </p:txBody>
      </p:sp>
    </p:spTree>
    <p:custDataLst>
      <p:tags r:id="rId1"/>
    </p:custDataLst>
    <p:extLst>
      <p:ext uri="{BB962C8B-B14F-4D97-AF65-F5344CB8AC3E}">
        <p14:creationId xmlns:p14="http://schemas.microsoft.com/office/powerpoint/2010/main" val="4401000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533400"/>
            <a:ext cx="8534400" cy="990600"/>
          </a:xfrm>
        </p:spPr>
        <p:txBody>
          <a:bodyPr>
            <a:normAutofit/>
          </a:bodyPr>
          <a:lstStyle/>
          <a:p>
            <a:r>
              <a:rPr lang="en-US" dirty="0" smtClean="0"/>
              <a:t>Required Readings</a:t>
            </a:r>
            <a:endParaRPr lang="en-US" dirty="0"/>
          </a:p>
        </p:txBody>
      </p:sp>
      <p:sp>
        <p:nvSpPr>
          <p:cNvPr id="3" name="Content Placeholder 2"/>
          <p:cNvSpPr>
            <a:spLocks noGrp="1"/>
          </p:cNvSpPr>
          <p:nvPr>
            <p:ph idx="1"/>
          </p:nvPr>
        </p:nvSpPr>
        <p:spPr/>
        <p:txBody>
          <a:bodyPr>
            <a:normAutofit fontScale="92500" lnSpcReduction="20000"/>
          </a:bodyPr>
          <a:lstStyle/>
          <a:p>
            <a:pPr>
              <a:spcBef>
                <a:spcPts val="479"/>
              </a:spcBef>
            </a:pPr>
            <a:r>
              <a:rPr lang="en-US" dirty="0" smtClean="0"/>
              <a:t> </a:t>
            </a:r>
            <a:r>
              <a:rPr lang="en-US" dirty="0"/>
              <a:t>“MTA Pledges Better Bus Service in Suit Accord”,  September 26, 1996.  Los Angeles Times</a:t>
            </a:r>
            <a:r>
              <a:rPr lang="en-US" dirty="0" smtClean="0"/>
              <a:t>.</a:t>
            </a:r>
            <a:endParaRPr lang="en-US" dirty="0" smtClean="0">
              <a:latin typeface="Arial" pitchFamily="18"/>
            </a:endParaRPr>
          </a:p>
          <a:p>
            <a:pPr>
              <a:spcBef>
                <a:spcPts val="479"/>
              </a:spcBef>
            </a:pPr>
            <a:r>
              <a:rPr lang="en-US" dirty="0" smtClean="0">
                <a:latin typeface="Arial" pitchFamily="18"/>
              </a:rPr>
              <a:t>Mann, Eric: “Chapter 2: Los Angeles Bus </a:t>
            </a:r>
            <a:r>
              <a:rPr lang="en-US" dirty="0">
                <a:latin typeface="Arial" pitchFamily="18"/>
              </a:rPr>
              <a:t>Riders Derail the </a:t>
            </a:r>
            <a:r>
              <a:rPr lang="en-US" dirty="0" smtClean="0">
                <a:latin typeface="Arial" pitchFamily="18"/>
              </a:rPr>
              <a:t>MTA”. </a:t>
            </a:r>
            <a:r>
              <a:rPr lang="en-US" u="sng" dirty="0">
                <a:latin typeface="Arial" pitchFamily="18"/>
              </a:rPr>
              <a:t>Highway </a:t>
            </a:r>
            <a:r>
              <a:rPr lang="en-US" u="sng" dirty="0" smtClean="0">
                <a:latin typeface="Arial" pitchFamily="18"/>
              </a:rPr>
              <a:t>Robbery</a:t>
            </a:r>
            <a:r>
              <a:rPr lang="en-US" u="sng" dirty="0">
                <a:latin typeface="Arial" pitchFamily="18"/>
              </a:rPr>
              <a:t>: </a:t>
            </a:r>
            <a:r>
              <a:rPr lang="en-US" u="sng" dirty="0" smtClean="0">
                <a:latin typeface="Arial" pitchFamily="18"/>
              </a:rPr>
              <a:t>Transportation Racism </a:t>
            </a:r>
            <a:r>
              <a:rPr lang="en-US" u="sng" dirty="0">
                <a:latin typeface="Arial" pitchFamily="18"/>
              </a:rPr>
              <a:t>&amp; </a:t>
            </a:r>
            <a:r>
              <a:rPr lang="en-US" u="sng" dirty="0" smtClean="0">
                <a:latin typeface="Arial" pitchFamily="18"/>
              </a:rPr>
              <a:t>New Routes </a:t>
            </a:r>
            <a:r>
              <a:rPr lang="en-US" u="sng" dirty="0">
                <a:latin typeface="Arial" pitchFamily="18"/>
              </a:rPr>
              <a:t>to </a:t>
            </a:r>
            <a:r>
              <a:rPr lang="en-US" u="sng" dirty="0" smtClean="0">
                <a:latin typeface="Arial" pitchFamily="18"/>
              </a:rPr>
              <a:t>Equity.</a:t>
            </a:r>
          </a:p>
          <a:p>
            <a:pPr>
              <a:spcBef>
                <a:spcPts val="479"/>
              </a:spcBef>
            </a:pPr>
            <a:r>
              <a:rPr lang="en-US" dirty="0">
                <a:latin typeface="Arial" pitchFamily="18"/>
              </a:rPr>
              <a:t>Text of 1996 Consent Decree between Bus Riders Union and </a:t>
            </a:r>
            <a:r>
              <a:rPr lang="en-US" dirty="0" smtClean="0">
                <a:latin typeface="Arial" pitchFamily="18"/>
              </a:rPr>
              <a:t>LACMTA</a:t>
            </a:r>
          </a:p>
          <a:p>
            <a:pPr>
              <a:spcBef>
                <a:spcPts val="479"/>
              </a:spcBef>
            </a:pPr>
            <a:r>
              <a:rPr lang="en-US" dirty="0" smtClean="0">
                <a:latin typeface="Arial" pitchFamily="18"/>
              </a:rPr>
              <a:t>“</a:t>
            </a:r>
            <a:r>
              <a:rPr lang="en-US" dirty="0"/>
              <a:t>MTA Compliance With Consent Decree Has Cost the Valley Better </a:t>
            </a:r>
            <a:r>
              <a:rPr lang="en-US" dirty="0" smtClean="0"/>
              <a:t>Service”, April 15, 2001.  Los Angeles Times.</a:t>
            </a:r>
          </a:p>
          <a:p>
            <a:pPr>
              <a:spcBef>
                <a:spcPts val="479"/>
              </a:spcBef>
            </a:pPr>
            <a:r>
              <a:rPr lang="en-US" dirty="0" smtClean="0"/>
              <a:t>LACMTA </a:t>
            </a:r>
            <a:r>
              <a:rPr lang="en-US" dirty="0"/>
              <a:t>Consent </a:t>
            </a:r>
            <a:r>
              <a:rPr lang="en-US" dirty="0" smtClean="0"/>
              <a:t>Decree 1996 </a:t>
            </a:r>
            <a:r>
              <a:rPr lang="en-US" dirty="0"/>
              <a:t>-</a:t>
            </a:r>
            <a:r>
              <a:rPr lang="en-US" dirty="0" smtClean="0"/>
              <a:t>2010: Experience </a:t>
            </a:r>
            <a:r>
              <a:rPr lang="en-US" dirty="0"/>
              <a:t>&amp; Lessons </a:t>
            </a:r>
            <a:r>
              <a:rPr lang="en-US" dirty="0" smtClean="0"/>
              <a:t>Learned, Presentation at APTA CEO Conference</a:t>
            </a:r>
          </a:p>
          <a:p>
            <a:pPr>
              <a:spcBef>
                <a:spcPts val="479"/>
              </a:spcBef>
            </a:pPr>
            <a:r>
              <a:rPr lang="en-US" dirty="0" smtClean="0"/>
              <a:t>“Metro plans to cut L.A. bus service as rail capacity expands”.  March 19, 2011.  Los Angeles Times.</a:t>
            </a:r>
          </a:p>
          <a:p>
            <a:pPr marL="0" lvl="0" indent="0">
              <a:spcBef>
                <a:spcPts val="479"/>
              </a:spcBef>
              <a:buNone/>
            </a:pPr>
            <a:endParaRPr lang="en-US" dirty="0">
              <a:latin typeface="Arial" pitchFamily="18"/>
            </a:endParaRPr>
          </a:p>
        </p:txBody>
      </p:sp>
    </p:spTree>
    <p:custDataLst>
      <p:tags r:id="rId1"/>
    </p:custDataLst>
    <p:extLst>
      <p:ext uri="{BB962C8B-B14F-4D97-AF65-F5344CB8AC3E}">
        <p14:creationId xmlns:p14="http://schemas.microsoft.com/office/powerpoint/2010/main" val="35957163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Contributor</a:t>
            </a:r>
            <a:endParaRPr lang="en-US" dirty="0"/>
          </a:p>
        </p:txBody>
      </p:sp>
      <p:sp>
        <p:nvSpPr>
          <p:cNvPr id="3" name="Content Placeholder 2"/>
          <p:cNvSpPr>
            <a:spLocks noGrp="1"/>
          </p:cNvSpPr>
          <p:nvPr>
            <p:ph idx="1"/>
          </p:nvPr>
        </p:nvSpPr>
        <p:spPr/>
        <p:txBody>
          <a:bodyPr>
            <a:normAutofit/>
          </a:bodyPr>
          <a:lstStyle/>
          <a:p>
            <a:pPr marL="0" indent="0" algn="ctr">
              <a:buNone/>
            </a:pPr>
            <a:r>
              <a:rPr lang="en-US" dirty="0" smtClean="0"/>
              <a:t>Jarrett Stoltzfus,</a:t>
            </a:r>
          </a:p>
          <a:p>
            <a:pPr marL="0" indent="0" algn="ctr">
              <a:buNone/>
            </a:pPr>
            <a:r>
              <a:rPr lang="en-US" dirty="0" smtClean="0"/>
              <a:t>Transportation </a:t>
            </a:r>
            <a:r>
              <a:rPr lang="en-US" dirty="0"/>
              <a:t>Program Specialist</a:t>
            </a:r>
          </a:p>
          <a:p>
            <a:pPr marL="0" indent="0" algn="ctr">
              <a:buNone/>
            </a:pPr>
            <a:r>
              <a:rPr lang="en-US" dirty="0" smtClean="0"/>
              <a:t>Federal </a:t>
            </a:r>
            <a:r>
              <a:rPr lang="en-US" dirty="0"/>
              <a:t>Transit Administration</a:t>
            </a:r>
          </a:p>
          <a:p>
            <a:pPr marL="0" indent="0" algn="ctr">
              <a:buNone/>
            </a:pPr>
            <a:r>
              <a:rPr lang="en-US" dirty="0"/>
              <a:t>United States Department of Transportation</a:t>
            </a:r>
          </a:p>
          <a:p>
            <a:endParaRPr lang="en-US" dirty="0"/>
          </a:p>
        </p:txBody>
      </p:sp>
    </p:spTree>
    <p:custDataLst>
      <p:tags r:id="rId1"/>
    </p:custDataLst>
    <p:extLst>
      <p:ext uri="{BB962C8B-B14F-4D97-AF65-F5344CB8AC3E}">
        <p14:creationId xmlns:p14="http://schemas.microsoft.com/office/powerpoint/2010/main" val="1045183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mtClean="0"/>
              <a:t>Overall Context</a:t>
            </a:r>
            <a:endParaRPr lang="en-US" dirty="0"/>
          </a:p>
        </p:txBody>
      </p:sp>
      <p:sp>
        <p:nvSpPr>
          <p:cNvPr id="5" name="Content Placeholder 4"/>
          <p:cNvSpPr>
            <a:spLocks noGrp="1"/>
          </p:cNvSpPr>
          <p:nvPr>
            <p:ph idx="1"/>
          </p:nvPr>
        </p:nvSpPr>
        <p:spPr/>
        <p:txBody>
          <a:bodyPr/>
          <a:lstStyle/>
          <a:p>
            <a:pPr lvl="0"/>
            <a:r>
              <a:rPr lang="en-US" smtClean="0"/>
              <a:t>Public transportation serves many purposes.  </a:t>
            </a:r>
          </a:p>
          <a:p>
            <a:pPr lvl="1"/>
            <a:r>
              <a:rPr lang="en-US" smtClean="0"/>
              <a:t>Public transportation is not just a mobility option for many people – it is the only option</a:t>
            </a:r>
          </a:p>
          <a:p>
            <a:pPr lvl="1"/>
            <a:r>
              <a:rPr lang="en-US" smtClean="0"/>
              <a:t>Provides travel opportunities for historically disadvantaged populations and others with limited transportation options</a:t>
            </a:r>
          </a:p>
          <a:p>
            <a:pPr lvl="1"/>
            <a:r>
              <a:rPr lang="en-US" smtClean="0"/>
              <a:t>While access to school and other destinations is important, access to employment a critical piece of mobility </a:t>
            </a:r>
            <a:endParaRPr lang="en-US" dirty="0"/>
          </a:p>
        </p:txBody>
      </p:sp>
    </p:spTree>
    <p:custDataLst>
      <p:tags r:id="rId1"/>
    </p:custDataLst>
    <p:extLst>
      <p:ext uri="{BB962C8B-B14F-4D97-AF65-F5344CB8AC3E}">
        <p14:creationId xmlns:p14="http://schemas.microsoft.com/office/powerpoint/2010/main" val="2576172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Access to Employment</a:t>
            </a:r>
            <a:endParaRPr lang="en-US" dirty="0"/>
          </a:p>
        </p:txBody>
      </p:sp>
      <p:sp>
        <p:nvSpPr>
          <p:cNvPr id="3" name="Content Placeholder 2"/>
          <p:cNvSpPr>
            <a:spLocks noGrp="1"/>
          </p:cNvSpPr>
          <p:nvPr>
            <p:ph idx="1"/>
          </p:nvPr>
        </p:nvSpPr>
        <p:spPr/>
        <p:txBody>
          <a:bodyPr>
            <a:normAutofit/>
          </a:bodyPr>
          <a:lstStyle/>
          <a:p>
            <a:pPr marL="342900" lvl="0" indent="-342900">
              <a:spcBef>
                <a:spcPts val="479"/>
              </a:spcBef>
            </a:pPr>
            <a:r>
              <a:rPr lang="en-US" dirty="0" smtClean="0">
                <a:latin typeface="Arial" pitchFamily="18"/>
                <a:cs typeface="Times New Roman" pitchFamily="18"/>
              </a:rPr>
              <a:t>Access to employment via public transportation critical.</a:t>
            </a:r>
          </a:p>
          <a:p>
            <a:pPr marL="342900" lvl="0" indent="-342900">
              <a:spcBef>
                <a:spcPts val="479"/>
              </a:spcBef>
            </a:pPr>
            <a:r>
              <a:rPr lang="en-US" dirty="0" smtClean="0">
                <a:latin typeface="Arial" pitchFamily="18"/>
                <a:cs typeface="Times New Roman" pitchFamily="18"/>
              </a:rPr>
              <a:t>10 percent of households in the largest 100 metropolitan areas have no access to vehicles at home </a:t>
            </a:r>
          </a:p>
          <a:p>
            <a:pPr marL="342900" lvl="0" indent="-342900">
              <a:spcBef>
                <a:spcPts val="479"/>
              </a:spcBef>
            </a:pPr>
            <a:r>
              <a:rPr lang="en-US" dirty="0" smtClean="0">
                <a:latin typeface="Arial" pitchFamily="18"/>
                <a:cs typeface="Times New Roman" pitchFamily="18"/>
              </a:rPr>
              <a:t>Job suburbanization over the last several decades</a:t>
            </a:r>
          </a:p>
          <a:p>
            <a:pPr marL="342900" lvl="0" indent="-342900">
              <a:spcBef>
                <a:spcPts val="479"/>
              </a:spcBef>
            </a:pPr>
            <a:r>
              <a:rPr lang="en-US" dirty="0" smtClean="0">
                <a:latin typeface="Arial" pitchFamily="18"/>
                <a:cs typeface="Times New Roman" pitchFamily="18"/>
              </a:rPr>
              <a:t>Low-income, transit dependent populations have also suburbanized as well.</a:t>
            </a:r>
          </a:p>
          <a:p>
            <a:pPr marL="342900" lvl="0" indent="-342900">
              <a:spcBef>
                <a:spcPts val="479"/>
              </a:spcBef>
            </a:pPr>
            <a:r>
              <a:rPr lang="en-US" dirty="0" smtClean="0">
                <a:latin typeface="Arial" pitchFamily="18"/>
                <a:cs typeface="Times New Roman" pitchFamily="18"/>
              </a:rPr>
              <a:t>Most public transportation offered at much lower service levels in suburbs </a:t>
            </a:r>
          </a:p>
          <a:p>
            <a:pPr marL="342900" lvl="0" indent="-342900">
              <a:spcBef>
                <a:spcPts val="479"/>
              </a:spcBef>
            </a:pPr>
            <a:r>
              <a:rPr lang="en-US" dirty="0" smtClean="0">
                <a:latin typeface="Arial" pitchFamily="18"/>
                <a:cs typeface="Times New Roman" pitchFamily="18"/>
              </a:rPr>
              <a:t>Most public transportation oriented towards suburb to city trips, not suburb to suburb.</a:t>
            </a:r>
          </a:p>
        </p:txBody>
      </p:sp>
    </p:spTree>
    <p:custDataLst>
      <p:tags r:id="rId1"/>
    </p:custDataLst>
    <p:extLst>
      <p:ext uri="{BB962C8B-B14F-4D97-AF65-F5344CB8AC3E}">
        <p14:creationId xmlns:p14="http://schemas.microsoft.com/office/powerpoint/2010/main" val="3487939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Access to Employment</a:t>
            </a:r>
            <a:endParaRPr lang="en-US" dirty="0"/>
          </a:p>
        </p:txBody>
      </p:sp>
      <p:sp>
        <p:nvSpPr>
          <p:cNvPr id="4" name="Content Placeholder 2"/>
          <p:cNvSpPr txBox="1">
            <a:spLocks/>
          </p:cNvSpPr>
          <p:nvPr/>
        </p:nvSpPr>
        <p:spPr>
          <a:xfrm>
            <a:off x="609600" y="1905000"/>
            <a:ext cx="8229119" cy="4535760"/>
          </a:xfrm>
          <a:prstGeom prst="rect">
            <a:avLst/>
          </a:prstGeom>
        </p:spPr>
        <p:txBody>
          <a:bodyPr vert="horz" lIns="91440" tIns="45720" rIns="91440" bIns="45720" rtlCol="0">
            <a:normAutofit/>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0" marR="0" lvl="0" indent="0" algn="l" defTabSz="914400" rtl="0" eaLnBrk="1" fontAlgn="auto" latinLnBrk="0" hangingPunct="1">
              <a:lnSpc>
                <a:spcPct val="100000"/>
              </a:lnSpc>
              <a:spcBef>
                <a:spcPts val="479"/>
              </a:spcBef>
              <a:spcAft>
                <a:spcPts val="1417"/>
              </a:spcAft>
              <a:buClr>
                <a:schemeClr val="accent1"/>
              </a:buClr>
              <a:buSzPct val="45000"/>
              <a:buFont typeface="StarSymbol"/>
              <a:buNone/>
              <a:tabLst/>
              <a:defRPr/>
            </a:pPr>
            <a:r>
              <a:rPr kumimoji="0" lang="en-US" sz="2200" b="0" i="0" u="none" strike="noStrike" kern="1200" cap="none" spc="0" normalizeH="0" baseline="0" noProof="0" dirty="0" smtClean="0">
                <a:ln>
                  <a:noFill/>
                </a:ln>
                <a:solidFill>
                  <a:srgbClr val="292934"/>
                </a:solidFill>
                <a:effectLst/>
                <a:uLnTx/>
                <a:uFillTx/>
                <a:latin typeface="Arial" pitchFamily="18"/>
                <a:ea typeface="Microsoft YaHei" pitchFamily="2"/>
                <a:cs typeface="Times New Roman" pitchFamily="18"/>
              </a:rPr>
              <a:t/>
            </a:r>
            <a:br>
              <a:rPr kumimoji="0" lang="en-US" sz="2200" b="0" i="0" u="none" strike="noStrike" kern="1200" cap="none" spc="0" normalizeH="0" baseline="0" noProof="0" dirty="0" smtClean="0">
                <a:ln>
                  <a:noFill/>
                </a:ln>
                <a:solidFill>
                  <a:srgbClr val="292934"/>
                </a:solidFill>
                <a:effectLst/>
                <a:uLnTx/>
                <a:uFillTx/>
                <a:latin typeface="Arial" pitchFamily="18"/>
                <a:ea typeface="Microsoft YaHei" pitchFamily="2"/>
                <a:cs typeface="Times New Roman" pitchFamily="18"/>
              </a:rPr>
            </a:br>
            <a:endParaRPr kumimoji="0" lang="en-US" sz="2200" b="0" i="0" u="none" strike="noStrike" kern="1200" cap="none" spc="0" normalizeH="0" baseline="0" noProof="0" dirty="0" smtClean="0">
              <a:ln>
                <a:noFill/>
              </a:ln>
              <a:solidFill>
                <a:srgbClr val="292934"/>
              </a:solidFill>
              <a:effectLst/>
              <a:uLnTx/>
              <a:uFillTx/>
              <a:latin typeface="Arial" pitchFamily="18"/>
              <a:ea typeface="Microsoft YaHei" pitchFamily="2"/>
              <a:cs typeface="Times New Roman" pitchFamily="18"/>
            </a:endParaRPr>
          </a:p>
          <a:p>
            <a:pPr marL="0" marR="0" lvl="0" indent="0" algn="l" defTabSz="914400" rtl="0" eaLnBrk="1" fontAlgn="auto" latinLnBrk="0" hangingPunct="1">
              <a:lnSpc>
                <a:spcPct val="100000"/>
              </a:lnSpc>
              <a:spcBef>
                <a:spcPts val="479"/>
              </a:spcBef>
              <a:spcAft>
                <a:spcPts val="1417"/>
              </a:spcAft>
              <a:buClr>
                <a:schemeClr val="accent1"/>
              </a:buClr>
              <a:buSzPct val="45000"/>
              <a:buFont typeface="StarSymbol"/>
              <a:buNone/>
              <a:tabLst/>
              <a:defRPr/>
            </a:pPr>
            <a:endParaRPr kumimoji="0" lang="en-US" sz="2200" b="0" i="0" u="none" strike="noStrike" kern="1200" cap="none" spc="0" normalizeH="0" baseline="0" noProof="0" dirty="0">
              <a:ln>
                <a:noFill/>
              </a:ln>
              <a:solidFill>
                <a:srgbClr val="292934"/>
              </a:solidFill>
              <a:effectLst/>
              <a:uLnTx/>
              <a:uFillTx/>
              <a:latin typeface="Arial" pitchFamily="18"/>
              <a:ea typeface="Microsoft YaHei" pitchFamily="2"/>
              <a:cs typeface="Times New Roman" pitchFamily="18"/>
            </a:endParaRPr>
          </a:p>
        </p:txBody>
      </p:sp>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9612" y="1524000"/>
            <a:ext cx="7724775" cy="461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449826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Mismatch of Jobs</a:t>
            </a:r>
            <a:endParaRPr lang="en-US" dirty="0"/>
          </a:p>
        </p:txBody>
      </p:sp>
      <p:sp>
        <p:nvSpPr>
          <p:cNvPr id="3" name="Content Placeholder 2"/>
          <p:cNvSpPr>
            <a:spLocks noGrp="1"/>
          </p:cNvSpPr>
          <p:nvPr>
            <p:ph idx="1"/>
          </p:nvPr>
        </p:nvSpPr>
        <p:spPr/>
        <p:txBody>
          <a:bodyPr/>
          <a:lstStyle/>
          <a:p>
            <a:pPr lvl="0"/>
            <a:r>
              <a:rPr lang="en-US" smtClean="0"/>
              <a:t>In 2010, Brookings Institution did a landmark study on transit and access to jobs.</a:t>
            </a:r>
          </a:p>
          <a:p>
            <a:pPr lvl="0"/>
            <a:r>
              <a:rPr lang="en-US" smtClean="0"/>
              <a:t>This study broke down 100 major metropolitan areas, and the accessibility of employment via transit in those areas.</a:t>
            </a:r>
          </a:p>
          <a:p>
            <a:pPr lvl="0"/>
            <a:r>
              <a:rPr lang="en-US" smtClean="0"/>
              <a:t>The study looked at the percentage of accessible jobs in a metropolitan area via transit at for a maximum trip time (90 minutes)</a:t>
            </a:r>
          </a:p>
          <a:p>
            <a:endParaRPr lang="en-US" dirty="0"/>
          </a:p>
        </p:txBody>
      </p:sp>
      <p:sp>
        <p:nvSpPr>
          <p:cNvPr id="4" name="Content Placeholder 2"/>
          <p:cNvSpPr txBox="1">
            <a:spLocks/>
          </p:cNvSpPr>
          <p:nvPr/>
        </p:nvSpPr>
        <p:spPr>
          <a:xfrm>
            <a:off x="1828800" y="2438400"/>
            <a:ext cx="8305440" cy="4647960"/>
          </a:xfrm>
          <a:prstGeom prst="rect">
            <a:avLst/>
          </a:prstGeom>
        </p:spPr>
        <p:txBody>
          <a:bodyPr vert="horz" lIns="91440" tIns="45720" rIns="91440" bIns="45720" rtlCol="0">
            <a:normAutofit/>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0" lvl="0" indent="0">
              <a:spcBef>
                <a:spcPts val="479"/>
              </a:spcBef>
              <a:buNone/>
            </a:pPr>
            <a:endParaRPr lang="en-US" sz="2200" dirty="0">
              <a:latin typeface="Arial" pitchFamily="18"/>
              <a:cs typeface="Times New Roman" pitchFamily="18"/>
            </a:endParaRPr>
          </a:p>
        </p:txBody>
      </p:sp>
    </p:spTree>
    <p:custDataLst>
      <p:tags r:id="rId1"/>
    </p:custDataLst>
    <p:extLst>
      <p:ext uri="{BB962C8B-B14F-4D97-AF65-F5344CB8AC3E}">
        <p14:creationId xmlns:p14="http://schemas.microsoft.com/office/powerpoint/2010/main" val="3294484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 and Access to Jobs</a:t>
            </a:r>
            <a:endParaRPr lang="en-US" dirty="0"/>
          </a:p>
        </p:txBody>
      </p:sp>
      <p:sp>
        <p:nvSpPr>
          <p:cNvPr id="3" name="Content Placeholder 2"/>
          <p:cNvSpPr>
            <a:spLocks noGrp="1"/>
          </p:cNvSpPr>
          <p:nvPr>
            <p:ph idx="1"/>
          </p:nvPr>
        </p:nvSpPr>
        <p:spPr>
          <a:xfrm>
            <a:off x="6096000" y="1600200"/>
            <a:ext cx="2590800" cy="4876800"/>
          </a:xfrm>
        </p:spPr>
        <p:txBody>
          <a:bodyPr>
            <a:normAutofit/>
          </a:bodyPr>
          <a:lstStyle/>
          <a:p>
            <a:r>
              <a:rPr lang="en-US" sz="1800" dirty="0" smtClean="0"/>
              <a:t>Significant portions of the country – even in cities – do not even have access to transit.  </a:t>
            </a:r>
          </a:p>
          <a:p>
            <a:r>
              <a:rPr lang="en-US" sz="1800" dirty="0" smtClean="0"/>
              <a:t>Coverage is more universal in the Northeast and West.</a:t>
            </a:r>
          </a:p>
          <a:p>
            <a:r>
              <a:rPr lang="en-US" sz="1800" dirty="0" smtClean="0"/>
              <a:t>Lack of access to transit is particularly pronounced in the South</a:t>
            </a:r>
            <a:endParaRPr lang="en-US" sz="18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674" y="1624584"/>
            <a:ext cx="5865358" cy="4909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712749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Transit and Access to Jobs</a:t>
            </a:r>
            <a:endParaRPr lang="en-US" dirty="0"/>
          </a:p>
        </p:txBody>
      </p:sp>
      <p:sp>
        <p:nvSpPr>
          <p:cNvPr id="6" name="Content Placeholder 2"/>
          <p:cNvSpPr txBox="1">
            <a:spLocks/>
          </p:cNvSpPr>
          <p:nvPr/>
        </p:nvSpPr>
        <p:spPr>
          <a:xfrm>
            <a:off x="5562600" y="1524000"/>
            <a:ext cx="3276119" cy="4916760"/>
          </a:xfrm>
          <a:prstGeom prst="rect">
            <a:avLst/>
          </a:prstGeom>
        </p:spPr>
        <p:txBody>
          <a:bodyPr vert="horz" lIns="91440" tIns="45720" rIns="91440" bIns="45720" rtlCol="0">
            <a:normAutofit/>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342900" indent="-342900">
              <a:spcBef>
                <a:spcPts val="479"/>
              </a:spcBef>
              <a:buClr>
                <a:schemeClr val="accent1"/>
              </a:buClr>
              <a:defRPr/>
            </a:pPr>
            <a:r>
              <a:rPr kumimoji="0" lang="en-US" sz="2000" b="0" i="0" u="none" strike="noStrike" kern="1200" cap="none" spc="0" normalizeH="0" baseline="0" noProof="0" dirty="0" smtClean="0">
                <a:ln>
                  <a:noFill/>
                </a:ln>
                <a:solidFill>
                  <a:srgbClr val="292934"/>
                </a:solidFill>
                <a:effectLst/>
                <a:uLnTx/>
                <a:uFillTx/>
                <a:latin typeface="Arial" pitchFamily="18"/>
                <a:ea typeface="Microsoft YaHei" pitchFamily="2"/>
                <a:cs typeface="Times New Roman" pitchFamily="18"/>
              </a:rPr>
              <a:t>The frequency of transit service</a:t>
            </a:r>
            <a:r>
              <a:rPr lang="en-US" sz="2000" dirty="0" smtClean="0">
                <a:latin typeface="Arial" pitchFamily="18"/>
                <a:cs typeface="Times New Roman" pitchFamily="18"/>
              </a:rPr>
              <a:t>, </a:t>
            </a:r>
            <a:r>
              <a:rPr kumimoji="0" lang="en-US" sz="2000" b="0" i="0" u="none" strike="noStrike" kern="1200" cap="none" spc="0" normalizeH="0" noProof="0" dirty="0" smtClean="0">
                <a:ln>
                  <a:noFill/>
                </a:ln>
                <a:solidFill>
                  <a:srgbClr val="292934"/>
                </a:solidFill>
                <a:effectLst/>
                <a:uLnTx/>
                <a:uFillTx/>
                <a:latin typeface="Arial" pitchFamily="18"/>
                <a:ea typeface="Microsoft YaHei" pitchFamily="2"/>
                <a:cs typeface="Times New Roman" pitchFamily="18"/>
              </a:rPr>
              <a:t>as well as the availability is also critical.</a:t>
            </a:r>
          </a:p>
          <a:p>
            <a:pPr marL="342900" indent="-342900">
              <a:spcBef>
                <a:spcPts val="479"/>
              </a:spcBef>
              <a:buClr>
                <a:schemeClr val="accent1"/>
              </a:buClr>
              <a:defRPr/>
            </a:pPr>
            <a:r>
              <a:rPr lang="en-US" sz="2000" baseline="0" dirty="0" smtClean="0">
                <a:latin typeface="Arial" pitchFamily="18"/>
                <a:cs typeface="Times New Roman" pitchFamily="18"/>
              </a:rPr>
              <a:t>Nationwide, the</a:t>
            </a:r>
            <a:r>
              <a:rPr lang="en-US" sz="2000" dirty="0" smtClean="0">
                <a:latin typeface="Arial" pitchFamily="18"/>
                <a:cs typeface="Times New Roman" pitchFamily="18"/>
              </a:rPr>
              <a:t> average wait time during rush hour was 10.1 minutes.</a:t>
            </a:r>
            <a:r>
              <a:rPr lang="en-US" sz="2000" baseline="0" dirty="0" smtClean="0">
                <a:latin typeface="Arial" pitchFamily="18"/>
                <a:cs typeface="Times New Roman" pitchFamily="18"/>
              </a:rPr>
              <a:t> </a:t>
            </a:r>
            <a:endParaRPr kumimoji="0" lang="en-US" sz="2000" b="0" i="0" u="none" strike="noStrike" kern="1200" cap="none" spc="0" normalizeH="0" baseline="0" noProof="0" dirty="0" smtClean="0">
              <a:ln>
                <a:noFill/>
              </a:ln>
              <a:solidFill>
                <a:srgbClr val="292934"/>
              </a:solidFill>
              <a:effectLst/>
              <a:uLnTx/>
              <a:uFillTx/>
              <a:latin typeface="Arial" pitchFamily="18"/>
              <a:ea typeface="Microsoft YaHei" pitchFamily="2"/>
              <a:cs typeface="Times New Roman" pitchFamily="18"/>
            </a:endParaRPr>
          </a:p>
          <a:p>
            <a:pPr marL="342900" indent="-342900">
              <a:spcBef>
                <a:spcPts val="479"/>
              </a:spcBef>
              <a:buClr>
                <a:schemeClr val="accent1"/>
              </a:buClr>
              <a:defRPr/>
            </a:pPr>
            <a:r>
              <a:rPr kumimoji="0" lang="en-US" sz="2000" b="0" i="0" u="none" strike="noStrike" kern="1200" cap="none" spc="0" normalizeH="0" baseline="0" noProof="0" dirty="0" smtClean="0">
                <a:ln>
                  <a:noFill/>
                </a:ln>
                <a:solidFill>
                  <a:srgbClr val="292934"/>
                </a:solidFill>
                <a:effectLst/>
                <a:uLnTx/>
                <a:uFillTx/>
                <a:latin typeface="Arial" pitchFamily="18"/>
                <a:cs typeface="Times New Roman" pitchFamily="18"/>
              </a:rPr>
              <a:t>Even during rush hour, waits </a:t>
            </a:r>
            <a:r>
              <a:rPr lang="en-US" sz="2000" dirty="0" smtClean="0">
                <a:latin typeface="Arial" pitchFamily="18"/>
                <a:cs typeface="Times New Roman" pitchFamily="18"/>
              </a:rPr>
              <a:t>in some parts of the country </a:t>
            </a:r>
            <a:r>
              <a:rPr kumimoji="0" lang="en-US" sz="2000" b="0" i="0" u="none" strike="noStrike" kern="1200" cap="none" spc="0" normalizeH="0" baseline="0" noProof="0" dirty="0" smtClean="0">
                <a:ln>
                  <a:noFill/>
                </a:ln>
                <a:solidFill>
                  <a:srgbClr val="292934"/>
                </a:solidFill>
                <a:effectLst/>
                <a:uLnTx/>
                <a:uFillTx/>
                <a:latin typeface="Arial" pitchFamily="18"/>
                <a:cs typeface="Times New Roman" pitchFamily="18"/>
              </a:rPr>
              <a:t>are often very significant.</a:t>
            </a:r>
          </a:p>
          <a:p>
            <a:pPr marL="0" marR="0" lvl="0" indent="0" algn="l" defTabSz="914400" rtl="0" eaLnBrk="1" fontAlgn="auto" latinLnBrk="0" hangingPunct="1">
              <a:lnSpc>
                <a:spcPct val="100000"/>
              </a:lnSpc>
              <a:spcBef>
                <a:spcPts val="479"/>
              </a:spcBef>
              <a:spcAft>
                <a:spcPts val="1417"/>
              </a:spcAft>
              <a:buClr>
                <a:schemeClr val="accent1"/>
              </a:buClr>
              <a:buSzPct val="45000"/>
              <a:buFont typeface="StarSymbol"/>
              <a:buNone/>
              <a:tabLst/>
              <a:defRPr/>
            </a:pPr>
            <a:endParaRPr kumimoji="0" lang="en-US" sz="2200" b="0" i="0" u="none" strike="noStrike" kern="1200" cap="none" spc="0" normalizeH="0" baseline="0" noProof="0" dirty="0" smtClean="0">
              <a:ln>
                <a:noFill/>
              </a:ln>
              <a:solidFill>
                <a:srgbClr val="292934"/>
              </a:solidFill>
              <a:effectLst/>
              <a:uLnTx/>
              <a:uFillTx/>
              <a:latin typeface="Arial" pitchFamily="18"/>
              <a:ea typeface="Microsoft YaHei" pitchFamily="2"/>
              <a:cs typeface="Times New Roman" pitchFamily="18"/>
            </a:endParaRPr>
          </a:p>
        </p:txBody>
      </p:sp>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599" y="1524000"/>
            <a:ext cx="5293783"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518505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 and Access to Jobs</a:t>
            </a:r>
            <a:endParaRPr lang="en-US" dirty="0"/>
          </a:p>
        </p:txBody>
      </p:sp>
      <p:sp>
        <p:nvSpPr>
          <p:cNvPr id="5" name="Content Placeholder 2"/>
          <p:cNvSpPr txBox="1">
            <a:spLocks/>
          </p:cNvSpPr>
          <p:nvPr/>
        </p:nvSpPr>
        <p:spPr>
          <a:xfrm>
            <a:off x="457200" y="1981199"/>
            <a:ext cx="3429000" cy="4548067"/>
          </a:xfrm>
          <a:prstGeom prst="rect">
            <a:avLst/>
          </a:prstGeom>
        </p:spPr>
        <p:txBody>
          <a:bodyPr vert="horz" lIns="91440" tIns="45720" rIns="91440" bIns="45720" rtlCol="0">
            <a:normAutofit/>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0" marR="0" lvl="0" indent="0" algn="l" defTabSz="914400" rtl="0" eaLnBrk="1" fontAlgn="auto" latinLnBrk="0" hangingPunct="1">
              <a:lnSpc>
                <a:spcPct val="100000"/>
              </a:lnSpc>
              <a:spcBef>
                <a:spcPts val="479"/>
              </a:spcBef>
              <a:spcAft>
                <a:spcPts val="1417"/>
              </a:spcAft>
              <a:buClr>
                <a:srgbClr val="93A299"/>
              </a:buClr>
              <a:buSzPct val="85000"/>
              <a:buFont typeface="StarSymbol"/>
              <a:buNone/>
              <a:tabLst/>
              <a:defRPr/>
            </a:pPr>
            <a:r>
              <a:rPr kumimoji="0" lang="en-US" sz="2200" b="0" i="0" u="none" strike="noStrike" kern="1200" cap="none" spc="0" normalizeH="0" baseline="0" noProof="0" smtClean="0">
                <a:ln>
                  <a:noFill/>
                </a:ln>
                <a:solidFill>
                  <a:srgbClr val="292934"/>
                </a:solidFill>
                <a:effectLst/>
                <a:uLnTx/>
                <a:uFillTx/>
                <a:latin typeface="Arial" pitchFamily="18"/>
                <a:ea typeface="Microsoft YaHei" pitchFamily="2"/>
                <a:cs typeface="Mangal" pitchFamily="2"/>
              </a:rPr>
              <a:t>Poor service levels (as well as limited coverage) led to a large percentage of metropolitan jobs inaccessible by transit.</a:t>
            </a:r>
            <a:endParaRPr kumimoji="0" lang="en-US" sz="2200" b="0" i="0" u="none" strike="noStrike" kern="1200" cap="none" spc="0" normalizeH="0" baseline="0" noProof="0" dirty="0">
              <a:ln>
                <a:noFill/>
              </a:ln>
              <a:solidFill>
                <a:srgbClr val="292934"/>
              </a:solidFill>
              <a:effectLst/>
              <a:uLnTx/>
              <a:uFillTx/>
              <a:latin typeface="Arial" pitchFamily="18"/>
              <a:ea typeface="Microsoft YaHei" pitchFamily="2"/>
              <a:cs typeface="Mangal" pitchFamily="2"/>
            </a:endParaRPr>
          </a:p>
        </p:txBody>
      </p:sp>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67200" y="1981200"/>
            <a:ext cx="4648200" cy="421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8463601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3"/>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2">
      <a:dk1>
        <a:sysClr val="windowText" lastClr="000000"/>
      </a:dk1>
      <a:lt1>
        <a:sysClr val="window" lastClr="FFFFFF"/>
      </a:lt1>
      <a:dk2>
        <a:srgbClr val="32387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295</TotalTime>
  <Words>2779</Words>
  <Application>Microsoft Office PowerPoint</Application>
  <PresentationFormat>On-screen Show (4:3)</PresentationFormat>
  <Paragraphs>235</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Clarity</vt:lpstr>
      <vt:lpstr>Module 2 Lesson 3</vt:lpstr>
      <vt:lpstr>Objectives</vt:lpstr>
      <vt:lpstr>Overall Context</vt:lpstr>
      <vt:lpstr>Access to Employment</vt:lpstr>
      <vt:lpstr>Access to Employment</vt:lpstr>
      <vt:lpstr>Mismatch of Jobs</vt:lpstr>
      <vt:lpstr>Transit and Access to Jobs</vt:lpstr>
      <vt:lpstr>Transit and Access to Jobs</vt:lpstr>
      <vt:lpstr>Transit and Access to Jobs</vt:lpstr>
      <vt:lpstr>Transit and Access to Jobs</vt:lpstr>
      <vt:lpstr>Transit and Access to Jobs</vt:lpstr>
      <vt:lpstr>Transit and Access to Jobs</vt:lpstr>
      <vt:lpstr>Transit and Access to Jobs</vt:lpstr>
      <vt:lpstr>Environmental Justice and Major Transit Projects</vt:lpstr>
      <vt:lpstr>Environmental Justice</vt:lpstr>
      <vt:lpstr>PowerPoint Presentation</vt:lpstr>
      <vt:lpstr>Case Study: The Consent Decree between the Bus Riders Union and Los Angeles County Transportation Authority</vt:lpstr>
      <vt:lpstr>Case Study</vt:lpstr>
      <vt:lpstr>Case Study</vt:lpstr>
      <vt:lpstr>Case Study</vt:lpstr>
      <vt:lpstr>Discussion</vt:lpstr>
      <vt:lpstr>Required Readings</vt:lpstr>
      <vt:lpstr>Contributor</vt:lpstr>
    </vt:vector>
  </TitlesOfParts>
  <Company>NTI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NTC</dc:title>
  <dc:creator>lori</dc:creator>
  <cp:lastModifiedBy>Lori Glickman</cp:lastModifiedBy>
  <cp:revision>36</cp:revision>
  <dcterms:created xsi:type="dcterms:W3CDTF">2012-01-19T20:24:50Z</dcterms:created>
  <dcterms:modified xsi:type="dcterms:W3CDTF">2015-06-02T18:57:04Z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A1AF7DB9-DE9D-4868-8BE0-6E34039062DB</vt:lpwstr>
  </property>
  <property fmtid="{D5CDD505-2E9C-101B-9397-08002B2CF9AE}" pid="3" name="ArticulatePath">
    <vt:lpwstr>Module+1+Lesson+3 (2)</vt:lpwstr>
  </property>
</Properties>
</file>