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4"/>
  </p:notes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varScale="1">
        <p:scale>
          <a:sx n="85" d="100"/>
          <a:sy n="85" d="100"/>
        </p:scale>
        <p:origin x="-63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a:t>
            </a:fld>
            <a:endParaRPr lang="en-US"/>
          </a:p>
        </p:txBody>
      </p:sp>
    </p:spTree>
    <p:extLst>
      <p:ext uri="{BB962C8B-B14F-4D97-AF65-F5344CB8AC3E}">
        <p14:creationId xmlns:p14="http://schemas.microsoft.com/office/powerpoint/2010/main" val="3728387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6019800" cy="4724400"/>
          </a:xfrm>
        </p:spPr>
        <p:txBody>
          <a:bodyPr/>
          <a:lstStyle/>
          <a:p>
            <a:r>
              <a:rPr lang="en-US" sz="800" dirty="0"/>
              <a:t>APPLICABILITY</a:t>
            </a:r>
          </a:p>
          <a:p>
            <a:r>
              <a:rPr lang="en-US" sz="800" dirty="0"/>
              <a:t>Complementary </a:t>
            </a:r>
            <a:r>
              <a:rPr lang="en-US" sz="800" dirty="0" err="1"/>
              <a:t>paratransit</a:t>
            </a:r>
            <a:r>
              <a:rPr lang="en-US" sz="800" dirty="0"/>
              <a:t> is meant to be just that - a complement to accessible fixed-route service.  It is not intended to be a separate service for all individuals with disabilities, but rather a safety net for those individuals who are not capable of independently boarding, riding, or disembarking from an accessible fixed-route vehicle or for a transit agency that is unable to provide an accessible vehicle or stop along a route.</a:t>
            </a:r>
          </a:p>
          <a:p>
            <a:endParaRPr lang="en-US" sz="800" dirty="0"/>
          </a:p>
          <a:p>
            <a:r>
              <a:rPr lang="en-US" sz="800" dirty="0"/>
              <a:t>Title II of the ADA prescribes that each public entity operating a fixed-route system shall provide </a:t>
            </a:r>
            <a:r>
              <a:rPr lang="en-US" sz="800" dirty="0" err="1"/>
              <a:t>paratransit</a:t>
            </a:r>
            <a:r>
              <a:rPr lang="en-US" sz="800" dirty="0"/>
              <a:t> (or other special service) to individuals with disabilities that is comparable to the level of service provided to individuals without disabilities. </a:t>
            </a:r>
          </a:p>
          <a:p>
            <a:r>
              <a:rPr lang="en-US" sz="800" dirty="0"/>
              <a:t>Requirements for complementary </a:t>
            </a:r>
            <a:r>
              <a:rPr lang="en-US" sz="800" dirty="0" err="1"/>
              <a:t>paratransit</a:t>
            </a:r>
            <a:r>
              <a:rPr lang="en-US" sz="800" dirty="0"/>
              <a:t> do not apply to commuter bus, commuter rail, or intercity rail systems.  </a:t>
            </a:r>
            <a:r>
              <a:rPr lang="en-US" sz="800" b="1" dirty="0"/>
              <a:t>ADA guidelines and requirements for accessibility standards still apply to these systems, even though they are not required to provide complementary </a:t>
            </a:r>
            <a:r>
              <a:rPr lang="en-US" sz="800" b="1" dirty="0" err="1"/>
              <a:t>paratransit</a:t>
            </a:r>
            <a:r>
              <a:rPr lang="en-US" sz="800" b="1" dirty="0"/>
              <a:t> service</a:t>
            </a:r>
            <a:r>
              <a:rPr lang="en-US" sz="800" dirty="0"/>
              <a:t>.</a:t>
            </a:r>
          </a:p>
          <a:p>
            <a:endParaRPr lang="en-US" sz="800" dirty="0"/>
          </a:p>
          <a:p>
            <a:r>
              <a:rPr lang="en-US" sz="800" dirty="0"/>
              <a:t>A “fixed-route” system provides public transportation that is operated along a prescribed route and according to a fixed schedule.  Fixed route are required to provide </a:t>
            </a:r>
            <a:r>
              <a:rPr lang="en-US" sz="800" dirty="0" err="1"/>
              <a:t>paratransit</a:t>
            </a:r>
            <a:r>
              <a:rPr lang="en-US" sz="800" dirty="0"/>
              <a:t> service.</a:t>
            </a:r>
          </a:p>
          <a:p>
            <a:endParaRPr lang="en-US" sz="800" dirty="0"/>
          </a:p>
          <a:p>
            <a:r>
              <a:rPr lang="en-US" sz="800" dirty="0"/>
              <a:t>A “commuter-route” is characterized by service predominantly in one direction, during peak period, with limited stops, use of multi-ride tickets, routes of extended length.  Typically this occurs between the central business district and outlying areas.  Commuter-route are not required to provide </a:t>
            </a:r>
            <a:r>
              <a:rPr lang="en-US" sz="800" dirty="0" err="1"/>
              <a:t>paratransit</a:t>
            </a:r>
            <a:r>
              <a:rPr lang="en-US" sz="800" dirty="0"/>
              <a:t> service.</a:t>
            </a:r>
          </a:p>
          <a:p>
            <a:endParaRPr lang="en-US" sz="800" dirty="0"/>
          </a:p>
          <a:p>
            <a:r>
              <a:rPr lang="en-US" sz="800" dirty="0"/>
              <a:t>A system is defined as a “commuter bus” or “commuter rail” by the transportation agency.  While these systems operate on a “fixed route,” they are defined by the service they provide (e.g., limited stops, one direction, between central business district and outlying suburbs) and the time period that they run (i.e., peak).</a:t>
            </a:r>
          </a:p>
          <a:p>
            <a:endParaRPr lang="en-US" sz="800" b="1" dirty="0"/>
          </a:p>
          <a:p>
            <a:r>
              <a:rPr lang="en-US" sz="800" b="1" dirty="0"/>
              <a:t>**Note: Keep in mind, public universities are treated like commuter service providers and private universities are treated like private entities not primarily engaged in the business of transporting people.  Consequently, neither public nor private universities are generally required to provide </a:t>
            </a:r>
            <a:r>
              <a:rPr lang="en-US" sz="800" b="1" dirty="0" err="1"/>
              <a:t>paratransit</a:t>
            </a:r>
            <a:r>
              <a:rPr lang="en-US" sz="800" b="1" dirty="0"/>
              <a:t> services.</a:t>
            </a:r>
            <a:r>
              <a:rPr lang="en-US" sz="800" dirty="0"/>
              <a:t>  </a:t>
            </a:r>
          </a:p>
          <a:p>
            <a:endParaRPr lang="en-US" sz="800" dirty="0"/>
          </a:p>
          <a:p>
            <a:r>
              <a:rPr lang="en-US" sz="800" dirty="0"/>
              <a:t>ELIGIBILITY</a:t>
            </a:r>
          </a:p>
          <a:p>
            <a:r>
              <a:rPr lang="en-US" sz="800" dirty="0"/>
              <a:t>The following individuals are ADA </a:t>
            </a:r>
            <a:r>
              <a:rPr lang="en-US" sz="800" dirty="0" err="1"/>
              <a:t>paratransit</a:t>
            </a:r>
            <a:r>
              <a:rPr lang="en-US" sz="800" dirty="0"/>
              <a:t> eligible: </a:t>
            </a:r>
          </a:p>
          <a:p>
            <a:pPr marL="231754" lvl="1" indent="-122227">
              <a:buFont typeface="Wingdings" pitchFamily="2" charset="2"/>
              <a:buChar char="§"/>
            </a:pPr>
            <a:r>
              <a:rPr lang="en-US" sz="800" dirty="0"/>
              <a:t>Any individual with a disability who is unable, as the result of a physical or mental impairment (including a vision impairment), and without the assistance of another individual (except the operator of a wheelchair lift or other boarding assistance device), to board, ride, or disembark from any vehicle on the system that is readily accessible to and usable by individuals without disabilities </a:t>
            </a:r>
          </a:p>
          <a:p>
            <a:pPr marL="231754" lvl="1" indent="-122227">
              <a:buFont typeface="Wingdings" pitchFamily="2" charset="2"/>
              <a:buChar char="§"/>
            </a:pPr>
            <a:r>
              <a:rPr lang="en-US" sz="800" dirty="0"/>
              <a:t>Any individual with a disability who needs the assistance of a wheelchair lift or other boarding assistance device and is able, with such assistance, to board, ride and disembark from any vehicle that is readily accessible to and usable by individuals with disabilities </a:t>
            </a:r>
          </a:p>
          <a:p>
            <a:pPr marL="231754" lvl="1" indent="-122227">
              <a:buFont typeface="Wingdings" pitchFamily="2" charset="2"/>
              <a:buChar char="§"/>
            </a:pPr>
            <a:r>
              <a:rPr lang="en-US" sz="800" dirty="0"/>
              <a:t>Any individual with a disability who has a specific impairment-related condition that prevents such individual from traveling to a boarding location or from a disembarking location on such system.</a:t>
            </a:r>
          </a:p>
          <a:p>
            <a:endParaRPr lang="en-US" sz="800" dirty="0"/>
          </a:p>
          <a:p>
            <a:r>
              <a:rPr lang="en-US" sz="800" dirty="0"/>
              <a:t>Source:  49 CFR § 37 and TCRP Legal Research Digest 19</a:t>
            </a:r>
            <a:br>
              <a:rPr lang="en-US" sz="800" dirty="0"/>
            </a:br>
            <a:endParaRPr lang="en-US" sz="800" dirty="0"/>
          </a:p>
          <a:p>
            <a:endParaRPr lang="en-US" sz="8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10</a:t>
            </a:fld>
            <a:endParaRPr lang="en-US"/>
          </a:p>
        </p:txBody>
      </p:sp>
    </p:spTree>
    <p:extLst>
      <p:ext uri="{BB962C8B-B14F-4D97-AF65-F5344CB8AC3E}">
        <p14:creationId xmlns:p14="http://schemas.microsoft.com/office/powerpoint/2010/main" val="3349254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lstStyle/>
          <a:p>
            <a:r>
              <a:rPr lang="en-US" sz="600" dirty="0"/>
              <a:t>SERVICE AREA</a:t>
            </a:r>
          </a:p>
          <a:p>
            <a:r>
              <a:rPr lang="en-US" sz="600" dirty="0"/>
              <a:t>The complimentary </a:t>
            </a:r>
            <a:r>
              <a:rPr lang="en-US" sz="600" dirty="0" err="1"/>
              <a:t>paratransit</a:t>
            </a:r>
            <a:r>
              <a:rPr lang="en-US" sz="600" dirty="0"/>
              <a:t> service area consists of the following:</a:t>
            </a:r>
          </a:p>
          <a:p>
            <a:pPr marL="231754" indent="-122227">
              <a:buFont typeface="Wingdings" pitchFamily="2" charset="2"/>
              <a:buChar char="§"/>
            </a:pPr>
            <a:r>
              <a:rPr lang="en-US" sz="600" dirty="0"/>
              <a:t>Bus </a:t>
            </a:r>
          </a:p>
          <a:p>
            <a:pPr marL="341283" lvl="1" indent="-109529">
              <a:buFont typeface="Wingdings" pitchFamily="2" charset="2"/>
              <a:buChar char="Ø"/>
            </a:pPr>
            <a:r>
              <a:rPr lang="en-US" sz="600" dirty="0"/>
              <a:t>The entity shall provide complementary </a:t>
            </a:r>
            <a:r>
              <a:rPr lang="en-US" sz="600" dirty="0" err="1"/>
              <a:t>paratransit</a:t>
            </a:r>
            <a:r>
              <a:rPr lang="en-US" sz="600" dirty="0"/>
              <a:t> service to origins and destinations within corridors with a width of ¾ mile on each side of a fixed-route.  The corridor shall include an area with ¾ a mile radius at the end of a fixed-route. </a:t>
            </a:r>
          </a:p>
          <a:p>
            <a:pPr marL="463509" lvl="2" indent="-122227">
              <a:buFont typeface="Courier New" pitchFamily="49" charset="0"/>
              <a:buChar char="o"/>
            </a:pPr>
            <a:r>
              <a:rPr lang="en-US" sz="600" dirty="0"/>
              <a:t>Within the core service area, the entity must provide service to small areas not inside any of the corridors but that are surrounded by corridors. </a:t>
            </a:r>
          </a:p>
          <a:p>
            <a:pPr marL="463509" lvl="2" indent="-122227">
              <a:buFont typeface="Courier New" pitchFamily="49" charset="0"/>
              <a:buChar char="o"/>
            </a:pPr>
            <a:r>
              <a:rPr lang="en-US" sz="600" dirty="0"/>
              <a:t>Outside the core service area (based on local circumstances), the entity may designate corridors with widths of ¾ to 1 ½ miles on each side of a fixed-route</a:t>
            </a:r>
          </a:p>
          <a:p>
            <a:pPr marL="231754" indent="-122227">
              <a:buFont typeface="Wingdings" pitchFamily="2" charset="2"/>
              <a:buChar char="§"/>
            </a:pPr>
            <a:r>
              <a:rPr lang="en-US" sz="600" dirty="0"/>
              <a:t>Rail</a:t>
            </a:r>
          </a:p>
          <a:p>
            <a:pPr marL="341283" lvl="1" indent="-109529">
              <a:buFont typeface="Wingdings" pitchFamily="2" charset="2"/>
              <a:buChar char="Ø"/>
            </a:pPr>
            <a:r>
              <a:rPr lang="en-US" sz="600" dirty="0"/>
              <a:t>The service area shall consist of a circle with a radius of  ¾ of a mile around each station. </a:t>
            </a:r>
          </a:p>
          <a:p>
            <a:r>
              <a:rPr lang="en-US" sz="600" dirty="0"/>
              <a:t>The core service area is the area that corridors with a width of ¾ mile on each side of a fixed-route merge together, such that with few and small exceptions, all origins and destinations within the area would be served.</a:t>
            </a:r>
          </a:p>
          <a:p>
            <a:endParaRPr lang="en-US" sz="600" dirty="0"/>
          </a:p>
          <a:p>
            <a:r>
              <a:rPr lang="en-US" sz="600" dirty="0"/>
              <a:t>RESPONSE TIME</a:t>
            </a:r>
          </a:p>
          <a:p>
            <a:r>
              <a:rPr lang="en-US" sz="600" dirty="0"/>
              <a:t>An entity shall:</a:t>
            </a:r>
          </a:p>
          <a:p>
            <a:pPr marL="231754" lvl="1" indent="-122227">
              <a:buFont typeface="Wingdings" pitchFamily="2" charset="2"/>
              <a:buChar char="§"/>
            </a:pPr>
            <a:r>
              <a:rPr lang="en-US" sz="600" dirty="0"/>
              <a:t>Schedule and provide </a:t>
            </a:r>
            <a:r>
              <a:rPr lang="en-US" sz="600" dirty="0" err="1"/>
              <a:t>paratransit</a:t>
            </a:r>
            <a:r>
              <a:rPr lang="en-US" sz="600" dirty="0"/>
              <a:t> service to any ADA </a:t>
            </a:r>
            <a:r>
              <a:rPr lang="en-US" sz="600" dirty="0" err="1"/>
              <a:t>paratransit</a:t>
            </a:r>
            <a:r>
              <a:rPr lang="en-US" sz="600" dirty="0"/>
              <a:t> eligible person at any requested time on a particular day in response to a request for service made the previous day. Reservations may be taken by reservation agents or by mechanical means.</a:t>
            </a:r>
          </a:p>
          <a:p>
            <a:pPr marL="231754" lvl="1" indent="-122227">
              <a:buFont typeface="Wingdings" pitchFamily="2" charset="2"/>
              <a:buChar char="§"/>
            </a:pPr>
            <a:r>
              <a:rPr lang="en-US" sz="600" dirty="0"/>
              <a:t>Make reservation service available during at least all normal business hours of the entity's administrative offices, as well as during times, comparable to normal business hours, on a day when the entity's offices are not open before a service day.</a:t>
            </a:r>
          </a:p>
          <a:p>
            <a:pPr marL="231754" lvl="1" indent="-122227">
              <a:buFont typeface="Wingdings" pitchFamily="2" charset="2"/>
              <a:buChar char="§"/>
            </a:pPr>
            <a:r>
              <a:rPr lang="en-US" sz="600" dirty="0"/>
              <a:t>Negotiate pickup times with the individual, but the entity shall not require an ADA </a:t>
            </a:r>
            <a:r>
              <a:rPr lang="en-US" sz="600" dirty="0" err="1"/>
              <a:t>paratransit</a:t>
            </a:r>
            <a:r>
              <a:rPr lang="en-US" sz="600" dirty="0"/>
              <a:t> eligible individual to schedule a trip to begin more than one hour before or after the individual's desired departure time.</a:t>
            </a:r>
          </a:p>
          <a:p>
            <a:pPr marL="231754" lvl="1" indent="-122227">
              <a:buFont typeface="Wingdings" pitchFamily="2" charset="2"/>
              <a:buChar char="§"/>
            </a:pPr>
            <a:r>
              <a:rPr lang="en-US" sz="600" dirty="0"/>
              <a:t>Use real-time scheduling in providing complementary </a:t>
            </a:r>
            <a:r>
              <a:rPr lang="en-US" sz="600" dirty="0" err="1"/>
              <a:t>paratransit</a:t>
            </a:r>
            <a:r>
              <a:rPr lang="en-US" sz="600" dirty="0"/>
              <a:t> service.</a:t>
            </a:r>
          </a:p>
          <a:p>
            <a:pPr marL="231754" lvl="1" indent="-122227">
              <a:buFont typeface="Wingdings" pitchFamily="2" charset="2"/>
              <a:buChar char="§"/>
            </a:pPr>
            <a:r>
              <a:rPr lang="en-US" sz="600" dirty="0"/>
              <a:t>Permit advance reservations to be made up to 14 days in advance of an ADA </a:t>
            </a:r>
            <a:r>
              <a:rPr lang="en-US" sz="600" dirty="0" err="1"/>
              <a:t>paratransit</a:t>
            </a:r>
            <a:r>
              <a:rPr lang="en-US" sz="600" dirty="0"/>
              <a:t> eligible individual's desired trips.</a:t>
            </a:r>
          </a:p>
          <a:p>
            <a:endParaRPr lang="en-US" sz="600" dirty="0"/>
          </a:p>
          <a:p>
            <a:r>
              <a:rPr lang="en-US" sz="600" dirty="0"/>
              <a:t>FARES</a:t>
            </a:r>
          </a:p>
          <a:p>
            <a:r>
              <a:rPr lang="en-US" sz="600" dirty="0"/>
              <a:t>The fare charged to an ADA </a:t>
            </a:r>
            <a:r>
              <a:rPr lang="en-US" sz="600" dirty="0" err="1"/>
              <a:t>paratransit</a:t>
            </a:r>
            <a:r>
              <a:rPr lang="en-US" sz="600" dirty="0"/>
              <a:t> eligible user of the complementary </a:t>
            </a:r>
            <a:r>
              <a:rPr lang="en-US" sz="600" dirty="0" err="1"/>
              <a:t>paratransit</a:t>
            </a:r>
            <a:r>
              <a:rPr lang="en-US" sz="600" dirty="0"/>
              <a:t> service shall not exceed twice the fare that would be charged to an individual paying full fare for a trip of similar length, at a similar time of day, on the entity's fixed-route system.</a:t>
            </a:r>
          </a:p>
          <a:p>
            <a:pPr marL="231754" lvl="1" indent="-122227">
              <a:buFont typeface="Wingdings" pitchFamily="2" charset="2"/>
              <a:buChar char="§"/>
            </a:pPr>
            <a:r>
              <a:rPr lang="en-US" sz="600" dirty="0"/>
              <a:t>In calculating the full fare that would be paid by an individual using the fixed-route system, the entity may include transfer and premium charges applicable to a trip of similar length, at a similar time of day, on the fixed route system.</a:t>
            </a:r>
          </a:p>
          <a:p>
            <a:pPr marL="231754" lvl="1" indent="-122227">
              <a:buFont typeface="Wingdings" pitchFamily="2" charset="2"/>
              <a:buChar char="§"/>
            </a:pPr>
            <a:r>
              <a:rPr lang="en-US" sz="600" dirty="0"/>
              <a:t>The fares for individuals accompanying ADA </a:t>
            </a:r>
            <a:r>
              <a:rPr lang="en-US" sz="600" dirty="0" err="1"/>
              <a:t>paratransit</a:t>
            </a:r>
            <a:r>
              <a:rPr lang="en-US" sz="600" dirty="0"/>
              <a:t> eligible individuals, who are provided service under this part, shall be the same for the ADA </a:t>
            </a:r>
            <a:r>
              <a:rPr lang="en-US" sz="600" dirty="0" err="1"/>
              <a:t>paratransit</a:t>
            </a:r>
            <a:r>
              <a:rPr lang="en-US" sz="600" dirty="0"/>
              <a:t> eligible individuals they are accompanying.  Examples of individuals that fall under this regulation are companions, family members, and friends. </a:t>
            </a:r>
          </a:p>
          <a:p>
            <a:pPr marL="231754" lvl="1" indent="-122227">
              <a:buFont typeface="Wingdings" pitchFamily="2" charset="2"/>
              <a:buChar char="§"/>
            </a:pPr>
            <a:r>
              <a:rPr lang="en-US" sz="600" dirty="0"/>
              <a:t>A personal care attendant shall not be charged for complementary </a:t>
            </a:r>
            <a:r>
              <a:rPr lang="en-US" sz="600" dirty="0" err="1"/>
              <a:t>paratransit</a:t>
            </a:r>
            <a:r>
              <a:rPr lang="en-US" sz="600" dirty="0"/>
              <a:t> service.  Personal care attendants are defined as persons who attend to the physical needs of people who are disabled or otherwise unable to take care of themselves, including tasks such as bathing, management of bodily functions, and cooking.</a:t>
            </a:r>
          </a:p>
          <a:p>
            <a:pPr marL="231754" lvl="1" indent="-122227">
              <a:buFont typeface="Wingdings" pitchFamily="2" charset="2"/>
              <a:buChar char="§"/>
            </a:pPr>
            <a:r>
              <a:rPr lang="en-US" sz="600" dirty="0"/>
              <a:t>The entity may charge a fare higher than otherwise permitted by this paragraph to a social service agency or other organization.  This exception applies to “agency trips, which are trips guaranteed to the agency for its use.  It allows the transit provider to negotiate a price with the agency that is more than twice the relevant fixed-route fare,.  For example, if an agency wants 12 slots for a trip to the mall on Saturday for clients with disabilities, the agency makes the reservation for the trips in its name, the agency will be paying for the transportation, and the trips are reserved to the agency.  The provider may negotiate any price it can with the agency for the trip.  This situation is considered one in which an agency employee, as a service, calls and makes an individual reservation in the name of a client, where the client will be paying for the transportation.</a:t>
            </a:r>
          </a:p>
          <a:p>
            <a:endParaRPr lang="en-US" sz="600" dirty="0"/>
          </a:p>
          <a:p>
            <a:r>
              <a:rPr lang="en-US" sz="600" dirty="0"/>
              <a:t>**Note: A rider is entitled to bring one companion (in addition to any PCA), for the same fare that the </a:t>
            </a:r>
            <a:r>
              <a:rPr lang="en-US" sz="600" dirty="0" err="1"/>
              <a:t>paratransit</a:t>
            </a:r>
            <a:r>
              <a:rPr lang="en-US" sz="600" dirty="0"/>
              <a:t> eligible rider pays.  Additional companions must be allowed if there is room available.  One question that comes up all the time is whether a transit provider can make restrictions on who can be a PCA.  The general rule is no.  The definition of a PCA, which is anybody who provides assistance to a person with a disability, including assistance during transit and at the origin or destination.  The only situation where FTA has allowed a transit provider to say that somebody was not a valid PCA involved attempts to use people who had no capacity to help others (e.g., a one year old is not going to be able to offer assistance and is therefore not qualified to be a PCA).</a:t>
            </a:r>
          </a:p>
          <a:p>
            <a:endParaRPr lang="en-US" sz="600" dirty="0"/>
          </a:p>
          <a:p>
            <a:r>
              <a:rPr lang="en-US" sz="600" dirty="0"/>
              <a:t>Source:  49 CFR § 37, 49 CFR § 37 Appendix D, and TCRP Legal Research Digest 19</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11</a:t>
            </a:fld>
            <a:endParaRPr lang="en-US"/>
          </a:p>
        </p:txBody>
      </p:sp>
    </p:spTree>
    <p:extLst>
      <p:ext uri="{BB962C8B-B14F-4D97-AF65-F5344CB8AC3E}">
        <p14:creationId xmlns:p14="http://schemas.microsoft.com/office/powerpoint/2010/main" val="3523104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6096000" cy="4572000"/>
          </a:xfrm>
        </p:spPr>
        <p:txBody>
          <a:bodyPr/>
          <a:lstStyle/>
          <a:p>
            <a:r>
              <a:rPr lang="en-US" sz="1000" dirty="0"/>
              <a:t>NO TRIP PURPOSE RESTRICTIONS</a:t>
            </a:r>
          </a:p>
          <a:p>
            <a:r>
              <a:rPr lang="en-US" sz="1000" dirty="0"/>
              <a:t>The entity shall not impose restrictions or priorities based on trip’s purpose.  A </a:t>
            </a:r>
            <a:r>
              <a:rPr lang="en-US" sz="1000" dirty="0" err="1"/>
              <a:t>paratransit</a:t>
            </a:r>
            <a:r>
              <a:rPr lang="en-US" sz="1000" dirty="0"/>
              <a:t> operator is not permitted to restrict the number of trips an individual is provided.</a:t>
            </a:r>
          </a:p>
          <a:p>
            <a:endParaRPr lang="en-US" sz="1000" dirty="0"/>
          </a:p>
          <a:p>
            <a:r>
              <a:rPr lang="en-US" sz="1000" dirty="0"/>
              <a:t>SAME HOURS AND DAYS OF SERVICE</a:t>
            </a:r>
          </a:p>
          <a:p>
            <a:r>
              <a:rPr lang="en-US" sz="1000" dirty="0"/>
              <a:t>The complementary </a:t>
            </a:r>
            <a:r>
              <a:rPr lang="en-US" sz="1000" dirty="0" err="1"/>
              <a:t>paratransit</a:t>
            </a:r>
            <a:r>
              <a:rPr lang="en-US" sz="1000" dirty="0"/>
              <a:t> service shall be available the same hours and days as the entity's fixed route service. The </a:t>
            </a:r>
            <a:r>
              <a:rPr lang="en-US" sz="1000" dirty="0" err="1"/>
              <a:t>paratransit</a:t>
            </a:r>
            <a:r>
              <a:rPr lang="en-US" sz="1000" dirty="0"/>
              <a:t> service days and hours are tied to the fixed-route system because </a:t>
            </a:r>
            <a:r>
              <a:rPr lang="en-US" sz="1000" dirty="0" err="1"/>
              <a:t>paratransit</a:t>
            </a:r>
            <a:r>
              <a:rPr lang="en-US" sz="1000" dirty="0"/>
              <a:t> is an accommodation to those who cannot use the fixed-route system.  </a:t>
            </a:r>
            <a:r>
              <a:rPr lang="en-US" sz="1000" dirty="0" err="1"/>
              <a:t>Paratransit</a:t>
            </a:r>
            <a:r>
              <a:rPr lang="en-US" sz="1000" dirty="0"/>
              <a:t> may not, as a result, meet all the needs of members of the community.  For example, it is common for certain fixed-routes to not run late at night.  Those routes, and their corridors, are not serviced by </a:t>
            </a:r>
            <a:r>
              <a:rPr lang="en-US" sz="1000" dirty="0" err="1"/>
              <a:t>paratransit</a:t>
            </a:r>
            <a:r>
              <a:rPr lang="en-US" sz="1000" dirty="0"/>
              <a:t> because the fixed-route system is not running at that time.</a:t>
            </a:r>
          </a:p>
          <a:p>
            <a:endParaRPr lang="en-US" sz="1000" dirty="0"/>
          </a:p>
          <a:p>
            <a:r>
              <a:rPr lang="en-US" sz="1000" dirty="0"/>
              <a:t>NO CAPACITY CONSTRAINTS</a:t>
            </a:r>
          </a:p>
          <a:p>
            <a:r>
              <a:rPr lang="en-US" sz="1000" dirty="0"/>
              <a:t>An entity shall not limit the availability of complementary </a:t>
            </a:r>
            <a:r>
              <a:rPr lang="en-US" sz="1000" dirty="0" err="1"/>
              <a:t>paratransit</a:t>
            </a:r>
            <a:r>
              <a:rPr lang="en-US" sz="1000" dirty="0"/>
              <a:t> service to ADA </a:t>
            </a:r>
            <a:r>
              <a:rPr lang="en-US" sz="1000" dirty="0" err="1"/>
              <a:t>paratransit</a:t>
            </a:r>
            <a:r>
              <a:rPr lang="en-US" sz="1000" dirty="0"/>
              <a:t> eligible individuals by any of the following: </a:t>
            </a:r>
          </a:p>
          <a:p>
            <a:pPr marL="231754" lvl="1" indent="-122227">
              <a:buFont typeface="Wingdings" pitchFamily="2" charset="2"/>
              <a:buChar char="§"/>
            </a:pPr>
            <a:r>
              <a:rPr lang="en-US" sz="1000" dirty="0"/>
              <a:t>Restrictions on the number of trips an individual will be provided</a:t>
            </a:r>
          </a:p>
          <a:p>
            <a:pPr marL="231754" lvl="1" indent="-122227">
              <a:buFont typeface="Wingdings" pitchFamily="2" charset="2"/>
              <a:buChar char="§"/>
            </a:pPr>
            <a:r>
              <a:rPr lang="en-US" sz="1000" dirty="0"/>
              <a:t>Waiting lists for access to the service</a:t>
            </a:r>
          </a:p>
          <a:p>
            <a:pPr marL="231754" lvl="1" indent="-122227">
              <a:buFont typeface="Wingdings" pitchFamily="2" charset="2"/>
              <a:buChar char="§"/>
            </a:pPr>
            <a:r>
              <a:rPr lang="en-US" sz="1000" dirty="0"/>
              <a:t>Operational patterns:</a:t>
            </a:r>
          </a:p>
          <a:p>
            <a:pPr marL="341283" lvl="2" indent="-109529">
              <a:buFont typeface="Wingdings" pitchFamily="2" charset="2"/>
              <a:buChar char="Ø"/>
            </a:pPr>
            <a:r>
              <a:rPr lang="en-US" sz="1000" dirty="0"/>
              <a:t>The entity cannot limit the availability of complementary </a:t>
            </a:r>
            <a:r>
              <a:rPr lang="en-US" sz="1000" dirty="0" err="1"/>
              <a:t>paratransit</a:t>
            </a:r>
            <a:r>
              <a:rPr lang="en-US" sz="1000" dirty="0"/>
              <a:t> services by any operational pattern or practice that significantly limits the availability of service to ADA </a:t>
            </a:r>
            <a:r>
              <a:rPr lang="en-US" sz="1000" dirty="0" err="1"/>
              <a:t>paratransit</a:t>
            </a:r>
            <a:r>
              <a:rPr lang="en-US" sz="1000" dirty="0"/>
              <a:t> eligible persons.  Such patterns or practices include, but are not limited to: </a:t>
            </a:r>
          </a:p>
          <a:p>
            <a:pPr marL="463509" lvl="3" indent="-122227">
              <a:buFont typeface="Courier New" pitchFamily="49" charset="0"/>
              <a:buChar char="o"/>
            </a:pPr>
            <a:r>
              <a:rPr lang="en-US" sz="1000" dirty="0"/>
              <a:t>Substantial numbers of significantly untimely pickups for initial or return trips</a:t>
            </a:r>
          </a:p>
          <a:p>
            <a:pPr marL="463509" lvl="3" indent="-122227">
              <a:buFont typeface="Courier New" pitchFamily="49" charset="0"/>
              <a:buChar char="o"/>
            </a:pPr>
            <a:r>
              <a:rPr lang="en-US" sz="1000" dirty="0"/>
              <a:t>Substantial numbers of trip denials or missed trips</a:t>
            </a:r>
          </a:p>
          <a:p>
            <a:pPr marL="463509" lvl="3" indent="-122227">
              <a:buFont typeface="Courier New" pitchFamily="49" charset="0"/>
              <a:buChar char="o"/>
            </a:pPr>
            <a:r>
              <a:rPr lang="en-US" sz="1000" dirty="0"/>
              <a:t>Substantial numbers of trips with excessive trip lengths</a:t>
            </a:r>
          </a:p>
          <a:p>
            <a:pPr marL="463509" lvl="3" indent="-122227">
              <a:buFont typeface="Courier New" pitchFamily="49" charset="0"/>
              <a:buChar char="o"/>
            </a:pPr>
            <a:r>
              <a:rPr lang="en-US" sz="1000" dirty="0"/>
              <a:t>Any operational pattern or practice that significantly limits the availability of service</a:t>
            </a:r>
          </a:p>
          <a:p>
            <a:r>
              <a:rPr lang="en-US" sz="1000" dirty="0"/>
              <a:t>Operational problems attributable to causes beyond the control of the entity (e.g., weather, traffic conditions) are not a basis for determining that such a pattern or practice exists.</a:t>
            </a:r>
          </a:p>
          <a:p>
            <a:endParaRPr lang="en-US" sz="1000" dirty="0"/>
          </a:p>
          <a:p>
            <a:r>
              <a:rPr lang="en-US" sz="1000" dirty="0"/>
              <a:t>Source:  49 CFR § 37 and TCRP Legal Research Digest 19</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12</a:t>
            </a:fld>
            <a:endParaRPr lang="en-US" dirty="0"/>
          </a:p>
        </p:txBody>
      </p:sp>
    </p:spTree>
    <p:extLst>
      <p:ext uri="{BB962C8B-B14F-4D97-AF65-F5344CB8AC3E}">
        <p14:creationId xmlns:p14="http://schemas.microsoft.com/office/powerpoint/2010/main" val="239841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38800" cy="4114800"/>
          </a:xfrm>
        </p:spPr>
        <p:txBody>
          <a:bodyPr/>
          <a:lstStyle/>
          <a:p>
            <a:r>
              <a:rPr lang="en-US" dirty="0"/>
              <a:t>RAIL SYSTEMS</a:t>
            </a:r>
          </a:p>
          <a:p>
            <a:r>
              <a:rPr lang="en-US" dirty="0"/>
              <a:t>For rail systems, it is not just key stations (key stations will be defined in the next slide).  New stations and alterations to existing stations must be accessible.</a:t>
            </a:r>
          </a:p>
          <a:p>
            <a:endParaRPr lang="en-US" dirty="0"/>
          </a:p>
          <a:p>
            <a:r>
              <a:rPr lang="en-US" dirty="0"/>
              <a:t>It is also more than just rolling stock:</a:t>
            </a:r>
          </a:p>
          <a:p>
            <a:pPr marL="231754" lvl="1" indent="-122227">
              <a:buFont typeface="Wingdings" pitchFamily="2" charset="2"/>
              <a:buChar char="§"/>
            </a:pPr>
            <a:r>
              <a:rPr lang="en-US" dirty="0"/>
              <a:t>New railcars must be accessible</a:t>
            </a:r>
          </a:p>
          <a:p>
            <a:pPr marL="231754" lvl="1" indent="-122227">
              <a:buFont typeface="Wingdings" pitchFamily="2" charset="2"/>
              <a:buChar char="§"/>
            </a:pPr>
            <a:r>
              <a:rPr lang="en-US" dirty="0"/>
              <a:t>Used railcars must be accessible</a:t>
            </a:r>
          </a:p>
          <a:p>
            <a:pPr marL="231754" lvl="1" indent="-122227">
              <a:buFont typeface="Wingdings" pitchFamily="2" charset="2"/>
              <a:buChar char="§"/>
            </a:pPr>
            <a:r>
              <a:rPr lang="en-US" dirty="0"/>
              <a:t>Remanufactured railcars must be accessible</a:t>
            </a:r>
          </a:p>
          <a:p>
            <a:pPr marL="231754" lvl="1" indent="-122227">
              <a:buFont typeface="Wingdings" pitchFamily="2" charset="2"/>
              <a:buChar char="§"/>
            </a:pPr>
            <a:r>
              <a:rPr lang="en-US" dirty="0"/>
              <a:t>By now, at least one accessible car per train!  </a:t>
            </a:r>
          </a:p>
          <a:p>
            <a:endParaRPr lang="en-US" dirty="0"/>
          </a:p>
          <a:p>
            <a:r>
              <a:rPr lang="en-US" dirty="0"/>
              <a:t>CONSTRUCTION OF FACILITIES</a:t>
            </a:r>
          </a:p>
          <a:p>
            <a:r>
              <a:rPr lang="en-US" dirty="0"/>
              <a:t>§ 37.41 states a public entity shall construct any new facility, that is used in providing public transportation, be readily accessible to and usable by individuals with disabilities (including individuals who use wheelchairs).  </a:t>
            </a:r>
          </a:p>
          <a:p>
            <a:endParaRPr lang="en-US" dirty="0"/>
          </a:p>
          <a:p>
            <a:r>
              <a:rPr lang="en-US" dirty="0"/>
              <a:t>For the purposes of this regulation, a facility or station is “new” if its construction begins (i.e., issuance of notice to proceed) after January 25, 1992 (or in the case of intercity or commuter rail stations after October 7, 1991).</a:t>
            </a:r>
          </a:p>
          <a:p>
            <a:endParaRPr lang="en-US" dirty="0"/>
          </a:p>
          <a:p>
            <a:r>
              <a:rPr lang="en-US" dirty="0"/>
              <a:t>If the entity is a Federal recipient, regulations implementing section 504 of the Rehabilitation Act of 1973 require the recipient to comply with ADA Accessibility Guidelines (ADAAG).</a:t>
            </a:r>
          </a:p>
          <a:p>
            <a:endParaRPr lang="en-US" dirty="0"/>
          </a:p>
          <a:p>
            <a:r>
              <a:rPr lang="en-US" dirty="0"/>
              <a:t>Source:  49 CFR § 37, 49 CFR § 37 Appendix A and 49 CFR 37 Appendix D</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13</a:t>
            </a:fld>
            <a:endParaRPr lang="en-US"/>
          </a:p>
        </p:txBody>
      </p:sp>
    </p:spTree>
    <p:extLst>
      <p:ext uri="{BB962C8B-B14F-4D97-AF65-F5344CB8AC3E}">
        <p14:creationId xmlns:p14="http://schemas.microsoft.com/office/powerpoint/2010/main" val="491194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700" dirty="0"/>
              <a:t>STATION ALTERATIONS</a:t>
            </a:r>
          </a:p>
          <a:p>
            <a:r>
              <a:rPr lang="en-US" sz="700" dirty="0"/>
              <a:t>§ 37.43 states accessibility requirements when a public entity undertakes an alteration of an existing facility.  It requires any alteration, to the maximum extent feasible, results in the altered area being accessible and usable by individuals with disabilities, including persons who use wheelchairs.</a:t>
            </a:r>
          </a:p>
          <a:p>
            <a:endParaRPr lang="en-US" sz="700" dirty="0"/>
          </a:p>
          <a:p>
            <a:r>
              <a:rPr lang="en-US" sz="700" dirty="0"/>
              <a:t>KEY STATIONS</a:t>
            </a:r>
          </a:p>
          <a:p>
            <a:r>
              <a:rPr lang="en-US" sz="700" dirty="0"/>
              <a:t>§ 37.47 requires public entities that provide public transportation by light or rapid rail system, make key stations on its system readily accessible to and usable by individuals with disabilities, including individuals who use wheelchairs. </a:t>
            </a:r>
          </a:p>
          <a:p>
            <a:endParaRPr lang="en-US" sz="700" dirty="0"/>
          </a:p>
          <a:p>
            <a:r>
              <a:rPr lang="en-US" sz="700" dirty="0"/>
              <a:t>§ 37.47 requires the entity shall identify key stations, using the planning and public participation process, and taking into consideration the following criteria:</a:t>
            </a:r>
          </a:p>
          <a:p>
            <a:pPr marL="231754" lvl="1" indent="-122227">
              <a:buFont typeface="+mj-lt"/>
              <a:buAutoNum type="arabicPeriod"/>
            </a:pPr>
            <a:r>
              <a:rPr lang="en-US" sz="700" dirty="0"/>
              <a:t>Stations where passenger </a:t>
            </a:r>
            <a:r>
              <a:rPr lang="en-US" sz="700" dirty="0" err="1"/>
              <a:t>boardings</a:t>
            </a:r>
            <a:r>
              <a:rPr lang="en-US" sz="700" dirty="0"/>
              <a:t> exceed average station passenger </a:t>
            </a:r>
            <a:r>
              <a:rPr lang="en-US" sz="700" dirty="0" err="1"/>
              <a:t>boardings</a:t>
            </a:r>
            <a:r>
              <a:rPr lang="en-US" sz="700" dirty="0"/>
              <a:t> on the rail system by at least fifteen percent, unless such a station is close to another accessible station. </a:t>
            </a:r>
          </a:p>
          <a:p>
            <a:pPr marL="231754" lvl="1" indent="-122227">
              <a:buFont typeface="+mj-lt"/>
              <a:buAutoNum type="arabicPeriod"/>
            </a:pPr>
            <a:r>
              <a:rPr lang="en-US" sz="700" dirty="0"/>
              <a:t>Transfer stations on a rail line or between rail lines</a:t>
            </a:r>
          </a:p>
          <a:p>
            <a:pPr marL="231754" lvl="1" indent="-122227">
              <a:buFont typeface="+mj-lt"/>
              <a:buAutoNum type="arabicPeriod"/>
            </a:pPr>
            <a:r>
              <a:rPr lang="en-US" sz="700" dirty="0"/>
              <a:t>Major interchange points with other transportation modes, including stations connecting with major parking facilities, bus terminals, intercity or commuter rail stations, passenger vessel terminals, or airports.</a:t>
            </a:r>
          </a:p>
          <a:p>
            <a:pPr marL="231754" lvl="1" indent="-122227">
              <a:buFont typeface="+mj-lt"/>
              <a:buAutoNum type="arabicPeriod"/>
            </a:pPr>
            <a:r>
              <a:rPr lang="en-US" sz="700" dirty="0"/>
              <a:t>End stations, unless an end station is close to another accessible station</a:t>
            </a:r>
          </a:p>
          <a:p>
            <a:pPr marL="231754" lvl="1" indent="-122227">
              <a:buFont typeface="+mj-lt"/>
              <a:buAutoNum type="arabicPeriod"/>
            </a:pPr>
            <a:r>
              <a:rPr lang="en-US" sz="700" dirty="0"/>
              <a:t>Stations serving major activity centers, such as employment or government centers, institutions of higher education, hospitals or other major health care facilities, or other facilities that are major trip generators for individuals with disabilities </a:t>
            </a:r>
          </a:p>
          <a:p>
            <a:endParaRPr lang="en-US" sz="700" dirty="0"/>
          </a:p>
          <a:p>
            <a:r>
              <a:rPr lang="en-US" sz="700" dirty="0"/>
              <a:t>§ 37.47 requires public entities that provide public transportation by light or rapid rail system, make key stations on its system readily accessible to and usable by individuals with disabilities, including individuals who use wheelchairs. </a:t>
            </a:r>
          </a:p>
          <a:p>
            <a:endParaRPr lang="en-US" sz="700" dirty="0"/>
          </a:p>
          <a:p>
            <a:r>
              <a:rPr lang="en-US" sz="700" dirty="0"/>
              <a:t>§ 37.47 requires the entity shall identify key stations, using the planning and public participation process, and taking into consideration the following criteria:</a:t>
            </a:r>
          </a:p>
          <a:p>
            <a:pPr marL="231754" lvl="1" indent="-122227">
              <a:buFont typeface="+mj-lt"/>
              <a:buAutoNum type="arabicPeriod"/>
            </a:pPr>
            <a:r>
              <a:rPr lang="en-US" sz="700" dirty="0"/>
              <a:t>Stations where passenger </a:t>
            </a:r>
            <a:r>
              <a:rPr lang="en-US" sz="700" dirty="0" err="1"/>
              <a:t>boardings</a:t>
            </a:r>
            <a:r>
              <a:rPr lang="en-US" sz="700" dirty="0"/>
              <a:t> exceed average station passenger </a:t>
            </a:r>
            <a:r>
              <a:rPr lang="en-US" sz="700" dirty="0" err="1"/>
              <a:t>boardings</a:t>
            </a:r>
            <a:r>
              <a:rPr lang="en-US" sz="700" dirty="0"/>
              <a:t> on the rail system by at least fifteen percent, unless such a station is close to another accessible station. </a:t>
            </a:r>
          </a:p>
          <a:p>
            <a:pPr marL="231754" lvl="1" indent="-122227">
              <a:buFont typeface="+mj-lt"/>
              <a:buAutoNum type="arabicPeriod"/>
            </a:pPr>
            <a:r>
              <a:rPr lang="en-US" sz="700" dirty="0"/>
              <a:t>Transfer stations on a rail line or between rail lines</a:t>
            </a:r>
          </a:p>
          <a:p>
            <a:pPr marL="231754" lvl="1" indent="-122227">
              <a:buFont typeface="+mj-lt"/>
              <a:buAutoNum type="arabicPeriod"/>
            </a:pPr>
            <a:r>
              <a:rPr lang="en-US" sz="700" dirty="0"/>
              <a:t>Major interchange points with other transportation modes, including stations connecting with major parking facilities, bus terminals, intercity or commuter rail stations, passenger vessel terminals, or airports.</a:t>
            </a:r>
          </a:p>
          <a:p>
            <a:pPr marL="231754" lvl="1" indent="-122227">
              <a:buFont typeface="+mj-lt"/>
              <a:buAutoNum type="arabicPeriod"/>
            </a:pPr>
            <a:r>
              <a:rPr lang="en-US" sz="700" dirty="0"/>
              <a:t>End stations, unless an end station is close to another accessible station</a:t>
            </a:r>
          </a:p>
          <a:p>
            <a:pPr marL="231754" lvl="1" indent="-122227">
              <a:buFont typeface="+mj-lt"/>
              <a:buAutoNum type="arabicPeriod"/>
            </a:pPr>
            <a:r>
              <a:rPr lang="en-US" sz="700" dirty="0"/>
              <a:t>Stations serving major activity centers, such as employment or government centers, institutions of higher education, hospitals or other major health care facilities, or other facilities that are major trip generators for individuals with disabilities </a:t>
            </a:r>
          </a:p>
          <a:p>
            <a:endParaRPr lang="en-US" sz="700" dirty="0"/>
          </a:p>
          <a:p>
            <a:r>
              <a:rPr lang="en-US" sz="700" dirty="0"/>
              <a:t>RAIL CAR ACCESSIBILITY/LEVEL BOARDING</a:t>
            </a:r>
          </a:p>
          <a:p>
            <a:r>
              <a:rPr lang="en-US" sz="700" dirty="0"/>
              <a:t>§ 37.83 requires all remanufactured railcars be readily accessible. </a:t>
            </a:r>
          </a:p>
          <a:p>
            <a:endParaRPr lang="en-US" sz="700" dirty="0"/>
          </a:p>
          <a:p>
            <a:r>
              <a:rPr lang="en-US" sz="700" dirty="0"/>
              <a:t>“Level boarding” effectively means coordinating the station platform and the railcar such that the platform gap is minimized.</a:t>
            </a:r>
          </a:p>
          <a:p>
            <a:pPr marL="231754" indent="-122227">
              <a:buFont typeface="Wingdings" pitchFamily="2" charset="2"/>
              <a:buChar char="§"/>
            </a:pPr>
            <a:r>
              <a:rPr lang="en-US" sz="700" dirty="0"/>
              <a:t>Where the commuter rail system can meet (and maintain) the 3” horizontal by +/- 5/8” vertical gap specified in the DOT ADA regulations, nothing more need be done.</a:t>
            </a:r>
          </a:p>
          <a:p>
            <a:pPr marL="231754" indent="-122227">
              <a:buFont typeface="Wingdings" pitchFamily="2" charset="2"/>
              <a:buChar char="§"/>
            </a:pPr>
            <a:r>
              <a:rPr lang="en-US" sz="700" dirty="0"/>
              <a:t>Where the specified gap requirement cannot be met, commuter rail systems should seek to minimize the gap such that it is easily crossed by ambulatory passengers, and able to be spanned by a short bridge plate when needed.</a:t>
            </a:r>
          </a:p>
          <a:p>
            <a:pPr marL="231754" indent="-122227">
              <a:buFont typeface="Wingdings" pitchFamily="2" charset="2"/>
              <a:buChar char="§"/>
            </a:pPr>
            <a:r>
              <a:rPr lang="en-US" sz="700" dirty="0"/>
              <a:t>Where the gap cannot be minimized in this manner, </a:t>
            </a:r>
            <a:r>
              <a:rPr lang="en-US" sz="700" dirty="0" err="1"/>
              <a:t>carborne</a:t>
            </a:r>
            <a:r>
              <a:rPr lang="en-US" sz="700" dirty="0"/>
              <a:t> lifts represent the next-most-accessible method.</a:t>
            </a:r>
          </a:p>
          <a:p>
            <a:pPr marL="231754" indent="-122227">
              <a:buFont typeface="Wingdings" pitchFamily="2" charset="2"/>
              <a:buChar char="§"/>
            </a:pPr>
            <a:r>
              <a:rPr lang="en-US" sz="700" dirty="0"/>
              <a:t>Single-point accessibility, such as that provided by mini-high platforms and wayside lifts, are a last resort.</a:t>
            </a:r>
          </a:p>
          <a:p>
            <a:endParaRPr lang="en-US" sz="700" dirty="0"/>
          </a:p>
          <a:p>
            <a:r>
              <a:rPr lang="en-US" sz="700" dirty="0"/>
              <a:t>Source:  49 CFR § 37 and 49 CFR § 37 Appendix D</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14</a:t>
            </a:fld>
            <a:endParaRPr lang="en-US"/>
          </a:p>
        </p:txBody>
      </p:sp>
    </p:spTree>
    <p:extLst>
      <p:ext uri="{BB962C8B-B14F-4D97-AF65-F5344CB8AC3E}">
        <p14:creationId xmlns:p14="http://schemas.microsoft.com/office/powerpoint/2010/main" val="360602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114800"/>
          </a:xfrm>
        </p:spPr>
        <p:txBody>
          <a:bodyPr/>
          <a:lstStyle/>
          <a:p>
            <a:pPr lvl="0"/>
            <a:r>
              <a:rPr lang="en-US" dirty="0"/>
              <a:t>From time to time, FTA reviews the practices of recipients to determine whether they are complying with the regulations.</a:t>
            </a:r>
          </a:p>
          <a:p>
            <a:pPr marL="231754" lvl="1" indent="-122227">
              <a:buFont typeface="Wingdings" pitchFamily="2" charset="2"/>
              <a:buChar char="§"/>
            </a:pPr>
            <a:r>
              <a:rPr lang="en-US" dirty="0"/>
              <a:t>Any individual who is harmed by failure to comply with these regulations may, personally or through a representative, file a written complaint with FTA.  A complaint must be filed no later than 180 days from the date of the alleged discrimination, unless FTA extends otherwise.</a:t>
            </a:r>
          </a:p>
          <a:p>
            <a:pPr marL="231754" lvl="1" indent="-122227">
              <a:buFont typeface="Wingdings" pitchFamily="2" charset="2"/>
              <a:buChar char="§"/>
            </a:pPr>
            <a:r>
              <a:rPr lang="en-US" dirty="0"/>
              <a:t>FTA makes a prompt investigation whenever a compliance review, report, complaint, or any other information indicates a possible failure to comply.</a:t>
            </a:r>
          </a:p>
          <a:p>
            <a:pPr marL="231754" lvl="1" indent="-122227">
              <a:buFont typeface="Wingdings" pitchFamily="2" charset="2"/>
              <a:buChar char="§"/>
            </a:pPr>
            <a:r>
              <a:rPr lang="en-US" dirty="0"/>
              <a:t>If, after an investigation, FTA finds reasonable cause to believe there is a failure to comply, FTA will inform the recipient.  The matter is resolved by informal means whenever possible.  If not, action is taken as provided in 49 CFR § 27.125.  If an investigation does not warrant action, FTA will notify the recipient and the complainant (if any) in writing.</a:t>
            </a:r>
          </a:p>
          <a:p>
            <a:endParaRPr lang="en-US" u="sng" dirty="0"/>
          </a:p>
          <a:p>
            <a:r>
              <a:rPr lang="en-US" u="sng" dirty="0"/>
              <a:t>49 CFR § 27.125</a:t>
            </a:r>
            <a:endParaRPr lang="en-US" dirty="0"/>
          </a:p>
          <a:p>
            <a:r>
              <a:rPr lang="en-US" dirty="0"/>
              <a:t>If FTA, through a compliance review, report, complaint, or any other means, identifies an alleged failure to comply with applicable statutes and regulations, FTA investigates the pertinent practices and policies of the recipient and the circumstances of the alleged noncompliance.  If this investigation substantiates a failure to comply, FTA notifies the recipient and seeks informal compliance.  If FTA determines that the matter cannot be resolved through informal means, FTA may take formal action.  Formal action may include suspension or termination of Federal financial assistance, refusal to grant or to continue Federal financial assistance, referral of the matter to DOJ for enforcement, or any other steps authorized by law.</a:t>
            </a:r>
          </a:p>
          <a:p>
            <a:endParaRPr lang="en-US" dirty="0"/>
          </a:p>
          <a:p>
            <a:r>
              <a:rPr lang="en-US" dirty="0"/>
              <a:t>Source: Memorandum of Understanding Between US DOJ and FTA (July 2005) and 49 CFR § 27</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15</a:t>
            </a:fld>
            <a:endParaRPr lang="en-US"/>
          </a:p>
        </p:txBody>
      </p:sp>
    </p:spTree>
    <p:extLst>
      <p:ext uri="{BB962C8B-B14F-4D97-AF65-F5344CB8AC3E}">
        <p14:creationId xmlns:p14="http://schemas.microsoft.com/office/powerpoint/2010/main" val="437494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419600"/>
          </a:xfrm>
        </p:spPr>
        <p:txBody>
          <a:bodyPr/>
          <a:lstStyle/>
          <a:p>
            <a:r>
              <a:rPr lang="en-US" sz="600" dirty="0"/>
              <a:t>DISCRIMINATION PROHIBITED</a:t>
            </a:r>
          </a:p>
          <a:p>
            <a:r>
              <a:rPr lang="en-US" sz="600" dirty="0"/>
              <a:t>The information below is taken from 49 CFR 21.5(b).</a:t>
            </a:r>
          </a:p>
          <a:p>
            <a:r>
              <a:rPr lang="en-US" sz="600" dirty="0"/>
              <a:t>A recipient under any program may not, directly or through contractual or other arrangements, on the grounds of race, color, or national origin:</a:t>
            </a:r>
          </a:p>
          <a:p>
            <a:pPr marL="231754" lvl="1" indent="-122227">
              <a:buFont typeface="Wingdings" pitchFamily="2" charset="2"/>
              <a:buChar char="§"/>
            </a:pPr>
            <a:r>
              <a:rPr lang="en-US" sz="600" dirty="0"/>
              <a:t>Deny an individual any disposition, service, financial aid, or benefit provided under the program</a:t>
            </a:r>
          </a:p>
          <a:p>
            <a:pPr marL="231754" lvl="1" indent="-122227">
              <a:buFont typeface="Wingdings" pitchFamily="2" charset="2"/>
              <a:buChar char="§"/>
            </a:pPr>
            <a:r>
              <a:rPr lang="en-US" sz="600" dirty="0"/>
              <a:t>Provide any disposition, service, financial aid, or benefit to an individual which is different, or is provided in a different manner, from that provided to others under the program</a:t>
            </a:r>
          </a:p>
          <a:p>
            <a:pPr marL="231754" lvl="1" indent="-122227">
              <a:buFont typeface="Wingdings" pitchFamily="2" charset="2"/>
              <a:buChar char="§"/>
            </a:pPr>
            <a:r>
              <a:rPr lang="en-US" sz="600" dirty="0"/>
              <a:t>Subject an individual to segregation or separate treatment in any matter related to receipt of any disposition, service, financial aid, or benefit under the program</a:t>
            </a:r>
          </a:p>
          <a:p>
            <a:pPr marL="231754" lvl="1" indent="-122227">
              <a:buFont typeface="Wingdings" pitchFamily="2" charset="2"/>
              <a:buChar char="§"/>
            </a:pPr>
            <a:r>
              <a:rPr lang="en-US" sz="600" dirty="0"/>
              <a:t>Restrict an individual in any way in the enjoyment of any advantage or privilege enjoyed by others receiving any disposition, service, financial aid, or benefit under the program</a:t>
            </a:r>
          </a:p>
          <a:p>
            <a:pPr marL="231754" lvl="1" indent="-122227">
              <a:buFont typeface="Wingdings" pitchFamily="2" charset="2"/>
              <a:buChar char="§"/>
            </a:pPr>
            <a:r>
              <a:rPr lang="en-US" sz="600" dirty="0"/>
              <a:t>Treat an individual differently from others in determining whether he/she satisfies any admission, enrollment, quota, eligibility, membership, or other requirement or condition which individuals must meet in order to be provided any disposition, service, financial aid, function or benefit provided under the program</a:t>
            </a:r>
          </a:p>
          <a:p>
            <a:pPr marL="231754" lvl="1" indent="-122227">
              <a:buFont typeface="Wingdings" pitchFamily="2" charset="2"/>
              <a:buChar char="§"/>
            </a:pPr>
            <a:r>
              <a:rPr lang="en-US" sz="600" dirty="0"/>
              <a:t>Deny an individual an opportunity to participate in the program through the provision of services or otherwise or afford an opportunity to do so which is different from that afforded others under the program (including the opportunity to participate in the program as an employee)</a:t>
            </a:r>
          </a:p>
          <a:p>
            <a:pPr marL="231754" indent="-122227">
              <a:buFont typeface="Wingdings" pitchFamily="2" charset="2"/>
              <a:buChar char="§"/>
            </a:pPr>
            <a:r>
              <a:rPr lang="en-US" sz="600" dirty="0"/>
              <a:t>Deny a person the opportunity to participate as a member of a planning or advisory body which is an integral part of the program.</a:t>
            </a:r>
          </a:p>
          <a:p>
            <a:endParaRPr lang="en-US" sz="600" dirty="0"/>
          </a:p>
          <a:p>
            <a:r>
              <a:rPr lang="en-US" sz="600" dirty="0"/>
              <a:t>The information below is taken from 49 CFR 21.5(b)(3).</a:t>
            </a:r>
          </a:p>
          <a:p>
            <a:pPr marL="231754" lvl="1" indent="-122227">
              <a:buFont typeface="Wingdings" pitchFamily="2" charset="2"/>
              <a:buChar char="§"/>
            </a:pPr>
            <a:r>
              <a:rPr lang="en-US" sz="600" dirty="0"/>
              <a:t>In determining the site or location of facilities, a recipient may not make selections with the purpose or effect of excluding individuals from, denying them the benefits of, or subjecting them to discrimination under any program on the grounds of race, color, or national origin; </a:t>
            </a:r>
            <a:r>
              <a:rPr lang="en-US" sz="600" b="1" u="sng" dirty="0"/>
              <a:t>or</a:t>
            </a:r>
            <a:r>
              <a:rPr lang="en-US" sz="600" dirty="0"/>
              <a:t> with the purpose or effect of defeating or substantially impairing the accomplishment of participation, benefit, etc.</a:t>
            </a:r>
          </a:p>
          <a:p>
            <a:endParaRPr lang="en-US" sz="600" dirty="0"/>
          </a:p>
          <a:p>
            <a:r>
              <a:rPr lang="en-US" sz="600" dirty="0"/>
              <a:t>The information below is taken from 49 CFR 21.5(b)(7).</a:t>
            </a:r>
          </a:p>
          <a:p>
            <a:pPr marL="231754" lvl="1" indent="-122227">
              <a:buFont typeface="Wingdings" pitchFamily="2" charset="2"/>
              <a:buChar char="§"/>
            </a:pPr>
            <a:r>
              <a:rPr lang="en-US" sz="600" dirty="0"/>
              <a:t>Recipients are expected to take affirmative action to assure non-discrimination.</a:t>
            </a:r>
          </a:p>
          <a:p>
            <a:endParaRPr lang="en-US" sz="600" dirty="0"/>
          </a:p>
          <a:p>
            <a:r>
              <a:rPr lang="en-US" sz="600" dirty="0"/>
              <a:t>COLOR, RACE, AND NATIONAL ORIGIN</a:t>
            </a:r>
          </a:p>
          <a:p>
            <a:r>
              <a:rPr lang="en-US" sz="600" dirty="0"/>
              <a:t>While there is no Federal definition of the term “color,” it is frequently viewed as synonymous with race or a subclass within a race.  Although, “color” usually refers </a:t>
            </a:r>
            <a:r>
              <a:rPr lang="en-US" sz="600" u="sng" dirty="0"/>
              <a:t>only</a:t>
            </a:r>
            <a:r>
              <a:rPr lang="en-US" sz="600" dirty="0"/>
              <a:t> to skin color or pigmentation, whereas “race” refers to both physical (e.g., facial features, hair texture, skin color) and ethnological (e.g., Asian, African, Native American, Polynesian) classifications.</a:t>
            </a:r>
          </a:p>
          <a:p>
            <a:endParaRPr lang="en-US" sz="600" dirty="0"/>
          </a:p>
          <a:p>
            <a:r>
              <a:rPr lang="en-US" sz="600" dirty="0"/>
              <a:t>The terms “race” and “color” are sometimes used interchangeably, and discrimination based on “color” can occur in conjunction with discrimination based on “race” and vice-versa.</a:t>
            </a:r>
          </a:p>
          <a:p>
            <a:endParaRPr lang="en-US" sz="600" dirty="0"/>
          </a:p>
          <a:p>
            <a:r>
              <a:rPr lang="en-US" sz="600" dirty="0"/>
              <a:t>National origin is distinct from race and color because people of several races – or their forbearers – may come from one nation.  The term “national origin” includes members of all national groups and groups of persons of common ancestry, heritage or background.  For example, someone whose ancestry is from Spain may be light or dark skinned.</a:t>
            </a:r>
          </a:p>
          <a:p>
            <a:endParaRPr lang="en-US" sz="600" dirty="0"/>
          </a:p>
          <a:p>
            <a:r>
              <a:rPr lang="en-US" sz="600" dirty="0"/>
              <a:t>DISPARATE TREATMENT/DISPARATE IMPACT </a:t>
            </a:r>
          </a:p>
          <a:p>
            <a:r>
              <a:rPr lang="en-US" sz="600" dirty="0"/>
              <a:t>Disparate treatment, or intentional discrimination, is relatively rare.  In order to establish a claim of intentional discrimination, the complainant must show that a particular action was motivated by an intent to discriminate.  This usually means presenting evidence of discriminatory statements.</a:t>
            </a:r>
          </a:p>
          <a:p>
            <a:endParaRPr lang="en-US" sz="600" dirty="0"/>
          </a:p>
          <a:p>
            <a:r>
              <a:rPr lang="en-US" sz="600" dirty="0"/>
              <a:t>But there remains the potential for disparate impact discrimination.  At its most basic level, the concept and intent of Title VI seems quite simple: Federal funds should not be used to support intentional and willfully discriminatory practices or effects on minorities.  In reality, the circumstances of policy and project implementation, and the degree of negative impacts that form the basis of Title VI challenges can be quite subtle.  A more complete understanding requires the investigation and evaluation of “disparate impact” circumstances.  This kind of impact can include failure to take action, as well as the relative degree or effects of a neutral action, regardless of the initial intentions or motivations.</a:t>
            </a:r>
          </a:p>
          <a:p>
            <a:endParaRPr lang="en-US" sz="600" dirty="0"/>
          </a:p>
          <a:p>
            <a:r>
              <a:rPr lang="en-US" sz="600" dirty="0"/>
              <a:t>Demographic analysis of the geographic area affected by a proposed project needs to be undertaken to determine the socioeconomic and racial composition of the neighborhood or area, and whether there will be disparate impacts on the populations. </a:t>
            </a:r>
          </a:p>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16</a:t>
            </a:fld>
            <a:endParaRPr lang="en-US"/>
          </a:p>
        </p:txBody>
      </p:sp>
    </p:spTree>
    <p:extLst>
      <p:ext uri="{BB962C8B-B14F-4D97-AF65-F5344CB8AC3E}">
        <p14:creationId xmlns:p14="http://schemas.microsoft.com/office/powerpoint/2010/main" val="69373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95800"/>
          </a:xfrm>
        </p:spPr>
        <p:txBody>
          <a:bodyPr/>
          <a:lstStyle/>
          <a:p>
            <a:r>
              <a:rPr lang="en-US" sz="700" dirty="0"/>
              <a:t>Individuals who do not speak English as their primary language and/or have a limited ability to read, speak, write, or understand English are limited English proficient, or “LEP.”</a:t>
            </a:r>
          </a:p>
          <a:p>
            <a:endParaRPr lang="en-US" sz="700" dirty="0"/>
          </a:p>
          <a:p>
            <a:r>
              <a:rPr lang="en-US" sz="700" dirty="0"/>
              <a:t>United States citizenship </a:t>
            </a:r>
            <a:r>
              <a:rPr lang="en-US" sz="700" u="sng" dirty="0"/>
              <a:t>does not</a:t>
            </a:r>
            <a:r>
              <a:rPr lang="en-US" sz="700" dirty="0"/>
              <a:t> determine whether a person is LEP.  It is possible for a person who is a United States citizen to be LEP, and it is also possible for a person who is not a United States citizen to be fluent in the English language.  Thus, LEP status applies to every beneficiary who meets the program requirements (where Federal financial assistance is received), regardless of the beneficiary’s citizenship status. </a:t>
            </a:r>
          </a:p>
          <a:p>
            <a:endParaRPr lang="en-US" sz="700" dirty="0"/>
          </a:p>
          <a:p>
            <a:r>
              <a:rPr lang="en-US" sz="700" dirty="0"/>
              <a:t>Persons born in another country, children of immigrants, non-English or LEP persons born in US, Native Americans, and low-literacy.</a:t>
            </a:r>
          </a:p>
          <a:p>
            <a:endParaRPr lang="en-US" sz="700" dirty="0"/>
          </a:p>
          <a:p>
            <a:r>
              <a:rPr lang="en-US" sz="700" dirty="0"/>
              <a:t>We sometimes forget how large a barrier “language” can pose for a person who does not speak English.</a:t>
            </a:r>
          </a:p>
          <a:p>
            <a:endParaRPr lang="en-US" sz="700" dirty="0"/>
          </a:p>
          <a:p>
            <a:r>
              <a:rPr lang="en-US" sz="700" dirty="0"/>
              <a:t>For example, it can be a barrier to:</a:t>
            </a:r>
          </a:p>
          <a:p>
            <a:pPr marL="231754" lvl="1" indent="-122227">
              <a:buFont typeface="Wingdings" pitchFamily="2" charset="2"/>
              <a:buChar char="§"/>
            </a:pPr>
            <a:r>
              <a:rPr lang="en-US" sz="700" dirty="0"/>
              <a:t>Accessing important benefits or services, including assistance from the justice system.</a:t>
            </a:r>
          </a:p>
          <a:p>
            <a:pPr marL="231754" lvl="1" indent="-122227">
              <a:buFont typeface="Wingdings" pitchFamily="2" charset="2"/>
              <a:buChar char="§"/>
            </a:pPr>
            <a:r>
              <a:rPr lang="en-US" sz="700" dirty="0"/>
              <a:t>Understanding and exercising important rights.</a:t>
            </a:r>
          </a:p>
          <a:p>
            <a:pPr marL="231754" lvl="1" indent="-122227">
              <a:buFont typeface="Wingdings" pitchFamily="2" charset="2"/>
              <a:buChar char="§"/>
            </a:pPr>
            <a:r>
              <a:rPr lang="en-US" sz="700" dirty="0"/>
              <a:t>Complying with governmental or other responsibilities.</a:t>
            </a:r>
          </a:p>
          <a:p>
            <a:pPr marL="231754" lvl="1" indent="-122227">
              <a:buFont typeface="Wingdings" pitchFamily="2" charset="2"/>
              <a:buChar char="§"/>
            </a:pPr>
            <a:r>
              <a:rPr lang="en-US" sz="700" dirty="0"/>
              <a:t>Understanding how to participate fully in our society.</a:t>
            </a:r>
          </a:p>
          <a:p>
            <a:endParaRPr lang="en-US" sz="700" dirty="0"/>
          </a:p>
          <a:p>
            <a:r>
              <a:rPr lang="en-US" sz="700" dirty="0"/>
              <a:t>Linguistic isolation is dependent on the English-speaking ability of all adults in a household.  A household is linguistically isolated if all adults speak a language other than English and none speaks English “very well.”  Adult is defined as age 14 or older, which identifies household members of high school age and older.  It is important to recognize that an individual’s inability to communicate in the common language can hamper access to employment, transportation, medical and social services, voting, and children’s participation in schooling.</a:t>
            </a:r>
          </a:p>
          <a:p>
            <a:endParaRPr lang="en-US" sz="700" dirty="0"/>
          </a:p>
          <a:p>
            <a:r>
              <a:rPr lang="en-US" sz="700" dirty="0"/>
              <a:t>On August 11, 2000, President Clinton signed Executive Order 13166, “Improving Access to Services for Persons with Limited English Proficiency.”  The purpose is to eliminate, to the maximum extent possible, LEP as an artificial barrier to the full and meaningful participation by beneficiaries in Federally assisted and Federally conducted programs and activities.</a:t>
            </a:r>
          </a:p>
          <a:p>
            <a:endParaRPr lang="en-US" sz="700" dirty="0"/>
          </a:p>
          <a:p>
            <a:r>
              <a:rPr lang="en-US" sz="700" dirty="0"/>
              <a:t>EO 13166 contains 5 sections, of which we will discuss the first 4:</a:t>
            </a:r>
          </a:p>
          <a:p>
            <a:r>
              <a:rPr lang="en-US" sz="700" b="1" dirty="0"/>
              <a:t>Section 1:</a:t>
            </a:r>
            <a:r>
              <a:rPr lang="en-US" sz="700" dirty="0"/>
              <a:t> </a:t>
            </a:r>
            <a:r>
              <a:rPr lang="en-US" sz="700" i="1" dirty="0"/>
              <a:t>Goals </a:t>
            </a:r>
            <a:r>
              <a:rPr lang="en-US" sz="700" dirty="0"/>
              <a:t>– Examine the services it provides, and develop and implement a system by which LEP persons can meaningfully access those services; work to ensure that recipients of Federal financial assistance provide meaningful access to LEP applicants and beneficiaries.</a:t>
            </a:r>
          </a:p>
          <a:p>
            <a:r>
              <a:rPr lang="en-US" sz="700" b="1" dirty="0"/>
              <a:t>Section 2:</a:t>
            </a:r>
            <a:r>
              <a:rPr lang="en-US" sz="700" dirty="0"/>
              <a:t> </a:t>
            </a:r>
            <a:r>
              <a:rPr lang="en-US" sz="700" i="1" dirty="0"/>
              <a:t>Federally Conducted Programs and Activities </a:t>
            </a:r>
            <a:r>
              <a:rPr lang="en-US" sz="700" dirty="0"/>
              <a:t>–</a:t>
            </a:r>
            <a:r>
              <a:rPr lang="en-US" sz="700" i="1" dirty="0"/>
              <a:t> </a:t>
            </a:r>
            <a:r>
              <a:rPr lang="en-US" sz="700" dirty="0"/>
              <a:t>Prepare a plan to improve access to Federally conducted programs and activities for LEP persons; include the steps the agency will take to ensure that eligible LEP persons can meaningfully access the agency's programs and activities.</a:t>
            </a:r>
          </a:p>
          <a:p>
            <a:r>
              <a:rPr lang="en-US" sz="700" b="1" dirty="0"/>
              <a:t>Section 3: </a:t>
            </a:r>
            <a:r>
              <a:rPr lang="en-US" sz="700" i="1" dirty="0"/>
              <a:t>Federally Assisted Programs and Activities </a:t>
            </a:r>
            <a:r>
              <a:rPr lang="en-US" sz="700" dirty="0"/>
              <a:t>–</a:t>
            </a:r>
            <a:r>
              <a:rPr lang="en-US" sz="700" i="1" dirty="0"/>
              <a:t> </a:t>
            </a:r>
            <a:r>
              <a:rPr lang="en-US" sz="700" dirty="0"/>
              <a:t>Draft Title VI guidance specifically tailored to its recipients that is consistent with the LEP Guidance issued by the DOJ.  This agency-specific guidance shall detail how the general standards established in the DOJ LEP Guidance will be applied to the agency's recipients.  The agency-specific guidance shall take into account the types of services provided by the recipients, the individuals served by the recipients, and other factors set out in the DOJ LEP Guidance.</a:t>
            </a:r>
          </a:p>
          <a:p>
            <a:r>
              <a:rPr lang="en-US" sz="700" b="1" dirty="0"/>
              <a:t>Section 4:</a:t>
            </a:r>
            <a:r>
              <a:rPr lang="en-US" sz="700" dirty="0"/>
              <a:t> </a:t>
            </a:r>
            <a:r>
              <a:rPr lang="en-US" sz="700" i="1" dirty="0"/>
              <a:t>Consultations </a:t>
            </a:r>
            <a:r>
              <a:rPr lang="en-US" sz="700" dirty="0"/>
              <a:t>–</a:t>
            </a:r>
            <a:r>
              <a:rPr lang="en-US" sz="700" i="1" dirty="0"/>
              <a:t> </a:t>
            </a:r>
            <a:r>
              <a:rPr lang="en-US" sz="700" dirty="0"/>
              <a:t>Ensure that stakeholders, such as LEP persons and their representative organizations, recipients, and other appropriate individuals or entities, have an adequate opportunity to provide input; evaluate the needs of LEP persons they and their recipients serve and the burdens of compliance on the agency and its recipients.  This input from stakeholders will assist the agencies in developing an approach to ensuring meaningful access for LEP persons that is practical and effective, fiscally responsible, responsive to the particular circumstances of each agency, and can be readily implemented.</a:t>
            </a:r>
          </a:p>
          <a:p>
            <a:endParaRPr lang="en-US" sz="700" dirty="0"/>
          </a:p>
          <a:p>
            <a:r>
              <a:rPr lang="en-US" sz="700" dirty="0"/>
              <a:t>This Executive Order has continued through all successive administrations.</a:t>
            </a:r>
            <a:br>
              <a:rPr lang="en-US" sz="700" dirty="0"/>
            </a:b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17</a:t>
            </a:fld>
            <a:endParaRPr lang="en-US"/>
          </a:p>
        </p:txBody>
      </p:sp>
    </p:spTree>
    <p:extLst>
      <p:ext uri="{BB962C8B-B14F-4D97-AF65-F5344CB8AC3E}">
        <p14:creationId xmlns:p14="http://schemas.microsoft.com/office/powerpoint/2010/main" val="58777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495800"/>
          </a:xfrm>
        </p:spPr>
        <p:txBody>
          <a:bodyPr/>
          <a:lstStyle/>
          <a:p>
            <a:r>
              <a:rPr lang="en-US" sz="600" dirty="0"/>
              <a:t>WHAT IS ENVIRONMENTAL JUSTICE?</a:t>
            </a:r>
          </a:p>
          <a:p>
            <a:r>
              <a:rPr lang="en-US" sz="600" dirty="0"/>
              <a:t>EJ is an increasingly important element of policy making in transportation.  </a:t>
            </a:r>
            <a:r>
              <a:rPr lang="en-US" sz="600" b="1" u="sng" dirty="0"/>
              <a:t>It is not</a:t>
            </a:r>
            <a:r>
              <a:rPr lang="en-US" sz="600" dirty="0"/>
              <a:t> specific to any mode of transportation, particular community, or single policy issue.  </a:t>
            </a:r>
            <a:r>
              <a:rPr lang="en-US" sz="600" b="1" u="sng" dirty="0"/>
              <a:t>It is</a:t>
            </a:r>
            <a:r>
              <a:rPr lang="en-US" sz="600" dirty="0"/>
              <a:t> fundamentally about fairness toward disadvantaged persons and communities and often addresses the exclusion of minorities and low-income populations from decision-making.</a:t>
            </a:r>
          </a:p>
          <a:p>
            <a:endParaRPr lang="en-US" sz="600" dirty="0"/>
          </a:p>
          <a:p>
            <a:r>
              <a:rPr lang="en-US" sz="600" dirty="0"/>
              <a:t>Because ideas about justice differ between communities, local and regional governments have flexibility in how they change their policies to reflect environmental justice, so long that policies do not impede on EJ procedures and/or regulations or result in actions that neglect Federal policies.</a:t>
            </a:r>
          </a:p>
          <a:p>
            <a:endParaRPr lang="en-US" sz="600" dirty="0"/>
          </a:p>
          <a:p>
            <a:r>
              <a:rPr lang="en-US" sz="600" dirty="0"/>
              <a:t>CONCERNS OF ENVIRONMENTAL JUSTICE POPULATIONS</a:t>
            </a:r>
          </a:p>
          <a:p>
            <a:r>
              <a:rPr lang="en-US" sz="600" dirty="0"/>
              <a:t>For each of the concerns listed below (social or economic), there is a resulting effect.  </a:t>
            </a:r>
          </a:p>
          <a:p>
            <a:r>
              <a:rPr lang="en-US" sz="600" dirty="0"/>
              <a:t>Changes in traveler costs</a:t>
            </a:r>
          </a:p>
          <a:p>
            <a:pPr marL="231754" lvl="1" indent="-122227">
              <a:buFont typeface="Wingdings" pitchFamily="2" charset="2"/>
              <a:buChar char="§"/>
            </a:pPr>
            <a:r>
              <a:rPr lang="en-US" sz="600" dirty="0"/>
              <a:t>Choice of residential location may be limited for many EJ populations’ members; they may be unable to relocate as a result of increased travel costs and have no choice but to tolerate longer, more difficult commutes.</a:t>
            </a:r>
          </a:p>
          <a:p>
            <a:r>
              <a:rPr lang="en-US" sz="600" dirty="0"/>
              <a:t>Transportation costs</a:t>
            </a:r>
          </a:p>
          <a:p>
            <a:pPr marL="231754" lvl="1" indent="-122227">
              <a:buFont typeface="Wingdings" pitchFamily="2" charset="2"/>
              <a:buChar char="§"/>
            </a:pPr>
            <a:r>
              <a:rPr lang="en-US" sz="600" dirty="0"/>
              <a:t>EJ populations tend to use non-motorized and transit more heavily that other communities do.</a:t>
            </a:r>
          </a:p>
          <a:p>
            <a:pPr marL="231754" lvl="1" indent="-122227">
              <a:buFont typeface="Wingdings" pitchFamily="2" charset="2"/>
              <a:buChar char="§"/>
            </a:pPr>
            <a:r>
              <a:rPr lang="en-US" sz="600" dirty="0"/>
              <a:t>Patronage of local businesses may depend heavily on pedestrian and transit access.</a:t>
            </a:r>
          </a:p>
          <a:p>
            <a:r>
              <a:rPr lang="en-US" sz="600" dirty="0"/>
              <a:t>Accessibility</a:t>
            </a:r>
          </a:p>
          <a:p>
            <a:pPr marL="231754" lvl="1" indent="-122227">
              <a:buFont typeface="Wingdings" pitchFamily="2" charset="2"/>
              <a:buChar char="§"/>
            </a:pPr>
            <a:r>
              <a:rPr lang="en-US" sz="600" dirty="0"/>
              <a:t>Populations with low-income households tend to be less mobile or have fewer options due to transit service routes; as a result, their options for employment and other activities are constrained.</a:t>
            </a:r>
          </a:p>
          <a:p>
            <a:r>
              <a:rPr lang="en-US" sz="600" dirty="0"/>
              <a:t>Community cohesion</a:t>
            </a:r>
          </a:p>
          <a:p>
            <a:pPr marL="231754" lvl="1" indent="-122227">
              <a:buFont typeface="Wingdings" pitchFamily="2" charset="2"/>
              <a:buChar char="§"/>
            </a:pPr>
            <a:r>
              <a:rPr lang="en-US" sz="600" dirty="0"/>
              <a:t>Long residential histories, strong community ties (e.g., residents exchange childcare or other services), and fewer housing choices deepen the effects of transportation disruptions and relocations in these communities.</a:t>
            </a:r>
          </a:p>
          <a:p>
            <a:pPr marL="231754" lvl="1" indent="-122227">
              <a:buFont typeface="Wingdings" pitchFamily="2" charset="2"/>
              <a:buChar char="§"/>
            </a:pPr>
            <a:r>
              <a:rPr lang="en-US" sz="600" dirty="0"/>
              <a:t>Locally owned businesses tend to suffer because of disruptions of community cohesion because they are dependent on local clientele.</a:t>
            </a:r>
          </a:p>
          <a:p>
            <a:pPr marL="231754" lvl="1" indent="-122227">
              <a:buFont typeface="Wingdings" pitchFamily="2" charset="2"/>
              <a:buChar char="§"/>
            </a:pPr>
            <a:r>
              <a:rPr lang="en-US" sz="600" dirty="0"/>
              <a:t>EJ populations may have unique value systems and community preferences that are significantly different from what outsiders would predict.</a:t>
            </a:r>
          </a:p>
          <a:p>
            <a:r>
              <a:rPr lang="en-US" sz="600" dirty="0"/>
              <a:t>Traffic noise</a:t>
            </a:r>
          </a:p>
          <a:p>
            <a:pPr marL="231754" lvl="1" indent="-122227">
              <a:buFont typeface="Wingdings" pitchFamily="2" charset="2"/>
              <a:buChar char="§"/>
            </a:pPr>
            <a:r>
              <a:rPr lang="en-US" sz="600" dirty="0"/>
              <a:t>Baseline noise levels in these communities may already be higher than in others (due to proximity to existing highways or industrial areas).</a:t>
            </a:r>
          </a:p>
          <a:p>
            <a:pPr marL="231754" lvl="1" indent="-122227">
              <a:buFont typeface="Wingdings" pitchFamily="2" charset="2"/>
              <a:buChar char="§"/>
            </a:pPr>
            <a:r>
              <a:rPr lang="en-US" sz="600" dirty="0"/>
              <a:t>Housing characteristics, such as poor-quality construction, less insulation, and open windows in the summer, may allow more traffic noise into the indoor environment.</a:t>
            </a:r>
          </a:p>
          <a:p>
            <a:r>
              <a:rPr lang="en-US" sz="600" dirty="0"/>
              <a:t>Visual quality</a:t>
            </a:r>
          </a:p>
          <a:p>
            <a:pPr marL="231754" lvl="1" indent="-122227">
              <a:buFont typeface="Wingdings" pitchFamily="2" charset="2"/>
              <a:buChar char="§"/>
            </a:pPr>
            <a:r>
              <a:rPr lang="en-US" sz="600" dirty="0"/>
              <a:t>Cultural influences may form unique community visual quality standards that may be significantly different from what outsiders would predict (e.g., sound wall barrier to “deal” with traffic noise, cultural/iconic part of community and block it or take it away).</a:t>
            </a:r>
          </a:p>
          <a:p>
            <a:endParaRPr lang="en-US" sz="600" dirty="0"/>
          </a:p>
          <a:p>
            <a:r>
              <a:rPr lang="en-US" sz="600" dirty="0"/>
              <a:t>EXECUTIVE ORDER 12393 and US DOT ORDER 5610.2</a:t>
            </a:r>
          </a:p>
          <a:p>
            <a:r>
              <a:rPr lang="en-US" sz="600" dirty="0"/>
              <a:t>In 1994, President Clinton issued Executive Order 12898 entitled “Federal Actions to Address Environmental Justice in Minority Populations and Low-Income Populations.”  While the EO creates no new obligations or rights, it does clarify existing Title VI requirements for Federal agencies and those that receive Federal financial assistance to incorporate into their respective cost-benefit analyses a meaningful consideration of possible </a:t>
            </a:r>
            <a:r>
              <a:rPr lang="en-US" sz="600" u="sng" dirty="0"/>
              <a:t>disproportionately high and adverse environmental and health impacts on minority and low-income populations</a:t>
            </a:r>
            <a:r>
              <a:rPr lang="en-US" sz="600" dirty="0"/>
              <a:t>.</a:t>
            </a:r>
          </a:p>
          <a:p>
            <a:endParaRPr lang="en-US" sz="600" dirty="0"/>
          </a:p>
          <a:p>
            <a:r>
              <a:rPr lang="en-US" sz="600" dirty="0"/>
              <a:t>EO 12898 is designed to focus Federal attention on the environmental and human health conditions in minority communities and low-income populations with the goal of achieving environmental justice.  It is also intended to promote non-discrimination in Federal programs substantially affecting human health and the environment, and to provide minority and low-income populations access to public information on, and an opportunity for public participation in, matters relating to human health or the environment.</a:t>
            </a:r>
          </a:p>
          <a:p>
            <a:endParaRPr lang="en-US" sz="600" dirty="0"/>
          </a:p>
          <a:p>
            <a:r>
              <a:rPr lang="en-US" sz="600" dirty="0"/>
              <a:t>In April 1997, the US DOT issued the “Order To Address Environmental Justice in Minority Populations and Low-Income Populations” (DOT Order 5610.2).  As the US DOT’s response to EO 12898, it describes the process for incorporating EJ principles into DOT programs, policies, and activities.  The Order is unique among Federal agencies as it weights both impacts and program benefits.</a:t>
            </a:r>
          </a:p>
          <a:p>
            <a:endParaRPr lang="en-US" sz="600" dirty="0"/>
          </a:p>
          <a:p>
            <a:r>
              <a:rPr lang="en-US" sz="600" dirty="0"/>
              <a:t>The objective of the Order is (1) ensure that the interests and well-being of minority and low-income populations are considered and addressed during transportation decision-making, and (2) achieve this by working within the existing statutory and regulatory requirements.  Like EO 12898, the DOT Order does not create a new set of requirements for state and local agencies, but is intended to reinforce considerations already embodied in existing law, such as NEPA and Title VI.  The Order states that DOT will not carry out any programs, policies, or activities that will have a disproportionately high and/or adverse effect on minority or low-income populations unless “further mitigation measures or alternatives that would avoid or reduce the disproportionately high and adverse effect are not practicable.”  </a:t>
            </a:r>
          </a:p>
          <a:p>
            <a:endParaRPr lang="en-US" sz="600" dirty="0"/>
          </a:p>
          <a:p>
            <a:r>
              <a:rPr lang="en-US" sz="600" dirty="0"/>
              <a:t>The DOT order also suggests that “offsetting benefits” should be addressed when assessing effects on low-income and minority populations.  Considering offsetting benefits can ensure that projects having a net benefit for these populations are not foregone because of analysis that consider negative impacts alone.  For example, a transit project serving a low-income population may cause unavoidable noise impacts, but the population may feel access to the benefit outweighs the noise impacts.  Input from the population becomes particularly crucial when considering determinations related to offsetting benefits.</a:t>
            </a:r>
          </a:p>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18</a:t>
            </a:fld>
            <a:endParaRPr lang="en-US"/>
          </a:p>
        </p:txBody>
      </p:sp>
    </p:spTree>
    <p:extLst>
      <p:ext uri="{BB962C8B-B14F-4D97-AF65-F5344CB8AC3E}">
        <p14:creationId xmlns:p14="http://schemas.microsoft.com/office/powerpoint/2010/main" val="2366842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700" dirty="0"/>
              <a:t>GENERAL POLICIES</a:t>
            </a:r>
          </a:p>
          <a:p>
            <a:r>
              <a:rPr lang="en-US" sz="700" dirty="0"/>
              <a:t>Transit agency boards, with significant input from senior agency management make a variety of policy decisions that shape the nature and extent of the services to be provided by the agency.  In many cases, these decisions include determinations related to service standards, including:</a:t>
            </a:r>
          </a:p>
          <a:p>
            <a:pPr marL="231754" lvl="1" indent="-122227">
              <a:buFont typeface="Wingdings" pitchFamily="2" charset="2"/>
              <a:buChar char="§"/>
            </a:pPr>
            <a:r>
              <a:rPr lang="en-US" sz="700" dirty="0"/>
              <a:t>Route coverage – what neighborhoods are served, what destinations are served</a:t>
            </a:r>
          </a:p>
          <a:p>
            <a:pPr marL="231754" lvl="1" indent="-122227">
              <a:buFont typeface="Wingdings" pitchFamily="2" charset="2"/>
              <a:buChar char="§"/>
            </a:pPr>
            <a:r>
              <a:rPr lang="en-US" sz="700" dirty="0"/>
              <a:t>Hours of operation – how early or late is service provided, what days of the week?</a:t>
            </a:r>
          </a:p>
          <a:p>
            <a:pPr marL="231754" lvl="1" indent="-122227">
              <a:buFont typeface="Wingdings" pitchFamily="2" charset="2"/>
              <a:buChar char="§"/>
            </a:pPr>
            <a:r>
              <a:rPr lang="en-US" sz="700" dirty="0"/>
              <a:t>Frequency of service and headways – are transit dependent populations subject to as frequent or more frequent service than non-transit dependent populations?</a:t>
            </a:r>
          </a:p>
          <a:p>
            <a:pPr marL="231754" lvl="1" indent="-122227">
              <a:buFont typeface="Wingdings" pitchFamily="2" charset="2"/>
              <a:buChar char="§"/>
            </a:pPr>
            <a:r>
              <a:rPr lang="en-US" sz="700" dirty="0"/>
              <a:t>Stop/station placement and level of amenity – where are shelters placed, how does stop placement affect access to the systems?</a:t>
            </a:r>
          </a:p>
          <a:p>
            <a:pPr marL="231754" lvl="1" indent="-122227">
              <a:buFont typeface="Wingdings" pitchFamily="2" charset="2"/>
              <a:buChar char="§"/>
            </a:pPr>
            <a:r>
              <a:rPr lang="en-US" sz="700" dirty="0"/>
              <a:t>Route productivity standards/requirements – are they flexible to address equity-based considerations?</a:t>
            </a:r>
          </a:p>
          <a:p>
            <a:pPr marL="231754" lvl="1" indent="-122227">
              <a:buFont typeface="Wingdings" pitchFamily="2" charset="2"/>
              <a:buChar char="§"/>
            </a:pPr>
            <a:r>
              <a:rPr lang="en-US" sz="700" dirty="0"/>
              <a:t>Vehicle loads – how many passengers per vehicle do you have during peak and off-peak hours based on a service location (e.g., standing-room only buses in minority areas)?</a:t>
            </a:r>
          </a:p>
          <a:p>
            <a:pPr marL="231754" lvl="1" indent="-122227">
              <a:buFont typeface="Wingdings" pitchFamily="2" charset="2"/>
              <a:buChar char="§"/>
            </a:pPr>
            <a:r>
              <a:rPr lang="en-US" sz="700" dirty="0"/>
              <a:t>Operation procedures – what are your operation and management standards, what procedures to you have for placing vehicles on the road (e.g., are all the air-conditioned buses along the suburbs)? </a:t>
            </a:r>
          </a:p>
          <a:p>
            <a:r>
              <a:rPr lang="en-US" sz="700" dirty="0"/>
              <a:t>Agency boards also play an important role in setting fare policy and making decisions about changes to fare structure and increases</a:t>
            </a:r>
          </a:p>
          <a:p>
            <a:endParaRPr lang="en-US" sz="700" dirty="0"/>
          </a:p>
          <a:p>
            <a:r>
              <a:rPr lang="en-US" sz="700" dirty="0"/>
              <a:t>SYSTEM PLANNING</a:t>
            </a:r>
          </a:p>
          <a:p>
            <a:pPr marL="231754" indent="-122227">
              <a:buFont typeface="Wingdings" pitchFamily="2" charset="2"/>
              <a:buChar char="§"/>
            </a:pPr>
            <a:r>
              <a:rPr lang="en-US" sz="700" dirty="0"/>
              <a:t>System Planning activities (usually conducted by transit agency staff and consultants) explores opportunities for improving existing public transit service as well as establishing transit service in locations where it currently does not exist.</a:t>
            </a:r>
          </a:p>
          <a:p>
            <a:pPr marL="231754" indent="-122227">
              <a:buFont typeface="Wingdings" pitchFamily="2" charset="2"/>
              <a:buChar char="§"/>
            </a:pPr>
            <a:r>
              <a:rPr lang="en-US" sz="700" dirty="0"/>
              <a:t>System planning is the macro-scale look at transit services, while service planning is more a micro-scale look at individual services or groups of services.</a:t>
            </a:r>
          </a:p>
          <a:p>
            <a:pPr marL="231754" indent="-122227">
              <a:buFont typeface="Wingdings" pitchFamily="2" charset="2"/>
              <a:buChar char="§"/>
            </a:pPr>
            <a:r>
              <a:rPr lang="en-US" sz="700" dirty="0"/>
              <a:t>System planning might include decisions and choices between which modes of transit are appropriate for different areas, defining which areas should receive transit service and at what level, how and where to expand the system, and locating new facilities.  System planning usually also covers capital planning and project development activities.</a:t>
            </a:r>
          </a:p>
          <a:p>
            <a:pPr marL="231754" indent="-122227">
              <a:buFont typeface="Wingdings" pitchFamily="2" charset="2"/>
              <a:buChar char="§"/>
            </a:pPr>
            <a:r>
              <a:rPr lang="en-US" sz="700" dirty="0"/>
              <a:t>From the earliest stages of the system planning process, and all along the way, planners should consider what Title VI and transportation equity issues exist and use data and other information to:</a:t>
            </a:r>
          </a:p>
          <a:p>
            <a:pPr marL="341283" lvl="1" indent="-109529">
              <a:buFont typeface="Wingdings" pitchFamily="2" charset="2"/>
              <a:buChar char="Ø"/>
            </a:pPr>
            <a:r>
              <a:rPr lang="en-US" sz="700" dirty="0"/>
              <a:t>Determine benefits to and potential negative impacts on minority populations and low-income populations from  proposed investments or actions</a:t>
            </a:r>
          </a:p>
          <a:p>
            <a:pPr marL="341283" lvl="1" indent="-109529">
              <a:buFont typeface="Wingdings" pitchFamily="2" charset="2"/>
              <a:buChar char="Ø"/>
            </a:pPr>
            <a:r>
              <a:rPr lang="en-US" sz="700" dirty="0"/>
              <a:t>Quantify expected effects (total, positive and negative) and disproportionately high and adverse effects on minority populations and low-income populations</a:t>
            </a:r>
          </a:p>
          <a:p>
            <a:pPr marL="341283" lvl="1" indent="-109529">
              <a:buFont typeface="Wingdings" pitchFamily="2" charset="2"/>
              <a:buChar char="Ø"/>
            </a:pPr>
            <a:r>
              <a:rPr lang="en-US" sz="700" dirty="0"/>
              <a:t>Determine the appropriate course of action, whether avoidance, minimization, or mitigation</a:t>
            </a:r>
          </a:p>
          <a:p>
            <a:r>
              <a:rPr lang="en-US" sz="700" dirty="0"/>
              <a:t>If issues are not addressed at the planning stage, they may arise during project development, or later when they could be more difficult to mitigate, and delay project decisions.</a:t>
            </a:r>
          </a:p>
          <a:p>
            <a:endParaRPr lang="en-US" sz="700" dirty="0"/>
          </a:p>
          <a:p>
            <a:r>
              <a:rPr lang="en-US" sz="700" dirty="0"/>
              <a:t>SERVICE PLANNING</a:t>
            </a:r>
          </a:p>
          <a:p>
            <a:pPr marL="231754" indent="-122227">
              <a:buFont typeface="Wingdings" pitchFamily="2" charset="2"/>
              <a:buChar char="§"/>
            </a:pPr>
            <a:r>
              <a:rPr lang="en-US" sz="700" dirty="0"/>
              <a:t>Service Planning involves the design of services that meet customer needs.  This may include improving existing routes, planning new routes, adjusting the hours of operation and frequency of service, and exploring the benefits and constraints of adding new services and modes.  Service planning will generally include estimating passenger demand and monitoring performance of individual services, as well as the system as a whole.  </a:t>
            </a:r>
          </a:p>
          <a:p>
            <a:pPr marL="231754" indent="-122227">
              <a:buFont typeface="Wingdings" pitchFamily="2" charset="2"/>
              <a:buChar char="§"/>
            </a:pPr>
            <a:r>
              <a:rPr lang="en-US" sz="700" dirty="0"/>
              <a:t>Service planning is the link between system planning and operations.</a:t>
            </a:r>
          </a:p>
          <a:p>
            <a:pPr marL="231754" indent="-122227">
              <a:buFont typeface="Wingdings" pitchFamily="2" charset="2"/>
              <a:buChar char="§"/>
            </a:pPr>
            <a:r>
              <a:rPr lang="en-US" sz="700" dirty="0"/>
              <a:t>Service planning activities should be customer focused and draw on data to the maximum extent possible.</a:t>
            </a:r>
          </a:p>
          <a:p>
            <a:r>
              <a:rPr lang="en-US" sz="700" dirty="0"/>
              <a:t>From a Title VI and transportation equity perspective, service planners should always be aware of how even small decisions may affect protected populations.  Remember the impact of decision will be context and situation sensitive.  Also remember that the </a:t>
            </a:r>
            <a:r>
              <a:rPr lang="en-US" sz="700" u="sng" dirty="0"/>
              <a:t>direct</a:t>
            </a:r>
            <a:r>
              <a:rPr lang="en-US" sz="700" dirty="0"/>
              <a:t> impact of one decision may appear to be minor, but when viewed in light of other decisions (</a:t>
            </a:r>
            <a:r>
              <a:rPr lang="en-US" sz="700" u="sng" dirty="0"/>
              <a:t>cumulative</a:t>
            </a:r>
            <a:r>
              <a:rPr lang="en-US" sz="700" dirty="0"/>
              <a:t> impacts) or farther removed from the location of the actual service change (</a:t>
            </a:r>
            <a:r>
              <a:rPr lang="en-US" sz="700" u="sng" dirty="0"/>
              <a:t>indirect</a:t>
            </a:r>
            <a:r>
              <a:rPr lang="en-US" sz="700" dirty="0"/>
              <a:t> impacts), the service change may have a greater impact than originally conceived.   </a:t>
            </a:r>
            <a:endParaRPr lang="en-US" sz="700" dirty="0"/>
          </a:p>
          <a:p>
            <a:r>
              <a:rPr lang="en-US" sz="700" dirty="0">
                <a:solidFill>
                  <a:srgbClr val="FFFF00"/>
                </a:solidFill>
              </a:rPr>
              <a:t>CONDUCT SERVICE AND FARE EQUITY ANALYSES – ADD NOTES</a:t>
            </a:r>
            <a:r>
              <a:rPr lang="en-US" sz="700" dirty="0"/>
              <a:t> </a:t>
            </a:r>
            <a:r>
              <a:rPr lang="en-US" sz="700" dirty="0"/>
              <a:t/>
            </a:r>
            <a:br>
              <a:rPr lang="en-US" sz="700" dirty="0"/>
            </a:b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19</a:t>
            </a:fld>
            <a:endParaRPr lang="en-US"/>
          </a:p>
        </p:txBody>
      </p:sp>
    </p:spTree>
    <p:extLst>
      <p:ext uri="{BB962C8B-B14F-4D97-AF65-F5344CB8AC3E}">
        <p14:creationId xmlns:p14="http://schemas.microsoft.com/office/powerpoint/2010/main" val="2780071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lesson is going to review 2 key legal requirements that affect the provision and delivery of public transportation services.  These are the Americans with Disabilities Act and the civil rights laws and requirements.  Both of these are federal requirements that apply to all public transportation operators.  </a:t>
            </a:r>
          </a:p>
          <a:p>
            <a:endParaRPr lang="en-US" dirty="0" smtClean="0"/>
          </a:p>
          <a:p>
            <a:r>
              <a:rPr lang="en-US" dirty="0" smtClean="0"/>
              <a:t>State </a:t>
            </a:r>
            <a:r>
              <a:rPr lang="en-US" dirty="0"/>
              <a:t>and local requirements may also apply, however, they are not discussed in this lesson.</a:t>
            </a:r>
          </a:p>
        </p:txBody>
      </p:sp>
      <p:sp>
        <p:nvSpPr>
          <p:cNvPr id="4" name="Slide Number Placeholder 3"/>
          <p:cNvSpPr>
            <a:spLocks noGrp="1"/>
          </p:cNvSpPr>
          <p:nvPr>
            <p:ph type="sldNum" sz="quarter" idx="10"/>
          </p:nvPr>
        </p:nvSpPr>
        <p:spPr/>
        <p:txBody>
          <a:bodyPr/>
          <a:lstStyle/>
          <a:p>
            <a:fld id="{6DC554B0-DA4E-4626-ABC9-A53E5D96C9BD}" type="slidenum">
              <a:rPr lang="en-US" smtClean="0"/>
              <a:pPr/>
              <a:t>2</a:t>
            </a:fld>
            <a:endParaRPr lang="en-US"/>
          </a:p>
        </p:txBody>
      </p:sp>
    </p:spTree>
    <p:extLst>
      <p:ext uri="{BB962C8B-B14F-4D97-AF65-F5344CB8AC3E}">
        <p14:creationId xmlns:p14="http://schemas.microsoft.com/office/powerpoint/2010/main" val="251672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648200"/>
          </a:xfrm>
        </p:spPr>
        <p:txBody>
          <a:bodyPr/>
          <a:lstStyle/>
          <a:p>
            <a:r>
              <a:rPr lang="en-US" sz="900" dirty="0"/>
              <a:t>OPERATIONS AND MAINTENANCE</a:t>
            </a:r>
          </a:p>
          <a:p>
            <a:r>
              <a:rPr lang="en-US" sz="900" dirty="0"/>
              <a:t>Transit service operations and maintenance involves “front-line” decision-making that can have a significant impact on the nature and quality of transit service available.  These decisions can clearly have equity considerations.  See list below.</a:t>
            </a:r>
          </a:p>
          <a:p>
            <a:pPr marL="231754" lvl="1" indent="-122227">
              <a:buFont typeface="Wingdings" pitchFamily="2" charset="2"/>
              <a:buChar char="§"/>
            </a:pPr>
            <a:r>
              <a:rPr lang="en-US" sz="900" dirty="0"/>
              <a:t>Equipment – How is the newest equipment deployed?  Are the newest buses, that have the latest amenities, only assigned to higher income neighborhoods or commuter services?</a:t>
            </a:r>
          </a:p>
          <a:p>
            <a:pPr marL="231754" lvl="1" indent="-122227">
              <a:buFont typeface="Wingdings" pitchFamily="2" charset="2"/>
              <a:buChar char="§"/>
            </a:pPr>
            <a:r>
              <a:rPr lang="en-US" sz="900" dirty="0"/>
              <a:t>Employee training – Does the training program contain diversity training elements that provide operators with an understanding of the broad customer base they serve?</a:t>
            </a:r>
          </a:p>
          <a:p>
            <a:pPr marL="231754" lvl="1" indent="-122227">
              <a:buFont typeface="Wingdings" pitchFamily="2" charset="2"/>
              <a:buChar char="§"/>
            </a:pPr>
            <a:r>
              <a:rPr lang="en-US" sz="900" dirty="0"/>
              <a:t>Fare collection/ticket vending – Are user instructions provided in other languages than English?</a:t>
            </a:r>
          </a:p>
          <a:p>
            <a:pPr marL="231754" lvl="1" indent="-122227">
              <a:buFont typeface="Wingdings" pitchFamily="2" charset="2"/>
              <a:buChar char="§"/>
            </a:pPr>
            <a:r>
              <a:rPr lang="en-US" sz="900" dirty="0"/>
              <a:t>Station/stop maintenance – Are these maintained to the same standard throughout the system?</a:t>
            </a:r>
          </a:p>
          <a:p>
            <a:pPr marL="231754" lvl="1" indent="-122227">
              <a:buFont typeface="Wingdings" pitchFamily="2" charset="2"/>
              <a:buChar char="§"/>
            </a:pPr>
            <a:r>
              <a:rPr lang="en-US" sz="900" dirty="0"/>
              <a:t>Customer access, signage and other amenities</a:t>
            </a:r>
          </a:p>
          <a:p>
            <a:pPr marL="231754" lvl="1" indent="-122227">
              <a:buFont typeface="Wingdings" pitchFamily="2" charset="2"/>
              <a:buChar char="§"/>
            </a:pPr>
            <a:r>
              <a:rPr lang="en-US" sz="900" dirty="0"/>
              <a:t>Communication (stop announcements) – Are these provided in language other than English where appropriate and necessary?</a:t>
            </a:r>
          </a:p>
          <a:p>
            <a:pPr marL="231754" lvl="1" indent="-122227">
              <a:buFont typeface="Wingdings" pitchFamily="2" charset="2"/>
              <a:buChar char="§"/>
            </a:pPr>
            <a:r>
              <a:rPr lang="en-US" sz="900" dirty="0"/>
              <a:t>Complaint process – Do non-English speakers have access to and the ability to understand the process?  Do they receive equal treatment when using the process?</a:t>
            </a:r>
          </a:p>
          <a:p>
            <a:pPr marL="231754" lvl="1" indent="-122227">
              <a:buFont typeface="Wingdings" pitchFamily="2" charset="2"/>
              <a:buChar char="§"/>
            </a:pPr>
            <a:r>
              <a:rPr lang="en-US" sz="900" dirty="0"/>
              <a:t>Safety and security – Are the systems safety and security procedures neutral with regard to customers?  Are equal levels of safety and security services provided throughout the entire system?</a:t>
            </a:r>
          </a:p>
          <a:p>
            <a:endParaRPr lang="en-US" sz="900" dirty="0"/>
          </a:p>
          <a:p>
            <a:r>
              <a:rPr lang="en-US" sz="900" dirty="0"/>
              <a:t>COMMUNICATIONS AND MARKETING</a:t>
            </a:r>
          </a:p>
          <a:p>
            <a:r>
              <a:rPr lang="en-US" sz="900" dirty="0"/>
              <a:t>Communications in transit service planning and operations is another area of transit decision-making that can and should include Title VI and transportation equity considerations.  Communications can encompass a wide-range of cross-cutting activities and decisions that may (and usually do) permeate throughout all other functional areas of decision-making.  Communication decisions include everything from designing route maps and schedules, to involving the public in the transportation decision-making process. Important considerations include:</a:t>
            </a:r>
          </a:p>
          <a:p>
            <a:pPr marL="231754" lvl="1" indent="-122227">
              <a:buFont typeface="Wingdings" pitchFamily="2" charset="2"/>
              <a:buChar char="§"/>
            </a:pPr>
            <a:r>
              <a:rPr lang="en-US" sz="900" dirty="0"/>
              <a:t>Who are your customers and potential customers, and do literacy and language barriers need to be addressed? </a:t>
            </a:r>
          </a:p>
          <a:p>
            <a:pPr marL="231754" lvl="1" indent="-122227">
              <a:buFont typeface="Wingdings" pitchFamily="2" charset="2"/>
              <a:buChar char="§"/>
            </a:pPr>
            <a:r>
              <a:rPr lang="en-US" sz="900" dirty="0"/>
              <a:t>What is the best medium for communicating with consumers? (Remember to </a:t>
            </a:r>
            <a:r>
              <a:rPr lang="en-US" sz="900" u="sng" dirty="0"/>
              <a:t>listen</a:t>
            </a:r>
            <a:r>
              <a:rPr lang="en-US" sz="900" dirty="0"/>
              <a:t> as well as talk.)</a:t>
            </a:r>
            <a:r>
              <a:rPr lang="en-US" sz="900" b="1" dirty="0"/>
              <a:t> </a:t>
            </a:r>
            <a:endParaRPr lang="en-US" sz="900" dirty="0"/>
          </a:p>
          <a:p>
            <a:r>
              <a:rPr lang="en-US" sz="900" dirty="0"/>
              <a:t>Growing ridership and marketing transit services has become increasingly important in the performance driven world of transit operations.  Marketing initiatives, sales promotions and service packaging can all have Title VI and transportation equity implications.   </a:t>
            </a:r>
          </a:p>
          <a:p>
            <a:endParaRPr lang="en-US" sz="9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20</a:t>
            </a:fld>
            <a:endParaRPr lang="en-US"/>
          </a:p>
        </p:txBody>
      </p:sp>
    </p:spTree>
    <p:extLst>
      <p:ext uri="{BB962C8B-B14F-4D97-AF65-F5344CB8AC3E}">
        <p14:creationId xmlns:p14="http://schemas.microsoft.com/office/powerpoint/2010/main" val="2104117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572000"/>
          </a:xfrm>
        </p:spPr>
        <p:txBody>
          <a:bodyPr/>
          <a:lstStyle/>
          <a:p>
            <a:r>
              <a:rPr lang="en-US" dirty="0"/>
              <a:t>The purpose of FTA’s Circular 4702.1A is to provide recipients and sub-recipients of FTA financial assistance (i.e., grantees) with guidance and instructions necessary to carry out the US DOT Title VI regulations and to integrate DOT Order 5610.2 and LEP policies into programs and activities.</a:t>
            </a:r>
          </a:p>
          <a:p>
            <a:endParaRPr lang="en-US" dirty="0"/>
          </a:p>
          <a:p>
            <a:r>
              <a:rPr lang="en-US" dirty="0"/>
              <a:t>Since 1972, FTA required applicants for and recipients and sub-recipients of Federal assistance to certify compliance with the requirements of Title VI as part of the grant approval process.  Implementing Title VI by FTA is achieved through continuous data collection, reporting, compliance reviews, and, if necessary, through remedial action and procedures for noncompliance.  This Circular will also assist FTA recipients with integrating, into their existing programs, policies, and activities the principles of EJ (as stated in EO 12898) and access to services for persons with LEP (as stated in EO 13166).</a:t>
            </a:r>
          </a:p>
          <a:p>
            <a:endParaRPr lang="en-US" dirty="0"/>
          </a:p>
          <a:p>
            <a:r>
              <a:rPr lang="en-US" dirty="0"/>
              <a:t>The guidance and procedures in this document will help FTA recipients and sub-recipients to: </a:t>
            </a:r>
          </a:p>
          <a:p>
            <a:pPr marL="231754" lvl="1" indent="-122227">
              <a:buFont typeface="Wingdings" pitchFamily="2" charset="2"/>
              <a:buChar char="§"/>
            </a:pPr>
            <a:r>
              <a:rPr lang="en-US" dirty="0"/>
              <a:t>Ensure the level and quality of transportation service is provided without regard to race, color, or national origin; </a:t>
            </a:r>
          </a:p>
          <a:p>
            <a:pPr marL="231754" lvl="1" indent="-122227">
              <a:buFont typeface="Wingdings" pitchFamily="2" charset="2"/>
              <a:buChar char="§"/>
            </a:pPr>
            <a:r>
              <a:rPr lang="en-US" dirty="0"/>
              <a:t>Identify and address, as appropriate, disproportionately high and/or adverse human health and environmental effects, including social and economic effects of programs and activities on minority and low-income populations; </a:t>
            </a:r>
          </a:p>
          <a:p>
            <a:pPr marL="231754" lvl="1" indent="-122227">
              <a:buFont typeface="Wingdings" pitchFamily="2" charset="2"/>
              <a:buChar char="§"/>
            </a:pPr>
            <a:r>
              <a:rPr lang="en-US" dirty="0"/>
              <a:t>Promote the full and fair participation of all affected populations in transportation decision making; </a:t>
            </a:r>
          </a:p>
          <a:p>
            <a:pPr marL="231754" lvl="1" indent="-122227">
              <a:buFont typeface="Wingdings" pitchFamily="2" charset="2"/>
              <a:buChar char="§"/>
            </a:pPr>
            <a:r>
              <a:rPr lang="en-US" dirty="0"/>
              <a:t>Prevent the denial, reduction, or delay in benefits related to programs and activities that benefit minority or low-income populations; </a:t>
            </a:r>
          </a:p>
          <a:p>
            <a:pPr marL="231754" lvl="1" indent="-122227">
              <a:buFont typeface="Wingdings" pitchFamily="2" charset="2"/>
              <a:buChar char="§"/>
            </a:pPr>
            <a:r>
              <a:rPr lang="en-US" dirty="0"/>
              <a:t>Ensure meaningful access to programs and activities by persons with LEP. </a:t>
            </a:r>
          </a:p>
          <a:p>
            <a:endParaRPr lang="en-US" dirty="0"/>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21</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ADA is civil rights legislation.  As such, it places significant requirements on public transportation operators to make their services accessible to all.  Many of the requirements of the ADA actually are good customer service requirements that help enhance the attractiveness of public transportation to all users.</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3</a:t>
            </a:fld>
            <a:endParaRPr lang="en-US"/>
          </a:p>
        </p:txBody>
      </p:sp>
    </p:spTree>
    <p:extLst>
      <p:ext uri="{BB962C8B-B14F-4D97-AF65-F5344CB8AC3E}">
        <p14:creationId xmlns:p14="http://schemas.microsoft.com/office/powerpoint/2010/main" val="3221716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Implementation of the ADA in 1990 was predicted to have far reaching impacts on transit operations.  However, transit agencies had dealt with the issue of serving the disabled prior to the ADA because the majority of their operations were covered in prior legislation.</a:t>
            </a:r>
          </a:p>
          <a:p>
            <a:pPr marL="228580" lvl="1" indent="-114290">
              <a:buFont typeface="Wingdings" pitchFamily="2" charset="2"/>
              <a:buChar char="§"/>
            </a:pPr>
            <a:r>
              <a:rPr lang="en-US" b="1" u="sng" dirty="0"/>
              <a:t>1970</a:t>
            </a:r>
            <a:r>
              <a:rPr lang="en-US" dirty="0"/>
              <a:t> – Section 16(a) of the Urban Mass Transportation Act: Provided that elderly and disabled persons have the same rights as other persons to utilize mass transportation facilities and services, and that special efforts be made in the planning and design of services to insure availability of those services.</a:t>
            </a:r>
          </a:p>
          <a:p>
            <a:pPr marL="228580" lvl="1" indent="-114290">
              <a:buFont typeface="Wingdings" pitchFamily="2" charset="2"/>
              <a:buChar char="§"/>
            </a:pPr>
            <a:r>
              <a:rPr lang="en-US" b="1" u="sng" dirty="0"/>
              <a:t>1973</a:t>
            </a:r>
            <a:r>
              <a:rPr lang="en-US" dirty="0"/>
              <a:t> – Section 504 of the Rehabilitation Act: Provided that no qualified person with disabilities, solely by reason of his or her disability, be excluded from the participation in, be denied the benefits of, or be subjected to discrimination in any program or activity receiving Federal financial assistance.</a:t>
            </a:r>
          </a:p>
          <a:p>
            <a:pPr marL="228580" lvl="1" indent="-114290">
              <a:buFont typeface="Wingdings" pitchFamily="2" charset="2"/>
              <a:buChar char="§"/>
            </a:pPr>
            <a:r>
              <a:rPr lang="en-US" b="1" u="sng" dirty="0"/>
              <a:t>1973/75</a:t>
            </a:r>
            <a:r>
              <a:rPr lang="en-US" dirty="0"/>
              <a:t> – Section 165(b) of the Federal Aid Highway Act: Enacted in 1973 and amended in 1975, mandated that special efforts be made in the planning, design, construction, and operation of mass transportation facilities and services to allow effective utilization by the elderly and the disabled.</a:t>
            </a:r>
          </a:p>
          <a:p>
            <a:pPr marL="228580" lvl="1" indent="-114290">
              <a:buFont typeface="Wingdings" pitchFamily="2" charset="2"/>
              <a:buChar char="§"/>
            </a:pPr>
            <a:r>
              <a:rPr lang="en-US" b="1" u="sng" dirty="0"/>
              <a:t>1982</a:t>
            </a:r>
            <a:r>
              <a:rPr lang="en-US" dirty="0"/>
              <a:t> – Surface Transportation Assistance Act: Required a more active Federal role in the development and enforcement of substantive standards for serving the disabled, required the Department of Transportation (DOT) to issue regulations establishing minimum criteria for the provision of transportation services to the disabled.</a:t>
            </a:r>
          </a:p>
        </p:txBody>
      </p:sp>
      <p:sp>
        <p:nvSpPr>
          <p:cNvPr id="4" name="Slide Number Placeholder 3"/>
          <p:cNvSpPr>
            <a:spLocks noGrp="1"/>
          </p:cNvSpPr>
          <p:nvPr>
            <p:ph type="sldNum" sz="quarter" idx="10"/>
          </p:nvPr>
        </p:nvSpPr>
        <p:spPr/>
        <p:txBody>
          <a:bodyPr/>
          <a:lstStyle/>
          <a:p>
            <a:fld id="{6DC554B0-DA4E-4626-ABC9-A53E5D96C9BD}" type="slidenum">
              <a:rPr lang="en-US" smtClean="0"/>
              <a:pPr/>
              <a:t>4</a:t>
            </a:fld>
            <a:endParaRPr lang="en-US"/>
          </a:p>
        </p:txBody>
      </p:sp>
    </p:spTree>
    <p:extLst>
      <p:ext uri="{BB962C8B-B14F-4D97-AF65-F5344CB8AC3E}">
        <p14:creationId xmlns:p14="http://schemas.microsoft.com/office/powerpoint/2010/main" val="376373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five major sections to the ADA -- known as Titles.</a:t>
            </a:r>
          </a:p>
          <a:p>
            <a:endParaRPr lang="en-US" dirty="0"/>
          </a:p>
          <a:p>
            <a:r>
              <a:rPr lang="en-US" dirty="0"/>
              <a:t>Title I deals with employment discrimination and applies to all public sector employers and private employers of 15 or more persons.  It is enforced under regulations developed by the Equal Employment Opportunity Commission, the EEOC which was created by the 1964 law.</a:t>
            </a:r>
          </a:p>
          <a:p>
            <a:endParaRPr lang="en-US" dirty="0"/>
          </a:p>
          <a:p>
            <a:r>
              <a:rPr lang="en-US" dirty="0"/>
              <a:t>Title II covers all government services and programs provided by state, county or local governments and applies as well to quasi-government authorities like a port authority.  Most government activities are covered by regulations implemented by the US Department of Justice.  A special part of Title II deals just with public transit, however, and is implemented under USDOT regulations.</a:t>
            </a:r>
          </a:p>
          <a:p>
            <a:endParaRPr lang="en-US" dirty="0"/>
          </a:p>
          <a:p>
            <a:r>
              <a:rPr lang="en-US" dirty="0"/>
              <a:t>Title III applies to privately owned places of public accommodations.  Everything from a major hotel to a neighborhood grocery or a doctor’s office.  Like the public accommodations covered by the 1964 law, the regulations that apply were developed by the Justice Department.</a:t>
            </a:r>
          </a:p>
          <a:p>
            <a:endParaRPr lang="en-US" dirty="0"/>
          </a:p>
          <a:p>
            <a:r>
              <a:rPr lang="en-US" dirty="0"/>
              <a:t>Title IV deals with relay services required for customers with hearing or speech disabilities and applies to companies like AT&amp;T, Sprint or the “Baby Bells” It is enforced by the FCC.</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5</a:t>
            </a:fld>
            <a:endParaRPr lang="en-US"/>
          </a:p>
        </p:txBody>
      </p:sp>
    </p:spTree>
    <p:extLst>
      <p:ext uri="{BB962C8B-B14F-4D97-AF65-F5344CB8AC3E}">
        <p14:creationId xmlns:p14="http://schemas.microsoft.com/office/powerpoint/2010/main" val="276680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648200"/>
          </a:xfrm>
        </p:spPr>
        <p:txBody>
          <a:bodyPr/>
          <a:lstStyle/>
          <a:p>
            <a:r>
              <a:rPr lang="en-US" sz="1000" dirty="0"/>
              <a:t>APPLICATION TO PUBLIC ENTITIES</a:t>
            </a:r>
          </a:p>
          <a:p>
            <a:r>
              <a:rPr lang="en-US" sz="1000" dirty="0"/>
              <a:t>Title II of the ADA prohibits public entities from discriminating against an individual with a disability in connection with the provision of public services, including transportation services.  Title II of the ADA provides that “no qualified individual with a disability shall, by reason of such disability, be excluded from participation in or be denied benefits of the services, programs, or activities of a public entity, or be subjected to discrimination by any such entity.”</a:t>
            </a:r>
          </a:p>
          <a:p>
            <a:endParaRPr lang="en-US" sz="1000" dirty="0"/>
          </a:p>
          <a:p>
            <a:r>
              <a:rPr lang="en-US" sz="1000" dirty="0"/>
              <a:t>APPLICATION TO PUBLIC TRANSPORTATION</a:t>
            </a:r>
          </a:p>
          <a:p>
            <a:r>
              <a:rPr lang="en-US" sz="1000" dirty="0"/>
              <a:t>Title II of the ADA prescribed certain requirements mandating that public entities offering transportation services ensure that the services be accessible by the disabled.  In addition, the ADA required the Secretary of Transportation to issue regulations implementing these transit-related requirements.  These regulations are found in 49 CFR §§ 37 and 38.</a:t>
            </a:r>
          </a:p>
          <a:p>
            <a:endParaRPr lang="en-US" sz="1000" dirty="0"/>
          </a:p>
          <a:p>
            <a:r>
              <a:rPr lang="en-US" sz="1000" dirty="0"/>
              <a:t>NON-DISCRIMINATION PROVISIONS</a:t>
            </a:r>
          </a:p>
          <a:p>
            <a:r>
              <a:rPr lang="en-US" sz="1000" dirty="0"/>
              <a:t>In addition to issuing regulations implementing Title II of the ADA (to be discussed later in the course), the DOT issued the following policies of non-discrimination:</a:t>
            </a:r>
          </a:p>
          <a:p>
            <a:pPr marL="228580" lvl="1" indent="-114290">
              <a:buFont typeface="Wingdings" pitchFamily="2" charset="2"/>
              <a:buChar char="§"/>
            </a:pPr>
            <a:r>
              <a:rPr lang="en-US" sz="1000" dirty="0"/>
              <a:t>No entity shall discriminate against an individual with a disability in connection with the provision of transportation services.</a:t>
            </a:r>
          </a:p>
          <a:p>
            <a:pPr marL="228580" lvl="1" indent="-114290">
              <a:buFont typeface="Wingdings" pitchFamily="2" charset="2"/>
              <a:buChar char="§"/>
            </a:pPr>
            <a:r>
              <a:rPr lang="en-US" sz="1000" dirty="0"/>
              <a:t>No entity shall deny, on the basis of a disability, any individual with a disability the opportunity to use the entity’s transportation service for the general public, if the individual is capable of using that service.</a:t>
            </a:r>
          </a:p>
          <a:p>
            <a:pPr marL="228580" lvl="1" indent="-114290">
              <a:buFont typeface="Wingdings" pitchFamily="2" charset="2"/>
              <a:buChar char="§"/>
            </a:pPr>
            <a:r>
              <a:rPr lang="en-US" sz="1000" dirty="0"/>
              <a:t>An entity shall not require an individual with a disability to use designated priority seats, if the individual does not choose to use these seats.</a:t>
            </a:r>
          </a:p>
          <a:p>
            <a:endParaRPr lang="en-US" sz="1000" dirty="0"/>
          </a:p>
          <a:p>
            <a:r>
              <a:rPr lang="en-US" sz="1000" dirty="0"/>
              <a:t>EQUIVALENT SERVICE PROVISIONS</a:t>
            </a:r>
          </a:p>
          <a:p>
            <a:r>
              <a:rPr lang="en-US" sz="1000" dirty="0"/>
              <a:t>Public and private entities providing demand responsive service to the general public shall provide equivalent service to people with disabilities:</a:t>
            </a:r>
          </a:p>
          <a:p>
            <a:pPr marL="228580" lvl="1" indent="-114290">
              <a:buFont typeface="Wingdings" pitchFamily="2" charset="2"/>
              <a:buChar char="§"/>
              <a:tabLst>
                <a:tab pos="114290" algn="l"/>
              </a:tabLst>
            </a:pPr>
            <a:r>
              <a:rPr lang="en-US" sz="1000" dirty="0"/>
              <a:t>See equivalent service standard under 37.105 </a:t>
            </a:r>
          </a:p>
          <a:p>
            <a:pPr marL="228580" lvl="1" indent="-114290">
              <a:buFont typeface="Wingdings" pitchFamily="2" charset="2"/>
              <a:buChar char="§"/>
              <a:tabLst>
                <a:tab pos="114290" algn="l"/>
              </a:tabLst>
            </a:pPr>
            <a:r>
              <a:rPr lang="en-US" sz="1000" dirty="0"/>
              <a:t>Review vehicle acquisition requirements under 37.101 and 37.103</a:t>
            </a:r>
          </a:p>
          <a:p>
            <a:endParaRPr lang="en-US" sz="1000" dirty="0"/>
          </a:p>
          <a:p>
            <a:r>
              <a:rPr lang="en-US" sz="1000" dirty="0"/>
              <a:t>Source:  TCRP Legal Research Digest 19 and 49 CFR § 37</a:t>
            </a:r>
          </a:p>
          <a:p>
            <a:endParaRPr lang="en-US" sz="10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6</a:t>
            </a:fld>
            <a:endParaRPr lang="en-US"/>
          </a:p>
        </p:txBody>
      </p:sp>
    </p:spTree>
    <p:extLst>
      <p:ext uri="{BB962C8B-B14F-4D97-AF65-F5344CB8AC3E}">
        <p14:creationId xmlns:p14="http://schemas.microsoft.com/office/powerpoint/2010/main" val="96120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895975" cy="4114800"/>
          </a:xfrm>
        </p:spPr>
        <p:txBody>
          <a:bodyPr/>
          <a:lstStyle/>
          <a:p>
            <a:r>
              <a:rPr lang="en-US" sz="500" dirty="0"/>
              <a:t>MAINTENANCE OF ACCESSIBLE FEATURES</a:t>
            </a:r>
          </a:p>
          <a:p>
            <a:r>
              <a:rPr lang="en-US" sz="500" dirty="0"/>
              <a:t>§37.161 identifies the “maintenance of accessible features.”  This applies to both public and private entities that provide transportation services.  The ADA requires that, to the maximum extent feasible, facilities be accessible to and usable by individuals with disabilities.  The features of facilities and vehicles that are required to make the facilities and vehicles readily accessible to and usable by individuals with disabilities must be maintained in operative condition.  Some examples include, but are not limited to, lifts and other means of access to vehicles, securement devices, elevators, signage, and systems to facilitate communication with persons with impaired vision or hearing.  </a:t>
            </a:r>
          </a:p>
          <a:p>
            <a:endParaRPr lang="en-US" sz="500" dirty="0"/>
          </a:p>
          <a:p>
            <a:r>
              <a:rPr lang="en-US" sz="500" dirty="0"/>
              <a:t>Isolated or temporary interruptions in service or access to maintain or repair these features are allowed.  A temporary obstruction or instance of mechanical failure does not violate this regulation, but accessibility features must be considered a high priority and repaired promptly if they are damaged or out of order.  In the event an accessibility feature is out of order, reasonable steps should be taken by the entity to accommodate individuals with disabilities who would otherwise rely on the feature.  For example, if a rail system has an elevator is out of order (blocking access to one of its stations) it could accommodate users of the station by announcing the problem at other stations or offer accessible bus service near the temporarily inaccessible station.</a:t>
            </a:r>
          </a:p>
          <a:p>
            <a:endParaRPr lang="en-US" sz="500" dirty="0"/>
          </a:p>
          <a:p>
            <a:r>
              <a:rPr lang="en-US" sz="500" dirty="0"/>
              <a:t>KEEPING VEHICLE LIFTS OPERABLE</a:t>
            </a:r>
          </a:p>
          <a:p>
            <a:r>
              <a:rPr lang="en-US" sz="500" dirty="0"/>
              <a:t>§37.163 applies to lifts in non-rail vehicles of public entities.  This becomes applicable to a private entity only when they “stand in the shoes” of public entities (i.e., contracting situations).  </a:t>
            </a:r>
          </a:p>
          <a:p>
            <a:r>
              <a:rPr lang="en-US" sz="500" dirty="0"/>
              <a:t>Responsibilities of an entity: </a:t>
            </a:r>
          </a:p>
          <a:p>
            <a:pPr marL="228580" lvl="1" indent="-114290">
              <a:buFont typeface="Wingdings" pitchFamily="2" charset="2"/>
              <a:buChar char="§"/>
            </a:pPr>
            <a:r>
              <a:rPr lang="en-US" sz="500" dirty="0"/>
              <a:t>Establish a system of regular and frequent maintenance checks of lifts to determine if they are operative.  Because lifts are intricate pieces of machinery that operate in harsh environment conditions (e.g., potholes, dust, gravel) and variations of weather (e.g., snow, freezing rain), they are subject to breakdowns.  Preventative maintenance will not only prevent breakdowns, but it will catch a default in a lift as soon as possible, prompting repair and decreasing inoperable down time.</a:t>
            </a:r>
          </a:p>
          <a:p>
            <a:pPr marL="228580" lvl="1" indent="-114290">
              <a:buFont typeface="Wingdings" pitchFamily="2" charset="2"/>
              <a:buChar char="§"/>
            </a:pPr>
            <a:r>
              <a:rPr lang="en-US" sz="500" dirty="0"/>
              <a:t>In the instance that a lift is inoperative, the vehicle must be taken out of service before the beginning of the vehicle’s next service day and ensure the lift is repaired before the vehicle returns to service.  </a:t>
            </a:r>
          </a:p>
          <a:p>
            <a:pPr marL="228580" lvl="1" indent="-114290">
              <a:buFont typeface="Wingdings" pitchFamily="2" charset="2"/>
              <a:buChar char="§"/>
            </a:pPr>
            <a:r>
              <a:rPr lang="en-US" sz="500" dirty="0"/>
              <a:t>If a lift breaks down while in service, the vehicle operator must report the failure in the most immediate means possible.  If a radio or telephone is available, the driver must report the failure immediately after the occurrence.  Otherwise, they must report it during the first opportunity (e.g., during turnaround time at the end of a run).  It is not sufficient for the driver to wait until the end of the day to report the problem.   </a:t>
            </a:r>
          </a:p>
          <a:p>
            <a:endParaRPr lang="en-US" sz="500" dirty="0"/>
          </a:p>
          <a:p>
            <a:r>
              <a:rPr lang="en-US" sz="500" dirty="0"/>
              <a:t>LIFT AND SECUREMENT USE</a:t>
            </a:r>
          </a:p>
          <a:p>
            <a:r>
              <a:rPr lang="en-US" sz="500" dirty="0"/>
              <a:t>§ 37.165 applies to public and private entities. People using common wheelchairs (an inclusive term for mobility devices that fit on lifts) are allowed to ride in an entity’s vehicles.  An entity may not deny transportation to a common wheelchair and its user because the wheelchair cannot be secured (to the best of the entity’s ability) by a vehicle’s securement system.</a:t>
            </a:r>
          </a:p>
          <a:p>
            <a:r>
              <a:rPr lang="en-US" sz="500" dirty="0"/>
              <a:t>The entity has several responsibilities pertaining to lift and securement:</a:t>
            </a:r>
          </a:p>
          <a:p>
            <a:pPr marL="228580" lvl="1" indent="-114290">
              <a:buFont typeface="Wingdings" pitchFamily="2" charset="2"/>
              <a:buChar char="§"/>
            </a:pPr>
            <a:r>
              <a:rPr lang="en-US" sz="500" dirty="0"/>
              <a:t>They may require wheelchair users to ride in designated securement locations.</a:t>
            </a:r>
          </a:p>
          <a:p>
            <a:pPr marL="228580" lvl="1" indent="-114290">
              <a:buFont typeface="Wingdings" pitchFamily="2" charset="2"/>
              <a:buChar char="§"/>
            </a:pPr>
            <a:r>
              <a:rPr lang="en-US" sz="500" dirty="0"/>
              <a:t>They may require that wheelchair users make use of the securement system for their mobility devices.  For example, they can require wheelchair users to “buckle up” their mobility device.</a:t>
            </a:r>
          </a:p>
          <a:p>
            <a:pPr marL="342870" lvl="2" indent="-114290">
              <a:buFont typeface="Wingdings" pitchFamily="2" charset="2"/>
              <a:buChar char="Ø"/>
            </a:pPr>
            <a:r>
              <a:rPr lang="en-US" sz="500" dirty="0"/>
              <a:t>On other vehicles (with securement systems that do not comply with 49 CFR § 38 regulations) the entity must provide and use a securement system to ensure the mobility device remains within the securement area.</a:t>
            </a:r>
          </a:p>
          <a:p>
            <a:r>
              <a:rPr lang="en-US" sz="500" dirty="0"/>
              <a:t>Prior to 49 CFR § 37, entities often required wheelchair users to transfer from his or her own device into a vehicle seat.  Entities are no longer permissible to require such a transfer.  The entity may provide information on risks and make a recommendation, but the final decision to transfer is up to the passenger.</a:t>
            </a:r>
          </a:p>
          <a:p>
            <a:r>
              <a:rPr lang="en-US" sz="500" dirty="0"/>
              <a:t>Also, the entity’s personnel have an obligation to ensure that a passenger with a disability is able to take advantage of the accessible and safety features on a vehicle.  They must provide assistance with the use of lifts, ramps, and securement devices.  People using canes or walkers, and other standees with disabilities who do not use wheelchairs, but have difficulty using steps, must also be permitted to use the lift on request.</a:t>
            </a:r>
          </a:p>
          <a:p>
            <a:endParaRPr lang="en-US" sz="500" dirty="0"/>
          </a:p>
          <a:p>
            <a:r>
              <a:rPr lang="en-US" sz="500" dirty="0"/>
              <a:t>ANNOUNCEMENT OF STOPS</a:t>
            </a:r>
          </a:p>
          <a:p>
            <a:r>
              <a:rPr lang="en-US" sz="500" dirty="0"/>
              <a:t>§ 37.167(b) applies to public and private entities.</a:t>
            </a:r>
          </a:p>
          <a:p>
            <a:r>
              <a:rPr lang="en-US" sz="500" dirty="0"/>
              <a:t>The announcement of stops on fixed-route systems is:</a:t>
            </a:r>
          </a:p>
          <a:p>
            <a:pPr marL="228580" lvl="1" indent="-114290">
              <a:buFont typeface="Wingdings" pitchFamily="2" charset="2"/>
              <a:buChar char="§"/>
            </a:pPr>
            <a:r>
              <a:rPr lang="en-US" sz="500" dirty="0"/>
              <a:t>Transfer points with other fixed routes, other major intersections and destination points, and intervals along a route sufficient to permit individuals with visual impairments or other disabilities to be oriented to their location.</a:t>
            </a:r>
          </a:p>
          <a:p>
            <a:pPr marL="228580" lvl="1" indent="-114290">
              <a:buFont typeface="Wingdings" pitchFamily="2" charset="2"/>
              <a:buChar char="§"/>
            </a:pPr>
            <a:r>
              <a:rPr lang="en-US" sz="500" dirty="0"/>
              <a:t>Any stop on request of a person with a disability.</a:t>
            </a:r>
          </a:p>
          <a:p>
            <a:pPr marL="342870" lvl="2" indent="-114290">
              <a:buFont typeface="Wingdings" pitchFamily="2" charset="2"/>
              <a:buChar char="Ø"/>
            </a:pPr>
            <a:r>
              <a:rPr lang="en-US" sz="500" dirty="0"/>
              <a:t>This means any time a vehicle stops where a passenger may board, </a:t>
            </a:r>
            <a:r>
              <a:rPr lang="en-US" sz="500" dirty="0" err="1"/>
              <a:t>deboard</a:t>
            </a:r>
            <a:r>
              <a:rPr lang="en-US" sz="500" dirty="0"/>
              <a:t> or transfer to another form of transportation.</a:t>
            </a:r>
          </a:p>
          <a:p>
            <a:r>
              <a:rPr lang="en-US" sz="500" dirty="0"/>
              <a:t>The announcement can be made personally by the vehicle operator or can be made by a recording system. This also includes electronic signage that indicates the name of the stop, next stop, transfer point, or other announcements.  Although, the electronic signage is not sufficient enough to alert people with vision disabilities and must be used in combination with another announcement device.  </a:t>
            </a:r>
            <a:r>
              <a:rPr lang="en-US" sz="500" b="1" u="sng" dirty="0"/>
              <a:t>Merely having an automated system is not sufficient.  If the automated system breaks, it is the operator’s responsibility to make announcements.  If the PA system breaks, the operator must make announcements loudly and clearly by voice.</a:t>
            </a:r>
            <a:r>
              <a:rPr lang="en-US" sz="500" dirty="0"/>
              <a:t> </a:t>
            </a:r>
          </a:p>
          <a:p>
            <a:r>
              <a:rPr lang="en-US" sz="500" dirty="0"/>
              <a:t>When vehicles from more than one route serve a given stop or station, the entity must provide a means to assist an individual with a visual impairment or other disability in determining each vehicle.</a:t>
            </a:r>
          </a:p>
          <a:p>
            <a:pPr marL="228580" lvl="1" indent="-114290">
              <a:buFont typeface="Wingdings" pitchFamily="2" charset="2"/>
              <a:buChar char="§"/>
            </a:pPr>
            <a:r>
              <a:rPr lang="en-US" sz="500" dirty="0"/>
              <a:t>Some vehicles have used external speakers</a:t>
            </a:r>
          </a:p>
          <a:p>
            <a:pPr marL="228580" lvl="1" indent="-114290">
              <a:buFont typeface="Wingdings" pitchFamily="2" charset="2"/>
              <a:buChar char="§"/>
            </a:pPr>
            <a:r>
              <a:rPr lang="en-US" sz="500" dirty="0"/>
              <a:t>FTA is undertaking a study to determine what the best technology is in this area</a:t>
            </a:r>
          </a:p>
          <a:p>
            <a:r>
              <a:rPr lang="en-US" sz="500" dirty="0"/>
              <a:t>The idea is to prevent, at a given area where vehicles from a number of routes arrive, a person with a visual or hearing impairment, from having to ask every driver their bus route.  The rule does not prescribe what means is used, only that an effective means be provided.</a:t>
            </a:r>
          </a:p>
          <a:p>
            <a:endParaRPr lang="en-US" sz="500" dirty="0"/>
          </a:p>
          <a:p>
            <a:r>
              <a:rPr lang="en-US" sz="500" dirty="0"/>
              <a:t>VEHICLE IDENTIFICATION/ROUTE ANNOUNCMENTS</a:t>
            </a:r>
          </a:p>
          <a:p>
            <a:r>
              <a:rPr lang="en-US" sz="500" dirty="0"/>
              <a:t>When vehicles from more than one route serve a given stop or station, the entity must provide a means to assist an individual with a visual impairment or other disability in determining each vehicle.</a:t>
            </a:r>
          </a:p>
          <a:p>
            <a:pPr marL="228580" lvl="1" indent="-114290">
              <a:buFont typeface="Wingdings" pitchFamily="2" charset="2"/>
              <a:buChar char="§"/>
            </a:pPr>
            <a:r>
              <a:rPr lang="en-US" sz="500" dirty="0"/>
              <a:t>Some vehicles have used external speakers</a:t>
            </a:r>
          </a:p>
          <a:p>
            <a:pPr marL="228580" lvl="1" indent="-114290">
              <a:buFont typeface="Wingdings" pitchFamily="2" charset="2"/>
              <a:buChar char="§"/>
            </a:pPr>
            <a:r>
              <a:rPr lang="en-US" sz="500" dirty="0"/>
              <a:t>FTA is undertaking a study to determine what the best technology is in this area</a:t>
            </a:r>
          </a:p>
          <a:p>
            <a:r>
              <a:rPr lang="en-US" sz="500" dirty="0"/>
              <a:t>The idea is to prevent, at a given area where vehicles from a number of routes arrive, a person with a visual or hearing impairment, from having to ask every driver their bus route.  The rule does not prescribe what means is used, only that an effective means be provided.</a:t>
            </a:r>
          </a:p>
          <a:p>
            <a:r>
              <a:rPr lang="en-US" sz="500" dirty="0"/>
              <a:t> </a:t>
            </a:r>
          </a:p>
          <a:p>
            <a:r>
              <a:rPr lang="en-US" sz="500" dirty="0"/>
              <a:t>Source:   49 CFR § 37 and 49 CFR § 37 Appendix D</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7</a:t>
            </a:fld>
            <a:endParaRPr lang="en-US"/>
          </a:p>
        </p:txBody>
      </p:sp>
    </p:spTree>
    <p:extLst>
      <p:ext uri="{BB962C8B-B14F-4D97-AF65-F5344CB8AC3E}">
        <p14:creationId xmlns:p14="http://schemas.microsoft.com/office/powerpoint/2010/main" val="3575256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648200"/>
          </a:xfrm>
        </p:spPr>
        <p:txBody>
          <a:bodyPr/>
          <a:lstStyle/>
          <a:p>
            <a:r>
              <a:rPr lang="en-US" sz="800" dirty="0"/>
              <a:t>SERVICE ANIMALS</a:t>
            </a:r>
          </a:p>
          <a:p>
            <a:r>
              <a:rPr lang="en-US" sz="800" dirty="0"/>
              <a:t>§ 37.167(d) requires the entity, public or private, to permit service animals to accompany individuals with disabilities in vehicles and facilities.</a:t>
            </a:r>
          </a:p>
          <a:p>
            <a:r>
              <a:rPr lang="en-US" sz="800" dirty="0"/>
              <a:t>One of the most common misunderstandings about service animals is that they are limited to being guide dogs for persons with visual impairments.  Dogs are trained to assist people with a wide variety of disabilities, including individuals with hearing and mobility impairments.  While operators may not enquire about the particulars of a rider’s disability, they can ask 1) is that a service animal and 2) what task does it perform?</a:t>
            </a:r>
          </a:p>
          <a:p>
            <a:r>
              <a:rPr lang="en-US" sz="800" dirty="0"/>
              <a:t>THE GUIDANCE REGARDING SERVICE ANIMALS IS CURRENTLY UNDER REVIEW AS OF THE DEVELOPMENT OF THIS LESSON.</a:t>
            </a:r>
          </a:p>
          <a:p>
            <a:endParaRPr lang="en-US" sz="800" dirty="0"/>
          </a:p>
          <a:p>
            <a:r>
              <a:rPr lang="en-US" sz="800" dirty="0"/>
              <a:t>ASSISTANCE WITH ACCESSIBLE FEATURES</a:t>
            </a:r>
          </a:p>
          <a:p>
            <a:r>
              <a:rPr lang="en-US" sz="800" dirty="0"/>
              <a:t>§ 37.167(e) requires that an entity, vehicle operators, and other personnel use the accessibility-related equipment and features.  For example, it would be contrary for a transit authority not to use bus lifts because there are problems maintaining them.</a:t>
            </a:r>
          </a:p>
          <a:p>
            <a:r>
              <a:rPr lang="en-US" sz="800" dirty="0"/>
              <a:t>INFORMATION IN ACCESSIBLE FORMATS</a:t>
            </a:r>
          </a:p>
          <a:p>
            <a:r>
              <a:rPr lang="en-US" sz="800" dirty="0"/>
              <a:t>The entity shall make adequate information concerning transportation services available to individuals with disabilities.  For example, a person cannot adequately use the bus system if schedule and route information is not available in a media he or she can understand.  </a:t>
            </a:r>
          </a:p>
          <a:p>
            <a:r>
              <a:rPr lang="en-US" sz="800" dirty="0"/>
              <a:t>This regulation includes making adequate communication available, through accessible formats and technology, to enable users to obtain information and schedule service.</a:t>
            </a:r>
          </a:p>
          <a:p>
            <a:pPr marL="231754" lvl="1" indent="-122227">
              <a:buFont typeface="Wingdings" pitchFamily="2" charset="2"/>
              <a:buChar char="§"/>
            </a:pPr>
            <a:r>
              <a:rPr lang="en-US" sz="800" dirty="0"/>
              <a:t>Braille, large print, Telecommunication Device for the Deaf (TDD)</a:t>
            </a:r>
          </a:p>
          <a:p>
            <a:pPr marL="341283" lvl="2" indent="-109529">
              <a:buFont typeface="Wingdings" pitchFamily="2" charset="2"/>
              <a:buChar char="Ø"/>
            </a:pPr>
            <a:r>
              <a:rPr lang="en-US" sz="800" dirty="0"/>
              <a:t>A telecommunication device for the deaf (TDD) is an electronic device for text communication via a telephone line, used when one or more of the parties has hearing or speech difficulties. </a:t>
            </a:r>
          </a:p>
          <a:p>
            <a:pPr marL="231754" lvl="1" indent="-122227">
              <a:buFont typeface="Wingdings" pitchFamily="2" charset="2"/>
              <a:buChar char="§"/>
            </a:pPr>
            <a:r>
              <a:rPr lang="en-US" sz="800" dirty="0"/>
              <a:t>Varying forms of technology - phone service, internet, etc.  For example, if there is only one phone line that ADA </a:t>
            </a:r>
            <a:r>
              <a:rPr lang="en-US" sz="800" dirty="0" err="1"/>
              <a:t>paratransit</a:t>
            </a:r>
            <a:r>
              <a:rPr lang="en-US" sz="800" dirty="0"/>
              <a:t> eligible individuals can reserve trips, and the line is chronically busy, individuals cannot schedule service.</a:t>
            </a:r>
          </a:p>
          <a:p>
            <a:endParaRPr lang="en-US" sz="800" dirty="0"/>
          </a:p>
          <a:p>
            <a:r>
              <a:rPr lang="en-US" sz="800" dirty="0"/>
              <a:t>LIFT DEPLOYMENT</a:t>
            </a:r>
          </a:p>
          <a:p>
            <a:r>
              <a:rPr lang="en-US" sz="800" dirty="0"/>
              <a:t>§ 37.167(g) states that an entity shall not refuse to permit a passenger who uses a lift to disembark from a vehicle at any designated stop, unless the following apply:</a:t>
            </a:r>
          </a:p>
          <a:p>
            <a:pPr marL="231754" lvl="1" indent="-122227">
              <a:buFont typeface="Wingdings" pitchFamily="2" charset="2"/>
              <a:buChar char="§"/>
            </a:pPr>
            <a:r>
              <a:rPr lang="en-US" sz="800" dirty="0"/>
              <a:t>Lift is physically unable to be deployed</a:t>
            </a:r>
          </a:p>
          <a:p>
            <a:pPr marL="231754" lvl="1" indent="-122227">
              <a:buFont typeface="Wingdings" pitchFamily="2" charset="2"/>
              <a:buChar char="§"/>
            </a:pPr>
            <a:r>
              <a:rPr lang="en-US" sz="800" dirty="0"/>
              <a:t>Damage will occur if the lift is deployed</a:t>
            </a:r>
          </a:p>
          <a:p>
            <a:pPr marL="231754" lvl="1" indent="-122227">
              <a:buFont typeface="Wingdings" pitchFamily="2" charset="2"/>
              <a:buChar char="§"/>
            </a:pPr>
            <a:r>
              <a:rPr lang="en-US" sz="800" dirty="0"/>
              <a:t>Temporary conditions at the stop preclude the safe use of the stop by all passengers (e.g., construction, accident, landslide)</a:t>
            </a:r>
          </a:p>
          <a:p>
            <a:pPr marL="341283" lvl="2" indent="-109529">
              <a:buFont typeface="Wingdings" pitchFamily="2" charset="2"/>
              <a:buChar char="Ø"/>
            </a:pPr>
            <a:r>
              <a:rPr lang="en-US" sz="800" dirty="0"/>
              <a:t>The provider cannot declare a stop “off limits” to persons with disabilities that is used for other persons</a:t>
            </a:r>
          </a:p>
          <a:p>
            <a:r>
              <a:rPr lang="en-US" sz="800" dirty="0"/>
              <a:t>If the transit authority has concerns about barriers or safety hazards that peculiarly affect individuals with disabilities that would use the stop, it should consider make efforts to move the stop.</a:t>
            </a:r>
          </a:p>
          <a:p>
            <a:endParaRPr lang="en-US" sz="800" dirty="0"/>
          </a:p>
          <a:p>
            <a:r>
              <a:rPr lang="en-US" sz="800" dirty="0"/>
              <a:t>TRANSPORTING PERSONS USING PORTABLE OXYGEN</a:t>
            </a:r>
          </a:p>
          <a:p>
            <a:r>
              <a:rPr lang="en-US" sz="800" dirty="0"/>
              <a:t>§ 37.167(h) states that an entity shall not prohibit an individual with a disability from traveling with a respirator or portable oxygen supply.</a:t>
            </a:r>
          </a:p>
          <a:p>
            <a:r>
              <a:rPr lang="en-US" sz="800" dirty="0"/>
              <a:t>This regulation is consistent with the applicable DOT rules on the transportation of hazardous materials.  Please reference 49 CFR Subtitle B, chapter 1, subchapter C.</a:t>
            </a:r>
          </a:p>
          <a:p>
            <a:endParaRPr lang="en-US" sz="800" dirty="0"/>
          </a:p>
          <a:p>
            <a:r>
              <a:rPr lang="en-US" sz="800" dirty="0"/>
              <a:t>Source: 49 CFR § 37 and 49 CFR 37 Appendix D	</a:t>
            </a:r>
          </a:p>
          <a:p>
            <a:endParaRPr lang="en-US" sz="8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8</a:t>
            </a:fld>
            <a:endParaRPr lang="en-US"/>
          </a:p>
        </p:txBody>
      </p:sp>
    </p:spTree>
    <p:extLst>
      <p:ext uri="{BB962C8B-B14F-4D97-AF65-F5344CB8AC3E}">
        <p14:creationId xmlns:p14="http://schemas.microsoft.com/office/powerpoint/2010/main" val="525398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19600"/>
          </a:xfrm>
        </p:spPr>
        <p:txBody>
          <a:bodyPr/>
          <a:lstStyle/>
          <a:p>
            <a:r>
              <a:rPr lang="en-US" sz="800" dirty="0"/>
              <a:t>ADEQUATE TIME FOR BOARDING</a:t>
            </a:r>
          </a:p>
          <a:p>
            <a:r>
              <a:rPr lang="en-US" sz="800" dirty="0"/>
              <a:t>§ 37.167(</a:t>
            </a:r>
            <a:r>
              <a:rPr lang="en-US" sz="800" dirty="0" err="1"/>
              <a:t>i</a:t>
            </a:r>
            <a:r>
              <a:rPr lang="en-US" sz="800" dirty="0"/>
              <a:t>) states that adequate time must be provided to allow individuals with disabilities to board and disembark from a vehicle.</a:t>
            </a:r>
          </a:p>
          <a:p>
            <a:endParaRPr lang="en-US" sz="800" dirty="0"/>
          </a:p>
          <a:p>
            <a:r>
              <a:rPr lang="en-US" sz="800" dirty="0"/>
              <a:t>USE OF PRIORITY SEATING</a:t>
            </a:r>
          </a:p>
          <a:p>
            <a:r>
              <a:rPr lang="en-US" sz="800" dirty="0"/>
              <a:t>§ 37.167(j) states that the following individuals should be asked to move in order to allow an individual with a disability to occupy a seat or wheelchair securement location:</a:t>
            </a:r>
          </a:p>
          <a:p>
            <a:pPr marL="231754" lvl="1" indent="-122227">
              <a:buFont typeface="Wingdings" pitchFamily="2" charset="2"/>
              <a:buChar char="§"/>
            </a:pPr>
            <a:r>
              <a:rPr lang="en-US" sz="800" dirty="0"/>
              <a:t>Individuals sitting in a moveable or fold down seat in a wheelchair securement location</a:t>
            </a:r>
          </a:p>
          <a:p>
            <a:pPr marL="231754" lvl="1" indent="-122227">
              <a:buFont typeface="Wingdings" pitchFamily="2" charset="2"/>
              <a:buChar char="§"/>
            </a:pPr>
            <a:r>
              <a:rPr lang="en-US" sz="800" dirty="0"/>
              <a:t>Anyone other an individuals with a disability or elderly person who are sitting in a location designated as priority seating for elderly or handicapped persons</a:t>
            </a:r>
          </a:p>
          <a:p>
            <a:r>
              <a:rPr lang="en-US" sz="800" dirty="0"/>
              <a:t>Signage that designates priority seating areas for elderly, persons with disabilities, or wheelchair securement areas, shall include language informing persons sitting in these locations that they must comply with requests by transit personnel to vacate these seats to make room for an individual with a disability.  This requirement applies to all fixed route vehicles when they are acquired by the entity and to new or replacement signage on the entity’s existing fixed route vehicles.</a:t>
            </a:r>
          </a:p>
          <a:p>
            <a:endParaRPr lang="en-US" sz="800" dirty="0"/>
          </a:p>
          <a:p>
            <a:r>
              <a:rPr lang="en-US" sz="800" dirty="0"/>
              <a:t>OVER THE ROAD BUS</a:t>
            </a:r>
          </a:p>
          <a:p>
            <a:r>
              <a:rPr lang="en-US" sz="800" dirty="0"/>
              <a:t>§ 37.169 states that private entities operating over-the-road buses (OTRB) shall provide accessible service.  </a:t>
            </a:r>
          </a:p>
          <a:p>
            <a:pPr marL="231754" lvl="1" indent="-122227">
              <a:buFont typeface="Wingdings" pitchFamily="2" charset="2"/>
              <a:buChar char="§"/>
            </a:pPr>
            <a:r>
              <a:rPr lang="en-US" sz="800" dirty="0"/>
              <a:t>A private entity shall provide assistance, as needed, to individuals with disabilities in boarding and disembarking, including moving to and from the bus seat for the purpose of boarding and disembarking. </a:t>
            </a:r>
          </a:p>
          <a:p>
            <a:pPr marL="231754" lvl="1" indent="-122227">
              <a:buFont typeface="Wingdings" pitchFamily="2" charset="2"/>
              <a:buChar char="§"/>
            </a:pPr>
            <a:r>
              <a:rPr lang="en-US" sz="800" dirty="0"/>
              <a:t>A private entity shall ensure that personnel are trained to provide this assistance safely and appropriately.</a:t>
            </a:r>
          </a:p>
          <a:p>
            <a:pPr marL="231754" lvl="1" indent="-122227">
              <a:buFont typeface="Wingdings" pitchFamily="2" charset="2"/>
              <a:buChar char="§"/>
            </a:pPr>
            <a:r>
              <a:rPr lang="en-US" sz="800" dirty="0"/>
              <a:t>A private entity shall accommodate (to the extent possible) in the passenger’s compartment area for personal items, wheelchairs, other mobility aids and assistive devices, or components of such devices used by individuals with disabilities. </a:t>
            </a:r>
          </a:p>
          <a:p>
            <a:pPr marL="341283" lvl="2" indent="-109529">
              <a:buFont typeface="Wingdings" pitchFamily="2" charset="2"/>
              <a:buChar char="Ø"/>
            </a:pPr>
            <a:r>
              <a:rPr lang="en-US" sz="800" dirty="0"/>
              <a:t>A person with a wheelchair or other assistive device should have the device loaded before other items.  An individual traveling with a wheelchair is not similarly situated to a person traveling with luggage.  For the wheelchair user, the wheelchair is an essential mobility device, without which, travel is impossible.</a:t>
            </a:r>
          </a:p>
          <a:p>
            <a:pPr marL="341283" lvl="2" indent="-109529">
              <a:buFont typeface="Wingdings" pitchFamily="2" charset="2"/>
              <a:buChar char="Ø"/>
            </a:pPr>
            <a:r>
              <a:rPr lang="en-US" sz="800" dirty="0"/>
              <a:t>When the bus is at a stop, the driver or other personnel shall assist individuals with disabilities with the stowage and retrieval of mobility aids, assistive devices, or other items that can be accommodated </a:t>
            </a:r>
          </a:p>
          <a:p>
            <a:pPr marL="341283" lvl="2" indent="-109529">
              <a:buFont typeface="Wingdings" pitchFamily="2" charset="2"/>
              <a:buChar char="Ø"/>
            </a:pPr>
            <a:r>
              <a:rPr lang="en-US" sz="800" dirty="0"/>
              <a:t>There is no requirement, under this provision, for “bumping” baggage already on the bus from previous stops to make room for the wheelchair.</a:t>
            </a:r>
          </a:p>
          <a:p>
            <a:pPr marL="231754" lvl="1" indent="-122227">
              <a:buFont typeface="Wingdings" pitchFamily="2" charset="2"/>
              <a:buChar char="§"/>
            </a:pPr>
            <a:r>
              <a:rPr lang="en-US" sz="800" dirty="0"/>
              <a:t>An entity may require up to 48 hours advance notice only for providing boarding assistance.  If the individual does not provide such assistance, the entity shall nonetheless provide the service if it can do so by making a reasonable effort (i.e., without delaying the bus service).  </a:t>
            </a:r>
          </a:p>
          <a:p>
            <a:endParaRPr lang="en-US" sz="800" dirty="0"/>
          </a:p>
          <a:p>
            <a:r>
              <a:rPr lang="en-US" sz="800" dirty="0"/>
              <a:t>TRAINING</a:t>
            </a:r>
          </a:p>
          <a:p>
            <a:r>
              <a:rPr lang="en-US" sz="800" dirty="0"/>
              <a:t>§ 37.173 requires that each public or private entity that operates a fixed route or demand responsive system shall ensure personnel are </a:t>
            </a:r>
          </a:p>
          <a:p>
            <a:pPr lvl="1"/>
            <a:r>
              <a:rPr lang="en-US" sz="800" dirty="0"/>
              <a:t>Trained to proficiency, as appropriate for their duties</a:t>
            </a:r>
          </a:p>
          <a:p>
            <a:pPr lvl="1"/>
            <a:r>
              <a:rPr lang="en-US" sz="800" dirty="0"/>
              <a:t>Operate vehicles and equipment safely </a:t>
            </a:r>
          </a:p>
          <a:p>
            <a:pPr lvl="1"/>
            <a:r>
              <a:rPr lang="en-US" sz="800" dirty="0"/>
              <a:t>Properly assist and treat individuals with disabilities who use the service in a respectful and courteous way</a:t>
            </a:r>
          </a:p>
          <a:p>
            <a:pPr lvl="1"/>
            <a:r>
              <a:rPr lang="en-US" sz="800" dirty="0"/>
              <a:t>Pay appropriate attention to the difference among individuals with disabilities. </a:t>
            </a:r>
          </a:p>
          <a:p>
            <a:endParaRPr lang="en-US" sz="800" dirty="0"/>
          </a:p>
          <a:p>
            <a:r>
              <a:rPr lang="en-US" sz="800" dirty="0"/>
              <a:t>Source:   49 CFR § 37 and 49 CFR § 37 Appendix D </a:t>
            </a:r>
          </a:p>
        </p:txBody>
      </p:sp>
      <p:sp>
        <p:nvSpPr>
          <p:cNvPr id="4" name="Slide Number Placeholder 3"/>
          <p:cNvSpPr>
            <a:spLocks noGrp="1"/>
          </p:cNvSpPr>
          <p:nvPr>
            <p:ph type="sldNum" sz="quarter" idx="10"/>
          </p:nvPr>
        </p:nvSpPr>
        <p:spPr/>
        <p:txBody>
          <a:bodyPr/>
          <a:lstStyle/>
          <a:p>
            <a:fld id="{6DC554B0-DA4E-4626-ABC9-A53E5D96C9BD}" type="slidenum">
              <a:rPr lang="en-US" smtClean="0"/>
              <a:pPr/>
              <a:t>9</a:t>
            </a:fld>
            <a:endParaRPr lang="en-US"/>
          </a:p>
        </p:txBody>
      </p:sp>
    </p:spTree>
    <p:extLst>
      <p:ext uri="{BB962C8B-B14F-4D97-AF65-F5344CB8AC3E}">
        <p14:creationId xmlns:p14="http://schemas.microsoft.com/office/powerpoint/2010/main" val="2758176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r>
              <a:rPr lang="en-US" dirty="0"/>
              <a:t/>
            </a:r>
            <a:br>
              <a:rPr lang="en-US" dirty="0"/>
            </a:br>
            <a:r>
              <a:rPr lang="en-US" smtClean="0"/>
              <a:t>Module 2 - Lesson 3</a:t>
            </a:r>
            <a:endParaRPr lang="en-US" dirty="0"/>
          </a:p>
        </p:txBody>
      </p:sp>
      <p:sp>
        <p:nvSpPr>
          <p:cNvPr id="3" name="Subtitle 2"/>
          <p:cNvSpPr>
            <a:spLocks noGrp="1"/>
          </p:cNvSpPr>
          <p:nvPr>
            <p:ph type="subTitle" idx="1"/>
          </p:nvPr>
        </p:nvSpPr>
        <p:spPr>
          <a:xfrm>
            <a:off x="685800" y="3505200"/>
            <a:ext cx="7696200" cy="2209800"/>
          </a:xfrm>
        </p:spPr>
        <p:txBody>
          <a:bodyPr>
            <a:normAutofit/>
          </a:bodyPr>
          <a:lstStyle/>
          <a:p>
            <a:r>
              <a:rPr lang="en-US" b="1" dirty="0" smtClean="0"/>
              <a:t>The Americans with Disabilities Act and Civil Rights</a:t>
            </a:r>
          </a:p>
          <a:p>
            <a:endParaRPr lang="en-US" dirty="0"/>
          </a:p>
          <a:p>
            <a:r>
              <a:rPr lang="en-US" dirty="0" smtClean="0"/>
              <a:t>Dr. Jill Hough</a:t>
            </a:r>
          </a:p>
          <a:p>
            <a:r>
              <a:rPr lang="en-US" dirty="0" smtClean="0"/>
              <a:t>Public </a:t>
            </a:r>
            <a:r>
              <a:rPr lang="en-US" smtClean="0"/>
              <a:t>Transportation Class</a:t>
            </a:r>
            <a:endParaRPr lang="en-US" dirty="0" smtClean="0"/>
          </a:p>
        </p:txBody>
      </p:sp>
    </p:spTree>
    <p:custDataLst>
      <p:tags r:id="rId1"/>
    </p:custDataLst>
    <p:extLst>
      <p:ext uri="{BB962C8B-B14F-4D97-AF65-F5344CB8AC3E}">
        <p14:creationId xmlns:p14="http://schemas.microsoft.com/office/powerpoint/2010/main" val="1516129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Complementary Paratransit Service</a:t>
            </a:r>
            <a:endParaRPr lang="en-US" dirty="0"/>
          </a:p>
        </p:txBody>
      </p:sp>
      <p:sp>
        <p:nvSpPr>
          <p:cNvPr id="3" name="Content Placeholder 2"/>
          <p:cNvSpPr>
            <a:spLocks noGrp="1"/>
          </p:cNvSpPr>
          <p:nvPr>
            <p:ph idx="1"/>
          </p:nvPr>
        </p:nvSpPr>
        <p:spPr/>
        <p:txBody>
          <a:bodyPr/>
          <a:lstStyle/>
          <a:p>
            <a:r>
              <a:rPr lang="en-US" smtClean="0"/>
              <a:t>Applicability</a:t>
            </a:r>
          </a:p>
          <a:p>
            <a:r>
              <a:rPr lang="en-US" smtClean="0"/>
              <a:t>Eligibility</a:t>
            </a:r>
            <a:endParaRPr lang="en-US" dirty="0"/>
          </a:p>
        </p:txBody>
      </p:sp>
    </p:spTree>
    <p:custDataLst>
      <p:tags r:id="rId1"/>
    </p:custDataLst>
    <p:extLst>
      <p:ext uri="{BB962C8B-B14F-4D97-AF65-F5344CB8AC3E}">
        <p14:creationId xmlns:p14="http://schemas.microsoft.com/office/powerpoint/2010/main" val="1128163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US" smtClean="0"/>
              <a:t>Six Service Criteria for Complementary Paratransit</a:t>
            </a:r>
            <a:endParaRPr lang="en-US" dirty="0"/>
          </a:p>
        </p:txBody>
      </p:sp>
      <p:sp>
        <p:nvSpPr>
          <p:cNvPr id="3" name="Content Placeholder 2"/>
          <p:cNvSpPr>
            <a:spLocks noGrp="1"/>
          </p:cNvSpPr>
          <p:nvPr>
            <p:ph idx="1"/>
          </p:nvPr>
        </p:nvSpPr>
        <p:spPr/>
        <p:txBody>
          <a:bodyPr/>
          <a:lstStyle/>
          <a:p>
            <a:r>
              <a:rPr lang="en-US" smtClean="0"/>
              <a:t>Service area</a:t>
            </a:r>
          </a:p>
          <a:p>
            <a:r>
              <a:rPr lang="en-US" smtClean="0"/>
              <a:t>Response time</a:t>
            </a:r>
          </a:p>
          <a:p>
            <a:r>
              <a:rPr lang="en-US" smtClean="0"/>
              <a:t>Fares</a:t>
            </a:r>
          </a:p>
          <a:p>
            <a:endParaRPr lang="en-US" dirty="0"/>
          </a:p>
        </p:txBody>
      </p:sp>
    </p:spTree>
    <p:custDataLst>
      <p:tags r:id="rId1"/>
    </p:custDataLst>
    <p:extLst>
      <p:ext uri="{BB962C8B-B14F-4D97-AF65-F5344CB8AC3E}">
        <p14:creationId xmlns:p14="http://schemas.microsoft.com/office/powerpoint/2010/main" val="16551727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Six Service Criteria for Complementary Paratransit</a:t>
            </a:r>
            <a:endParaRPr lang="en-US" dirty="0"/>
          </a:p>
        </p:txBody>
      </p:sp>
      <p:sp>
        <p:nvSpPr>
          <p:cNvPr id="3" name="Content Placeholder 2"/>
          <p:cNvSpPr>
            <a:spLocks noGrp="1"/>
          </p:cNvSpPr>
          <p:nvPr>
            <p:ph idx="1"/>
          </p:nvPr>
        </p:nvSpPr>
        <p:spPr/>
        <p:txBody>
          <a:bodyPr/>
          <a:lstStyle/>
          <a:p>
            <a:r>
              <a:rPr lang="en-US" smtClean="0"/>
              <a:t>No trip purpose restrictions</a:t>
            </a:r>
          </a:p>
          <a:p>
            <a:r>
              <a:rPr lang="en-US" smtClean="0"/>
              <a:t>Same hours and days of service</a:t>
            </a:r>
          </a:p>
          <a:p>
            <a:r>
              <a:rPr lang="en-US" smtClean="0"/>
              <a:t>No capacity constraints</a:t>
            </a:r>
          </a:p>
          <a:p>
            <a:endParaRPr lang="en-US" dirty="0"/>
          </a:p>
        </p:txBody>
      </p:sp>
    </p:spTree>
    <p:custDataLst>
      <p:tags r:id="rId1"/>
    </p:custDataLst>
    <p:extLst>
      <p:ext uri="{BB962C8B-B14F-4D97-AF65-F5344CB8AC3E}">
        <p14:creationId xmlns:p14="http://schemas.microsoft.com/office/powerpoint/2010/main" val="24600922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Transportation Facilities</a:t>
            </a:r>
            <a:endParaRPr lang="en-US" dirty="0"/>
          </a:p>
        </p:txBody>
      </p:sp>
      <p:sp>
        <p:nvSpPr>
          <p:cNvPr id="3" name="Content Placeholder 2"/>
          <p:cNvSpPr>
            <a:spLocks noGrp="1"/>
          </p:cNvSpPr>
          <p:nvPr>
            <p:ph idx="1"/>
          </p:nvPr>
        </p:nvSpPr>
        <p:spPr/>
        <p:txBody>
          <a:bodyPr/>
          <a:lstStyle/>
          <a:p>
            <a:r>
              <a:rPr lang="en-US" smtClean="0"/>
              <a:t>Rail systems </a:t>
            </a:r>
          </a:p>
          <a:p>
            <a:r>
              <a:rPr lang="en-US" smtClean="0"/>
              <a:t>Construction of facilities</a:t>
            </a:r>
            <a:endParaRPr lang="en-US" dirty="0"/>
          </a:p>
        </p:txBody>
      </p:sp>
    </p:spTree>
    <p:custDataLst>
      <p:tags r:id="rId1"/>
    </p:custDataLst>
    <p:extLst>
      <p:ext uri="{BB962C8B-B14F-4D97-AF65-F5344CB8AC3E}">
        <p14:creationId xmlns:p14="http://schemas.microsoft.com/office/powerpoint/2010/main" val="3623123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Transportation Facilities</a:t>
            </a:r>
            <a:endParaRPr lang="en-US" dirty="0"/>
          </a:p>
        </p:txBody>
      </p:sp>
      <p:sp>
        <p:nvSpPr>
          <p:cNvPr id="3" name="Content Placeholder 2"/>
          <p:cNvSpPr>
            <a:spLocks noGrp="1"/>
          </p:cNvSpPr>
          <p:nvPr>
            <p:ph idx="1"/>
          </p:nvPr>
        </p:nvSpPr>
        <p:spPr/>
        <p:txBody>
          <a:bodyPr/>
          <a:lstStyle/>
          <a:p>
            <a:r>
              <a:rPr lang="en-US" smtClean="0"/>
              <a:t>Station alterations</a:t>
            </a:r>
          </a:p>
          <a:p>
            <a:r>
              <a:rPr lang="en-US" smtClean="0"/>
              <a:t>Key stations</a:t>
            </a:r>
          </a:p>
          <a:p>
            <a:r>
              <a:rPr lang="en-US" smtClean="0"/>
              <a:t>Rail car accessibility/level boarding</a:t>
            </a:r>
          </a:p>
          <a:p>
            <a:endParaRPr lang="en-US" dirty="0"/>
          </a:p>
        </p:txBody>
      </p:sp>
    </p:spTree>
    <p:custDataLst>
      <p:tags r:id="rId1"/>
    </p:custDataLst>
    <p:extLst>
      <p:ext uri="{BB962C8B-B14F-4D97-AF65-F5344CB8AC3E}">
        <p14:creationId xmlns:p14="http://schemas.microsoft.com/office/powerpoint/2010/main" val="35067359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Compliance and Enforcement</a:t>
            </a:r>
            <a:endParaRPr lang="en-US" dirty="0"/>
          </a:p>
        </p:txBody>
      </p:sp>
      <p:sp>
        <p:nvSpPr>
          <p:cNvPr id="3" name="Content Placeholder 2"/>
          <p:cNvSpPr>
            <a:spLocks noGrp="1"/>
          </p:cNvSpPr>
          <p:nvPr>
            <p:ph idx="1"/>
          </p:nvPr>
        </p:nvSpPr>
        <p:spPr/>
        <p:txBody>
          <a:bodyPr/>
          <a:lstStyle/>
          <a:p>
            <a:r>
              <a:rPr lang="en-US" smtClean="0"/>
              <a:t>FTA’s responsibilities</a:t>
            </a:r>
            <a:endParaRPr lang="en-US" dirty="0"/>
          </a:p>
        </p:txBody>
      </p:sp>
    </p:spTree>
    <p:custDataLst>
      <p:tags r:id="rId1"/>
    </p:custDataLst>
    <p:extLst>
      <p:ext uri="{BB962C8B-B14F-4D97-AF65-F5344CB8AC3E}">
        <p14:creationId xmlns:p14="http://schemas.microsoft.com/office/powerpoint/2010/main" val="1255930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Transit Agencies and Civil Rights</a:t>
            </a:r>
            <a:endParaRPr lang="en-US" dirty="0"/>
          </a:p>
        </p:txBody>
      </p:sp>
      <p:sp>
        <p:nvSpPr>
          <p:cNvPr id="3" name="Content Placeholder 2"/>
          <p:cNvSpPr>
            <a:spLocks noGrp="1"/>
          </p:cNvSpPr>
          <p:nvPr>
            <p:ph idx="1"/>
          </p:nvPr>
        </p:nvSpPr>
        <p:spPr/>
        <p:txBody>
          <a:bodyPr/>
          <a:lstStyle/>
          <a:p>
            <a:r>
              <a:rPr lang="en-US" smtClean="0"/>
              <a:t>Title VI of the Civil Rights Act of 1964</a:t>
            </a:r>
          </a:p>
          <a:p>
            <a:pPr lvl="1"/>
            <a:r>
              <a:rPr lang="en-US" smtClean="0"/>
              <a:t>Discrimination prohibited</a:t>
            </a:r>
          </a:p>
          <a:p>
            <a:pPr lvl="1"/>
            <a:r>
              <a:rPr lang="en-US" smtClean="0"/>
              <a:t>Color, race, and national origin</a:t>
            </a:r>
          </a:p>
          <a:p>
            <a:pPr lvl="1"/>
            <a:r>
              <a:rPr lang="en-US" smtClean="0"/>
              <a:t>Disparate treatment/disparate impact</a:t>
            </a:r>
          </a:p>
          <a:p>
            <a:endParaRPr lang="en-US" dirty="0"/>
          </a:p>
        </p:txBody>
      </p:sp>
    </p:spTree>
    <p:custDataLst>
      <p:tags r:id="rId1"/>
    </p:custDataLst>
    <p:extLst>
      <p:ext uri="{BB962C8B-B14F-4D97-AF65-F5344CB8AC3E}">
        <p14:creationId xmlns:p14="http://schemas.microsoft.com/office/powerpoint/2010/main" val="5578156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Limited English Proficiency</a:t>
            </a:r>
            <a:endParaRPr lang="en-US" dirty="0"/>
          </a:p>
        </p:txBody>
      </p:sp>
      <p:sp>
        <p:nvSpPr>
          <p:cNvPr id="3" name="Content Placeholder 2"/>
          <p:cNvSpPr>
            <a:spLocks noGrp="1"/>
          </p:cNvSpPr>
          <p:nvPr>
            <p:ph idx="1"/>
          </p:nvPr>
        </p:nvSpPr>
        <p:spPr/>
        <p:txBody>
          <a:bodyPr/>
          <a:lstStyle/>
          <a:p>
            <a:r>
              <a:rPr lang="en-US" smtClean="0"/>
              <a:t>What does this mean</a:t>
            </a:r>
          </a:p>
          <a:p>
            <a:r>
              <a:rPr lang="en-US" smtClean="0"/>
              <a:t>Executive Order 13166</a:t>
            </a:r>
            <a:endParaRPr lang="en-US" dirty="0"/>
          </a:p>
        </p:txBody>
      </p:sp>
    </p:spTree>
    <p:custDataLst>
      <p:tags r:id="rId1"/>
    </p:custDataLst>
    <p:extLst>
      <p:ext uri="{BB962C8B-B14F-4D97-AF65-F5344CB8AC3E}">
        <p14:creationId xmlns:p14="http://schemas.microsoft.com/office/powerpoint/2010/main" val="10272233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Environmental Justice</a:t>
            </a:r>
            <a:endParaRPr lang="en-US" dirty="0"/>
          </a:p>
        </p:txBody>
      </p:sp>
      <p:sp>
        <p:nvSpPr>
          <p:cNvPr id="3" name="Content Placeholder 2"/>
          <p:cNvSpPr>
            <a:spLocks noGrp="1"/>
          </p:cNvSpPr>
          <p:nvPr>
            <p:ph idx="1"/>
          </p:nvPr>
        </p:nvSpPr>
        <p:spPr/>
        <p:txBody>
          <a:bodyPr/>
          <a:lstStyle/>
          <a:p>
            <a:r>
              <a:rPr lang="en-US" smtClean="0"/>
              <a:t>What is environmental justice?</a:t>
            </a:r>
          </a:p>
          <a:p>
            <a:r>
              <a:rPr lang="en-US" smtClean="0"/>
              <a:t>Concerns of environmental justice populations</a:t>
            </a:r>
          </a:p>
          <a:p>
            <a:r>
              <a:rPr lang="en-US" smtClean="0"/>
              <a:t>Executive Order 12393 and US DOT Order 5610.2</a:t>
            </a:r>
          </a:p>
          <a:p>
            <a:endParaRPr lang="en-US" dirty="0"/>
          </a:p>
        </p:txBody>
      </p:sp>
    </p:spTree>
    <p:custDataLst>
      <p:tags r:id="rId1"/>
    </p:custDataLst>
    <p:extLst>
      <p:ext uri="{BB962C8B-B14F-4D97-AF65-F5344CB8AC3E}">
        <p14:creationId xmlns:p14="http://schemas.microsoft.com/office/powerpoint/2010/main" val="989849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r>
              <a:rPr lang="en-US" smtClean="0"/>
              <a:t>Application to Transit Agency Management and Operations</a:t>
            </a:r>
            <a:endParaRPr lang="en-US" dirty="0"/>
          </a:p>
        </p:txBody>
      </p:sp>
      <p:sp>
        <p:nvSpPr>
          <p:cNvPr id="9" name="Content Placeholder 8"/>
          <p:cNvSpPr>
            <a:spLocks noGrp="1"/>
          </p:cNvSpPr>
          <p:nvPr>
            <p:ph idx="1"/>
          </p:nvPr>
        </p:nvSpPr>
        <p:spPr/>
        <p:txBody>
          <a:bodyPr/>
          <a:lstStyle/>
          <a:p>
            <a:r>
              <a:rPr lang="en-US" smtClean="0"/>
              <a:t>General policies</a:t>
            </a:r>
          </a:p>
          <a:p>
            <a:r>
              <a:rPr lang="en-US" smtClean="0"/>
              <a:t>System planning</a:t>
            </a:r>
          </a:p>
          <a:p>
            <a:r>
              <a:rPr lang="en-US" smtClean="0"/>
              <a:t>Service planning</a:t>
            </a:r>
          </a:p>
          <a:p>
            <a:r>
              <a:rPr lang="en-US" smtClean="0"/>
              <a:t>Conduct service and fare equity analyses</a:t>
            </a:r>
          </a:p>
          <a:p>
            <a:endParaRPr lang="en-US" dirty="0"/>
          </a:p>
        </p:txBody>
      </p:sp>
    </p:spTree>
    <p:custDataLst>
      <p:tags r:id="rId1"/>
    </p:custDataLst>
    <p:extLst>
      <p:ext uri="{BB962C8B-B14F-4D97-AF65-F5344CB8AC3E}">
        <p14:creationId xmlns:p14="http://schemas.microsoft.com/office/powerpoint/2010/main" val="4401000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p:txBody>
          <a:bodyPr/>
          <a:lstStyle/>
          <a:p>
            <a:r>
              <a:rPr lang="en-US" sz="2800" dirty="0" smtClean="0"/>
              <a:t>After attending this lesson, students will be able to:</a:t>
            </a:r>
          </a:p>
          <a:p>
            <a:pPr lvl="1"/>
            <a:r>
              <a:rPr lang="en-US" dirty="0" smtClean="0"/>
              <a:t>Understand the requirements of the Americans with Disabilities Act (ADA) as they relate to public transportation</a:t>
            </a:r>
          </a:p>
          <a:p>
            <a:pPr lvl="1"/>
            <a:r>
              <a:rPr lang="en-US" dirty="0" smtClean="0"/>
              <a:t>Understand the civil rights laws and requirements that apply to public transportation</a:t>
            </a:r>
          </a:p>
          <a:p>
            <a:endParaRPr lang="en-US" dirty="0"/>
          </a:p>
        </p:txBody>
      </p:sp>
    </p:spTree>
    <p:custDataLst>
      <p:tags r:id="rId1"/>
    </p:custDataLst>
    <p:extLst>
      <p:ext uri="{BB962C8B-B14F-4D97-AF65-F5344CB8AC3E}">
        <p14:creationId xmlns:p14="http://schemas.microsoft.com/office/powerpoint/2010/main" val="22564627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Application to Transit Agency Management and Operations</a:t>
            </a:r>
            <a:endParaRPr lang="en-US" dirty="0"/>
          </a:p>
        </p:txBody>
      </p:sp>
      <p:sp>
        <p:nvSpPr>
          <p:cNvPr id="3" name="Content Placeholder 2"/>
          <p:cNvSpPr>
            <a:spLocks noGrp="1"/>
          </p:cNvSpPr>
          <p:nvPr>
            <p:ph idx="1"/>
          </p:nvPr>
        </p:nvSpPr>
        <p:spPr/>
        <p:txBody>
          <a:bodyPr/>
          <a:lstStyle/>
          <a:p>
            <a:r>
              <a:rPr lang="en-US" smtClean="0"/>
              <a:t>Operations and maintenance</a:t>
            </a:r>
          </a:p>
          <a:p>
            <a:r>
              <a:rPr lang="en-US" smtClean="0"/>
              <a:t>Communications and marketing</a:t>
            </a:r>
          </a:p>
          <a:p>
            <a:endParaRPr lang="en-US" dirty="0"/>
          </a:p>
        </p:txBody>
      </p:sp>
    </p:spTree>
    <p:custDataLst>
      <p:tags r:id="rId1"/>
    </p:custDataLst>
    <p:extLst>
      <p:ext uri="{BB962C8B-B14F-4D97-AF65-F5344CB8AC3E}">
        <p14:creationId xmlns:p14="http://schemas.microsoft.com/office/powerpoint/2010/main" val="11596195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smtClean="0"/>
              <a:t>Application to Transit Agency Management and Operations</a:t>
            </a:r>
            <a:endParaRPr lang="en-US" dirty="0"/>
          </a:p>
        </p:txBody>
      </p:sp>
      <p:sp>
        <p:nvSpPr>
          <p:cNvPr id="3" name="Content Placeholder 2"/>
          <p:cNvSpPr>
            <a:spLocks noGrp="1"/>
          </p:cNvSpPr>
          <p:nvPr>
            <p:ph idx="1"/>
          </p:nvPr>
        </p:nvSpPr>
        <p:spPr/>
        <p:txBody>
          <a:bodyPr/>
          <a:lstStyle/>
          <a:p>
            <a:r>
              <a:rPr lang="en-US" smtClean="0"/>
              <a:t>Circular 4702.1B discusses Title VI service and fare equity analyses and Limited English Proficiency. </a:t>
            </a:r>
          </a:p>
          <a:p>
            <a:r>
              <a:rPr lang="en-US" smtClean="0"/>
              <a:t>Circular 4703.1 discusses Environmental Justice requirements for transit operators.</a:t>
            </a:r>
            <a:endParaRPr lang="en-US" dirty="0"/>
          </a:p>
        </p:txBody>
      </p:sp>
    </p:spTree>
    <p:custDataLst>
      <p:tags r:id="rId1"/>
    </p:custDataLst>
    <p:extLst>
      <p:ext uri="{BB962C8B-B14F-4D97-AF65-F5344CB8AC3E}">
        <p14:creationId xmlns:p14="http://schemas.microsoft.com/office/powerpoint/2010/main" val="3595716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Contributor	</a:t>
            </a:r>
            <a:endParaRPr lang="en-US" dirty="0"/>
          </a:p>
        </p:txBody>
      </p:sp>
      <p:sp>
        <p:nvSpPr>
          <p:cNvPr id="3" name="Content Placeholder 2"/>
          <p:cNvSpPr>
            <a:spLocks noGrp="1"/>
          </p:cNvSpPr>
          <p:nvPr>
            <p:ph idx="1"/>
          </p:nvPr>
        </p:nvSpPr>
        <p:spPr/>
        <p:txBody>
          <a:bodyPr/>
          <a:lstStyle/>
          <a:p>
            <a:r>
              <a:rPr lang="en-US" smtClean="0"/>
              <a:t>Paul Larrousse, Director</a:t>
            </a:r>
          </a:p>
          <a:p>
            <a:r>
              <a:rPr lang="en-US" smtClean="0"/>
              <a:t>National Transit Institute</a:t>
            </a:r>
          </a:p>
          <a:p>
            <a:r>
              <a:rPr lang="en-US" smtClean="0"/>
              <a:t>Rutgers University</a:t>
            </a:r>
          </a:p>
          <a:p>
            <a:r>
              <a:rPr lang="en-US" smtClean="0"/>
              <a:t>plarrousse@nti.rutgers.edu</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6261" y="4239974"/>
            <a:ext cx="3478339" cy="1314273"/>
          </a:xfrm>
          <a:prstGeom prst="rect">
            <a:avLst/>
          </a:prstGeom>
        </p:spPr>
      </p:pic>
    </p:spTree>
    <p:custDataLst>
      <p:tags r:id="rId1"/>
    </p:custDataLst>
    <p:extLst>
      <p:ext uri="{BB962C8B-B14F-4D97-AF65-F5344CB8AC3E}">
        <p14:creationId xmlns:p14="http://schemas.microsoft.com/office/powerpoint/2010/main" val="24786714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mtClean="0"/>
              <a:t>Overall Context of the Americans with Disabilities Act</a:t>
            </a:r>
            <a:endParaRPr lang="en-US" dirty="0"/>
          </a:p>
        </p:txBody>
      </p:sp>
      <p:sp>
        <p:nvSpPr>
          <p:cNvPr id="5" name="Content Placeholder 4"/>
          <p:cNvSpPr>
            <a:spLocks noGrp="1"/>
          </p:cNvSpPr>
          <p:nvPr>
            <p:ph idx="1"/>
          </p:nvPr>
        </p:nvSpPr>
        <p:spPr/>
        <p:txBody>
          <a:bodyPr/>
          <a:lstStyle/>
          <a:p>
            <a:r>
              <a:rPr lang="en-US" smtClean="0"/>
              <a:t>Public transportation has service and compliance requirements under the Americans with Disabilities Act (ADA)</a:t>
            </a:r>
          </a:p>
          <a:p>
            <a:r>
              <a:rPr lang="en-US" smtClean="0"/>
              <a:t>Public transportation has obligations to make services readily available to all segments of our populations</a:t>
            </a:r>
            <a:endParaRPr lang="en-US" dirty="0"/>
          </a:p>
        </p:txBody>
      </p:sp>
    </p:spTree>
    <p:custDataLst>
      <p:tags r:id="rId1"/>
    </p:custDataLst>
    <p:extLst>
      <p:ext uri="{BB962C8B-B14F-4D97-AF65-F5344CB8AC3E}">
        <p14:creationId xmlns:p14="http://schemas.microsoft.com/office/powerpoint/2010/main" val="2576172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The ADA and Public Transportation</a:t>
            </a:r>
            <a:endParaRPr lang="en-US" dirty="0"/>
          </a:p>
        </p:txBody>
      </p:sp>
      <p:sp>
        <p:nvSpPr>
          <p:cNvPr id="3" name="Content Placeholder 2"/>
          <p:cNvSpPr>
            <a:spLocks noGrp="1"/>
          </p:cNvSpPr>
          <p:nvPr>
            <p:ph idx="1"/>
          </p:nvPr>
        </p:nvSpPr>
        <p:spPr/>
        <p:txBody>
          <a:bodyPr/>
          <a:lstStyle/>
          <a:p>
            <a:r>
              <a:rPr lang="en-US" dirty="0" smtClean="0"/>
              <a:t>Public transportation has been required to make transportation accessible for many years:	</a:t>
            </a:r>
          </a:p>
          <a:p>
            <a:pPr lvl="1"/>
            <a:r>
              <a:rPr lang="en-US" dirty="0" smtClean="0"/>
              <a:t>Section 16(a) of UMTA  in 1970</a:t>
            </a:r>
          </a:p>
          <a:p>
            <a:pPr lvl="1"/>
            <a:r>
              <a:rPr lang="en-US" dirty="0" smtClean="0"/>
              <a:t>Federal Highway and Surface Transportation Acts</a:t>
            </a:r>
          </a:p>
          <a:p>
            <a:pPr lvl="1"/>
            <a:r>
              <a:rPr lang="en-US" dirty="0" smtClean="0"/>
              <a:t>Section 504</a:t>
            </a:r>
          </a:p>
          <a:p>
            <a:pPr lvl="1"/>
            <a:r>
              <a:rPr lang="en-US" dirty="0" smtClean="0"/>
              <a:t>ADA</a:t>
            </a:r>
            <a:endParaRPr lang="en-US" dirty="0"/>
          </a:p>
        </p:txBody>
      </p:sp>
    </p:spTree>
    <p:custDataLst>
      <p:tags r:id="rId1"/>
    </p:custDataLst>
    <p:extLst>
      <p:ext uri="{BB962C8B-B14F-4D97-AF65-F5344CB8AC3E}">
        <p14:creationId xmlns:p14="http://schemas.microsoft.com/office/powerpoint/2010/main" val="34879393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mtClean="0"/>
              <a:t>The ADA</a:t>
            </a:r>
            <a:endParaRPr lang="en-US" dirty="0"/>
          </a:p>
        </p:txBody>
      </p:sp>
      <p:sp>
        <p:nvSpPr>
          <p:cNvPr id="3" name="Content Placeholder 2"/>
          <p:cNvSpPr>
            <a:spLocks noGrp="1"/>
          </p:cNvSpPr>
          <p:nvPr>
            <p:ph idx="1"/>
          </p:nvPr>
        </p:nvSpPr>
        <p:spPr/>
        <p:txBody>
          <a:bodyPr/>
          <a:lstStyle/>
          <a:p>
            <a:r>
              <a:rPr lang="en-US" smtClean="0"/>
              <a:t>Explanation of Titles I to V</a:t>
            </a:r>
          </a:p>
          <a:p>
            <a:pPr lvl="1"/>
            <a:r>
              <a:rPr lang="en-US" smtClean="0"/>
              <a:t>Title I – Employment</a:t>
            </a:r>
          </a:p>
          <a:p>
            <a:pPr lvl="1"/>
            <a:r>
              <a:rPr lang="en-US" smtClean="0"/>
              <a:t>Title II – Public Entities</a:t>
            </a:r>
          </a:p>
          <a:p>
            <a:pPr lvl="1"/>
            <a:r>
              <a:rPr lang="en-US" smtClean="0"/>
              <a:t>Title III – Privately Operated Public Accommodations</a:t>
            </a:r>
          </a:p>
          <a:p>
            <a:pPr lvl="1"/>
            <a:r>
              <a:rPr lang="en-US" smtClean="0"/>
              <a:t>Title IV – Telecommunications</a:t>
            </a:r>
          </a:p>
          <a:p>
            <a:pPr lvl="1"/>
            <a:r>
              <a:rPr lang="en-US" smtClean="0"/>
              <a:t>Title V – Miscellaneous Provisions (ADAAG)</a:t>
            </a:r>
          </a:p>
          <a:p>
            <a:endParaRPr lang="en-US" dirty="0"/>
          </a:p>
        </p:txBody>
      </p:sp>
    </p:spTree>
    <p:custDataLst>
      <p:tags r:id="rId1"/>
    </p:custDataLst>
    <p:extLst>
      <p:ext uri="{BB962C8B-B14F-4D97-AF65-F5344CB8AC3E}">
        <p14:creationId xmlns:p14="http://schemas.microsoft.com/office/powerpoint/2010/main" val="34498266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Title II</a:t>
            </a:r>
            <a:endParaRPr lang="en-US" dirty="0"/>
          </a:p>
        </p:txBody>
      </p:sp>
      <p:sp>
        <p:nvSpPr>
          <p:cNvPr id="3" name="Content Placeholder 2"/>
          <p:cNvSpPr>
            <a:spLocks noGrp="1"/>
          </p:cNvSpPr>
          <p:nvPr>
            <p:ph idx="1"/>
          </p:nvPr>
        </p:nvSpPr>
        <p:spPr/>
        <p:txBody>
          <a:bodyPr/>
          <a:lstStyle/>
          <a:p>
            <a:r>
              <a:rPr lang="en-US" smtClean="0"/>
              <a:t>Application to public entities</a:t>
            </a:r>
          </a:p>
          <a:p>
            <a:r>
              <a:rPr lang="en-US" smtClean="0"/>
              <a:t>Application to public transportation (including university systems)</a:t>
            </a:r>
          </a:p>
          <a:p>
            <a:r>
              <a:rPr lang="en-US" smtClean="0"/>
              <a:t>Non-discrimination provisions</a:t>
            </a:r>
          </a:p>
          <a:p>
            <a:r>
              <a:rPr lang="en-US" smtClean="0"/>
              <a:t>Equivalent service provisions</a:t>
            </a:r>
            <a:endParaRPr lang="en-US" dirty="0"/>
          </a:p>
        </p:txBody>
      </p:sp>
    </p:spTree>
    <p:custDataLst>
      <p:tags r:id="rId1"/>
    </p:custDataLst>
    <p:extLst>
      <p:ext uri="{BB962C8B-B14F-4D97-AF65-F5344CB8AC3E}">
        <p14:creationId xmlns:p14="http://schemas.microsoft.com/office/powerpoint/2010/main" val="3294484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r>
              <a:rPr lang="en-US" smtClean="0"/>
              <a:t>Maintenance of accessible features</a:t>
            </a:r>
          </a:p>
          <a:p>
            <a:r>
              <a:rPr lang="en-US" smtClean="0"/>
              <a:t>Keeping vehicle lifts operable</a:t>
            </a:r>
          </a:p>
          <a:p>
            <a:r>
              <a:rPr lang="en-US" smtClean="0"/>
              <a:t>Lift and securement use</a:t>
            </a:r>
          </a:p>
          <a:p>
            <a:r>
              <a:rPr lang="en-US" smtClean="0"/>
              <a:t>Announcement of stops</a:t>
            </a:r>
          </a:p>
          <a:p>
            <a:r>
              <a:rPr lang="en-US" smtClean="0"/>
              <a:t>Vehicle identification/route announcements</a:t>
            </a:r>
          </a:p>
          <a:p>
            <a:endParaRPr lang="en-US" dirty="0"/>
          </a:p>
        </p:txBody>
      </p:sp>
    </p:spTree>
    <p:custDataLst>
      <p:tags r:id="rId1"/>
    </p:custDataLst>
    <p:extLst>
      <p:ext uri="{BB962C8B-B14F-4D97-AF65-F5344CB8AC3E}">
        <p14:creationId xmlns:p14="http://schemas.microsoft.com/office/powerpoint/2010/main" val="3846360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r>
              <a:rPr lang="en-US" smtClean="0"/>
              <a:t>Service animals</a:t>
            </a:r>
          </a:p>
          <a:p>
            <a:r>
              <a:rPr lang="en-US" smtClean="0"/>
              <a:t>Assistance with accessible features</a:t>
            </a:r>
          </a:p>
          <a:p>
            <a:r>
              <a:rPr lang="en-US" smtClean="0"/>
              <a:t>Information in accessible formats</a:t>
            </a:r>
          </a:p>
          <a:p>
            <a:r>
              <a:rPr lang="en-US" smtClean="0"/>
              <a:t>Lift deployment</a:t>
            </a:r>
          </a:p>
          <a:p>
            <a:r>
              <a:rPr lang="en-US" smtClean="0"/>
              <a:t>Transporting persons using portable oxygen</a:t>
            </a:r>
          </a:p>
          <a:p>
            <a:endParaRPr lang="en-US" dirty="0"/>
          </a:p>
        </p:txBody>
      </p:sp>
    </p:spTree>
    <p:custDataLst>
      <p:tags r:id="rId1"/>
    </p:custDataLst>
    <p:extLst>
      <p:ext uri="{BB962C8B-B14F-4D97-AF65-F5344CB8AC3E}">
        <p14:creationId xmlns:p14="http://schemas.microsoft.com/office/powerpoint/2010/main" val="5185055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Provision of Service</a:t>
            </a:r>
            <a:endParaRPr lang="en-US" dirty="0"/>
          </a:p>
        </p:txBody>
      </p:sp>
      <p:sp>
        <p:nvSpPr>
          <p:cNvPr id="3" name="Content Placeholder 2"/>
          <p:cNvSpPr>
            <a:spLocks noGrp="1"/>
          </p:cNvSpPr>
          <p:nvPr>
            <p:ph idx="1"/>
          </p:nvPr>
        </p:nvSpPr>
        <p:spPr/>
        <p:txBody>
          <a:bodyPr/>
          <a:lstStyle/>
          <a:p>
            <a:r>
              <a:rPr lang="en-US" smtClean="0"/>
              <a:t>Adequate time for boarding</a:t>
            </a:r>
          </a:p>
          <a:p>
            <a:r>
              <a:rPr lang="en-US" smtClean="0"/>
              <a:t>Use of priority seating</a:t>
            </a:r>
          </a:p>
          <a:p>
            <a:r>
              <a:rPr lang="en-US" smtClean="0"/>
              <a:t>Over the road bus</a:t>
            </a:r>
          </a:p>
          <a:p>
            <a:r>
              <a:rPr lang="en-US" smtClean="0"/>
              <a:t>Training</a:t>
            </a:r>
          </a:p>
          <a:p>
            <a:endParaRPr lang="en-US" dirty="0"/>
          </a:p>
        </p:txBody>
      </p:sp>
    </p:spTree>
    <p:custDataLst>
      <p:tags r:id="rId1"/>
    </p:custDataLst>
    <p:extLst>
      <p:ext uri="{BB962C8B-B14F-4D97-AF65-F5344CB8AC3E}">
        <p14:creationId xmlns:p14="http://schemas.microsoft.com/office/powerpoint/2010/main" val="361940387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277</TotalTime>
  <Words>9734</Words>
  <Application>Microsoft Office PowerPoint</Application>
  <PresentationFormat>On-screen Show (4:3)</PresentationFormat>
  <Paragraphs>514</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Clarity</vt:lpstr>
      <vt:lpstr>  Module 2 - Lesson 3</vt:lpstr>
      <vt:lpstr>Objectives</vt:lpstr>
      <vt:lpstr>Overall Context of the Americans with Disabilities Act</vt:lpstr>
      <vt:lpstr>The ADA and Public Transportation</vt:lpstr>
      <vt:lpstr>The ADA</vt:lpstr>
      <vt:lpstr>Title II</vt:lpstr>
      <vt:lpstr>Provision of Service</vt:lpstr>
      <vt:lpstr>Provision of Service</vt:lpstr>
      <vt:lpstr>Provision of Service</vt:lpstr>
      <vt:lpstr>Complementary Paratransit Service</vt:lpstr>
      <vt:lpstr>Six Service Criteria for Complementary Paratransit</vt:lpstr>
      <vt:lpstr>Six Service Criteria for Complementary Paratransit</vt:lpstr>
      <vt:lpstr>Transportation Facilities</vt:lpstr>
      <vt:lpstr>Transportation Facilities</vt:lpstr>
      <vt:lpstr>Compliance and Enforcement</vt:lpstr>
      <vt:lpstr>Transit Agencies and Civil Rights</vt:lpstr>
      <vt:lpstr>Limited English Proficiency</vt:lpstr>
      <vt:lpstr>Environmental Justice</vt:lpstr>
      <vt:lpstr>Application to Transit Agency Management and Operations</vt:lpstr>
      <vt:lpstr>Application to Transit Agency Management and Operations</vt:lpstr>
      <vt:lpstr>Application to Transit Agency Management and Operations</vt:lpstr>
      <vt:lpstr>Contributor </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35</cp:revision>
  <dcterms:created xsi:type="dcterms:W3CDTF">2012-01-19T20:24:50Z</dcterms:created>
  <dcterms:modified xsi:type="dcterms:W3CDTF">2015-06-02T18:36:08Z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