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4"/>
  </p:notesMasterIdLst>
  <p:sldIdLst>
    <p:sldId id="283" r:id="rId2"/>
    <p:sldId id="284"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4" r:id="rId23"/>
  </p:sldIdLst>
  <p:sldSz cx="9144000" cy="6858000" type="screen4x3"/>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15" autoAdjust="0"/>
  </p:normalViewPr>
  <p:slideViewPr>
    <p:cSldViewPr>
      <p:cViewPr>
        <p:scale>
          <a:sx n="60" d="100"/>
          <a:sy n="60" d="100"/>
        </p:scale>
        <p:origin x="-1350" y="-62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1812"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71D85-367C-4C6D-B64D-F8F86FB525D5}" type="datetimeFigureOut">
              <a:rPr lang="en-US" smtClean="0"/>
              <a:pPr/>
              <a:t>6/2/2015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F7EE241E-B6BC-4BB6-B1B5-660D3720B642}" type="slidenum">
              <a:rPr lang="en-US" altLang="en-US" sz="1200"/>
              <a:pPr/>
              <a:t>1</a:t>
            </a:fld>
            <a:endParaRPr lang="en-US" altLang="en-US" sz="1200"/>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To edit the “Center Name” on the title and slide masters, from the menu, click View &gt; Master &gt; Slide Master. Edit then close the master view</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2BE765F9-FAC2-4123-86A4-DCDF3C0D30BE}" type="slidenum">
              <a:rPr lang="en-US" altLang="en-US" sz="1200"/>
              <a:pPr/>
              <a:t>10</a:t>
            </a:fld>
            <a:endParaRPr lang="en-US" altLang="en-US" sz="120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CATA has 2 primary local sources of revenue.  The first is a local property tax millage that is periodically renewable by the voters.  This means that CATA has to convince the voters on a regular basis that they are operating efficiently and cost effectively and provide a service that is essential in the community.  This can be both a carrot and a stick.  A carrot since the transit agency has to be well managed and operated (witnessed by CATA winning America’s Best from APTA).  A stick because voters and politicians can use the millage renewal as a way to get CATA to fulfill an agenda that is not consistent with good operation.</a:t>
            </a:r>
          </a:p>
          <a:p>
            <a:endParaRPr lang="en-US" altLang="en-US" smtClean="0"/>
          </a:p>
          <a:p>
            <a:r>
              <a:rPr lang="en-US" altLang="en-US" smtClean="0"/>
              <a:t>Michigan State University is the second funding source.  They pay CATA to operate the campus bus network as part of the CATA system and for access to the CATA system at large.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89BFC269-70BD-4294-9DA0-D8360A515095}" type="slidenum">
              <a:rPr lang="en-US" altLang="en-US" sz="1200"/>
              <a:pPr/>
              <a:t>11</a:t>
            </a:fld>
            <a:endParaRPr lang="en-US" altLang="en-US" sz="120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Omaha levies this tax within its corporate limits.  In this particular case, the levy cannot be used for any services outside the city limits.  This means, even if the service outside the city limits is of great benefit to Omaha residents, it must be paid for by another public or private entity.</a:t>
            </a:r>
          </a:p>
          <a:p>
            <a:endParaRPr lang="en-US" alt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D156984A-2B29-4ED4-96A8-FC2204EF9EA8}" type="slidenum">
              <a:rPr lang="en-US" altLang="en-US" sz="1200"/>
              <a:pPr/>
              <a:t>12</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These 2 funding sources are used to fund the Albany transit system and others in NY state.  The issue with these funds are that they are affected by circumstances that the transit agency has no control over.  This can have a major impact on the service level that the agency can provide.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A691AB76-E817-44F4-B8A1-DBD37B589214}" type="slidenum">
              <a:rPr lang="en-US" altLang="en-US" sz="1200"/>
              <a:pPr/>
              <a:t>13</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system is funded by a sales tax.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F2E192BF-3667-4577-ACCF-522E50D0A5E9}" type="slidenum">
              <a:rPr lang="en-US" altLang="en-US" sz="1200"/>
              <a:pPr/>
              <a:t>14</a:t>
            </a:fld>
            <a:endParaRPr lang="en-US"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earnings tax is levied only in the City of Cincinnati.  The service is provide to a much broader area in Hamilton County.  Hamilton County also has the final appointment authority for board members even those nominated by the City of Cincinnati.  Cincinnati can veto fare increases.  The issue here is how the revenue is provided but the oversight of the transit agency is set up.  The two are not in sync which can and does lead to friction and conflicts.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BFFABCE5-6CAE-4D4D-94BD-6E025C249C2B}" type="slidenum">
              <a:rPr lang="en-US" altLang="en-US" sz="1200"/>
              <a:pPr/>
              <a:t>15</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This is a wage based tax paid by employers and the self-employed.  This tax is highly impacted by the economy.  In periods of recession, the level of transit service can be greatly affected.</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65711D5F-E34C-4DB7-AEFA-44BC35861E41}" type="slidenum">
              <a:rPr lang="en-US" altLang="en-US" sz="1200"/>
              <a:pPr/>
              <a:t>16</a:t>
            </a:fld>
            <a:endParaRPr lang="en-US" alt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CCBA16DD-36B8-441E-9FA7-88E1EF6E2924}" type="slidenum">
              <a:rPr lang="en-US" altLang="en-US" sz="1200"/>
              <a:pPr/>
              <a:t>17</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Each major transit agency in Texas has its own enabling legislation passed by the Texas legislature.  The legislature has changed transit authority make up and responsibilities from time to time which can lead to uncertainty and unpredictability in planning for the future.</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8F473F57-9E44-49A4-ACF7-AD0A8F73D546}" type="slidenum">
              <a:rPr lang="en-US" altLang="en-US" sz="1200"/>
              <a:pPr/>
              <a:t>18</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323EF08B-C651-468D-9EF6-589504C4D8EC}" type="slidenum">
              <a:rPr lang="en-US" altLang="en-US" sz="1200"/>
              <a:pPr/>
              <a:t>19</a:t>
            </a:fld>
            <a:endParaRPr lang="en-US" altLang="en-US" sz="120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Houston Metro has plays a major role in the road network making a true multimodal operation.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a:ln/>
        </p:spPr>
      </p:sp>
      <p:sp>
        <p:nvSpPr>
          <p:cNvPr id="81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FTA provides in excess of $11 billion per year in transit funding in multiple category.  Some funds are based on formulas while others are discretionary in nature.</a:t>
            </a:r>
          </a:p>
          <a:p>
            <a:r>
              <a:rPr lang="en-US" altLang="en-US" smtClean="0"/>
              <a:t>Many states provide funding of operations and/or capital purchases.  The number of states that do so in not a majority and largely representative of the more urban states.</a:t>
            </a:r>
          </a:p>
          <a:p>
            <a:r>
              <a:rPr lang="en-US" altLang="en-US" smtClean="0"/>
              <a:t>Local funds are derived from many different sources.  The authorization for levying these funds is generally a function of state legislation.</a:t>
            </a:r>
          </a:p>
        </p:txBody>
      </p:sp>
      <p:sp>
        <p:nvSpPr>
          <p:cNvPr id="81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D9BADF40-6BE4-49E0-9F54-9083E228D5B6}" type="slidenum">
              <a:rPr lang="en-US" altLang="en-US" sz="1200"/>
              <a:pPr/>
              <a:t>2</a:t>
            </a:fld>
            <a:endParaRPr lang="en-US" altLang="en-US" sz="120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12E1AEF8-E8BA-4E38-9C8C-2B9DAC79086F}" type="slidenum">
              <a:rPr lang="en-US" altLang="en-US" sz="1200"/>
              <a:pPr/>
              <a:t>20</a:t>
            </a:fld>
            <a:endParaRPr lang="en-US" altLang="en-US" sz="120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F48A242C-C473-4845-84A6-F37B50CEAD0A}" type="slidenum">
              <a:rPr lang="en-US" altLang="en-US" sz="1200"/>
              <a:pPr/>
              <a:t>21</a:t>
            </a:fld>
            <a:endParaRPr lang="en-US" altLang="en-US" sz="120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6633FDE6-7BDD-4B16-B6D3-67EE914D1E3E}" type="slidenum">
              <a:rPr lang="en-US" altLang="en-US" sz="1200"/>
              <a:pPr/>
              <a:t>22</a:t>
            </a:fld>
            <a:endParaRPr lang="en-US" altLang="en-US" sz="120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3A8E8425-76EA-46B9-BBEA-6EA176C92C3B}" type="slidenum">
              <a:rPr lang="en-US" altLang="en-US" sz="1200"/>
              <a:pPr/>
              <a:t>3</a:t>
            </a:fld>
            <a:endParaRPr lang="en-US" altLang="en-US" sz="1200"/>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Bay Area Rapid Transit System is the heavy rail system that serves the San Francisco bay region.  It is funding by a combination of sales taxes and property tax.  The property tax was the main source of revenue that built the original system.</a:t>
            </a:r>
          </a:p>
          <a:p>
            <a:endParaRPr lang="en-US"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FE967D33-B31B-4399-B737-2CE101201B28}" type="slidenum">
              <a:rPr lang="en-US" altLang="en-US" sz="1200"/>
              <a:pPr/>
              <a:t>4</a:t>
            </a:fld>
            <a:endParaRPr lang="en-US" altLang="en-US" sz="1200"/>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This district is a multi-modal operation.  While the most famous asset is the Golden Gate Bridge, the district operates buses and ferries from counties north of San Francisco to San Francisco.  The transit operations are funded by surplus bridge tolls.</a:t>
            </a:r>
          </a:p>
          <a:p>
            <a:endParaRPr lang="en-US" altLang="en-US" smtClean="0"/>
          </a:p>
          <a:p>
            <a:r>
              <a:rPr lang="en-US" altLang="en-US" smtClean="0"/>
              <a:t>Bridge and tunnel tolls are also used to fund transit services by the NYMTA.</a:t>
            </a:r>
          </a:p>
          <a:p>
            <a:endParaRPr lang="en-US"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B08FC088-7DCD-48B2-9D11-326BB9AA2421}" type="slidenum">
              <a:rPr lang="en-US" altLang="en-US" sz="1200"/>
              <a:pPr/>
              <a:t>5</a:t>
            </a:fld>
            <a:endParaRPr lang="en-US" altLang="en-US" sz="120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SamTrans is the San Mateo County Transit District immediately south of San Francisco.  They have a sales tax.  They are also the administrative entity for Caltrain, the 3 county commuter rail service that operates on the San Francisco peninsula.  The sale tax funding is used to pay San Mateo’s share of the Caltrain operation.</a:t>
            </a:r>
          </a:p>
          <a:p>
            <a:endParaRPr lang="en-US"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FB2C56CF-AA50-4CD2-9E79-E5DF60B64FD6}" type="slidenum">
              <a:rPr lang="en-US" altLang="en-US" sz="1200"/>
              <a:pPr/>
              <a:t>6</a:t>
            </a:fld>
            <a:endParaRPr lang="en-US" altLang="en-US" sz="120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The RTD originally had a sales tax that was set by voter referendum of 0.6%.  The RTD asked the voters to raise the tax to a full 1% to fund the FasTracks program which is the major expansion of rail services in the Denver area.  The voters approved this increase.</a:t>
            </a:r>
          </a:p>
          <a:p>
            <a:endParaRPr lang="en-US" altLang="en-US" smtClean="0"/>
          </a:p>
          <a:p>
            <a:r>
              <a:rPr lang="en-US" altLang="en-US" smtClean="0"/>
              <a:t>The note on the 3% discount for timely payment is interesting.  This probably was done since tax collections lagged in some cases.  This serves as an incentive for those collecting the tax to receive a benefit from timely transmission of the receipts.</a:t>
            </a:r>
          </a:p>
          <a:p>
            <a:endParaRPr lang="en-US"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30C94F07-FBF6-4AD1-A2FF-715ADF917DDD}" type="slidenum">
              <a:rPr lang="en-US" altLang="en-US" sz="1200"/>
              <a:pPr/>
              <a:t>7</a:t>
            </a:fld>
            <a:endParaRPr lang="en-US" altLang="en-US" sz="120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Citilink is the Peoria area bus system.  Voter approval of any tax to support transit operations is required.</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80A23765-A7A5-4E11-BB38-25D657B4017B}" type="slidenum">
              <a:rPr lang="en-US" altLang="en-US" sz="1200"/>
              <a:pPr/>
              <a:t>8</a:t>
            </a:fld>
            <a:endParaRPr lang="en-US" altLang="en-US" sz="120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smtClean="0"/>
              <a:t>CityBus is the Lafayette bus system.  This illustration shows that the taxing district is larger than the service area.  This is sometimes the case where there is a perceived benefit for having transit services in the broader region even if service is not provided in every part of the service area.</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a:defRPr sz="2400">
                <a:solidFill>
                  <a:schemeClr val="tx1"/>
                </a:solidFill>
                <a:latin typeface="Times New Roman" pitchFamily="18" charset="0"/>
                <a:ea typeface="MS PGothic" pitchFamily="34" charset="-128"/>
              </a:defRPr>
            </a:lvl1pPr>
            <a:lvl2pPr marL="742950" indent="-285750" defTabSz="923925">
              <a:defRPr sz="2400">
                <a:solidFill>
                  <a:schemeClr val="tx1"/>
                </a:solidFill>
                <a:latin typeface="Times New Roman" pitchFamily="18" charset="0"/>
                <a:ea typeface="MS PGothic" pitchFamily="34" charset="-128"/>
              </a:defRPr>
            </a:lvl2pPr>
            <a:lvl3pPr marL="1143000" indent="-228600" defTabSz="923925">
              <a:defRPr sz="2400">
                <a:solidFill>
                  <a:schemeClr val="tx1"/>
                </a:solidFill>
                <a:latin typeface="Times New Roman" pitchFamily="18" charset="0"/>
                <a:ea typeface="MS PGothic" pitchFamily="34" charset="-128"/>
              </a:defRPr>
            </a:lvl3pPr>
            <a:lvl4pPr marL="1600200" indent="-228600" defTabSz="923925">
              <a:defRPr sz="2400">
                <a:solidFill>
                  <a:schemeClr val="tx1"/>
                </a:solidFill>
                <a:latin typeface="Times New Roman" pitchFamily="18" charset="0"/>
                <a:ea typeface="MS PGothic" pitchFamily="34" charset="-128"/>
              </a:defRPr>
            </a:lvl4pPr>
            <a:lvl5pPr marL="2057400" indent="-228600" defTabSz="923925">
              <a:defRPr sz="2400">
                <a:solidFill>
                  <a:schemeClr val="tx1"/>
                </a:solidFill>
                <a:latin typeface="Times New Roman" pitchFamily="18" charset="0"/>
                <a:ea typeface="MS PGothic" pitchFamily="34" charset="-128"/>
              </a:defRPr>
            </a:lvl5pPr>
            <a:lvl6pPr marL="25146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6pPr>
            <a:lvl7pPr marL="29718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7pPr>
            <a:lvl8pPr marL="34290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8pPr>
            <a:lvl9pPr marL="3886200" indent="-228600" defTabSz="923925" eaLnBrk="0" fontAlgn="base" hangingPunct="0">
              <a:spcBef>
                <a:spcPct val="0"/>
              </a:spcBef>
              <a:spcAft>
                <a:spcPct val="0"/>
              </a:spcAft>
              <a:defRPr sz="2400">
                <a:solidFill>
                  <a:schemeClr val="tx1"/>
                </a:solidFill>
                <a:latin typeface="Times New Roman" pitchFamily="18" charset="0"/>
                <a:ea typeface="MS PGothic" pitchFamily="34" charset="-128"/>
              </a:defRPr>
            </a:lvl9pPr>
          </a:lstStyle>
          <a:p>
            <a:fld id="{CB45E82F-53BD-4150-A8BF-C9C106F49582}" type="slidenum">
              <a:rPr lang="en-US" altLang="en-US" sz="1200"/>
              <a:pPr/>
              <a:t>9</a:t>
            </a:fld>
            <a:endParaRPr lang="en-US" altLang="en-US" sz="120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smtClean="0"/>
              <a:t>Massachusetts is a state that provides a large share of the operating and capital expenses for its transit agencies.  While there is a local share, it is very small compared to most other states.  </a:t>
            </a:r>
          </a:p>
          <a:p>
            <a:endParaRPr lang="en-US" altLang="en-US" dirty="0" smtClean="0"/>
          </a:p>
          <a:p>
            <a:r>
              <a:rPr lang="en-US" altLang="en-US" dirty="0" smtClean="0"/>
              <a:t>An interesting note is that outside of the MBTA in Boston, all Massachusetts transit agencies operators and maintainers must be employees of private entities and not public sector employees.  This is done with the belief that this would be a cost savings and efficiency move.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752600"/>
            <a:ext cx="7772400" cy="4343400"/>
          </a:xfrm>
        </p:spPr>
        <p:txBody>
          <a:bodyPr/>
          <a:lstStyle/>
          <a:p>
            <a:pPr lvl="0"/>
            <a:endParaRPr lang="en-US" noProof="0" dirty="0" smtClean="0"/>
          </a:p>
        </p:txBody>
      </p:sp>
      <p:sp>
        <p:nvSpPr>
          <p:cNvPr id="4"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30094AD7-0F5C-814E-B6D3-72B05812DE94}" type="slidenum">
              <a:rPr lang="en-US"/>
              <a:pPr>
                <a:defRPr/>
              </a:pPr>
              <a:t>‹#›</a:t>
            </a:fld>
            <a:endParaRPr lang="en-US"/>
          </a:p>
        </p:txBody>
      </p:sp>
    </p:spTree>
    <p:extLst>
      <p:ext uri="{BB962C8B-B14F-4D97-AF65-F5344CB8AC3E}">
        <p14:creationId xmlns:p14="http://schemas.microsoft.com/office/powerpoint/2010/main" val="159273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6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7"/>
          <p:cNvSpPr txBox="1">
            <a:spLocks noChangeArrowheads="1"/>
          </p:cNvSpPr>
          <p:nvPr/>
        </p:nvSpPr>
        <p:spPr bwMode="auto">
          <a:xfrm>
            <a:off x="476250" y="2590800"/>
            <a:ext cx="821055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50000"/>
              </a:spcBef>
              <a:buFontTx/>
              <a:buNone/>
            </a:pPr>
            <a:r>
              <a:rPr lang="en-US" altLang="en-US" sz="4400">
                <a:solidFill>
                  <a:schemeClr val="bg1"/>
                </a:solidFill>
              </a:rPr>
              <a:t>Funding Models for Public R Transit Authorities</a:t>
            </a:r>
          </a:p>
        </p:txBody>
      </p:sp>
      <p:sp>
        <p:nvSpPr>
          <p:cNvPr id="2" name="Title 1"/>
          <p:cNvSpPr>
            <a:spLocks noGrp="1"/>
          </p:cNvSpPr>
          <p:nvPr>
            <p:ph type="ctrTitle"/>
          </p:nvPr>
        </p:nvSpPr>
        <p:spPr/>
        <p:txBody>
          <a:bodyPr/>
          <a:lstStyle/>
          <a:p>
            <a:r>
              <a:rPr lang="en-US" altLang="en-US" sz="4400" dirty="0" smtClean="0"/>
              <a:t>Module 2 – Lesson 2</a:t>
            </a:r>
            <a:endParaRPr lang="en-US" altLang="en-US" sz="4400" dirty="0"/>
          </a:p>
        </p:txBody>
      </p:sp>
      <p:sp>
        <p:nvSpPr>
          <p:cNvPr id="5" name="Subtitle 4"/>
          <p:cNvSpPr>
            <a:spLocks noGrp="1"/>
          </p:cNvSpPr>
          <p:nvPr>
            <p:ph type="subTitle" idx="1"/>
          </p:nvPr>
        </p:nvSpPr>
        <p:spPr>
          <a:xfrm>
            <a:off x="685800" y="3505200"/>
            <a:ext cx="7543800" cy="2895600"/>
          </a:xfrm>
        </p:spPr>
        <p:txBody>
          <a:bodyPr/>
          <a:lstStyle/>
          <a:p>
            <a:r>
              <a:rPr lang="en-US" altLang="en-US" dirty="0"/>
              <a:t>Funding Models </a:t>
            </a:r>
            <a:r>
              <a:rPr lang="en-US" altLang="en-US" dirty="0" smtClean="0"/>
              <a:t>for Public Transit Authorities</a:t>
            </a:r>
          </a:p>
          <a:p>
            <a:endParaRPr lang="en-US" dirty="0"/>
          </a:p>
          <a:p>
            <a:endParaRPr lang="en-US" dirty="0" smtClean="0"/>
          </a:p>
          <a:p>
            <a:endParaRPr lang="en-US" dirty="0"/>
          </a:p>
          <a:p>
            <a:r>
              <a:rPr lang="en-US" dirty="0" smtClean="0"/>
              <a:t>Paul </a:t>
            </a:r>
            <a:r>
              <a:rPr lang="en-US" dirty="0" err="1" smtClean="0"/>
              <a:t>Larrousse</a:t>
            </a:r>
            <a:endParaRPr lang="en-US"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normAutofit fontScale="90000"/>
          </a:bodyPr>
          <a:lstStyle/>
          <a:p>
            <a:pPr lvl="0"/>
            <a:r>
              <a:rPr lang="en-US" altLang="en-US" dirty="0" smtClean="0"/>
              <a:t/>
            </a:r>
            <a:br>
              <a:rPr lang="en-US" altLang="en-US" dirty="0" smtClean="0"/>
            </a:br>
            <a:r>
              <a:rPr lang="en-US" altLang="en-US" sz="4400" dirty="0" smtClean="0"/>
              <a:t>Michigan</a:t>
            </a:r>
            <a:r>
              <a:rPr lang="en-US" altLang="en-US" dirty="0" smtClean="0"/>
              <a:t/>
            </a:r>
            <a:br>
              <a:rPr lang="en-US" altLang="en-US" dirty="0" smtClean="0"/>
            </a:br>
            <a:endParaRPr lang="en-US" altLang="en-US" dirty="0" smtClean="0"/>
          </a:p>
        </p:txBody>
      </p:sp>
      <p:sp>
        <p:nvSpPr>
          <p:cNvPr id="23555" name="Rectangle 3"/>
          <p:cNvSpPr>
            <a:spLocks noGrp="1" noChangeArrowheads="1"/>
          </p:cNvSpPr>
          <p:nvPr>
            <p:ph type="body" idx="1"/>
          </p:nvPr>
        </p:nvSpPr>
        <p:spPr/>
        <p:txBody>
          <a:bodyPr/>
          <a:lstStyle/>
          <a:p>
            <a:r>
              <a:rPr lang="en-US" altLang="en-US" smtClean="0"/>
              <a:t>Capital Area Transportation Authority</a:t>
            </a:r>
          </a:p>
          <a:p>
            <a:r>
              <a:rPr lang="en-US" altLang="en-US" smtClean="0"/>
              <a:t>Combined with MSU system, which funds services</a:t>
            </a:r>
          </a:p>
          <a:p>
            <a:r>
              <a:rPr lang="en-US" altLang="en-US" smtClean="0"/>
              <a:t>Renewable millage</a:t>
            </a:r>
          </a:p>
          <a:p>
            <a:endParaRPr lang="en-US" altLang="en-US" dirty="0" smtClean="0"/>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ChangeArrowheads="1"/>
          </p:cNvSpPr>
          <p:nvPr/>
        </p:nvSpPr>
        <p:spPr bwMode="auto">
          <a:xfrm>
            <a:off x="171450" y="914400"/>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25603" name="Rectangle 5"/>
          <p:cNvSpPr>
            <a:spLocks noChangeArrowheads="1"/>
          </p:cNvSpPr>
          <p:nvPr/>
        </p:nvSpPr>
        <p:spPr bwMode="auto">
          <a:xfrm>
            <a:off x="228600" y="2457450"/>
            <a:ext cx="8686800"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30000"/>
              </a:spcBef>
              <a:spcAft>
                <a:spcPct val="30000"/>
              </a:spcAft>
            </a:pPr>
            <a:endParaRPr lang="en-US" altLang="en-US" sz="2500" dirty="0"/>
          </a:p>
        </p:txBody>
      </p:sp>
      <p:sp>
        <p:nvSpPr>
          <p:cNvPr id="25604" name="Rectangle 6"/>
          <p:cNvSpPr>
            <a:spLocks noChangeArrowheads="1"/>
          </p:cNvSpPr>
          <p:nvPr/>
        </p:nvSpPr>
        <p:spPr bwMode="auto">
          <a:xfrm>
            <a:off x="171450" y="1600200"/>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2" name="Title 1"/>
          <p:cNvSpPr>
            <a:spLocks noGrp="1"/>
          </p:cNvSpPr>
          <p:nvPr>
            <p:ph type="title"/>
          </p:nvPr>
        </p:nvSpPr>
        <p:spPr/>
        <p:txBody>
          <a:bodyPr>
            <a:normAutofit/>
          </a:bodyPr>
          <a:lstStyle/>
          <a:p>
            <a:r>
              <a:rPr lang="en-US" altLang="en-US" dirty="0" smtClean="0"/>
              <a:t>Nebraska</a:t>
            </a:r>
            <a:endParaRPr lang="en-US" dirty="0"/>
          </a:p>
        </p:txBody>
      </p:sp>
      <p:sp>
        <p:nvSpPr>
          <p:cNvPr id="3" name="Content Placeholder 2"/>
          <p:cNvSpPr>
            <a:spLocks noGrp="1"/>
          </p:cNvSpPr>
          <p:nvPr>
            <p:ph idx="1"/>
          </p:nvPr>
        </p:nvSpPr>
        <p:spPr/>
        <p:txBody>
          <a:bodyPr/>
          <a:lstStyle/>
          <a:p>
            <a:r>
              <a:rPr lang="en-US" altLang="en-US" smtClean="0"/>
              <a:t>Metro Area Transit</a:t>
            </a:r>
          </a:p>
          <a:p>
            <a:r>
              <a:rPr lang="en-US" altLang="en-US" smtClean="0"/>
              <a:t>Tax levy on all tangible and real personal property in the City of Omaha</a:t>
            </a:r>
          </a:p>
          <a:p>
            <a:r>
              <a:rPr lang="en-US" altLang="en-US" smtClean="0"/>
              <a:t>Service contracts outside of Omaha and cannot use Omaha levy</a:t>
            </a:r>
          </a:p>
          <a:p>
            <a:endParaRPr lang="en-US" dirty="0"/>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ChangeArrowheads="1"/>
          </p:cNvSpPr>
          <p:nvPr/>
        </p:nvSpPr>
        <p:spPr bwMode="auto">
          <a:xfrm>
            <a:off x="478221" y="2038350"/>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27651" name="Rectangle 5"/>
          <p:cNvSpPr>
            <a:spLocks noChangeArrowheads="1"/>
          </p:cNvSpPr>
          <p:nvPr/>
        </p:nvSpPr>
        <p:spPr bwMode="auto">
          <a:xfrm>
            <a:off x="228600" y="2457450"/>
            <a:ext cx="8686800"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30000"/>
              </a:spcBef>
              <a:spcAft>
                <a:spcPct val="30000"/>
              </a:spcAft>
            </a:pPr>
            <a:endParaRPr lang="en-US" altLang="en-US" sz="2500" dirty="0"/>
          </a:p>
        </p:txBody>
      </p:sp>
      <p:sp>
        <p:nvSpPr>
          <p:cNvPr id="27652" name="Rectangle 6"/>
          <p:cNvSpPr>
            <a:spLocks noChangeArrowheads="1"/>
          </p:cNvSpPr>
          <p:nvPr/>
        </p:nvSpPr>
        <p:spPr bwMode="auto">
          <a:xfrm>
            <a:off x="171450" y="1600200"/>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2" name="Title 1"/>
          <p:cNvSpPr>
            <a:spLocks noGrp="1"/>
          </p:cNvSpPr>
          <p:nvPr>
            <p:ph type="title"/>
          </p:nvPr>
        </p:nvSpPr>
        <p:spPr/>
        <p:txBody>
          <a:bodyPr>
            <a:normAutofit/>
          </a:bodyPr>
          <a:lstStyle/>
          <a:p>
            <a:r>
              <a:rPr lang="en-US" altLang="en-US" dirty="0" smtClean="0"/>
              <a:t>New York</a:t>
            </a:r>
            <a:endParaRPr lang="en-US" dirty="0"/>
          </a:p>
        </p:txBody>
      </p:sp>
      <p:sp>
        <p:nvSpPr>
          <p:cNvPr id="3" name="Content Placeholder 2"/>
          <p:cNvSpPr>
            <a:spLocks noGrp="1"/>
          </p:cNvSpPr>
          <p:nvPr>
            <p:ph idx="1"/>
          </p:nvPr>
        </p:nvSpPr>
        <p:spPr/>
        <p:txBody>
          <a:bodyPr/>
          <a:lstStyle/>
          <a:p>
            <a:r>
              <a:rPr lang="en-US" altLang="en-US" smtClean="0"/>
              <a:t>Capital District Transportation Authority</a:t>
            </a:r>
          </a:p>
          <a:p>
            <a:r>
              <a:rPr lang="en-US" altLang="en-US" smtClean="0"/>
              <a:t>Gross receipts tax on oil and gas companies levied by NYS</a:t>
            </a:r>
          </a:p>
          <a:p>
            <a:r>
              <a:rPr lang="en-US" altLang="en-US" smtClean="0"/>
              <a:t>Mortgage recording fee</a:t>
            </a:r>
          </a:p>
          <a:p>
            <a:endParaRPr lang="en-US" dirty="0"/>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ChangeArrowheads="1"/>
          </p:cNvSpPr>
          <p:nvPr/>
        </p:nvSpPr>
        <p:spPr bwMode="auto">
          <a:xfrm>
            <a:off x="1524000" y="3429000"/>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29699" name="Rectangle 5"/>
          <p:cNvSpPr>
            <a:spLocks noChangeArrowheads="1"/>
          </p:cNvSpPr>
          <p:nvPr/>
        </p:nvSpPr>
        <p:spPr bwMode="auto">
          <a:xfrm>
            <a:off x="228600" y="2457450"/>
            <a:ext cx="8686800"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30000"/>
              </a:spcBef>
              <a:spcAft>
                <a:spcPct val="30000"/>
              </a:spcAft>
            </a:pPr>
            <a:endParaRPr lang="en-US" altLang="en-US" sz="2500" dirty="0"/>
          </a:p>
        </p:txBody>
      </p:sp>
      <p:sp>
        <p:nvSpPr>
          <p:cNvPr id="29700" name="Rectangle 6"/>
          <p:cNvSpPr>
            <a:spLocks noChangeArrowheads="1"/>
          </p:cNvSpPr>
          <p:nvPr/>
        </p:nvSpPr>
        <p:spPr bwMode="auto">
          <a:xfrm>
            <a:off x="171450" y="1600200"/>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2" name="Title 1"/>
          <p:cNvSpPr>
            <a:spLocks noGrp="1"/>
          </p:cNvSpPr>
          <p:nvPr>
            <p:ph type="title"/>
          </p:nvPr>
        </p:nvSpPr>
        <p:spPr/>
        <p:txBody>
          <a:bodyPr>
            <a:normAutofit/>
          </a:bodyPr>
          <a:lstStyle/>
          <a:p>
            <a:r>
              <a:rPr lang="en-US" altLang="en-US" dirty="0" smtClean="0"/>
              <a:t>North Carolina</a:t>
            </a:r>
            <a:endParaRPr lang="en-US" dirty="0"/>
          </a:p>
        </p:txBody>
      </p:sp>
      <p:sp>
        <p:nvSpPr>
          <p:cNvPr id="3" name="Content Placeholder 2"/>
          <p:cNvSpPr>
            <a:spLocks noGrp="1"/>
          </p:cNvSpPr>
          <p:nvPr>
            <p:ph idx="1"/>
          </p:nvPr>
        </p:nvSpPr>
        <p:spPr/>
        <p:txBody>
          <a:bodyPr/>
          <a:lstStyle/>
          <a:p>
            <a:r>
              <a:rPr lang="en-US" altLang="en-US" smtClean="0"/>
              <a:t>Charlotte Area Transit System</a:t>
            </a:r>
          </a:p>
          <a:p>
            <a:r>
              <a:rPr lang="en-US" altLang="en-US" smtClean="0"/>
              <a:t>Sales tax</a:t>
            </a:r>
          </a:p>
          <a:p>
            <a:endParaRPr lang="en-US" dirty="0"/>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4"/>
          <p:cNvSpPr>
            <a:spLocks noChangeArrowheads="1"/>
          </p:cNvSpPr>
          <p:nvPr/>
        </p:nvSpPr>
        <p:spPr bwMode="auto">
          <a:xfrm>
            <a:off x="2590800" y="762000"/>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31747" name="Rectangle 5"/>
          <p:cNvSpPr>
            <a:spLocks noChangeArrowheads="1"/>
          </p:cNvSpPr>
          <p:nvPr/>
        </p:nvSpPr>
        <p:spPr bwMode="auto">
          <a:xfrm>
            <a:off x="228600" y="2457450"/>
            <a:ext cx="8686800" cy="421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30000"/>
              </a:spcBef>
              <a:spcAft>
                <a:spcPct val="30000"/>
              </a:spcAft>
            </a:pPr>
            <a:endParaRPr lang="en-US" altLang="en-US" sz="2500" dirty="0"/>
          </a:p>
        </p:txBody>
      </p:sp>
      <p:sp>
        <p:nvSpPr>
          <p:cNvPr id="31748" name="Rectangle 6"/>
          <p:cNvSpPr>
            <a:spLocks noChangeArrowheads="1"/>
          </p:cNvSpPr>
          <p:nvPr/>
        </p:nvSpPr>
        <p:spPr bwMode="auto">
          <a:xfrm>
            <a:off x="171450" y="1600200"/>
            <a:ext cx="87249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2" name="Title 1"/>
          <p:cNvSpPr>
            <a:spLocks noGrp="1"/>
          </p:cNvSpPr>
          <p:nvPr>
            <p:ph type="title"/>
          </p:nvPr>
        </p:nvSpPr>
        <p:spPr/>
        <p:txBody>
          <a:bodyPr>
            <a:normAutofit/>
          </a:bodyPr>
          <a:lstStyle/>
          <a:p>
            <a:r>
              <a:rPr lang="en-US" altLang="en-US" dirty="0" smtClean="0"/>
              <a:t>Ohio</a:t>
            </a:r>
            <a:endParaRPr lang="en-US" dirty="0"/>
          </a:p>
        </p:txBody>
      </p:sp>
      <p:sp>
        <p:nvSpPr>
          <p:cNvPr id="3" name="Content Placeholder 2"/>
          <p:cNvSpPr>
            <a:spLocks noGrp="1"/>
          </p:cNvSpPr>
          <p:nvPr>
            <p:ph idx="1"/>
          </p:nvPr>
        </p:nvSpPr>
        <p:spPr/>
        <p:txBody>
          <a:bodyPr/>
          <a:lstStyle/>
          <a:p>
            <a:r>
              <a:rPr lang="en-US" altLang="en-US" smtClean="0"/>
              <a:t>Southwest Ohio Regional Transit Authority</a:t>
            </a:r>
          </a:p>
          <a:p>
            <a:r>
              <a:rPr lang="en-US" altLang="en-US" smtClean="0"/>
              <a:t>3/10 of 1% of earnings tax collected by City of Cincinnati on everyone who lives and works in the city</a:t>
            </a:r>
          </a:p>
          <a:p>
            <a:endParaRPr lang="en-US" dirty="0"/>
          </a:p>
        </p:txBody>
      </p:sp>
    </p:spTree>
    <p:custDataLst>
      <p:tags r:id="rId1"/>
    </p:custData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4"/>
          <p:cNvSpPr>
            <a:spLocks noChangeArrowheads="1"/>
          </p:cNvSpPr>
          <p:nvPr/>
        </p:nvSpPr>
        <p:spPr bwMode="auto">
          <a:xfrm>
            <a:off x="-5486400" y="762000"/>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33795" name="Rectangle 5"/>
          <p:cNvSpPr>
            <a:spLocks noChangeArrowheads="1"/>
          </p:cNvSpPr>
          <p:nvPr/>
        </p:nvSpPr>
        <p:spPr bwMode="auto">
          <a:xfrm>
            <a:off x="228600" y="2457450"/>
            <a:ext cx="8686800" cy="421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30000"/>
              </a:spcBef>
              <a:spcAft>
                <a:spcPct val="30000"/>
              </a:spcAft>
            </a:pPr>
            <a:endParaRPr lang="en-US" altLang="en-US" sz="2500" dirty="0"/>
          </a:p>
        </p:txBody>
      </p:sp>
      <p:sp>
        <p:nvSpPr>
          <p:cNvPr id="33796" name="Rectangle 6"/>
          <p:cNvSpPr>
            <a:spLocks noChangeArrowheads="1"/>
          </p:cNvSpPr>
          <p:nvPr/>
        </p:nvSpPr>
        <p:spPr bwMode="auto">
          <a:xfrm>
            <a:off x="171450" y="1600200"/>
            <a:ext cx="87249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2" name="Title 1"/>
          <p:cNvSpPr>
            <a:spLocks noGrp="1"/>
          </p:cNvSpPr>
          <p:nvPr>
            <p:ph type="title"/>
          </p:nvPr>
        </p:nvSpPr>
        <p:spPr/>
        <p:txBody>
          <a:bodyPr/>
          <a:lstStyle/>
          <a:p>
            <a:r>
              <a:rPr lang="en-US" altLang="en-US" smtClean="0"/>
              <a:t>Oregon</a:t>
            </a:r>
            <a:endParaRPr lang="en-US" dirty="0"/>
          </a:p>
        </p:txBody>
      </p:sp>
      <p:sp>
        <p:nvSpPr>
          <p:cNvPr id="3" name="Content Placeholder 2"/>
          <p:cNvSpPr>
            <a:spLocks noGrp="1"/>
          </p:cNvSpPr>
          <p:nvPr>
            <p:ph idx="1"/>
          </p:nvPr>
        </p:nvSpPr>
        <p:spPr/>
        <p:txBody>
          <a:bodyPr/>
          <a:lstStyle/>
          <a:p>
            <a:r>
              <a:rPr lang="en-US" altLang="en-US" smtClean="0"/>
              <a:t>Lane Transit District</a:t>
            </a:r>
          </a:p>
          <a:p>
            <a:r>
              <a:rPr lang="en-US" altLang="en-US" smtClean="0"/>
              <a:t>.0064% ($6.40 per $1,000) of wage paid by an employer and the net earnings from self-employment</a:t>
            </a:r>
          </a:p>
          <a:p>
            <a:endParaRPr lang="en-US" dirty="0"/>
          </a:p>
        </p:txBody>
      </p:sp>
    </p:spTree>
    <p:custDataLst>
      <p:tags r:id="rId1"/>
    </p:custData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ltLang="en-US" smtClean="0"/>
              <a:t>Cherriots – Salem-Keizer Transit</a:t>
            </a:r>
          </a:p>
        </p:txBody>
      </p:sp>
      <p:sp>
        <p:nvSpPr>
          <p:cNvPr id="35843" name="Rectangle 3"/>
          <p:cNvSpPr>
            <a:spLocks noGrp="1" noChangeArrowheads="1"/>
          </p:cNvSpPr>
          <p:nvPr>
            <p:ph type="body" idx="1"/>
          </p:nvPr>
        </p:nvSpPr>
        <p:spPr/>
        <p:txBody>
          <a:bodyPr/>
          <a:lstStyle/>
          <a:p>
            <a:r>
              <a:rPr lang="en-US" altLang="en-US" dirty="0" smtClean="0"/>
              <a:t>Property tax levy approved by voters</a:t>
            </a:r>
          </a:p>
        </p:txBody>
      </p:sp>
    </p:spTree>
    <p:custDataLst>
      <p:tags r:id="rId1"/>
    </p:custData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4"/>
          <p:cNvSpPr>
            <a:spLocks noChangeArrowheads="1"/>
          </p:cNvSpPr>
          <p:nvPr/>
        </p:nvSpPr>
        <p:spPr bwMode="auto">
          <a:xfrm>
            <a:off x="-3276600" y="1167962"/>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37891" name="Rectangle 5"/>
          <p:cNvSpPr>
            <a:spLocks noChangeArrowheads="1"/>
          </p:cNvSpPr>
          <p:nvPr/>
        </p:nvSpPr>
        <p:spPr bwMode="auto">
          <a:xfrm>
            <a:off x="228600" y="2457450"/>
            <a:ext cx="8686800"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30000"/>
              </a:spcBef>
              <a:spcAft>
                <a:spcPct val="30000"/>
              </a:spcAft>
            </a:pPr>
            <a:endParaRPr lang="en-US" altLang="en-US" sz="2500" dirty="0"/>
          </a:p>
        </p:txBody>
      </p:sp>
      <p:sp>
        <p:nvSpPr>
          <p:cNvPr id="37892" name="Rectangle 6"/>
          <p:cNvSpPr>
            <a:spLocks noChangeArrowheads="1"/>
          </p:cNvSpPr>
          <p:nvPr/>
        </p:nvSpPr>
        <p:spPr bwMode="auto">
          <a:xfrm>
            <a:off x="171450" y="1600200"/>
            <a:ext cx="89725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2" name="Title 1"/>
          <p:cNvSpPr>
            <a:spLocks noGrp="1"/>
          </p:cNvSpPr>
          <p:nvPr>
            <p:ph type="title"/>
          </p:nvPr>
        </p:nvSpPr>
        <p:spPr/>
        <p:txBody>
          <a:bodyPr/>
          <a:lstStyle/>
          <a:p>
            <a:r>
              <a:rPr lang="en-US" altLang="en-US" smtClean="0"/>
              <a:t>Texas</a:t>
            </a:r>
            <a:endParaRPr lang="en-US" dirty="0"/>
          </a:p>
        </p:txBody>
      </p:sp>
      <p:sp>
        <p:nvSpPr>
          <p:cNvPr id="3" name="Content Placeholder 2"/>
          <p:cNvSpPr>
            <a:spLocks noGrp="1"/>
          </p:cNvSpPr>
          <p:nvPr>
            <p:ph idx="1"/>
          </p:nvPr>
        </p:nvSpPr>
        <p:spPr/>
        <p:txBody>
          <a:bodyPr/>
          <a:lstStyle/>
          <a:p>
            <a:r>
              <a:rPr lang="en-US" altLang="en-US" smtClean="0"/>
              <a:t>Capital Metropolitan Transportation Authority</a:t>
            </a:r>
          </a:p>
          <a:p>
            <a:r>
              <a:rPr lang="en-US" altLang="en-US" smtClean="0"/>
              <a:t>1% sales tax</a:t>
            </a:r>
          </a:p>
          <a:p>
            <a:endParaRPr lang="en-US" dirty="0"/>
          </a:p>
        </p:txBody>
      </p:sp>
    </p:spTree>
    <p:custDataLst>
      <p:tags r:id="rId1"/>
    </p:custData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171450" y="914400"/>
            <a:ext cx="8686800" cy="838200"/>
          </a:xfrm>
        </p:spPr>
        <p:txBody>
          <a:bodyPr/>
          <a:lstStyle/>
          <a:p>
            <a:r>
              <a:rPr lang="en-US" altLang="en-US" smtClean="0"/>
              <a:t>Dallas Area Rapid Transit</a:t>
            </a:r>
          </a:p>
        </p:txBody>
      </p:sp>
      <p:sp>
        <p:nvSpPr>
          <p:cNvPr id="39939" name="Rectangle 3"/>
          <p:cNvSpPr>
            <a:spLocks noGrp="1" noChangeArrowheads="1"/>
          </p:cNvSpPr>
          <p:nvPr>
            <p:ph type="body" idx="1"/>
          </p:nvPr>
        </p:nvSpPr>
        <p:spPr>
          <a:xfrm>
            <a:off x="228600" y="1924050"/>
            <a:ext cx="8915400" cy="4419600"/>
          </a:xfrm>
        </p:spPr>
        <p:txBody>
          <a:bodyPr/>
          <a:lstStyle/>
          <a:p>
            <a:pPr>
              <a:spcBef>
                <a:spcPct val="30000"/>
              </a:spcBef>
              <a:spcAft>
                <a:spcPct val="30000"/>
              </a:spcAft>
            </a:pPr>
            <a:r>
              <a:rPr lang="en-US" altLang="en-US" sz="2500" smtClean="0"/>
              <a:t>1% sales tax</a:t>
            </a:r>
          </a:p>
        </p:txBody>
      </p:sp>
    </p:spTree>
    <p:custDataLst>
      <p:tags r:id="rId1"/>
    </p:custData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normAutofit fontScale="90000"/>
          </a:bodyPr>
          <a:lstStyle/>
          <a:p>
            <a:r>
              <a:rPr lang="en-US" altLang="en-US" smtClean="0"/>
              <a:t>Metropolitan Transit Authority of Harris County, Texas</a:t>
            </a:r>
          </a:p>
        </p:txBody>
      </p:sp>
      <p:sp>
        <p:nvSpPr>
          <p:cNvPr id="41987" name="Rectangle 3"/>
          <p:cNvSpPr>
            <a:spLocks noGrp="1" noChangeArrowheads="1"/>
          </p:cNvSpPr>
          <p:nvPr>
            <p:ph type="body" idx="1"/>
          </p:nvPr>
        </p:nvSpPr>
        <p:spPr/>
        <p:txBody>
          <a:bodyPr/>
          <a:lstStyle/>
          <a:p>
            <a:r>
              <a:rPr lang="en-US" altLang="en-US" smtClean="0"/>
              <a:t>1% sales tax</a:t>
            </a:r>
          </a:p>
          <a:p>
            <a:r>
              <a:rPr lang="en-US" altLang="en-US" smtClean="0"/>
              <a:t>Has major role for arterial streets and freeways</a:t>
            </a:r>
          </a:p>
          <a:p>
            <a:endParaRPr lang="en-US" altLang="en-US" smtClean="0"/>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Multiple Funding Sources</a:t>
            </a:r>
          </a:p>
        </p:txBody>
      </p:sp>
      <p:sp>
        <p:nvSpPr>
          <p:cNvPr id="7171" name="Content Placeholder 2"/>
          <p:cNvSpPr>
            <a:spLocks noGrp="1"/>
          </p:cNvSpPr>
          <p:nvPr>
            <p:ph idx="1"/>
          </p:nvPr>
        </p:nvSpPr>
        <p:spPr/>
        <p:txBody>
          <a:bodyPr/>
          <a:lstStyle/>
          <a:p>
            <a:r>
              <a:rPr lang="en-US" altLang="en-US" smtClean="0"/>
              <a:t>Federal Funds primarily from the Federal Transit Administration but also from Federal Highway Administration</a:t>
            </a:r>
          </a:p>
          <a:p>
            <a:r>
              <a:rPr lang="en-US" altLang="en-US" smtClean="0"/>
              <a:t>State Funds</a:t>
            </a:r>
          </a:p>
          <a:p>
            <a:r>
              <a:rPr lang="en-US" altLang="en-US" smtClean="0"/>
              <a:t>Local Funds</a:t>
            </a:r>
            <a:endParaRPr lang="en-US" altLang="en-US" dirty="0" smtClean="0"/>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ltLang="en-US" smtClean="0"/>
              <a:t>Washington</a:t>
            </a:r>
            <a:endParaRPr lang="en-US" dirty="0"/>
          </a:p>
        </p:txBody>
      </p:sp>
      <p:sp>
        <p:nvSpPr>
          <p:cNvPr id="44034" name="Rectangle 3"/>
          <p:cNvSpPr>
            <a:spLocks noGrp="1" noChangeArrowheads="1"/>
          </p:cNvSpPr>
          <p:nvPr>
            <p:ph type="body" idx="1"/>
          </p:nvPr>
        </p:nvSpPr>
        <p:spPr/>
        <p:txBody>
          <a:bodyPr/>
          <a:lstStyle/>
          <a:p>
            <a:r>
              <a:rPr lang="en-US" altLang="en-US" smtClean="0"/>
              <a:t>Spokane Transit Authority</a:t>
            </a:r>
          </a:p>
          <a:p>
            <a:r>
              <a:rPr lang="en-US" altLang="en-US" smtClean="0"/>
              <a:t>Sales tax</a:t>
            </a:r>
            <a:endParaRPr lang="en-US" altLang="en-US" dirty="0" smtClean="0"/>
          </a:p>
        </p:txBody>
      </p:sp>
      <p:sp>
        <p:nvSpPr>
          <p:cNvPr id="44035" name="Rectangle 4"/>
          <p:cNvSpPr>
            <a:spLocks noChangeArrowheads="1"/>
          </p:cNvSpPr>
          <p:nvPr/>
        </p:nvSpPr>
        <p:spPr bwMode="auto">
          <a:xfrm>
            <a:off x="171450" y="914400"/>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44036" name="Rectangle 6"/>
          <p:cNvSpPr>
            <a:spLocks noChangeArrowheads="1"/>
          </p:cNvSpPr>
          <p:nvPr/>
        </p:nvSpPr>
        <p:spPr bwMode="auto">
          <a:xfrm>
            <a:off x="2514600" y="4038600"/>
            <a:ext cx="76390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4"/>
          <p:cNvSpPr>
            <a:spLocks noChangeArrowheads="1"/>
          </p:cNvSpPr>
          <p:nvPr/>
        </p:nvSpPr>
        <p:spPr bwMode="auto">
          <a:xfrm>
            <a:off x="171450" y="2000250"/>
            <a:ext cx="8686800" cy="177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800" dirty="0"/>
          </a:p>
        </p:txBody>
      </p:sp>
      <p:sp>
        <p:nvSpPr>
          <p:cNvPr id="2" name="Title 1"/>
          <p:cNvSpPr>
            <a:spLocks noGrp="1"/>
          </p:cNvSpPr>
          <p:nvPr>
            <p:ph type="title"/>
          </p:nvPr>
        </p:nvSpPr>
        <p:spPr>
          <a:xfrm>
            <a:off x="722313" y="2971800"/>
            <a:ext cx="7772400" cy="1590675"/>
          </a:xfrm>
        </p:spPr>
        <p:txBody>
          <a:bodyPr/>
          <a:lstStyle/>
          <a:p>
            <a:r>
              <a:rPr lang="en-US" altLang="en-US" dirty="0"/>
              <a:t>Key </a:t>
            </a:r>
            <a:r>
              <a:rPr lang="en-US" altLang="en-US" dirty="0" smtClean="0"/>
              <a:t>Observations</a:t>
            </a:r>
            <a:endParaRPr lang="en-US" dirty="0"/>
          </a:p>
        </p:txBody>
      </p:sp>
      <p:sp>
        <p:nvSpPr>
          <p:cNvPr id="3" name="Text Placeholder 2"/>
          <p:cNvSpPr>
            <a:spLocks noGrp="1"/>
          </p:cNvSpPr>
          <p:nvPr>
            <p:ph type="body" idx="1"/>
          </p:nvPr>
        </p:nvSpPr>
        <p:spPr/>
        <p:txBody>
          <a:bodyPr/>
          <a:lstStyle/>
          <a:p>
            <a:endParaRPr lang="en-US"/>
          </a:p>
        </p:txBody>
      </p:sp>
    </p:spTree>
    <p:custDataLst>
      <p:tags r:id="rId1"/>
    </p:custData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altLang="en-US" smtClean="0"/>
              <a:t>Funding</a:t>
            </a:r>
          </a:p>
        </p:txBody>
      </p:sp>
      <p:sp>
        <p:nvSpPr>
          <p:cNvPr id="48131" name="Rectangle 3"/>
          <p:cNvSpPr>
            <a:spLocks noGrp="1" noChangeArrowheads="1"/>
          </p:cNvSpPr>
          <p:nvPr>
            <p:ph type="body" idx="1"/>
          </p:nvPr>
        </p:nvSpPr>
        <p:spPr/>
        <p:txBody>
          <a:bodyPr/>
          <a:lstStyle/>
          <a:p>
            <a:r>
              <a:rPr lang="en-US" altLang="en-US" smtClean="0"/>
              <a:t>Multiple funding sources exist</a:t>
            </a:r>
          </a:p>
          <a:p>
            <a:r>
              <a:rPr lang="en-US" altLang="en-US" smtClean="0"/>
              <a:t>Funding can be unpredictable based on the economy</a:t>
            </a:r>
          </a:p>
          <a:p>
            <a:r>
              <a:rPr lang="en-US" altLang="en-US" smtClean="0"/>
              <a:t>Renewal can be both a carrot and a stick</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ltLang="en-US" smtClean="0"/>
              <a:t>Bay Area Rapid Transit</a:t>
            </a:r>
          </a:p>
        </p:txBody>
      </p:sp>
      <p:sp>
        <p:nvSpPr>
          <p:cNvPr id="9219" name="Rectangle 3"/>
          <p:cNvSpPr>
            <a:spLocks noGrp="1" noChangeArrowheads="1"/>
          </p:cNvSpPr>
          <p:nvPr>
            <p:ph type="body" idx="1"/>
          </p:nvPr>
        </p:nvSpPr>
        <p:spPr/>
        <p:txBody>
          <a:bodyPr/>
          <a:lstStyle/>
          <a:p>
            <a:r>
              <a:rPr lang="en-US" altLang="en-US" smtClean="0"/>
              <a:t>Sales tax and property tax</a:t>
            </a:r>
            <a:endParaRPr lang="en-US" altLang="en-US" dirty="0" smtClean="0"/>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US" altLang="en-US" smtClean="0"/>
              <a:t>Golden Gate Bridge, Highway, and Transportation District</a:t>
            </a:r>
          </a:p>
        </p:txBody>
      </p:sp>
      <p:sp>
        <p:nvSpPr>
          <p:cNvPr id="11267" name="Rectangle 3"/>
          <p:cNvSpPr>
            <a:spLocks noGrp="1" noChangeArrowheads="1"/>
          </p:cNvSpPr>
          <p:nvPr>
            <p:ph type="body" idx="1"/>
          </p:nvPr>
        </p:nvSpPr>
        <p:spPr/>
        <p:txBody>
          <a:bodyPr/>
          <a:lstStyle/>
          <a:p>
            <a:r>
              <a:rPr lang="en-US" altLang="en-US" smtClean="0"/>
              <a:t>50% of bus and ferry expenses from surplus bridge tolls</a:t>
            </a:r>
          </a:p>
        </p:txBody>
      </p: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ltLang="en-US" dirty="0" err="1" smtClean="0"/>
              <a:t>SamTrans</a:t>
            </a:r>
            <a:endParaRPr lang="en-US" altLang="en-US" dirty="0" smtClean="0"/>
          </a:p>
        </p:txBody>
      </p:sp>
      <p:sp>
        <p:nvSpPr>
          <p:cNvPr id="13315" name="Rectangle 3"/>
          <p:cNvSpPr>
            <a:spLocks noGrp="1" noChangeArrowheads="1"/>
          </p:cNvSpPr>
          <p:nvPr>
            <p:ph type="body" idx="1"/>
          </p:nvPr>
        </p:nvSpPr>
        <p:spPr/>
        <p:txBody>
          <a:bodyPr/>
          <a:lstStyle/>
          <a:p>
            <a:r>
              <a:rPr lang="en-US" altLang="en-US" smtClean="0"/>
              <a:t>0.5% sales tax</a:t>
            </a:r>
          </a:p>
          <a:p>
            <a:r>
              <a:rPr lang="en-US" altLang="en-US" smtClean="0"/>
              <a:t>Also administers Caltrain</a:t>
            </a:r>
          </a:p>
          <a:p>
            <a:endParaRPr lang="en-US" altLang="en-US" smtClean="0"/>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4"/>
          <p:cNvSpPr>
            <a:spLocks noChangeArrowheads="1"/>
          </p:cNvSpPr>
          <p:nvPr/>
        </p:nvSpPr>
        <p:spPr bwMode="auto">
          <a:xfrm>
            <a:off x="171450" y="914400"/>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15363" name="Rectangle 5"/>
          <p:cNvSpPr>
            <a:spLocks noChangeArrowheads="1"/>
          </p:cNvSpPr>
          <p:nvPr/>
        </p:nvSpPr>
        <p:spPr bwMode="auto">
          <a:xfrm>
            <a:off x="228600" y="2457450"/>
            <a:ext cx="8686800" cy="306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30000"/>
              </a:spcBef>
              <a:spcAft>
                <a:spcPct val="30000"/>
              </a:spcAft>
            </a:pPr>
            <a:endParaRPr lang="en-US" altLang="en-US" sz="2500" dirty="0"/>
          </a:p>
        </p:txBody>
      </p:sp>
      <p:sp>
        <p:nvSpPr>
          <p:cNvPr id="15364" name="Rectangle 6"/>
          <p:cNvSpPr>
            <a:spLocks noChangeArrowheads="1"/>
          </p:cNvSpPr>
          <p:nvPr/>
        </p:nvSpPr>
        <p:spPr bwMode="auto">
          <a:xfrm>
            <a:off x="171450" y="1600200"/>
            <a:ext cx="83248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4" name="Title 3"/>
          <p:cNvSpPr>
            <a:spLocks noGrp="1"/>
          </p:cNvSpPr>
          <p:nvPr>
            <p:ph type="title"/>
          </p:nvPr>
        </p:nvSpPr>
        <p:spPr/>
        <p:txBody>
          <a:bodyPr/>
          <a:lstStyle/>
          <a:p>
            <a:r>
              <a:rPr lang="en-US" altLang="en-US" dirty="0" smtClean="0"/>
              <a:t>Colorado</a:t>
            </a:r>
            <a:endParaRPr lang="en-US" altLang="en-US" dirty="0"/>
          </a:p>
        </p:txBody>
      </p:sp>
      <p:sp>
        <p:nvSpPr>
          <p:cNvPr id="5" name="Content Placeholder 4"/>
          <p:cNvSpPr>
            <a:spLocks noGrp="1"/>
          </p:cNvSpPr>
          <p:nvPr>
            <p:ph idx="1"/>
          </p:nvPr>
        </p:nvSpPr>
        <p:spPr/>
        <p:txBody>
          <a:bodyPr/>
          <a:lstStyle/>
          <a:p>
            <a:r>
              <a:rPr lang="en-US" altLang="en-US" dirty="0" smtClean="0"/>
              <a:t>Regional Transportation District</a:t>
            </a:r>
          </a:p>
          <a:p>
            <a:pPr marL="960120" lvl="1"/>
            <a:r>
              <a:rPr lang="en-US" altLang="en-US" dirty="0" smtClean="0"/>
              <a:t>Sales tax of 0.6% increased to 1% for </a:t>
            </a:r>
            <a:r>
              <a:rPr lang="en-US" altLang="en-US" dirty="0" err="1" smtClean="0"/>
              <a:t>FasTracks</a:t>
            </a:r>
            <a:r>
              <a:rPr lang="en-US" altLang="en-US" dirty="0" smtClean="0"/>
              <a:t> construction</a:t>
            </a:r>
          </a:p>
          <a:p>
            <a:pPr marL="960120" lvl="1"/>
            <a:r>
              <a:rPr lang="en-US" altLang="en-US" dirty="0" smtClean="0"/>
              <a:t>3% discount for timely payment of sales tax revenue </a:t>
            </a:r>
          </a:p>
          <a:p>
            <a:endParaRPr lang="en-US" dirty="0"/>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5"/>
          <p:cNvSpPr>
            <a:spLocks noChangeArrowheads="1"/>
          </p:cNvSpPr>
          <p:nvPr/>
        </p:nvSpPr>
        <p:spPr bwMode="auto">
          <a:xfrm>
            <a:off x="171450" y="914400"/>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17411" name="Rectangle 6"/>
          <p:cNvSpPr>
            <a:spLocks noChangeArrowheads="1"/>
          </p:cNvSpPr>
          <p:nvPr/>
        </p:nvSpPr>
        <p:spPr bwMode="auto">
          <a:xfrm>
            <a:off x="228600" y="2457450"/>
            <a:ext cx="86868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30000"/>
              </a:spcBef>
              <a:spcAft>
                <a:spcPct val="30000"/>
              </a:spcAft>
            </a:pPr>
            <a:endParaRPr lang="en-US" altLang="en-US" sz="2500" dirty="0"/>
          </a:p>
        </p:txBody>
      </p:sp>
      <p:sp>
        <p:nvSpPr>
          <p:cNvPr id="17412" name="Rectangle 7"/>
          <p:cNvSpPr>
            <a:spLocks noChangeArrowheads="1"/>
          </p:cNvSpPr>
          <p:nvPr/>
        </p:nvSpPr>
        <p:spPr bwMode="auto">
          <a:xfrm>
            <a:off x="171450" y="1600200"/>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2" name="Title 1"/>
          <p:cNvSpPr>
            <a:spLocks noGrp="1"/>
          </p:cNvSpPr>
          <p:nvPr>
            <p:ph type="title"/>
          </p:nvPr>
        </p:nvSpPr>
        <p:spPr/>
        <p:txBody>
          <a:bodyPr>
            <a:normAutofit/>
          </a:bodyPr>
          <a:lstStyle/>
          <a:p>
            <a:r>
              <a:rPr lang="en-US" altLang="en-US" dirty="0" smtClean="0"/>
              <a:t>Illinois</a:t>
            </a:r>
            <a:endParaRPr lang="en-US" dirty="0"/>
          </a:p>
        </p:txBody>
      </p:sp>
      <p:sp>
        <p:nvSpPr>
          <p:cNvPr id="3" name="Content Placeholder 2"/>
          <p:cNvSpPr>
            <a:spLocks noGrp="1"/>
          </p:cNvSpPr>
          <p:nvPr>
            <p:ph idx="1"/>
          </p:nvPr>
        </p:nvSpPr>
        <p:spPr/>
        <p:txBody>
          <a:bodyPr/>
          <a:lstStyle/>
          <a:p>
            <a:r>
              <a:rPr lang="en-US" altLang="en-US" smtClean="0"/>
              <a:t>Citilink</a:t>
            </a:r>
          </a:p>
          <a:p>
            <a:r>
              <a:rPr lang="en-US" altLang="en-US" smtClean="0"/>
              <a:t>Voter approval of tax</a:t>
            </a:r>
          </a:p>
          <a:p>
            <a:endParaRPr lang="en-US" dirty="0"/>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5"/>
          <p:cNvSpPr>
            <a:spLocks noChangeArrowheads="1"/>
          </p:cNvSpPr>
          <p:nvPr/>
        </p:nvSpPr>
        <p:spPr bwMode="auto">
          <a:xfrm>
            <a:off x="228600" y="2457450"/>
            <a:ext cx="86868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30000"/>
              </a:spcBef>
              <a:spcAft>
                <a:spcPct val="30000"/>
              </a:spcAft>
            </a:pPr>
            <a:endParaRPr lang="en-US" altLang="en-US" sz="2500" dirty="0"/>
          </a:p>
        </p:txBody>
      </p:sp>
      <p:sp>
        <p:nvSpPr>
          <p:cNvPr id="19460" name="Rectangle 6"/>
          <p:cNvSpPr>
            <a:spLocks noChangeArrowheads="1"/>
          </p:cNvSpPr>
          <p:nvPr/>
        </p:nvSpPr>
        <p:spPr bwMode="auto">
          <a:xfrm>
            <a:off x="171450" y="1600200"/>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2" name="Title 1"/>
          <p:cNvSpPr>
            <a:spLocks noGrp="1"/>
          </p:cNvSpPr>
          <p:nvPr>
            <p:ph type="title"/>
          </p:nvPr>
        </p:nvSpPr>
        <p:spPr/>
        <p:txBody>
          <a:bodyPr>
            <a:normAutofit/>
          </a:bodyPr>
          <a:lstStyle/>
          <a:p>
            <a:r>
              <a:rPr lang="en-US" altLang="en-US" dirty="0" smtClean="0"/>
              <a:t>Indiana</a:t>
            </a:r>
            <a:endParaRPr lang="en-US" dirty="0"/>
          </a:p>
        </p:txBody>
      </p:sp>
      <p:sp>
        <p:nvSpPr>
          <p:cNvPr id="3" name="Content Placeholder 2"/>
          <p:cNvSpPr>
            <a:spLocks noGrp="1"/>
          </p:cNvSpPr>
          <p:nvPr>
            <p:ph idx="1"/>
          </p:nvPr>
        </p:nvSpPr>
        <p:spPr/>
        <p:txBody>
          <a:bodyPr/>
          <a:lstStyle/>
          <a:p>
            <a:r>
              <a:rPr lang="en-US" altLang="en-US" smtClean="0"/>
              <a:t>CityBus</a:t>
            </a:r>
          </a:p>
          <a:p>
            <a:r>
              <a:rPr lang="en-US" altLang="en-US" smtClean="0"/>
              <a:t>Taxing district that is larger than service area and includes suburban areas in Tippecanoe County</a:t>
            </a:r>
          </a:p>
          <a:p>
            <a:endParaRPr lang="en-US" dirty="0"/>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ChangeArrowheads="1"/>
          </p:cNvSpPr>
          <p:nvPr/>
        </p:nvSpPr>
        <p:spPr bwMode="auto">
          <a:xfrm>
            <a:off x="171450" y="914400"/>
            <a:ext cx="8686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lgn="ctr">
              <a:spcBef>
                <a:spcPct val="0"/>
              </a:spcBef>
              <a:buFontTx/>
              <a:buNone/>
            </a:pPr>
            <a:endParaRPr lang="en-US" altLang="en-US" sz="4000" dirty="0"/>
          </a:p>
        </p:txBody>
      </p:sp>
      <p:sp>
        <p:nvSpPr>
          <p:cNvPr id="21507" name="Rectangle 5"/>
          <p:cNvSpPr>
            <a:spLocks noChangeArrowheads="1"/>
          </p:cNvSpPr>
          <p:nvPr/>
        </p:nvSpPr>
        <p:spPr bwMode="auto">
          <a:xfrm>
            <a:off x="3276600" y="2667000"/>
            <a:ext cx="8915400" cy="445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10000"/>
              </a:spcBef>
              <a:spcAft>
                <a:spcPct val="25000"/>
              </a:spcAft>
            </a:pPr>
            <a:endParaRPr lang="en-US" altLang="en-US" sz="2300" dirty="0"/>
          </a:p>
        </p:txBody>
      </p:sp>
      <p:sp>
        <p:nvSpPr>
          <p:cNvPr id="21508" name="Rectangle 6"/>
          <p:cNvSpPr>
            <a:spLocks noChangeArrowheads="1"/>
          </p:cNvSpPr>
          <p:nvPr/>
        </p:nvSpPr>
        <p:spPr bwMode="auto">
          <a:xfrm>
            <a:off x="171450" y="1600200"/>
            <a:ext cx="79248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200">
                <a:solidFill>
                  <a:schemeClr val="tx2"/>
                </a:solidFill>
                <a:latin typeface="Verdana" pitchFamily="34" charset="0"/>
                <a:ea typeface="MS PGothic" pitchFamily="34" charset="-128"/>
              </a:defRPr>
            </a:lvl1pPr>
            <a:lvl2pPr marL="742950" indent="-285750">
              <a:spcBef>
                <a:spcPct val="20000"/>
              </a:spcBef>
              <a:buChar char="–"/>
              <a:defRPr>
                <a:solidFill>
                  <a:schemeClr val="tx2"/>
                </a:solidFill>
                <a:latin typeface="Verdana" pitchFamily="34" charset="0"/>
                <a:ea typeface="MS PGothic" pitchFamily="34" charset="-128"/>
              </a:defRPr>
            </a:lvl2pPr>
            <a:lvl3pPr marL="1143000" indent="-228600">
              <a:spcBef>
                <a:spcPct val="20000"/>
              </a:spcBef>
              <a:buChar char="•"/>
              <a:defRPr sz="1600">
                <a:solidFill>
                  <a:schemeClr val="tx2"/>
                </a:solidFill>
                <a:latin typeface="Verdana" pitchFamily="34" charset="0"/>
                <a:ea typeface="MS PGothic" pitchFamily="34" charset="-128"/>
              </a:defRPr>
            </a:lvl3pPr>
            <a:lvl4pPr marL="1600200" indent="-228600">
              <a:spcBef>
                <a:spcPct val="20000"/>
              </a:spcBef>
              <a:buChar char="–"/>
              <a:defRPr sz="1400">
                <a:solidFill>
                  <a:schemeClr val="tx2"/>
                </a:solidFill>
                <a:latin typeface="Verdana" pitchFamily="34" charset="0"/>
                <a:ea typeface="MS PGothic" pitchFamily="34" charset="-128"/>
              </a:defRPr>
            </a:lvl4pPr>
            <a:lvl5pPr marL="2057400" indent="-228600">
              <a:spcBef>
                <a:spcPct val="20000"/>
              </a:spcBef>
              <a:buChar char="»"/>
              <a:defRPr sz="1200">
                <a:solidFill>
                  <a:schemeClr val="tx2"/>
                </a:solidFill>
                <a:latin typeface="Verdana" pitchFamily="34" charset="0"/>
                <a:ea typeface="MS PGothic" pitchFamily="34" charset="-128"/>
              </a:defRPr>
            </a:lvl5pPr>
            <a:lvl6pPr marL="25146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6pPr>
            <a:lvl7pPr marL="29718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7pPr>
            <a:lvl8pPr marL="34290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8pPr>
            <a:lvl9pPr marL="3886200" indent="-228600" eaLnBrk="0" fontAlgn="base" hangingPunct="0">
              <a:spcBef>
                <a:spcPct val="20000"/>
              </a:spcBef>
              <a:spcAft>
                <a:spcPct val="0"/>
              </a:spcAft>
              <a:buChar char="»"/>
              <a:defRPr sz="1200">
                <a:solidFill>
                  <a:schemeClr val="tx2"/>
                </a:solidFill>
                <a:latin typeface="Verdana" pitchFamily="34" charset="0"/>
                <a:ea typeface="MS PGothic" pitchFamily="34" charset="-128"/>
              </a:defRPr>
            </a:lvl9pPr>
          </a:lstStyle>
          <a:p>
            <a:pPr>
              <a:spcBef>
                <a:spcPct val="0"/>
              </a:spcBef>
              <a:buFontTx/>
              <a:buNone/>
            </a:pPr>
            <a:endParaRPr lang="en-US" altLang="en-US" sz="3000" dirty="0"/>
          </a:p>
        </p:txBody>
      </p:sp>
      <p:sp>
        <p:nvSpPr>
          <p:cNvPr id="2" name="Title 1"/>
          <p:cNvSpPr>
            <a:spLocks noGrp="1"/>
          </p:cNvSpPr>
          <p:nvPr>
            <p:ph type="title"/>
          </p:nvPr>
        </p:nvSpPr>
        <p:spPr/>
        <p:txBody>
          <a:bodyPr>
            <a:normAutofit/>
          </a:bodyPr>
          <a:lstStyle/>
          <a:p>
            <a:r>
              <a:rPr lang="en-US" altLang="en-US" dirty="0" smtClean="0"/>
              <a:t>Massachusetts</a:t>
            </a:r>
            <a:endParaRPr lang="en-US" dirty="0"/>
          </a:p>
        </p:txBody>
      </p:sp>
      <p:sp>
        <p:nvSpPr>
          <p:cNvPr id="3" name="Content Placeholder 2"/>
          <p:cNvSpPr>
            <a:spLocks noGrp="1"/>
          </p:cNvSpPr>
          <p:nvPr>
            <p:ph idx="1"/>
          </p:nvPr>
        </p:nvSpPr>
        <p:spPr/>
        <p:txBody>
          <a:bodyPr/>
          <a:lstStyle/>
          <a:p>
            <a:r>
              <a:rPr lang="en-US" altLang="en-US" smtClean="0"/>
              <a:t>Worchester Regional Transit Authority</a:t>
            </a:r>
          </a:p>
          <a:p>
            <a:r>
              <a:rPr lang="en-US" altLang="en-US" smtClean="0"/>
              <a:t>Commonwealth provides large share of operating expense</a:t>
            </a:r>
          </a:p>
          <a:p>
            <a:r>
              <a:rPr lang="en-US" altLang="en-US" smtClean="0"/>
              <a:t>Cities served pay assessment</a:t>
            </a:r>
          </a:p>
          <a:p>
            <a:r>
              <a:rPr lang="en-US" altLang="en-US" smtClean="0"/>
              <a:t>Except MBTA, all operators and maintainers must be private employees</a:t>
            </a:r>
          </a:p>
          <a:p>
            <a:endParaRPr lang="en-US" dirty="0"/>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COUNT" val="2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300</TotalTime>
  <Words>1374</Words>
  <Application>Microsoft Office PowerPoint</Application>
  <PresentationFormat>On-screen Show (4:3)</PresentationFormat>
  <Paragraphs>121</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Clarity</vt:lpstr>
      <vt:lpstr>Module 2 – Lesson 2</vt:lpstr>
      <vt:lpstr>Multiple Funding Sources</vt:lpstr>
      <vt:lpstr>Bay Area Rapid Transit</vt:lpstr>
      <vt:lpstr>Golden Gate Bridge, Highway, and Transportation District</vt:lpstr>
      <vt:lpstr>SamTrans</vt:lpstr>
      <vt:lpstr>Colorado</vt:lpstr>
      <vt:lpstr>Illinois</vt:lpstr>
      <vt:lpstr>Indiana</vt:lpstr>
      <vt:lpstr>Massachusetts</vt:lpstr>
      <vt:lpstr> Michigan </vt:lpstr>
      <vt:lpstr>Nebraska</vt:lpstr>
      <vt:lpstr>New York</vt:lpstr>
      <vt:lpstr>North Carolina</vt:lpstr>
      <vt:lpstr>Ohio</vt:lpstr>
      <vt:lpstr>Oregon</vt:lpstr>
      <vt:lpstr>Cherriots – Salem-Keizer Transit</vt:lpstr>
      <vt:lpstr>Texas</vt:lpstr>
      <vt:lpstr>Dallas Area Rapid Transit</vt:lpstr>
      <vt:lpstr>Metropolitan Transit Authority of Harris County, Texas</vt:lpstr>
      <vt:lpstr>Washington</vt:lpstr>
      <vt:lpstr>Key Observations</vt:lpstr>
      <vt:lpstr>Funding</vt:lpstr>
    </vt:vector>
  </TitlesOfParts>
  <Company>NTI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Lori Glickman</cp:lastModifiedBy>
  <cp:revision>40</cp:revision>
  <dcterms:created xsi:type="dcterms:W3CDTF">2012-01-19T20:24:50Z</dcterms:created>
  <dcterms:modified xsi:type="dcterms:W3CDTF">2015-06-02T18:48:42Z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A1AF7DB9-DE9D-4868-8BE0-6E34039062DB</vt:lpwstr>
  </property>
  <property fmtid="{D5CDD505-2E9C-101B-9397-08002B2CF9AE}" pid="3" name="ArticulatePath">
    <vt:lpwstr>Module+1+Lesson+3 (2)</vt:lpwstr>
  </property>
</Properties>
</file>