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notesSlides/notesSlide4.xml" ContentType="application/vnd.openxmlformats-officedocument.presentationml.notesSlide+xml"/>
  <Override PartName="/ppt/tags/tag6.xml" ContentType="application/vnd.openxmlformats-officedocument.presentationml.tags+xml"/>
  <Override PartName="/ppt/notesSlides/notesSlide5.xml" ContentType="application/vnd.openxmlformats-officedocument.presentationml.notesSlide+xml"/>
  <Override PartName="/ppt/tags/tag7.xml" ContentType="application/vnd.openxmlformats-officedocument.presentationml.tags+xml"/>
  <Override PartName="/ppt/notesSlides/notesSlide6.xml" ContentType="application/vnd.openxmlformats-officedocument.presentationml.notesSlide+xml"/>
  <Override PartName="/ppt/tags/tag8.xml" ContentType="application/vnd.openxmlformats-officedocument.presentationml.tags+xml"/>
  <Override PartName="/ppt/notesSlides/notesSlide7.xml" ContentType="application/vnd.openxmlformats-officedocument.presentationml.notesSlide+xml"/>
  <Override PartName="/ppt/tags/tag9.xml" ContentType="application/vnd.openxmlformats-officedocument.presentationml.tags+xml"/>
  <Override PartName="/ppt/notesSlides/notesSlide8.xml" ContentType="application/vnd.openxmlformats-officedocument.presentationml.notesSlide+xml"/>
  <Override PartName="/ppt/tags/tag10.xml" ContentType="application/vnd.openxmlformats-officedocument.presentationml.tags+xml"/>
  <Override PartName="/ppt/notesSlides/notesSlide9.xml" ContentType="application/vnd.openxmlformats-officedocument.presentationml.notesSlide+xml"/>
  <Override PartName="/ppt/tags/tag11.xml" ContentType="application/vnd.openxmlformats-officedocument.presentationml.tags+xml"/>
  <Override PartName="/ppt/notesSlides/notesSlide10.xml" ContentType="application/vnd.openxmlformats-officedocument.presentationml.notesSlide+xml"/>
  <Override PartName="/ppt/tags/tag12.xml" ContentType="application/vnd.openxmlformats-officedocument.presentationml.tags+xml"/>
  <Override PartName="/ppt/notesSlides/notesSlide11.xml" ContentType="application/vnd.openxmlformats-officedocument.presentationml.notesSlide+xml"/>
  <Override PartName="/ppt/tags/tag1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2" r:id="rId1"/>
  </p:sldMasterIdLst>
  <p:notesMasterIdLst>
    <p:notesMasterId r:id="rId14"/>
  </p:notesMasterIdLst>
  <p:sldIdLst>
    <p:sldId id="281" r:id="rId2"/>
    <p:sldId id="282" r:id="rId3"/>
    <p:sldId id="283" r:id="rId4"/>
    <p:sldId id="284" r:id="rId5"/>
    <p:sldId id="285" r:id="rId6"/>
    <p:sldId id="286" r:id="rId7"/>
    <p:sldId id="287" r:id="rId8"/>
    <p:sldId id="288" r:id="rId9"/>
    <p:sldId id="289" r:id="rId10"/>
    <p:sldId id="290" r:id="rId11"/>
    <p:sldId id="291" r:id="rId12"/>
    <p:sldId id="292" r:id="rId13"/>
  </p:sldIdLst>
  <p:sldSz cx="9144000" cy="6858000" type="screen4x3"/>
  <p:notesSz cx="6858000" cy="9144000"/>
  <p:custDataLst>
    <p:tags r:id="rId15"/>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8215" autoAdjust="0"/>
  </p:normalViewPr>
  <p:slideViewPr>
    <p:cSldViewPr>
      <p:cViewPr>
        <p:scale>
          <a:sx n="80" d="100"/>
          <a:sy n="80" d="100"/>
        </p:scale>
        <p:origin x="-780" y="-19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p:scale>
          <a:sx n="90" d="100"/>
          <a:sy n="90" d="100"/>
        </p:scale>
        <p:origin x="-1812" y="4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9B71D85-367C-4C6D-B64D-F8F86FB525D5}" type="datetimeFigureOut">
              <a:rPr lang="en-US" smtClean="0"/>
              <a:pPr/>
              <a:t>6/2/2015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1A1F8C8-8E18-48E8-A745-10AB944894D6}" type="slidenum">
              <a:rPr lang="en-US" smtClean="0"/>
              <a:pPr/>
              <a:t>‹#›</a:t>
            </a:fld>
            <a:endParaRPr lang="en-US" dirty="0"/>
          </a:p>
        </p:txBody>
      </p:sp>
    </p:spTree>
    <p:extLst>
      <p:ext uri="{BB962C8B-B14F-4D97-AF65-F5344CB8AC3E}">
        <p14:creationId xmlns:p14="http://schemas.microsoft.com/office/powerpoint/2010/main" val="15985390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This is a cover slide to introduce the lesson.  The lesson will provide an overview of transit system organizational structure and governance.</a:t>
            </a:r>
            <a:endParaRPr lang="en-US" dirty="0"/>
          </a:p>
        </p:txBody>
      </p:sp>
      <p:sp>
        <p:nvSpPr>
          <p:cNvPr id="4" name="Slide Number Placeholder 3"/>
          <p:cNvSpPr>
            <a:spLocks noGrp="1"/>
          </p:cNvSpPr>
          <p:nvPr>
            <p:ph type="sldNum" sz="quarter" idx="10"/>
          </p:nvPr>
        </p:nvSpPr>
        <p:spPr/>
        <p:txBody>
          <a:bodyPr/>
          <a:lstStyle/>
          <a:p>
            <a:fld id="{C1A1F8C8-8E18-48E8-A745-10AB944894D6}" type="slidenum">
              <a:rPr lang="en-US" smtClean="0"/>
              <a:pPr/>
              <a:t>1</a:t>
            </a:fld>
            <a:endParaRPr lang="en-US" dirty="0"/>
          </a:p>
        </p:txBody>
      </p:sp>
    </p:spTree>
    <p:extLst>
      <p:ext uri="{BB962C8B-B14F-4D97-AF65-F5344CB8AC3E}">
        <p14:creationId xmlns:p14="http://schemas.microsoft.com/office/powerpoint/2010/main" val="15742522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kern="1200" dirty="0" smtClean="0">
                <a:solidFill>
                  <a:schemeClr val="tx1"/>
                </a:solidFill>
                <a:effectLst/>
                <a:latin typeface="+mn-lt"/>
                <a:ea typeface="+mn-ea"/>
                <a:cs typeface="+mn-cs"/>
              </a:rPr>
              <a:t>Appointments to the board also take place in various manners.</a:t>
            </a:r>
          </a:p>
          <a:p>
            <a:endParaRPr lang="en-US" sz="1600" kern="1200" dirty="0" smtClean="0">
              <a:solidFill>
                <a:schemeClr val="tx1"/>
              </a:solidFill>
              <a:effectLst/>
              <a:latin typeface="+mn-lt"/>
              <a:ea typeface="+mn-ea"/>
              <a:cs typeface="+mn-cs"/>
            </a:endParaRPr>
          </a:p>
          <a:p>
            <a:r>
              <a:rPr lang="en-US" sz="1600" kern="1200" dirty="0" smtClean="0">
                <a:solidFill>
                  <a:schemeClr val="tx1"/>
                </a:solidFill>
                <a:effectLst/>
                <a:latin typeface="+mn-lt"/>
                <a:ea typeface="+mn-ea"/>
                <a:cs typeface="+mn-cs"/>
              </a:rPr>
              <a:t>Board members may be appointed by the member jurisdictions that they represent on the transit board.  This can be done by chief elected officer of the jurisdiction and/ or the jurisdiction’s governing body.</a:t>
            </a:r>
          </a:p>
          <a:p>
            <a:endParaRPr lang="en-US" sz="1600" kern="1200" dirty="0" smtClean="0">
              <a:solidFill>
                <a:schemeClr val="tx1"/>
              </a:solidFill>
              <a:effectLst/>
              <a:latin typeface="+mn-lt"/>
              <a:ea typeface="+mn-ea"/>
              <a:cs typeface="+mn-cs"/>
            </a:endParaRPr>
          </a:p>
          <a:p>
            <a:r>
              <a:rPr lang="en-US" sz="1600" kern="1200" dirty="0" smtClean="0">
                <a:solidFill>
                  <a:schemeClr val="tx1"/>
                </a:solidFill>
                <a:effectLst/>
                <a:latin typeface="+mn-lt"/>
                <a:ea typeface="+mn-ea"/>
                <a:cs typeface="+mn-cs"/>
              </a:rPr>
              <a:t>Elected officials, such as in the examples on the previous slide, may appoint members to the board.</a:t>
            </a:r>
          </a:p>
          <a:p>
            <a:endParaRPr lang="en-US" sz="1600" kern="1200" dirty="0" smtClean="0">
              <a:solidFill>
                <a:schemeClr val="tx1"/>
              </a:solidFill>
              <a:effectLst/>
              <a:latin typeface="+mn-lt"/>
              <a:ea typeface="+mn-ea"/>
              <a:cs typeface="+mn-cs"/>
            </a:endParaRPr>
          </a:p>
          <a:p>
            <a:r>
              <a:rPr lang="en-US" sz="1600" kern="1200" dirty="0" smtClean="0">
                <a:solidFill>
                  <a:schemeClr val="tx1"/>
                </a:solidFill>
                <a:effectLst/>
                <a:latin typeface="+mn-lt"/>
                <a:ea typeface="+mn-ea"/>
                <a:cs typeface="+mn-cs"/>
              </a:rPr>
              <a:t>In other cases, individuals serve on the board by virtue of another position that they hold.  </a:t>
            </a:r>
          </a:p>
          <a:p>
            <a:endParaRPr lang="en-US" sz="1600" kern="1200" dirty="0" smtClean="0">
              <a:solidFill>
                <a:schemeClr val="tx1"/>
              </a:solidFill>
              <a:effectLst/>
              <a:latin typeface="+mn-lt"/>
              <a:ea typeface="+mn-ea"/>
              <a:cs typeface="+mn-cs"/>
            </a:endParaRPr>
          </a:p>
          <a:p>
            <a:r>
              <a:rPr lang="en-US" sz="1600" kern="1200" dirty="0" smtClean="0">
                <a:solidFill>
                  <a:schemeClr val="tx1"/>
                </a:solidFill>
                <a:effectLst/>
                <a:latin typeface="+mn-lt"/>
                <a:ea typeface="+mn-ea"/>
                <a:cs typeface="+mn-cs"/>
              </a:rPr>
              <a:t>In almost all cases, the individuals serve as voting members.  However, in some cases they are ex officio with no voting rights.  The latter is the case at the Capital Area Transportation Authority (CATA) in Lansing, MI, where the Board of Directors consists of 10 members appointed by member towns.  Michigan State University and Ingham County have non-voting representation.</a:t>
            </a:r>
          </a:p>
          <a:p>
            <a:endParaRPr lang="en-US" sz="1600" dirty="0"/>
          </a:p>
        </p:txBody>
      </p:sp>
      <p:sp>
        <p:nvSpPr>
          <p:cNvPr id="4" name="Slide Number Placeholder 3"/>
          <p:cNvSpPr>
            <a:spLocks noGrp="1"/>
          </p:cNvSpPr>
          <p:nvPr>
            <p:ph type="sldNum" sz="quarter" idx="10"/>
          </p:nvPr>
        </p:nvSpPr>
        <p:spPr/>
        <p:txBody>
          <a:bodyPr/>
          <a:lstStyle/>
          <a:p>
            <a:fld id="{C1A1F8C8-8E18-48E8-A745-10AB944894D6}" type="slidenum">
              <a:rPr lang="en-US" smtClean="0"/>
              <a:pPr/>
              <a:t>10</a:t>
            </a:fld>
            <a:endParaRPr lang="en-US" dirty="0"/>
          </a:p>
        </p:txBody>
      </p:sp>
    </p:spTree>
    <p:extLst>
      <p:ext uri="{BB962C8B-B14F-4D97-AF65-F5344CB8AC3E}">
        <p14:creationId xmlns:p14="http://schemas.microsoft.com/office/powerpoint/2010/main" val="23925220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66800" y="685800"/>
            <a:ext cx="4572000" cy="3429000"/>
          </a:xfrm>
        </p:spPr>
      </p:sp>
      <p:sp>
        <p:nvSpPr>
          <p:cNvPr id="3" name="Notes Placeholder 2"/>
          <p:cNvSpPr>
            <a:spLocks noGrp="1"/>
          </p:cNvSpPr>
          <p:nvPr>
            <p:ph type="body" idx="1"/>
          </p:nvPr>
        </p:nvSpPr>
        <p:spPr/>
        <p:txBody>
          <a:bodyPr/>
          <a:lstStyle/>
          <a:p>
            <a:r>
              <a:rPr lang="en-US" sz="1600" kern="1200" dirty="0" smtClean="0">
                <a:solidFill>
                  <a:schemeClr val="tx1"/>
                </a:solidFill>
                <a:effectLst/>
                <a:latin typeface="+mn-lt"/>
                <a:ea typeface="+mn-ea"/>
                <a:cs typeface="+mn-cs"/>
              </a:rPr>
              <a:t>The membership of board, in terms of the source for the board appointment, also varies.</a:t>
            </a:r>
          </a:p>
          <a:p>
            <a:endParaRPr lang="en-US" sz="1600" kern="1200" dirty="0" smtClean="0">
              <a:solidFill>
                <a:schemeClr val="tx1"/>
              </a:solidFill>
              <a:effectLst/>
              <a:latin typeface="+mn-lt"/>
              <a:ea typeface="+mn-ea"/>
              <a:cs typeface="+mn-cs"/>
            </a:endParaRPr>
          </a:p>
          <a:p>
            <a:r>
              <a:rPr lang="en-US" sz="1600" kern="1200" dirty="0" smtClean="0">
                <a:solidFill>
                  <a:schemeClr val="tx1"/>
                </a:solidFill>
                <a:effectLst/>
                <a:latin typeface="+mn-lt"/>
                <a:ea typeface="+mn-ea"/>
                <a:cs typeface="+mn-cs"/>
              </a:rPr>
              <a:t>Individuals may be citizen members who do not hold another elected office or an appointed position.</a:t>
            </a:r>
          </a:p>
          <a:p>
            <a:endParaRPr lang="en-US" sz="1600" kern="1200" dirty="0" smtClean="0">
              <a:solidFill>
                <a:schemeClr val="tx1"/>
              </a:solidFill>
              <a:effectLst/>
              <a:latin typeface="+mn-lt"/>
              <a:ea typeface="+mn-ea"/>
              <a:cs typeface="+mn-cs"/>
            </a:endParaRPr>
          </a:p>
          <a:p>
            <a:r>
              <a:rPr lang="en-US" sz="1600" kern="1200" dirty="0" smtClean="0">
                <a:solidFill>
                  <a:schemeClr val="tx1"/>
                </a:solidFill>
                <a:effectLst/>
                <a:latin typeface="+mn-lt"/>
                <a:ea typeface="+mn-ea"/>
                <a:cs typeface="+mn-cs"/>
              </a:rPr>
              <a:t>Elected officials who are elected in some other capacity (mayor, council member, county supervisor) are commonly found on transit boards.</a:t>
            </a:r>
          </a:p>
          <a:p>
            <a:endParaRPr lang="en-US" sz="1600" kern="1200" dirty="0" smtClean="0">
              <a:solidFill>
                <a:schemeClr val="tx1"/>
              </a:solidFill>
              <a:effectLst/>
              <a:latin typeface="+mn-lt"/>
              <a:ea typeface="+mn-ea"/>
              <a:cs typeface="+mn-cs"/>
            </a:endParaRPr>
          </a:p>
          <a:p>
            <a:r>
              <a:rPr lang="en-US" sz="1600" kern="1200" dirty="0" smtClean="0">
                <a:solidFill>
                  <a:schemeClr val="tx1"/>
                </a:solidFill>
                <a:effectLst/>
                <a:latin typeface="+mn-lt"/>
                <a:ea typeface="+mn-ea"/>
                <a:cs typeface="+mn-cs"/>
              </a:rPr>
              <a:t>In some cases, an elected official may have a designated seat on a governing board.   They may have the option of designating an alternate individual to serve rather than serving directly.</a:t>
            </a:r>
          </a:p>
          <a:p>
            <a:endParaRPr lang="en-US" sz="1600" kern="1200" dirty="0" smtClean="0">
              <a:solidFill>
                <a:schemeClr val="tx1"/>
              </a:solidFill>
              <a:effectLst/>
              <a:latin typeface="+mn-lt"/>
              <a:ea typeface="+mn-ea"/>
              <a:cs typeface="+mn-cs"/>
            </a:endParaRPr>
          </a:p>
          <a:p>
            <a:r>
              <a:rPr lang="en-US" sz="1600" kern="1200" dirty="0" smtClean="0">
                <a:solidFill>
                  <a:schemeClr val="tx1"/>
                </a:solidFill>
                <a:effectLst/>
                <a:latin typeface="+mn-lt"/>
                <a:ea typeface="+mn-ea"/>
                <a:cs typeface="+mn-cs"/>
              </a:rPr>
              <a:t>Appointed public officials, such as a director of a metropolitan planning organization or a city department head, can serve on transit boards.</a:t>
            </a:r>
          </a:p>
          <a:p>
            <a:endParaRPr lang="en-US" sz="1600" kern="1200" dirty="0" smtClean="0">
              <a:solidFill>
                <a:schemeClr val="tx1"/>
              </a:solidFill>
              <a:effectLst/>
              <a:latin typeface="+mn-lt"/>
              <a:ea typeface="+mn-ea"/>
              <a:cs typeface="+mn-cs"/>
            </a:endParaRPr>
          </a:p>
          <a:p>
            <a:r>
              <a:rPr lang="en-US" sz="1600" kern="1200" dirty="0" smtClean="0">
                <a:solidFill>
                  <a:schemeClr val="tx1"/>
                </a:solidFill>
                <a:effectLst/>
                <a:latin typeface="+mn-lt"/>
                <a:ea typeface="+mn-ea"/>
                <a:cs typeface="+mn-cs"/>
              </a:rPr>
              <a:t>In some cases, the board members are directly elected by the public.  This is the case at BART in the San Francisco Bay area, AC Transit in Oakland, CA, the Regional Transit District in Denver, CO and Cherriotts—Salem-Keizer Transit in Salem, OR.</a:t>
            </a:r>
          </a:p>
          <a:p>
            <a:endParaRPr lang="en-US" sz="1600" kern="1200" dirty="0" smtClean="0">
              <a:solidFill>
                <a:schemeClr val="tx1"/>
              </a:solidFill>
              <a:effectLst/>
              <a:latin typeface="+mn-lt"/>
              <a:ea typeface="+mn-ea"/>
              <a:cs typeface="+mn-cs"/>
            </a:endParaRPr>
          </a:p>
          <a:p>
            <a:r>
              <a:rPr lang="en-US" sz="1600" kern="1200" dirty="0" smtClean="0">
                <a:solidFill>
                  <a:schemeClr val="tx1"/>
                </a:solidFill>
                <a:effectLst/>
                <a:latin typeface="+mn-lt"/>
                <a:ea typeface="+mn-ea"/>
                <a:cs typeface="+mn-cs"/>
              </a:rPr>
              <a:t>Transit boards may be a mix of these individuals and, thus, a hybrid of the above.</a:t>
            </a:r>
          </a:p>
          <a:p>
            <a:endParaRPr lang="en-US" sz="1600" dirty="0"/>
          </a:p>
        </p:txBody>
      </p:sp>
      <p:sp>
        <p:nvSpPr>
          <p:cNvPr id="4" name="Slide Number Placeholder 3"/>
          <p:cNvSpPr>
            <a:spLocks noGrp="1"/>
          </p:cNvSpPr>
          <p:nvPr>
            <p:ph type="sldNum" sz="quarter" idx="10"/>
          </p:nvPr>
        </p:nvSpPr>
        <p:spPr/>
        <p:txBody>
          <a:bodyPr/>
          <a:lstStyle/>
          <a:p>
            <a:fld id="{C1A1F8C8-8E18-48E8-A745-10AB944894D6}" type="slidenum">
              <a:rPr lang="en-US" smtClean="0"/>
              <a:pPr/>
              <a:t>11</a:t>
            </a:fld>
            <a:endParaRPr lang="en-US" dirty="0"/>
          </a:p>
        </p:txBody>
      </p:sp>
    </p:spTree>
    <p:extLst>
      <p:ext uri="{BB962C8B-B14F-4D97-AF65-F5344CB8AC3E}">
        <p14:creationId xmlns:p14="http://schemas.microsoft.com/office/powerpoint/2010/main" val="23778290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kern="1200" dirty="0" smtClean="0">
                <a:solidFill>
                  <a:schemeClr val="tx1"/>
                </a:solidFill>
                <a:effectLst/>
                <a:latin typeface="+mn-lt"/>
                <a:ea typeface="+mn-ea"/>
                <a:cs typeface="+mn-cs"/>
              </a:rPr>
              <a:t>There are many different ways that transit agencies are structured.  It can be said that there are at least 52 different ways; for each of the 50 states, the District of Columbia and Puerto Rico.  The reality is much more complex.  People who work in public transportation need to understand this.</a:t>
            </a:r>
          </a:p>
          <a:p>
            <a:endParaRPr lang="en-US" sz="1600" kern="1200" dirty="0" smtClean="0">
              <a:solidFill>
                <a:schemeClr val="tx1"/>
              </a:solidFill>
              <a:effectLst/>
              <a:latin typeface="+mn-lt"/>
              <a:ea typeface="+mn-ea"/>
              <a:cs typeface="+mn-cs"/>
            </a:endParaRPr>
          </a:p>
          <a:p>
            <a:r>
              <a:rPr lang="en-US" sz="1600" kern="1200" dirty="0" smtClean="0">
                <a:solidFill>
                  <a:schemeClr val="tx1"/>
                </a:solidFill>
                <a:effectLst/>
                <a:latin typeface="+mn-lt"/>
                <a:ea typeface="+mn-ea"/>
                <a:cs typeface="+mn-cs"/>
              </a:rPr>
              <a:t>Each public transportation agency has a governing board of some nature.  This could be an elected unit of government such as a city or county council or it can be a specifically structured board when the transit agency is an independent unit of government. </a:t>
            </a:r>
            <a:endParaRPr lang="en-US" sz="1600" dirty="0"/>
          </a:p>
        </p:txBody>
      </p:sp>
      <p:sp>
        <p:nvSpPr>
          <p:cNvPr id="4" name="Slide Number Placeholder 3"/>
          <p:cNvSpPr>
            <a:spLocks noGrp="1"/>
          </p:cNvSpPr>
          <p:nvPr>
            <p:ph type="sldNum" sz="quarter" idx="10"/>
          </p:nvPr>
        </p:nvSpPr>
        <p:spPr/>
        <p:txBody>
          <a:bodyPr/>
          <a:lstStyle/>
          <a:p>
            <a:fld id="{C1A1F8C8-8E18-48E8-A745-10AB944894D6}" type="slidenum">
              <a:rPr lang="en-US" smtClean="0"/>
              <a:pPr/>
              <a:t>2</a:t>
            </a:fld>
            <a:endParaRPr lang="en-US" dirty="0"/>
          </a:p>
        </p:txBody>
      </p:sp>
    </p:spTree>
    <p:extLst>
      <p:ext uri="{BB962C8B-B14F-4D97-AF65-F5344CB8AC3E}">
        <p14:creationId xmlns:p14="http://schemas.microsoft.com/office/powerpoint/2010/main" val="36385029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715000" cy="4495800"/>
          </a:xfrm>
        </p:spPr>
        <p:txBody>
          <a:bodyPr/>
          <a:lstStyle/>
          <a:p>
            <a:r>
              <a:rPr lang="en-US" sz="1600" dirty="0"/>
              <a:t>Throughout the country, many transit systems are city and county functions.  This is particularly true of systems that operate in medium to small urban areas.  In rural settings, the prevalent model seems to be county operation with cooperation between multiple counties.  In still other circumstances, regional transit agencies that are separate units of government are the model that is used.</a:t>
            </a:r>
          </a:p>
          <a:p>
            <a:endParaRPr lang="en-US" sz="1600" dirty="0" smtClean="0"/>
          </a:p>
          <a:p>
            <a:r>
              <a:rPr lang="en-US" sz="1600" dirty="0" smtClean="0"/>
              <a:t>In </a:t>
            </a:r>
            <a:r>
              <a:rPr lang="en-US" sz="1600" dirty="0"/>
              <a:t>many states, there are multiple models for operating transit authorities.  There can be regional transit authorities as well as local government operation within a single state.  Even within a single metropolitan area there can be several models.  In the Los Angeles area, for example, the Los Angeles County Metropolitan Transportation Authority is the major operator, however it does not cover the entire county.  There are several sub-regional systems, Foothills Transit, as well as municipal operators, Culver City and Santa Monica’s Big Blue Bus.  </a:t>
            </a:r>
          </a:p>
          <a:p>
            <a:endParaRPr lang="en-US" sz="1600" dirty="0" smtClean="0"/>
          </a:p>
          <a:p>
            <a:r>
              <a:rPr lang="en-US" sz="1600" dirty="0" smtClean="0"/>
              <a:t>Each </a:t>
            </a:r>
            <a:r>
              <a:rPr lang="en-US" sz="1600" dirty="0"/>
              <a:t>state has its own laws that establish the parameters within which public transportation operates and is structured.  What is very clear is that there is no one method that seems to predominate as to how transit authorities are structured, funded and operated.  Of course, there are pros and cons to all of these models.  </a:t>
            </a:r>
          </a:p>
          <a:p>
            <a:endParaRPr lang="en-US" sz="1600" dirty="0" smtClean="0"/>
          </a:p>
          <a:p>
            <a:r>
              <a:rPr lang="en-US" sz="1600" dirty="0" smtClean="0"/>
              <a:t>Public </a:t>
            </a:r>
            <a:r>
              <a:rPr lang="en-US" sz="1600" dirty="0"/>
              <a:t>transportation in the traditional sense—bus, rail and paratransit—is the predominate function of many agencies.  However, this is not always the case.  Some public transportation agencies have other functions.  In Houston, for example, Metro has responsibility for the operation and maintenance of the freeway system and other major arterials.  In the New York area, the Metropolitan Transportation Authority is an umbrella agency that includes public transportation but also has other functions such as toll bridges and tunnels.</a:t>
            </a:r>
          </a:p>
          <a:p>
            <a:endParaRPr lang="en-US" sz="1600" dirty="0" smtClean="0"/>
          </a:p>
          <a:p>
            <a:r>
              <a:rPr lang="en-US" sz="1600" dirty="0" smtClean="0"/>
              <a:t>The </a:t>
            </a:r>
            <a:r>
              <a:rPr lang="en-US" sz="1600" dirty="0"/>
              <a:t>structure of the governing boards is also highly variable.  There is no single model that is used.  The number of board members is unique to each </a:t>
            </a:r>
            <a:r>
              <a:rPr lang="en-US" sz="1600" dirty="0" smtClean="0"/>
              <a:t>agency.  The </a:t>
            </a:r>
            <a:r>
              <a:rPr lang="en-US" sz="1600" dirty="0"/>
              <a:t>representation on the board can range from directly elected individuals, other elected representatives, and citizen members.</a:t>
            </a:r>
          </a:p>
          <a:p>
            <a:endParaRPr lang="en-US" sz="1600" dirty="0"/>
          </a:p>
        </p:txBody>
      </p:sp>
      <p:sp>
        <p:nvSpPr>
          <p:cNvPr id="4" name="Slide Number Placeholder 3"/>
          <p:cNvSpPr>
            <a:spLocks noGrp="1"/>
          </p:cNvSpPr>
          <p:nvPr>
            <p:ph type="sldNum" sz="quarter" idx="10"/>
          </p:nvPr>
        </p:nvSpPr>
        <p:spPr/>
        <p:txBody>
          <a:bodyPr/>
          <a:lstStyle/>
          <a:p>
            <a:fld id="{C1A1F8C8-8E18-48E8-A745-10AB944894D6}" type="slidenum">
              <a:rPr lang="en-US" smtClean="0"/>
              <a:pPr/>
              <a:t>3</a:t>
            </a:fld>
            <a:endParaRPr lang="en-US" dirty="0"/>
          </a:p>
        </p:txBody>
      </p:sp>
    </p:spTree>
    <p:extLst>
      <p:ext uri="{BB962C8B-B14F-4D97-AF65-F5344CB8AC3E}">
        <p14:creationId xmlns:p14="http://schemas.microsoft.com/office/powerpoint/2010/main" val="10163626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kern="1200" dirty="0" smtClean="0">
                <a:solidFill>
                  <a:schemeClr val="tx1"/>
                </a:solidFill>
                <a:effectLst/>
                <a:latin typeface="+mn-lt"/>
                <a:ea typeface="+mn-ea"/>
                <a:cs typeface="+mn-cs"/>
              </a:rPr>
              <a:t>There is not a single method in which public transportation agencies are structured.   When we examine the various different ways that agencies are structured, it can be said that each agency is unique and has its own structure.  This not only applies to the operating agency, but the governing boards that we will discuss later. </a:t>
            </a:r>
            <a:endParaRPr lang="en-US" sz="1600" dirty="0"/>
          </a:p>
        </p:txBody>
      </p:sp>
      <p:sp>
        <p:nvSpPr>
          <p:cNvPr id="4" name="Slide Number Placeholder 3"/>
          <p:cNvSpPr>
            <a:spLocks noGrp="1"/>
          </p:cNvSpPr>
          <p:nvPr>
            <p:ph type="sldNum" sz="quarter" idx="10"/>
          </p:nvPr>
        </p:nvSpPr>
        <p:spPr/>
        <p:txBody>
          <a:bodyPr/>
          <a:lstStyle/>
          <a:p>
            <a:fld id="{C1A1F8C8-8E18-48E8-A745-10AB944894D6}" type="slidenum">
              <a:rPr lang="en-US" smtClean="0"/>
              <a:pPr/>
              <a:t>4</a:t>
            </a:fld>
            <a:endParaRPr lang="en-US" dirty="0"/>
          </a:p>
        </p:txBody>
      </p:sp>
    </p:spTree>
    <p:extLst>
      <p:ext uri="{BB962C8B-B14F-4D97-AF65-F5344CB8AC3E}">
        <p14:creationId xmlns:p14="http://schemas.microsoft.com/office/powerpoint/2010/main" val="6200256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dirty="0"/>
              <a:t>The way that transit agencies are generally structured can be summed up in the 4 major categories listed in this slide. </a:t>
            </a:r>
            <a:endParaRPr lang="en-US" sz="1600" dirty="0" smtClean="0"/>
          </a:p>
          <a:p>
            <a:r>
              <a:rPr lang="en-US" sz="1600" dirty="0" smtClean="0"/>
              <a:t> </a:t>
            </a:r>
          </a:p>
          <a:p>
            <a:r>
              <a:rPr lang="en-US" sz="1600" dirty="0" smtClean="0"/>
              <a:t>Regional </a:t>
            </a:r>
            <a:r>
              <a:rPr lang="en-US" sz="1600" dirty="0"/>
              <a:t>transit agencies are those that generally go beyond the boundaries of a single governmental entity and serve multiple jurisdictions.  These can serve multiple municipalities and/or counties.  In some case they are even multi-state in nature such as B-State Development Agency in St. Louis that serves the metro area in both Missouri and </a:t>
            </a:r>
            <a:r>
              <a:rPr lang="en-US" sz="1600" dirty="0" smtClean="0"/>
              <a:t>Illinois.</a:t>
            </a:r>
          </a:p>
          <a:p>
            <a:endParaRPr lang="en-US" sz="1600" dirty="0" smtClean="0"/>
          </a:p>
          <a:p>
            <a:r>
              <a:rPr lang="en-US" sz="1600" dirty="0" smtClean="0"/>
              <a:t>Many </a:t>
            </a:r>
            <a:r>
              <a:rPr lang="en-US" sz="1600" dirty="0"/>
              <a:t>transit operations are functions of municipal or county governments.   In these situations, they generally function as a department of the parent government although it is not uncommon for the public transportation to be a division of a department such as a public works or economic development </a:t>
            </a:r>
            <a:r>
              <a:rPr lang="en-US" sz="1600" dirty="0" smtClean="0"/>
              <a:t>department.</a:t>
            </a:r>
          </a:p>
          <a:p>
            <a:endParaRPr lang="en-US" sz="1600" dirty="0" smtClean="0"/>
          </a:p>
          <a:p>
            <a:r>
              <a:rPr lang="en-US" sz="1600" dirty="0" smtClean="0"/>
              <a:t>There </a:t>
            </a:r>
            <a:r>
              <a:rPr lang="en-US" sz="1600" dirty="0"/>
              <a:t>are 3 statewide transit agencies in the United States.  These are found in Delaware, New Jersey and Rhode Island.  This description applies to the operating entity and not the oversight and funding role that most state departments of transportation  provide for public </a:t>
            </a:r>
            <a:r>
              <a:rPr lang="en-US" sz="1600" dirty="0" smtClean="0"/>
              <a:t>transportation.</a:t>
            </a:r>
          </a:p>
          <a:p>
            <a:endParaRPr lang="en-US" sz="1600" dirty="0" smtClean="0"/>
          </a:p>
          <a:p>
            <a:r>
              <a:rPr lang="en-US" sz="1600" dirty="0" smtClean="0"/>
              <a:t>The </a:t>
            </a:r>
            <a:r>
              <a:rPr lang="en-US" sz="1600" dirty="0"/>
              <a:t>last category is a hybrid model that could combine a regional and municipal transit agency or have both occurring in the same metropolitan region.  </a:t>
            </a:r>
          </a:p>
          <a:p>
            <a:pPr marL="228600" indent="-114300">
              <a:buFont typeface="Wingdings" pitchFamily="2" charset="2"/>
              <a:buChar char="§"/>
            </a:pPr>
            <a:endParaRPr lang="en-US" sz="1600" dirty="0"/>
          </a:p>
        </p:txBody>
      </p:sp>
      <p:sp>
        <p:nvSpPr>
          <p:cNvPr id="4" name="Slide Number Placeholder 3"/>
          <p:cNvSpPr>
            <a:spLocks noGrp="1"/>
          </p:cNvSpPr>
          <p:nvPr>
            <p:ph type="sldNum" sz="quarter" idx="10"/>
          </p:nvPr>
        </p:nvSpPr>
        <p:spPr/>
        <p:txBody>
          <a:bodyPr/>
          <a:lstStyle/>
          <a:p>
            <a:fld id="{C1A1F8C8-8E18-48E8-A745-10AB944894D6}" type="slidenum">
              <a:rPr lang="en-US" smtClean="0"/>
              <a:pPr/>
              <a:t>5</a:t>
            </a:fld>
            <a:endParaRPr lang="en-US" dirty="0"/>
          </a:p>
        </p:txBody>
      </p:sp>
    </p:spTree>
    <p:extLst>
      <p:ext uri="{BB962C8B-B14F-4D97-AF65-F5344CB8AC3E}">
        <p14:creationId xmlns:p14="http://schemas.microsoft.com/office/powerpoint/2010/main" val="31769510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kern="1200" dirty="0" smtClean="0">
                <a:solidFill>
                  <a:schemeClr val="tx1"/>
                </a:solidFill>
                <a:effectLst/>
                <a:latin typeface="+mn-lt"/>
                <a:ea typeface="+mn-ea"/>
                <a:cs typeface="+mn-cs"/>
              </a:rPr>
              <a:t>The most prevalent function that public transportation agencies provide is the delivery of traditional public transportation services.  These are usually associated with bus, rail and paratransit operations.  Where there are multiple modes in a given transit agency’s jurisdiction, many times they are operated and governed by a single transit agency.  However, this is not always the case.</a:t>
            </a:r>
          </a:p>
          <a:p>
            <a:endParaRPr lang="en-US" sz="1600" kern="1200" dirty="0" smtClean="0">
              <a:solidFill>
                <a:schemeClr val="tx1"/>
              </a:solidFill>
              <a:effectLst/>
              <a:latin typeface="+mn-lt"/>
              <a:ea typeface="+mn-ea"/>
              <a:cs typeface="+mn-cs"/>
            </a:endParaRPr>
          </a:p>
          <a:p>
            <a:r>
              <a:rPr lang="en-US" sz="1600" kern="1200" dirty="0" smtClean="0">
                <a:solidFill>
                  <a:schemeClr val="tx1"/>
                </a:solidFill>
                <a:effectLst/>
                <a:latin typeface="+mn-lt"/>
                <a:ea typeface="+mn-ea"/>
                <a:cs typeface="+mn-cs"/>
              </a:rPr>
              <a:t>There are examples of single mode agencies.  This occurs in several major metropolitan areas.  For example, The Bay Area Rapid Transit District—BART—in the San Francisco area only operates a heavy rail system (a minor note that it does contract for feeder bus services in some locations where there is not a local bus operator).  Also in the Bay Area, there are several bus only agencies such as AC Transit and Eastern Contra Costa Transportation Authority.  METRA in the Chicago area only operates the commuter rail service.</a:t>
            </a:r>
          </a:p>
          <a:p>
            <a:endParaRPr lang="en-US" sz="1600" kern="1200" dirty="0" smtClean="0">
              <a:solidFill>
                <a:schemeClr val="tx1"/>
              </a:solidFill>
              <a:effectLst/>
              <a:latin typeface="+mn-lt"/>
              <a:ea typeface="+mn-ea"/>
              <a:cs typeface="+mn-cs"/>
            </a:endParaRPr>
          </a:p>
          <a:p>
            <a:r>
              <a:rPr lang="en-US" sz="1600" kern="1200" dirty="0" smtClean="0">
                <a:solidFill>
                  <a:schemeClr val="tx1"/>
                </a:solidFill>
                <a:effectLst/>
                <a:latin typeface="+mn-lt"/>
                <a:ea typeface="+mn-ea"/>
                <a:cs typeface="+mn-cs"/>
              </a:rPr>
              <a:t>There are several agencies that have responsibilities beyond traditional public transportation services.  In an earlier slide the examples of Houston and the NY MTA were cited.  Another example is the Golden Gate Bridge, Highway and Transportation District.  This is located in the San Francisco Bay Area.  The District operates the world famous Golden Gate Bridge but also operates bus and ferry service in the region.</a:t>
            </a:r>
            <a:endParaRPr lang="en-US" sz="1600" dirty="0"/>
          </a:p>
        </p:txBody>
      </p:sp>
      <p:sp>
        <p:nvSpPr>
          <p:cNvPr id="4" name="Slide Number Placeholder 3"/>
          <p:cNvSpPr>
            <a:spLocks noGrp="1"/>
          </p:cNvSpPr>
          <p:nvPr>
            <p:ph type="sldNum" sz="quarter" idx="10"/>
          </p:nvPr>
        </p:nvSpPr>
        <p:spPr/>
        <p:txBody>
          <a:bodyPr/>
          <a:lstStyle/>
          <a:p>
            <a:fld id="{C1A1F8C8-8E18-48E8-A745-10AB944894D6}" type="slidenum">
              <a:rPr lang="en-US" smtClean="0"/>
              <a:pPr/>
              <a:t>6</a:t>
            </a:fld>
            <a:endParaRPr lang="en-US" dirty="0"/>
          </a:p>
        </p:txBody>
      </p:sp>
    </p:spTree>
    <p:extLst>
      <p:ext uri="{BB962C8B-B14F-4D97-AF65-F5344CB8AC3E}">
        <p14:creationId xmlns:p14="http://schemas.microsoft.com/office/powerpoint/2010/main" val="21863915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kern="1200" dirty="0" smtClean="0">
                <a:solidFill>
                  <a:schemeClr val="tx1"/>
                </a:solidFill>
                <a:effectLst/>
                <a:latin typeface="+mn-lt"/>
                <a:ea typeface="+mn-ea"/>
                <a:cs typeface="+mn-cs"/>
              </a:rPr>
              <a:t>Just as with any corporate entity, public or private, public transportation agencies have a governing board.  This could be an independent board dedicated solely to the agency or it a can be a board that performs other functions than transit such as a city council or a county board of supervisors.</a:t>
            </a:r>
            <a:endParaRPr lang="en-US" sz="1600" dirty="0"/>
          </a:p>
        </p:txBody>
      </p:sp>
      <p:sp>
        <p:nvSpPr>
          <p:cNvPr id="4" name="Slide Number Placeholder 3"/>
          <p:cNvSpPr>
            <a:spLocks noGrp="1"/>
          </p:cNvSpPr>
          <p:nvPr>
            <p:ph type="sldNum" sz="quarter" idx="10"/>
          </p:nvPr>
        </p:nvSpPr>
        <p:spPr/>
        <p:txBody>
          <a:bodyPr/>
          <a:lstStyle/>
          <a:p>
            <a:fld id="{C1A1F8C8-8E18-48E8-A745-10AB944894D6}" type="slidenum">
              <a:rPr lang="en-US" smtClean="0"/>
              <a:pPr/>
              <a:t>7</a:t>
            </a:fld>
            <a:endParaRPr lang="en-US" dirty="0"/>
          </a:p>
        </p:txBody>
      </p:sp>
    </p:spTree>
    <p:extLst>
      <p:ext uri="{BB962C8B-B14F-4D97-AF65-F5344CB8AC3E}">
        <p14:creationId xmlns:p14="http://schemas.microsoft.com/office/powerpoint/2010/main" val="23778773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449726"/>
          </a:xfrm>
        </p:spPr>
        <p:txBody>
          <a:bodyPr/>
          <a:lstStyle/>
          <a:p>
            <a:r>
              <a:rPr lang="en-US" sz="1600" kern="1200" dirty="0" smtClean="0">
                <a:solidFill>
                  <a:schemeClr val="tx1"/>
                </a:solidFill>
                <a:effectLst/>
                <a:latin typeface="+mn-lt"/>
                <a:ea typeface="+mn-ea"/>
                <a:cs typeface="+mn-cs"/>
              </a:rPr>
              <a:t>Governing boards have many different functions that they perform.  Much of the scope of their authority is determined by the enabling legislation that creates the transit agency.  As with the entire business of public transportation, there is not a single set of responsibilities that all boards share.  There are, however, 4 commons activities that they perform.  They are listed above.</a:t>
            </a:r>
          </a:p>
          <a:p>
            <a:endParaRPr lang="en-US" sz="1600" kern="1200" dirty="0" smtClean="0">
              <a:solidFill>
                <a:schemeClr val="tx1"/>
              </a:solidFill>
              <a:effectLst/>
              <a:latin typeface="+mn-lt"/>
              <a:ea typeface="+mn-ea"/>
              <a:cs typeface="+mn-cs"/>
            </a:endParaRPr>
          </a:p>
          <a:p>
            <a:r>
              <a:rPr lang="en-US" sz="1600" kern="1200" dirty="0" smtClean="0">
                <a:solidFill>
                  <a:schemeClr val="tx1"/>
                </a:solidFill>
                <a:effectLst/>
                <a:latin typeface="+mn-lt"/>
                <a:ea typeface="+mn-ea"/>
                <a:cs typeface="+mn-cs"/>
              </a:rPr>
              <a:t>The governing board sets the policies that the transit agency operates under.  These polices can determine how the agency conducts its business, provides its service, complies with rules, laws and regulation and how the agency operates on a day to day basis.</a:t>
            </a:r>
          </a:p>
          <a:p>
            <a:endParaRPr lang="en-US" sz="1600" kern="1200" dirty="0" smtClean="0">
              <a:solidFill>
                <a:schemeClr val="tx1"/>
              </a:solidFill>
              <a:effectLst/>
              <a:latin typeface="+mn-lt"/>
              <a:ea typeface="+mn-ea"/>
              <a:cs typeface="+mn-cs"/>
            </a:endParaRPr>
          </a:p>
          <a:p>
            <a:r>
              <a:rPr lang="en-US" sz="1600" kern="1200" dirty="0" smtClean="0">
                <a:solidFill>
                  <a:schemeClr val="tx1"/>
                </a:solidFill>
                <a:effectLst/>
                <a:latin typeface="+mn-lt"/>
                <a:ea typeface="+mn-ea"/>
                <a:cs typeface="+mn-cs"/>
              </a:rPr>
              <a:t>The governing board must approve the budget for the transit agency.  This entails both the operating and capital expenses that the agency incurs on an annual basis.</a:t>
            </a:r>
          </a:p>
          <a:p>
            <a:r>
              <a:rPr lang="en-US" sz="1600" kern="1200" dirty="0" smtClean="0">
                <a:solidFill>
                  <a:schemeClr val="tx1"/>
                </a:solidFill>
                <a:effectLst/>
                <a:latin typeface="+mn-lt"/>
                <a:ea typeface="+mn-ea"/>
                <a:cs typeface="+mn-cs"/>
              </a:rPr>
              <a:t>The governing board also has a role in approving major purchases.  These are generally large dollar item purchase, at least in excess of $100,000.  Included are all rolling stock purchases, real estate transactions, construction contracts and major consulting contracts.</a:t>
            </a:r>
          </a:p>
          <a:p>
            <a:endParaRPr lang="en-US" sz="1600" kern="1200" dirty="0" smtClean="0">
              <a:solidFill>
                <a:schemeClr val="tx1"/>
              </a:solidFill>
              <a:effectLst/>
              <a:latin typeface="+mn-lt"/>
              <a:ea typeface="+mn-ea"/>
              <a:cs typeface="+mn-cs"/>
            </a:endParaRPr>
          </a:p>
          <a:p>
            <a:r>
              <a:rPr lang="en-US" sz="1600" kern="1200" dirty="0" smtClean="0">
                <a:solidFill>
                  <a:schemeClr val="tx1"/>
                </a:solidFill>
                <a:effectLst/>
                <a:latin typeface="+mn-lt"/>
                <a:ea typeface="+mn-ea"/>
                <a:cs typeface="+mn-cs"/>
              </a:rPr>
              <a:t>The last major responsibility for the governing board is to select the agencies chief executive officer.  This is the individual who operates the transit agency on a day to day basis.  The individual reports to the governing board.  It should be noted that this function may not apply when the governing board is a city council or county board of supervisors.</a:t>
            </a:r>
            <a:br>
              <a:rPr lang="en-US" sz="1600" kern="1200" dirty="0" smtClean="0">
                <a:solidFill>
                  <a:schemeClr val="tx1"/>
                </a:solidFill>
                <a:effectLst/>
                <a:latin typeface="+mn-lt"/>
                <a:ea typeface="+mn-ea"/>
                <a:cs typeface="+mn-cs"/>
              </a:rPr>
            </a:br>
            <a:endParaRPr lang="en-US" sz="16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C1A1F8C8-8E18-48E8-A745-10AB944894D6}" type="slidenum">
              <a:rPr lang="en-US" smtClean="0"/>
              <a:pPr/>
              <a:t>8</a:t>
            </a:fld>
            <a:endParaRPr lang="en-US" dirty="0"/>
          </a:p>
        </p:txBody>
      </p:sp>
    </p:spTree>
    <p:extLst>
      <p:ext uri="{BB962C8B-B14F-4D97-AF65-F5344CB8AC3E}">
        <p14:creationId xmlns:p14="http://schemas.microsoft.com/office/powerpoint/2010/main" val="13508495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kern="1200" dirty="0" smtClean="0">
                <a:solidFill>
                  <a:schemeClr val="tx1"/>
                </a:solidFill>
                <a:effectLst/>
                <a:latin typeface="+mn-lt"/>
                <a:ea typeface="+mn-ea"/>
                <a:cs typeface="+mn-cs"/>
              </a:rPr>
              <a:t>The makeup of governing boards also varies.</a:t>
            </a:r>
          </a:p>
          <a:p>
            <a:endParaRPr lang="en-US" sz="1600" kern="1200" dirty="0" smtClean="0">
              <a:solidFill>
                <a:schemeClr val="tx1"/>
              </a:solidFill>
              <a:effectLst/>
              <a:latin typeface="+mn-lt"/>
              <a:ea typeface="+mn-ea"/>
              <a:cs typeface="+mn-cs"/>
            </a:endParaRPr>
          </a:p>
          <a:p>
            <a:r>
              <a:rPr lang="en-US" sz="1600" kern="1200" dirty="0" smtClean="0">
                <a:solidFill>
                  <a:schemeClr val="tx1"/>
                </a:solidFill>
                <a:effectLst/>
                <a:latin typeface="+mn-lt"/>
                <a:ea typeface="+mn-ea"/>
                <a:cs typeface="+mn-cs"/>
              </a:rPr>
              <a:t>There is no set formula as to the number of appointees.  The number of members can be as little as 3 and more than 15.</a:t>
            </a:r>
          </a:p>
          <a:p>
            <a:endParaRPr lang="en-US" sz="1600" kern="1200" dirty="0" smtClean="0">
              <a:solidFill>
                <a:schemeClr val="tx1"/>
              </a:solidFill>
              <a:effectLst/>
              <a:latin typeface="+mn-lt"/>
              <a:ea typeface="+mn-ea"/>
              <a:cs typeface="+mn-cs"/>
            </a:endParaRPr>
          </a:p>
          <a:p>
            <a:r>
              <a:rPr lang="en-US" sz="1600" kern="1200" dirty="0" smtClean="0">
                <a:solidFill>
                  <a:schemeClr val="tx1"/>
                </a:solidFill>
                <a:effectLst/>
                <a:latin typeface="+mn-lt"/>
                <a:ea typeface="+mn-ea"/>
                <a:cs typeface="+mn-cs"/>
              </a:rPr>
              <a:t>The manner in which board members can represent the jurisdictions within the agency’s service area can also vary.  They board members can be at large.  This is probably the case in the majority of instances.  However, it is not the only manner.  Some board members represent specific geographic areas.  This is particularly the case where board members are elected.  </a:t>
            </a:r>
          </a:p>
          <a:p>
            <a:endParaRPr lang="en-US" sz="1600" kern="1200" dirty="0" smtClean="0">
              <a:solidFill>
                <a:schemeClr val="tx1"/>
              </a:solidFill>
              <a:effectLst/>
              <a:latin typeface="+mn-lt"/>
              <a:ea typeface="+mn-ea"/>
              <a:cs typeface="+mn-cs"/>
            </a:endParaRPr>
          </a:p>
          <a:p>
            <a:r>
              <a:rPr lang="en-US" sz="1600" kern="1200" dirty="0" smtClean="0">
                <a:solidFill>
                  <a:schemeClr val="tx1"/>
                </a:solidFill>
                <a:effectLst/>
                <a:latin typeface="+mn-lt"/>
                <a:ea typeface="+mn-ea"/>
                <a:cs typeface="+mn-cs"/>
              </a:rPr>
              <a:t>At the Southeastern Pennsylvania Transportation Authority, board is composed of 10 members.  One member is appointed from each of the 5 counties (Bucks, Chester, Delaware, Montgomery and Philadelphia).  The governor appoints one member.  The Senate and House majority and minority leaders each appoint one member.   This is also an example where the central city/county, Philadelphia, is under-represented in terms of both population and/or transit usage.</a:t>
            </a:r>
          </a:p>
          <a:p>
            <a:endParaRPr lang="en-US" sz="1600" kern="1200" dirty="0" smtClean="0">
              <a:solidFill>
                <a:schemeClr val="tx1"/>
              </a:solidFill>
              <a:effectLst/>
              <a:latin typeface="+mn-lt"/>
              <a:ea typeface="+mn-ea"/>
              <a:cs typeface="+mn-cs"/>
            </a:endParaRPr>
          </a:p>
          <a:p>
            <a:r>
              <a:rPr lang="en-US" sz="1600" kern="1200" dirty="0" smtClean="0">
                <a:solidFill>
                  <a:schemeClr val="tx1"/>
                </a:solidFill>
                <a:effectLst/>
                <a:latin typeface="+mn-lt"/>
                <a:ea typeface="+mn-ea"/>
                <a:cs typeface="+mn-cs"/>
              </a:rPr>
              <a:t>At the Greater Peoria Mass Transit District (Citilink), the board is composed of 5 members.  The mayor of each of the three jurisdictions appoints one member for each 100,000 or portion thereof. </a:t>
            </a:r>
          </a:p>
          <a:p>
            <a:endParaRPr lang="en-US" dirty="0"/>
          </a:p>
        </p:txBody>
      </p:sp>
      <p:sp>
        <p:nvSpPr>
          <p:cNvPr id="4" name="Slide Number Placeholder 3"/>
          <p:cNvSpPr>
            <a:spLocks noGrp="1"/>
          </p:cNvSpPr>
          <p:nvPr>
            <p:ph type="sldNum" sz="quarter" idx="10"/>
          </p:nvPr>
        </p:nvSpPr>
        <p:spPr/>
        <p:txBody>
          <a:bodyPr/>
          <a:lstStyle/>
          <a:p>
            <a:fld id="{C1A1F8C8-8E18-48E8-A745-10AB944894D6}" type="slidenum">
              <a:rPr lang="en-US" smtClean="0"/>
              <a:pPr/>
              <a:t>9</a:t>
            </a:fld>
            <a:endParaRPr lang="en-US" dirty="0"/>
          </a:p>
        </p:txBody>
      </p:sp>
    </p:spTree>
    <p:extLst>
      <p:ext uri="{BB962C8B-B14F-4D97-AF65-F5344CB8AC3E}">
        <p14:creationId xmlns:p14="http://schemas.microsoft.com/office/powerpoint/2010/main" val="271021457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4800" cap="all" baseline="0"/>
            </a:lvl1pPr>
          </a:lstStyle>
          <a:p>
            <a:r>
              <a:rPr lang="en-US" dirty="0"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5" name="Footer Placeholder 4"/>
          <p:cNvSpPr>
            <a:spLocks noGrp="1"/>
          </p:cNvSpPr>
          <p:nvPr>
            <p:ph type="ftr" sz="quarter" idx="11"/>
          </p:nvPr>
        </p:nvSpPr>
        <p:spPr>
          <a:xfrm>
            <a:off x="3429000" y="18288"/>
            <a:ext cx="4114800" cy="329184"/>
          </a:xfrm>
          <a:prstGeom prst="rect">
            <a:avLst/>
          </a:prstGeom>
        </p:spPr>
        <p:txBody>
          <a:bodyPr/>
          <a:lstStyle/>
          <a:p>
            <a:endParaRPr lang="en-US" dirty="0"/>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172200" y="609601"/>
            <a:ext cx="2411539" cy="911188"/>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772400" cy="12954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752600"/>
            <a:ext cx="3810000" cy="4343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752600"/>
            <a:ext cx="3810000" cy="20955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4000500"/>
            <a:ext cx="3810000" cy="20955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6"/>
          <p:cNvSpPr>
            <a:spLocks noGrp="1" noChangeArrowheads="1"/>
          </p:cNvSpPr>
          <p:nvPr>
            <p:ph type="sldNum" sz="quarter" idx="10"/>
          </p:nvPr>
        </p:nvSpPr>
        <p:spPr>
          <a:xfrm>
            <a:off x="8531788" y="5648960"/>
            <a:ext cx="548640" cy="396240"/>
          </a:xfrm>
          <a:prstGeom prst="bracketPair">
            <a:avLst>
              <a:gd name="adj" fmla="val 17949"/>
            </a:avLst>
          </a:prstGeom>
          <a:ln/>
        </p:spPr>
        <p:txBody>
          <a:bodyPr/>
          <a:lstStyle>
            <a:lvl1pPr>
              <a:defRPr/>
            </a:lvl1pPr>
          </a:lstStyle>
          <a:p>
            <a:pPr>
              <a:defRPr/>
            </a:pPr>
            <a:fld id="{AAECB1DD-265B-3A4A-B926-F28A7408B8F7}" type="slidenum">
              <a:rPr lang="en-US"/>
              <a:pPr>
                <a:defRPr/>
              </a:pPr>
              <a:t>‹#›</a:t>
            </a:fld>
            <a:endParaRPr lang="en-US"/>
          </a:p>
        </p:txBody>
      </p:sp>
    </p:spTree>
    <p:extLst>
      <p:ext uri="{BB962C8B-B14F-4D97-AF65-F5344CB8AC3E}">
        <p14:creationId xmlns:p14="http://schemas.microsoft.com/office/powerpoint/2010/main" val="18979060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dgm">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772400" cy="1295400"/>
          </a:xfrm>
        </p:spPr>
        <p:txBody>
          <a:bodyPr/>
          <a:lstStyle/>
          <a:p>
            <a:r>
              <a:rPr lang="en-US" smtClean="0"/>
              <a:t>Click to edit Master title style</a:t>
            </a:r>
            <a:endParaRPr lang="en-US"/>
          </a:p>
        </p:txBody>
      </p:sp>
      <p:sp>
        <p:nvSpPr>
          <p:cNvPr id="3" name="SmartArt Placeholder 2"/>
          <p:cNvSpPr>
            <a:spLocks noGrp="1"/>
          </p:cNvSpPr>
          <p:nvPr>
            <p:ph type="dgm" idx="1"/>
          </p:nvPr>
        </p:nvSpPr>
        <p:spPr>
          <a:xfrm>
            <a:off x="685800" y="1752600"/>
            <a:ext cx="7772400" cy="4343400"/>
          </a:xfrm>
        </p:spPr>
        <p:txBody>
          <a:bodyPr/>
          <a:lstStyle/>
          <a:p>
            <a:pPr lvl="0"/>
            <a:endParaRPr lang="en-US" noProof="0" dirty="0" smtClean="0"/>
          </a:p>
        </p:txBody>
      </p:sp>
      <p:sp>
        <p:nvSpPr>
          <p:cNvPr id="4" name="Rectangle 6"/>
          <p:cNvSpPr>
            <a:spLocks noGrp="1" noChangeArrowheads="1"/>
          </p:cNvSpPr>
          <p:nvPr>
            <p:ph type="sldNum" sz="quarter" idx="10"/>
          </p:nvPr>
        </p:nvSpPr>
        <p:spPr>
          <a:xfrm>
            <a:off x="8531788" y="5648960"/>
            <a:ext cx="548640" cy="396240"/>
          </a:xfrm>
          <a:prstGeom prst="bracketPair">
            <a:avLst>
              <a:gd name="adj" fmla="val 17949"/>
            </a:avLst>
          </a:prstGeom>
          <a:ln/>
        </p:spPr>
        <p:txBody>
          <a:bodyPr/>
          <a:lstStyle>
            <a:lvl1pPr>
              <a:defRPr/>
            </a:lvl1pPr>
          </a:lstStyle>
          <a:p>
            <a:pPr>
              <a:defRPr/>
            </a:pPr>
            <a:fld id="{30094AD7-0F5C-814E-B6D3-72B05812DE94}" type="slidenum">
              <a:rPr lang="en-US"/>
              <a:pPr>
                <a:defRPr/>
              </a:pPr>
              <a:t>‹#›</a:t>
            </a:fld>
            <a:endParaRPr lang="en-US"/>
          </a:p>
        </p:txBody>
      </p:sp>
    </p:spTree>
    <p:extLst>
      <p:ext uri="{BB962C8B-B14F-4D97-AF65-F5344CB8AC3E}">
        <p14:creationId xmlns:p14="http://schemas.microsoft.com/office/powerpoint/2010/main" val="15927343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First Line no Bullet - 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457200" y="1828800"/>
            <a:ext cx="8229600" cy="4648200"/>
          </a:xfrm>
        </p:spPr>
        <p:txBody>
          <a:bodyPr/>
          <a:lstStyle>
            <a:lvl1pPr marL="0" indent="0">
              <a:lnSpc>
                <a:spcPct val="100000"/>
              </a:lnSpc>
              <a:spcBef>
                <a:spcPts val="600"/>
              </a:spcBef>
              <a:spcAft>
                <a:spcPts val="600"/>
              </a:spcAft>
              <a:buSzPct val="90000"/>
              <a:buNone/>
              <a:defRPr/>
            </a:lvl1pPr>
            <a:lvl2pPr marL="617220" indent="-342900">
              <a:lnSpc>
                <a:spcPct val="100000"/>
              </a:lnSpc>
              <a:spcBef>
                <a:spcPts val="600"/>
              </a:spcBef>
              <a:spcAft>
                <a:spcPts val="600"/>
              </a:spcAft>
              <a:buSzPct val="90000"/>
              <a:buFont typeface="Arial" pitchFamily="34" charset="0"/>
              <a:buChar char="•"/>
              <a:defRPr sz="2400"/>
            </a:lvl2pPr>
            <a:lvl3pPr marL="834390" indent="-285750">
              <a:lnSpc>
                <a:spcPct val="100000"/>
              </a:lnSpc>
              <a:spcBef>
                <a:spcPts val="600"/>
              </a:spcBef>
              <a:spcAft>
                <a:spcPts val="600"/>
              </a:spcAft>
              <a:buFont typeface="Wingdings" pitchFamily="2" charset="2"/>
              <a:buChar char="Ø"/>
              <a:defRPr sz="2000"/>
            </a:lvl3pPr>
            <a:lvl4pPr marL="1108710" indent="-285750">
              <a:lnSpc>
                <a:spcPct val="100000"/>
              </a:lnSpc>
              <a:spcBef>
                <a:spcPts val="600"/>
              </a:spcBef>
              <a:spcAft>
                <a:spcPts val="600"/>
              </a:spcAft>
              <a:buFont typeface="Arial" pitchFamily="34" charset="0"/>
              <a:buChar char="•"/>
              <a:defRPr sz="1800"/>
            </a:lvl4pPr>
            <a:lvl5pPr marL="1337310" indent="-285750">
              <a:lnSpc>
                <a:spcPct val="100000"/>
              </a:lnSpc>
              <a:spcBef>
                <a:spcPts val="600"/>
              </a:spcBef>
              <a:spcAft>
                <a:spcPts val="600"/>
              </a:spcAft>
              <a:buFont typeface="Arial" pitchFamily="34" charset="0"/>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457200" y="1828800"/>
            <a:ext cx="8229600" cy="4648200"/>
          </a:xfrm>
        </p:spPr>
        <p:txBody>
          <a:bodyPr/>
          <a:lstStyle>
            <a:lvl1pPr marL="342900" indent="-342900">
              <a:lnSpc>
                <a:spcPct val="100000"/>
              </a:lnSpc>
              <a:spcBef>
                <a:spcPts val="600"/>
              </a:spcBef>
              <a:spcAft>
                <a:spcPts val="600"/>
              </a:spcAft>
              <a:buSzPct val="90000"/>
              <a:buFont typeface="Arial" pitchFamily="34" charset="0"/>
              <a:buChar char="•"/>
              <a:defRPr/>
            </a:lvl1pPr>
            <a:lvl2pPr marL="617220" indent="-342900">
              <a:lnSpc>
                <a:spcPct val="100000"/>
              </a:lnSpc>
              <a:spcBef>
                <a:spcPts val="600"/>
              </a:spcBef>
              <a:spcAft>
                <a:spcPts val="600"/>
              </a:spcAft>
              <a:buSzPct val="90000"/>
              <a:buFont typeface="Wingdings" pitchFamily="2" charset="2"/>
              <a:buChar char="Ø"/>
              <a:defRPr sz="2000"/>
            </a:lvl2pPr>
            <a:lvl3pPr marL="834390" indent="-285750">
              <a:lnSpc>
                <a:spcPct val="100000"/>
              </a:lnSpc>
              <a:spcBef>
                <a:spcPts val="600"/>
              </a:spcBef>
              <a:spcAft>
                <a:spcPts val="600"/>
              </a:spcAft>
              <a:buFont typeface="Courier New" pitchFamily="49" charset="0"/>
              <a:buChar char="o"/>
              <a:defRPr sz="1800"/>
            </a:lvl3pPr>
            <a:lvl4pPr marL="1108710" indent="-285750">
              <a:lnSpc>
                <a:spcPct val="100000"/>
              </a:lnSpc>
              <a:spcBef>
                <a:spcPts val="600"/>
              </a:spcBef>
              <a:spcAft>
                <a:spcPts val="600"/>
              </a:spcAft>
              <a:buFont typeface="Arial" pitchFamily="34" charset="0"/>
              <a:buChar char="•"/>
              <a:defRPr sz="1800"/>
            </a:lvl4pPr>
            <a:lvl5pPr marL="1337310" indent="-285750">
              <a:lnSpc>
                <a:spcPct val="100000"/>
              </a:lnSpc>
              <a:spcBef>
                <a:spcPts val="600"/>
              </a:spcBef>
              <a:spcAft>
                <a:spcPts val="600"/>
              </a:spcAft>
              <a:buFont typeface="Arial" pitchFamily="34" charset="0"/>
              <a:buChar cha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1670969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Break - Less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a:xfrm>
            <a:off x="3429000" y="18288"/>
            <a:ext cx="4114800" cy="329184"/>
          </a:xfrm>
          <a:prstGeom prst="rect">
            <a:avLst/>
          </a:prstGeom>
        </p:spPr>
        <p:txBody>
          <a:bodyPr/>
          <a:lstStyle/>
          <a:p>
            <a:endParaRPr lang="en-US" dirty="0"/>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Footer Placeholder 5"/>
          <p:cNvSpPr>
            <a:spLocks noGrp="1"/>
          </p:cNvSpPr>
          <p:nvPr>
            <p:ph type="ftr" sz="quarter" idx="11"/>
          </p:nvPr>
        </p:nvSpPr>
        <p:spPr>
          <a:xfrm>
            <a:off x="3429000" y="18288"/>
            <a:ext cx="4114800" cy="329184"/>
          </a:xfrm>
          <a:prstGeom prst="rect">
            <a:avLst/>
          </a:prstGeom>
        </p:spPr>
        <p:txBody>
          <a:bodyPr/>
          <a:lstStyle/>
          <a:p>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Footer Placeholder 7"/>
          <p:cNvSpPr>
            <a:spLocks noGrp="1"/>
          </p:cNvSpPr>
          <p:nvPr>
            <p:ph type="ftr" sz="quarter" idx="11"/>
          </p:nvPr>
        </p:nvSpPr>
        <p:spPr>
          <a:xfrm>
            <a:off x="3429000" y="18288"/>
            <a:ext cx="4114800" cy="329184"/>
          </a:xfrm>
          <a:prstGeom prst="rect">
            <a:avLst/>
          </a:prstGeom>
        </p:spPr>
        <p:txBody>
          <a:bodyPr/>
          <a:lstStyle/>
          <a:p>
            <a:endParaRPr lang="en-US" dirty="0"/>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3"/>
          <p:cNvSpPr>
            <a:spLocks noGrp="1"/>
          </p:cNvSpPr>
          <p:nvPr>
            <p:ph type="ftr" sz="quarter" idx="11"/>
          </p:nvPr>
        </p:nvSpPr>
        <p:spPr>
          <a:xfrm>
            <a:off x="3429000" y="18288"/>
            <a:ext cx="4114800" cy="329184"/>
          </a:xfrm>
          <a:prstGeom prst="rect">
            <a:avLst/>
          </a:prstGeom>
        </p:spPr>
        <p:txBody>
          <a:bodyPr/>
          <a:lstStyle/>
          <a:p>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a:xfrm>
            <a:off x="3429000" y="18288"/>
            <a:ext cx="4114800" cy="329184"/>
          </a:xfrm>
          <a:prstGeom prst="rect">
            <a:avLst/>
          </a:prstGeom>
        </p:spPr>
        <p:txBody>
          <a:bodyPr/>
          <a:lstStyle/>
          <a:p>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a:xfrm>
            <a:off x="3429000" y="18288"/>
            <a:ext cx="4114800" cy="329184"/>
          </a:xfrm>
          <a:prstGeom prst="rect">
            <a:avLst/>
          </a:prstGeom>
        </p:spPr>
        <p:txBody>
          <a:bodyPr/>
          <a:lstStyle/>
          <a:p>
            <a:endParaRPr lang="en-US" dirty="0"/>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 bg1="lt1" tx1="dk1" bg2="lt2" tx2="dk2" accent1="accent1" accent2="accent2" accent3="accent3" accent4="accent4" accent5="accent5" accent6="accent6" hlink="hlink" folHlink="folHlink"/>
  <p:sldLayoutIdLst>
    <p:sldLayoutId id="2147483853" r:id="rId1"/>
    <p:sldLayoutId id="2147483854" r:id="rId2"/>
    <p:sldLayoutId id="2147483865" r:id="rId3"/>
    <p:sldLayoutId id="2147483855" r:id="rId4"/>
    <p:sldLayoutId id="2147483856" r:id="rId5"/>
    <p:sldLayoutId id="2147483857" r:id="rId6"/>
    <p:sldLayoutId id="2147483858" r:id="rId7"/>
    <p:sldLayoutId id="2147483859" r:id="rId8"/>
    <p:sldLayoutId id="2147483860" r:id="rId9"/>
    <p:sldLayoutId id="2147483862" r:id="rId10"/>
    <p:sldLayoutId id="2147483863"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Wingdings" pitchFamily="2" charset="2"/>
        <a:buChar char="Ø"/>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3.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3.xml"/><Relationship Id="rId1" Type="http://schemas.openxmlformats.org/officeDocument/2006/relationships/tags" Target="../tags/tag12.xml"/></Relationships>
</file>

<file path=ppt/slides/_rels/slide1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slideLayout" Target="../slideLayouts/slideLayout3.xml"/><Relationship Id="rId1" Type="http://schemas.openxmlformats.org/officeDocument/2006/relationships/tags" Target="../tags/tag13.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3.xml"/><Relationship Id="rId1" Type="http://schemas.openxmlformats.org/officeDocument/2006/relationships/tags" Target="../tags/tag4.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3.xml"/><Relationship Id="rId1" Type="http://schemas.openxmlformats.org/officeDocument/2006/relationships/tags" Target="../tags/tag5.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3.xml"/><Relationship Id="rId1" Type="http://schemas.openxmlformats.org/officeDocument/2006/relationships/tags" Target="../tags/tag6.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3.xml"/><Relationship Id="rId1" Type="http://schemas.openxmlformats.org/officeDocument/2006/relationships/tags" Target="../tags/tag7.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3.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3.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3.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smtClean="0"/>
              <a:t>Module 2 Lesson 1 	</a:t>
            </a:r>
            <a:endParaRPr lang="en-US" dirty="0"/>
          </a:p>
        </p:txBody>
      </p:sp>
      <p:sp>
        <p:nvSpPr>
          <p:cNvPr id="7" name="Subtitle 6"/>
          <p:cNvSpPr>
            <a:spLocks noGrp="1"/>
          </p:cNvSpPr>
          <p:nvPr>
            <p:ph type="subTitle" idx="1"/>
          </p:nvPr>
        </p:nvSpPr>
        <p:spPr/>
        <p:txBody>
          <a:bodyPr/>
          <a:lstStyle/>
          <a:p>
            <a:r>
              <a:rPr lang="en-US" smtClean="0"/>
              <a:t>Organizational Structure and Governance</a:t>
            </a:r>
            <a:endParaRPr lang="en-US" dirty="0"/>
          </a:p>
        </p:txBody>
      </p:sp>
      <p:sp>
        <p:nvSpPr>
          <p:cNvPr id="5" name="Rectangle 4"/>
          <p:cNvSpPr/>
          <p:nvPr/>
        </p:nvSpPr>
        <p:spPr>
          <a:xfrm>
            <a:off x="685800" y="4953000"/>
            <a:ext cx="4572000" cy="1200329"/>
          </a:xfrm>
          <a:prstGeom prst="rect">
            <a:avLst/>
          </a:prstGeom>
        </p:spPr>
        <p:txBody>
          <a:bodyPr>
            <a:spAutoFit/>
          </a:bodyPr>
          <a:lstStyle/>
          <a:p>
            <a:r>
              <a:rPr lang="en-US" sz="2400" dirty="0" smtClean="0"/>
              <a:t>Dr. Jill Hough</a:t>
            </a:r>
          </a:p>
          <a:p>
            <a:r>
              <a:rPr lang="en-US" sz="2400" dirty="0" smtClean="0"/>
              <a:t>Public </a:t>
            </a:r>
            <a:r>
              <a:rPr lang="en-US" sz="2400" dirty="0"/>
              <a:t>Transportation Lecture</a:t>
            </a:r>
          </a:p>
          <a:p>
            <a:r>
              <a:rPr lang="en-US" sz="2400" dirty="0" smtClean="0"/>
              <a:t>Week of September 8, 2014</a:t>
            </a:r>
            <a:endParaRPr lang="en-US" sz="2400" dirty="0"/>
          </a:p>
        </p:txBody>
      </p:sp>
    </p:spTree>
    <p:custDataLst>
      <p:tags r:id="rId1"/>
    </p:custDataLst>
    <p:extLst>
      <p:ext uri="{BB962C8B-B14F-4D97-AF65-F5344CB8AC3E}">
        <p14:creationId xmlns:p14="http://schemas.microsoft.com/office/powerpoint/2010/main" val="229331096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Appointment to Board Varies</a:t>
            </a:r>
            <a:endParaRPr lang="en-US" dirty="0"/>
          </a:p>
        </p:txBody>
      </p:sp>
      <p:sp>
        <p:nvSpPr>
          <p:cNvPr id="3" name="Content Placeholder 2"/>
          <p:cNvSpPr>
            <a:spLocks noGrp="1"/>
          </p:cNvSpPr>
          <p:nvPr>
            <p:ph idx="1"/>
          </p:nvPr>
        </p:nvSpPr>
        <p:spPr/>
        <p:txBody>
          <a:bodyPr>
            <a:normAutofit/>
          </a:bodyPr>
          <a:lstStyle/>
          <a:p>
            <a:r>
              <a:rPr lang="en-US" sz="2800" dirty="0" smtClean="0"/>
              <a:t>Member jurisdiction</a:t>
            </a:r>
          </a:p>
          <a:p>
            <a:r>
              <a:rPr lang="en-US" sz="2800" dirty="0" smtClean="0"/>
              <a:t>Elected officials</a:t>
            </a:r>
          </a:p>
          <a:p>
            <a:r>
              <a:rPr lang="en-US" sz="2800" dirty="0" smtClean="0"/>
              <a:t>By virtue of another position</a:t>
            </a:r>
            <a:endParaRPr lang="en-US" sz="2800" dirty="0"/>
          </a:p>
        </p:txBody>
      </p:sp>
    </p:spTree>
    <p:custDataLst>
      <p:tags r:id="rId1"/>
    </p:custDataLst>
    <p:extLst>
      <p:ext uri="{BB962C8B-B14F-4D97-AF65-F5344CB8AC3E}">
        <p14:creationId xmlns:p14="http://schemas.microsoft.com/office/powerpoint/2010/main" val="116585579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Who Serves on the Board Varies</a:t>
            </a:r>
            <a:endParaRPr lang="en-US" dirty="0"/>
          </a:p>
        </p:txBody>
      </p:sp>
      <p:sp>
        <p:nvSpPr>
          <p:cNvPr id="3" name="Content Placeholder 2"/>
          <p:cNvSpPr>
            <a:spLocks noGrp="1"/>
          </p:cNvSpPr>
          <p:nvPr>
            <p:ph idx="1"/>
          </p:nvPr>
        </p:nvSpPr>
        <p:spPr/>
        <p:txBody>
          <a:bodyPr>
            <a:normAutofit/>
          </a:bodyPr>
          <a:lstStyle/>
          <a:p>
            <a:r>
              <a:rPr lang="en-US" sz="2800" dirty="0" smtClean="0"/>
              <a:t>Citizen members</a:t>
            </a:r>
          </a:p>
          <a:p>
            <a:r>
              <a:rPr lang="en-US" sz="2800" dirty="0" smtClean="0"/>
              <a:t>Elected officials</a:t>
            </a:r>
          </a:p>
          <a:p>
            <a:r>
              <a:rPr lang="en-US" sz="2800" dirty="0" smtClean="0"/>
              <a:t>Elected official designees</a:t>
            </a:r>
          </a:p>
          <a:p>
            <a:r>
              <a:rPr lang="en-US" sz="2800" dirty="0" smtClean="0"/>
              <a:t>Appointed public officials</a:t>
            </a:r>
          </a:p>
          <a:p>
            <a:r>
              <a:rPr lang="en-US" sz="2800" dirty="0" smtClean="0"/>
              <a:t>Directly elected members</a:t>
            </a:r>
          </a:p>
          <a:p>
            <a:r>
              <a:rPr lang="en-US" sz="2800" dirty="0" smtClean="0"/>
              <a:t>Hybrid of the above</a:t>
            </a:r>
          </a:p>
          <a:p>
            <a:endParaRPr lang="en-US" sz="2800" dirty="0"/>
          </a:p>
        </p:txBody>
      </p:sp>
    </p:spTree>
    <p:custDataLst>
      <p:tags r:id="rId1"/>
    </p:custDataLst>
    <p:extLst>
      <p:ext uri="{BB962C8B-B14F-4D97-AF65-F5344CB8AC3E}">
        <p14:creationId xmlns:p14="http://schemas.microsoft.com/office/powerpoint/2010/main" val="420890133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Contributor	</a:t>
            </a:r>
            <a:endParaRPr lang="en-US" dirty="0"/>
          </a:p>
        </p:txBody>
      </p:sp>
      <p:sp>
        <p:nvSpPr>
          <p:cNvPr id="3" name="Content Placeholder 2"/>
          <p:cNvSpPr>
            <a:spLocks noGrp="1"/>
          </p:cNvSpPr>
          <p:nvPr>
            <p:ph idx="1"/>
          </p:nvPr>
        </p:nvSpPr>
        <p:spPr/>
        <p:txBody>
          <a:bodyPr/>
          <a:lstStyle/>
          <a:p>
            <a:pPr marL="0" indent="0" algn="ctr">
              <a:buNone/>
            </a:pPr>
            <a:r>
              <a:rPr lang="en-US" dirty="0" smtClean="0"/>
              <a:t>Paul Larrousse, Director</a:t>
            </a:r>
          </a:p>
          <a:p>
            <a:pPr marL="0" indent="0" algn="ctr">
              <a:buNone/>
            </a:pPr>
            <a:r>
              <a:rPr lang="en-US" dirty="0" smtClean="0"/>
              <a:t>National Transit Institute</a:t>
            </a:r>
          </a:p>
          <a:p>
            <a:pPr marL="0" indent="0" algn="ctr">
              <a:buNone/>
            </a:pPr>
            <a:r>
              <a:rPr lang="en-US" smtClean="0"/>
              <a:t>Rutgers University</a:t>
            </a:r>
            <a:endParaRPr lang="en-US" dirty="0" smtClean="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46261" y="4239974"/>
            <a:ext cx="3478339" cy="1314273"/>
          </a:xfrm>
          <a:prstGeom prst="rect">
            <a:avLst/>
          </a:prstGeom>
        </p:spPr>
      </p:pic>
    </p:spTree>
    <p:custDataLst>
      <p:tags r:id="rId1"/>
    </p:custDataLst>
    <p:extLst>
      <p:ext uri="{BB962C8B-B14F-4D97-AF65-F5344CB8AC3E}">
        <p14:creationId xmlns:p14="http://schemas.microsoft.com/office/powerpoint/2010/main" val="330399150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a:t>
            </a:r>
            <a:endParaRPr lang="en-US" dirty="0"/>
          </a:p>
        </p:txBody>
      </p:sp>
      <p:sp>
        <p:nvSpPr>
          <p:cNvPr id="3" name="Content Placeholder 2"/>
          <p:cNvSpPr>
            <a:spLocks noGrp="1"/>
          </p:cNvSpPr>
          <p:nvPr>
            <p:ph idx="1"/>
          </p:nvPr>
        </p:nvSpPr>
        <p:spPr/>
        <p:txBody>
          <a:bodyPr/>
          <a:lstStyle/>
          <a:p>
            <a:pPr lvl="0"/>
            <a:r>
              <a:rPr lang="en-US" sz="2800" dirty="0" smtClean="0"/>
              <a:t>After attending this lesson, students will be able to:</a:t>
            </a:r>
          </a:p>
          <a:p>
            <a:pPr lvl="1"/>
            <a:r>
              <a:rPr lang="en-US" sz="2600" dirty="0" smtClean="0"/>
              <a:t>Understand the different ways that public transportation agencies are structured</a:t>
            </a:r>
          </a:p>
          <a:p>
            <a:pPr lvl="1"/>
            <a:r>
              <a:rPr lang="en-US" sz="2600" dirty="0" smtClean="0"/>
              <a:t>Understand the role of transit agency boards of directors and how these boards are constituted</a:t>
            </a:r>
          </a:p>
          <a:p>
            <a:endParaRPr lang="en-US" dirty="0"/>
          </a:p>
        </p:txBody>
      </p:sp>
    </p:spTree>
    <p:custDataLst>
      <p:tags r:id="rId1"/>
    </p:custDataLst>
    <p:extLst>
      <p:ext uri="{BB962C8B-B14F-4D97-AF65-F5344CB8AC3E}">
        <p14:creationId xmlns:p14="http://schemas.microsoft.com/office/powerpoint/2010/main" val="149234646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Overall Context</a:t>
            </a:r>
            <a:endParaRPr lang="en-US" dirty="0"/>
          </a:p>
        </p:txBody>
      </p:sp>
      <p:sp>
        <p:nvSpPr>
          <p:cNvPr id="3" name="Content Placeholder 2"/>
          <p:cNvSpPr>
            <a:spLocks noGrp="1"/>
          </p:cNvSpPr>
          <p:nvPr>
            <p:ph idx="1"/>
          </p:nvPr>
        </p:nvSpPr>
        <p:spPr>
          <a:xfrm>
            <a:off x="457200" y="1600200"/>
            <a:ext cx="8382000" cy="4876800"/>
          </a:xfrm>
        </p:spPr>
        <p:txBody>
          <a:bodyPr/>
          <a:lstStyle/>
          <a:p>
            <a:r>
              <a:rPr lang="en-US" sz="2800" dirty="0" smtClean="0"/>
              <a:t>Public transportation is structured in many different ways</a:t>
            </a:r>
          </a:p>
          <a:p>
            <a:pPr lvl="1"/>
            <a:r>
              <a:rPr lang="en-US" sz="2600" dirty="0" smtClean="0"/>
              <a:t>Each state has its own laws</a:t>
            </a:r>
          </a:p>
          <a:p>
            <a:r>
              <a:rPr lang="en-US" sz="2800" dirty="0" smtClean="0"/>
              <a:t>Some agencies perform more than public transportation services</a:t>
            </a:r>
          </a:p>
          <a:p>
            <a:r>
              <a:rPr lang="en-US" sz="2800" dirty="0" smtClean="0"/>
              <a:t>The governing board structure varies</a:t>
            </a:r>
          </a:p>
          <a:p>
            <a:endParaRPr lang="en-US" dirty="0"/>
          </a:p>
        </p:txBody>
      </p:sp>
    </p:spTree>
    <p:custDataLst>
      <p:tags r:id="rId1"/>
    </p:custDataLst>
    <p:extLst>
      <p:ext uri="{BB962C8B-B14F-4D97-AF65-F5344CB8AC3E}">
        <p14:creationId xmlns:p14="http://schemas.microsoft.com/office/powerpoint/2010/main" val="146457142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Transit Organizational Structures</a:t>
            </a:r>
            <a:endParaRPr lang="en-US" dirty="0"/>
          </a:p>
        </p:txBody>
      </p:sp>
      <p:sp>
        <p:nvSpPr>
          <p:cNvPr id="3" name="Content Placeholder 2"/>
          <p:cNvSpPr>
            <a:spLocks noGrp="1"/>
          </p:cNvSpPr>
          <p:nvPr>
            <p:ph idx="1"/>
          </p:nvPr>
        </p:nvSpPr>
        <p:spPr/>
        <p:txBody>
          <a:bodyPr>
            <a:normAutofit/>
          </a:bodyPr>
          <a:lstStyle/>
          <a:p>
            <a:r>
              <a:rPr lang="en-US" sz="2800" dirty="0" smtClean="0"/>
              <a:t>Public transportation is organized in many different ways</a:t>
            </a:r>
          </a:p>
          <a:p>
            <a:r>
              <a:rPr lang="en-US" sz="2800" dirty="0" smtClean="0"/>
              <a:t>There is no one set model that is used throughout the industry</a:t>
            </a:r>
            <a:endParaRPr lang="en-US" sz="2800" dirty="0"/>
          </a:p>
        </p:txBody>
      </p:sp>
    </p:spTree>
    <p:custDataLst>
      <p:tags r:id="rId1"/>
    </p:custDataLst>
    <p:extLst>
      <p:ext uri="{BB962C8B-B14F-4D97-AF65-F5344CB8AC3E}">
        <p14:creationId xmlns:p14="http://schemas.microsoft.com/office/powerpoint/2010/main" val="199633338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 are:</a:t>
            </a:r>
            <a:endParaRPr lang="en-US" dirty="0"/>
          </a:p>
        </p:txBody>
      </p:sp>
      <p:sp>
        <p:nvSpPr>
          <p:cNvPr id="3" name="Content Placeholder 2"/>
          <p:cNvSpPr>
            <a:spLocks noGrp="1"/>
          </p:cNvSpPr>
          <p:nvPr>
            <p:ph idx="1"/>
          </p:nvPr>
        </p:nvSpPr>
        <p:spPr/>
        <p:txBody>
          <a:bodyPr/>
          <a:lstStyle/>
          <a:p>
            <a:r>
              <a:rPr lang="en-US" sz="2800" dirty="0" smtClean="0"/>
              <a:t>Regional transit agencies</a:t>
            </a:r>
          </a:p>
          <a:p>
            <a:r>
              <a:rPr lang="en-US" sz="2800" dirty="0" smtClean="0"/>
              <a:t>Municipal (city/county) transit agencies</a:t>
            </a:r>
          </a:p>
          <a:p>
            <a:r>
              <a:rPr lang="en-US" sz="2800" dirty="0" smtClean="0"/>
              <a:t>Statewide transit agencies</a:t>
            </a:r>
          </a:p>
          <a:p>
            <a:r>
              <a:rPr lang="en-US" sz="2800" dirty="0" smtClean="0"/>
              <a:t>Hybrid Models</a:t>
            </a:r>
          </a:p>
          <a:p>
            <a:endParaRPr lang="en-US" dirty="0"/>
          </a:p>
        </p:txBody>
      </p:sp>
    </p:spTree>
    <p:custDataLst>
      <p:tags r:id="rId1"/>
    </p:custDataLst>
    <p:extLst>
      <p:ext uri="{BB962C8B-B14F-4D97-AF65-F5344CB8AC3E}">
        <p14:creationId xmlns:p14="http://schemas.microsoft.com/office/powerpoint/2010/main" val="415819344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Duties that Transit Agencies Perform are Varied</a:t>
            </a:r>
            <a:endParaRPr lang="en-US" sz="3200" dirty="0"/>
          </a:p>
        </p:txBody>
      </p:sp>
      <p:sp>
        <p:nvSpPr>
          <p:cNvPr id="3" name="Content Placeholder 2"/>
          <p:cNvSpPr>
            <a:spLocks noGrp="1"/>
          </p:cNvSpPr>
          <p:nvPr>
            <p:ph idx="1"/>
          </p:nvPr>
        </p:nvSpPr>
        <p:spPr/>
        <p:txBody>
          <a:bodyPr/>
          <a:lstStyle/>
          <a:p>
            <a:r>
              <a:rPr lang="en-US" sz="2800" dirty="0" smtClean="0"/>
              <a:t>Transit only services (bus, rail, and/or paratransit)</a:t>
            </a:r>
          </a:p>
          <a:p>
            <a:r>
              <a:rPr lang="en-US" sz="2800" dirty="0" smtClean="0"/>
              <a:t>Single mode agencies</a:t>
            </a:r>
          </a:p>
          <a:p>
            <a:r>
              <a:rPr lang="en-US" sz="2800" dirty="0" smtClean="0"/>
              <a:t>Some transit agencies perform services beyond traditional public transportation</a:t>
            </a:r>
          </a:p>
          <a:p>
            <a:endParaRPr lang="en-US" dirty="0"/>
          </a:p>
        </p:txBody>
      </p:sp>
    </p:spTree>
    <p:custDataLst>
      <p:tags r:id="rId1"/>
    </p:custDataLst>
    <p:extLst>
      <p:ext uri="{BB962C8B-B14F-4D97-AF65-F5344CB8AC3E}">
        <p14:creationId xmlns:p14="http://schemas.microsoft.com/office/powerpoint/2010/main" val="742391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Governance</a:t>
            </a:r>
            <a:endParaRPr lang="en-US" dirty="0"/>
          </a:p>
        </p:txBody>
      </p:sp>
      <p:sp>
        <p:nvSpPr>
          <p:cNvPr id="3" name="Content Placeholder 2"/>
          <p:cNvSpPr>
            <a:spLocks noGrp="1"/>
          </p:cNvSpPr>
          <p:nvPr>
            <p:ph idx="1"/>
          </p:nvPr>
        </p:nvSpPr>
        <p:spPr>
          <a:xfrm>
            <a:off x="457200" y="1600200"/>
            <a:ext cx="8229600" cy="4876800"/>
          </a:xfrm>
        </p:spPr>
        <p:txBody>
          <a:bodyPr>
            <a:normAutofit/>
          </a:bodyPr>
          <a:lstStyle/>
          <a:p>
            <a:r>
              <a:rPr lang="en-US" sz="2800" dirty="0" smtClean="0"/>
              <a:t>Every transit agency has some form of governing board</a:t>
            </a:r>
            <a:endParaRPr lang="en-US" sz="2800" dirty="0"/>
          </a:p>
        </p:txBody>
      </p:sp>
    </p:spTree>
    <p:custDataLst>
      <p:tags r:id="rId1"/>
    </p:custDataLst>
    <p:extLst>
      <p:ext uri="{BB962C8B-B14F-4D97-AF65-F5344CB8AC3E}">
        <p14:creationId xmlns:p14="http://schemas.microsoft.com/office/powerpoint/2010/main" val="311842165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Primary Responsibilities</a:t>
            </a:r>
            <a:endParaRPr lang="en-US" dirty="0"/>
          </a:p>
        </p:txBody>
      </p:sp>
      <p:sp>
        <p:nvSpPr>
          <p:cNvPr id="3" name="Content Placeholder 2"/>
          <p:cNvSpPr>
            <a:spLocks noGrp="1"/>
          </p:cNvSpPr>
          <p:nvPr>
            <p:ph idx="1"/>
          </p:nvPr>
        </p:nvSpPr>
        <p:spPr/>
        <p:txBody>
          <a:bodyPr/>
          <a:lstStyle/>
          <a:p>
            <a:r>
              <a:rPr lang="en-US" sz="2800" dirty="0" smtClean="0"/>
              <a:t>Set policies	</a:t>
            </a:r>
          </a:p>
          <a:p>
            <a:r>
              <a:rPr lang="en-US" sz="2800" dirty="0" smtClean="0"/>
              <a:t>Approve budget</a:t>
            </a:r>
          </a:p>
          <a:p>
            <a:r>
              <a:rPr lang="en-US" sz="2800" dirty="0" smtClean="0"/>
              <a:t>Approve major purchases</a:t>
            </a:r>
          </a:p>
          <a:p>
            <a:r>
              <a:rPr lang="en-US" sz="2800" dirty="0" smtClean="0"/>
              <a:t>Select the chief executive officer</a:t>
            </a:r>
          </a:p>
          <a:p>
            <a:endParaRPr lang="en-US" dirty="0"/>
          </a:p>
        </p:txBody>
      </p:sp>
    </p:spTree>
    <p:custDataLst>
      <p:tags r:id="rId1"/>
    </p:custDataLst>
    <p:extLst>
      <p:ext uri="{BB962C8B-B14F-4D97-AF65-F5344CB8AC3E}">
        <p14:creationId xmlns:p14="http://schemas.microsoft.com/office/powerpoint/2010/main" val="394867250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Makeup of Board Varies</a:t>
            </a:r>
            <a:endParaRPr lang="en-US" dirty="0"/>
          </a:p>
        </p:txBody>
      </p:sp>
      <p:sp>
        <p:nvSpPr>
          <p:cNvPr id="3" name="Content Placeholder 2"/>
          <p:cNvSpPr>
            <a:spLocks noGrp="1"/>
          </p:cNvSpPr>
          <p:nvPr>
            <p:ph idx="1"/>
          </p:nvPr>
        </p:nvSpPr>
        <p:spPr/>
        <p:txBody>
          <a:bodyPr/>
          <a:lstStyle/>
          <a:p>
            <a:r>
              <a:rPr lang="en-US" sz="2800" dirty="0" smtClean="0"/>
              <a:t>Number of members</a:t>
            </a:r>
          </a:p>
          <a:p>
            <a:r>
              <a:rPr lang="en-US" sz="2800" dirty="0" smtClean="0"/>
              <a:t>Representation based on population, district, or other factors</a:t>
            </a:r>
          </a:p>
          <a:p>
            <a:endParaRPr lang="en-US" dirty="0"/>
          </a:p>
        </p:txBody>
      </p:sp>
    </p:spTree>
    <p:custDataLst>
      <p:tags r:id="rId1"/>
    </p:custDataLst>
    <p:extLst>
      <p:ext uri="{BB962C8B-B14F-4D97-AF65-F5344CB8AC3E}">
        <p14:creationId xmlns:p14="http://schemas.microsoft.com/office/powerpoint/2010/main" val="24772505"/>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12"/>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ustom 2">
      <a:dk1>
        <a:sysClr val="windowText" lastClr="000000"/>
      </a:dk1>
      <a:lt1>
        <a:sysClr val="window" lastClr="FFFFFF"/>
      </a:lt1>
      <a:dk2>
        <a:srgbClr val="32387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Elemental</Template>
  <TotalTime>279</TotalTime>
  <Words>2094</Words>
  <Application>Microsoft Office PowerPoint</Application>
  <PresentationFormat>On-screen Show (4:3)</PresentationFormat>
  <Paragraphs>130</Paragraphs>
  <Slides>12</Slides>
  <Notes>11</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Clarity</vt:lpstr>
      <vt:lpstr>Module 2 Lesson 1  </vt:lpstr>
      <vt:lpstr>Objectives</vt:lpstr>
      <vt:lpstr>Overall Context</vt:lpstr>
      <vt:lpstr>Transit Organizational Structures</vt:lpstr>
      <vt:lpstr>Examples are:</vt:lpstr>
      <vt:lpstr>Duties that Transit Agencies Perform are Varied</vt:lpstr>
      <vt:lpstr>Governance</vt:lpstr>
      <vt:lpstr>Primary Responsibilities</vt:lpstr>
      <vt:lpstr>Makeup of Board Varies</vt:lpstr>
      <vt:lpstr>Appointment to Board Varies</vt:lpstr>
      <vt:lpstr>Who Serves on the Board Varies</vt:lpstr>
      <vt:lpstr>Contributor </vt:lpstr>
    </vt:vector>
  </TitlesOfParts>
  <Company>NTI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NTC</dc:title>
  <dc:creator>lori</dc:creator>
  <cp:lastModifiedBy>Lori Glickman</cp:lastModifiedBy>
  <cp:revision>35</cp:revision>
  <dcterms:created xsi:type="dcterms:W3CDTF">2012-01-19T20:24:50Z</dcterms:created>
  <dcterms:modified xsi:type="dcterms:W3CDTF">2015-06-02T18:17:22Z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A1AF7DB9-DE9D-4868-8BE0-6E34039062DB</vt:lpwstr>
  </property>
  <property fmtid="{D5CDD505-2E9C-101B-9397-08002B2CF9AE}" pid="3" name="ArticulatePath">
    <vt:lpwstr>Module+1+Lesson+3 (2)</vt:lpwstr>
  </property>
</Properties>
</file>