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charts/chart1.xml" ContentType="application/vnd.openxmlformats-officedocument.drawingml.chart+xml"/>
  <Override PartName="/ppt/tags/tag13.xml" ContentType="application/vnd.openxmlformats-officedocument.presentationml.tags+xml"/>
  <Override PartName="/ppt/notesSlides/notesSlide12.xml" ContentType="application/vnd.openxmlformats-officedocument.presentationml.notesSlide+xml"/>
  <Override PartName="/ppt/charts/chart2.xml" ContentType="application/vnd.openxmlformats-officedocument.drawingml.chart+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26"/>
  </p:notesMasterIdLst>
  <p:sldIdLst>
    <p:sldId id="305" r:id="rId2"/>
    <p:sldId id="282" r:id="rId3"/>
    <p:sldId id="283" r:id="rId4"/>
    <p:sldId id="284" r:id="rId5"/>
    <p:sldId id="285" r:id="rId6"/>
    <p:sldId id="286" r:id="rId7"/>
    <p:sldId id="287" r:id="rId8"/>
    <p:sldId id="288" r:id="rId9"/>
    <p:sldId id="289" r:id="rId10"/>
    <p:sldId id="290" r:id="rId11"/>
    <p:sldId id="291" r:id="rId12"/>
    <p:sldId id="292" r:id="rId13"/>
    <p:sldId id="293" r:id="rId14"/>
    <p:sldId id="294" r:id="rId15"/>
    <p:sldId id="295" r:id="rId16"/>
    <p:sldId id="296" r:id="rId17"/>
    <p:sldId id="297" r:id="rId18"/>
    <p:sldId id="298" r:id="rId19"/>
    <p:sldId id="299" r:id="rId20"/>
    <p:sldId id="300" r:id="rId21"/>
    <p:sldId id="301" r:id="rId22"/>
    <p:sldId id="302" r:id="rId23"/>
    <p:sldId id="303" r:id="rId24"/>
    <p:sldId id="304" r:id="rId25"/>
  </p:sldIdLst>
  <p:sldSz cx="9144000" cy="6858000" type="screen4x3"/>
  <p:notesSz cx="6858000" cy="9144000"/>
  <p:custDataLst>
    <p:tags r:id="rId2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215" autoAdjust="0"/>
  </p:normalViewPr>
  <p:slideViewPr>
    <p:cSldViewPr>
      <p:cViewPr varScale="1">
        <p:scale>
          <a:sx n="74" d="100"/>
          <a:sy n="74" d="100"/>
        </p:scale>
        <p:origin x="-96" y="-33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p:scale>
          <a:sx n="90" d="100"/>
          <a:sy n="90" d="100"/>
        </p:scale>
        <p:origin x="-1812" y="4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gs" Target="tags/tag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http://www.afdc.energy.gov/afdc/data/docs/buses.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pieChart>
        <c:varyColors val="1"/>
        <c:ser>
          <c:idx val="0"/>
          <c:order val="0"/>
          <c:dLbls>
            <c:spPr>
              <a:noFill/>
              <a:ln>
                <a:noFill/>
              </a:ln>
              <a:effectLst/>
            </c:spPr>
            <c:showLegendKey val="1"/>
            <c:showVal val="0"/>
            <c:showCatName val="1"/>
            <c:showSerName val="0"/>
            <c:showPercent val="1"/>
            <c:showBubbleSize val="0"/>
            <c:showLeaderLines val="1"/>
            <c:extLst>
              <c:ext xmlns:c15="http://schemas.microsoft.com/office/drawing/2012/chart" uri="{CE6537A1-D6FC-4f65-9D91-7224C49458BB}">
                <c15:layout/>
              </c:ext>
            </c:extLst>
          </c:dLbls>
          <c:cat>
            <c:strRef>
              <c:f>Sheet1!$A$2:$A$10</c:f>
              <c:strCache>
                <c:ptCount val="9"/>
                <c:pt idx="0">
                  <c:v>Biodiesel</c:v>
                </c:pt>
                <c:pt idx="1">
                  <c:v>CNG</c:v>
                </c:pt>
                <c:pt idx="2">
                  <c:v>Hybrid Electric</c:v>
                </c:pt>
                <c:pt idx="3">
                  <c:v>Diesel Fuel</c:v>
                </c:pt>
                <c:pt idx="4">
                  <c:v>Electric</c:v>
                </c:pt>
                <c:pt idx="5">
                  <c:v>Gasoline</c:v>
                </c:pt>
                <c:pt idx="6">
                  <c:v>Hydrogen </c:v>
                </c:pt>
                <c:pt idx="7">
                  <c:v>LNG</c:v>
                </c:pt>
                <c:pt idx="8">
                  <c:v>Trolley Bus</c:v>
                </c:pt>
              </c:strCache>
            </c:strRef>
          </c:cat>
          <c:val>
            <c:numRef>
              <c:f>Sheet1!$B$2:$B$10</c:f>
              <c:numCache>
                <c:formatCode>General</c:formatCode>
                <c:ptCount val="9"/>
                <c:pt idx="0">
                  <c:v>3699</c:v>
                </c:pt>
                <c:pt idx="1">
                  <c:v>7871</c:v>
                </c:pt>
                <c:pt idx="2">
                  <c:v>3234</c:v>
                </c:pt>
                <c:pt idx="3">
                  <c:v>31555</c:v>
                </c:pt>
                <c:pt idx="4">
                  <c:v>47</c:v>
                </c:pt>
                <c:pt idx="5">
                  <c:v>435</c:v>
                </c:pt>
                <c:pt idx="6">
                  <c:v>25</c:v>
                </c:pt>
                <c:pt idx="7">
                  <c:v>959</c:v>
                </c:pt>
                <c:pt idx="8">
                  <c:v>622</c:v>
                </c:pt>
              </c:numCache>
            </c:numRef>
          </c:val>
        </c:ser>
        <c:dLbls>
          <c:showLegendKey val="0"/>
          <c:showVal val="0"/>
          <c:showCatName val="0"/>
          <c:showSerName val="0"/>
          <c:showPercent val="0"/>
          <c:showBubbleSize val="0"/>
          <c:showLeaderLines val="1"/>
        </c:dLbls>
        <c:firstSliceAng val="0"/>
      </c:pieChart>
    </c:plotArea>
    <c:plotVisOnly val="1"/>
    <c:dispBlanksAs val="zero"/>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U.S. Transit Bus</a:t>
            </a:r>
            <a:r>
              <a:rPr lang="en-US" baseline="0"/>
              <a:t> Purchases</a:t>
            </a:r>
            <a:r>
              <a:rPr lang="en-US"/>
              <a:t> by Fuel Type,</a:t>
            </a:r>
            <a:r>
              <a:rPr lang="en-US" baseline="0"/>
              <a:t> 1996-2009</a:t>
            </a:r>
          </a:p>
        </c:rich>
      </c:tx>
      <c:layout/>
      <c:overlay val="0"/>
    </c:title>
    <c:autoTitleDeleted val="0"/>
    <c:plotArea>
      <c:layout>
        <c:manualLayout>
          <c:layoutTarget val="inner"/>
          <c:xMode val="edge"/>
          <c:yMode val="edge"/>
          <c:x val="8.5209837051618539E-2"/>
          <c:y val="0.10446518259291662"/>
          <c:w val="0.71986917650918836"/>
          <c:h val="0.81308857997688566"/>
        </c:manualLayout>
      </c:layout>
      <c:barChart>
        <c:barDir val="col"/>
        <c:grouping val="stacked"/>
        <c:varyColors val="0"/>
        <c:ser>
          <c:idx val="1"/>
          <c:order val="0"/>
          <c:tx>
            <c:strRef>
              <c:f>Data!$C$3</c:f>
              <c:strCache>
                <c:ptCount val="1"/>
                <c:pt idx="0">
                  <c:v>Diesel</c:v>
                </c:pt>
              </c:strCache>
            </c:strRef>
          </c:tx>
          <c:invertIfNegative val="0"/>
          <c:cat>
            <c:strRef>
              <c:f>Data!$B$4:$B$17</c:f>
              <c:strCache>
                <c:ptCount val="14"/>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strCache>
            </c:strRef>
          </c:cat>
          <c:val>
            <c:numRef>
              <c:f>Data!$C$4:$C$17</c:f>
              <c:numCache>
                <c:formatCode>_(* #,##0_);_(* \(#,##0\);_(* "-"??_);_(@_)</c:formatCode>
                <c:ptCount val="14"/>
                <c:pt idx="0">
                  <c:v>4406.5260000000035</c:v>
                </c:pt>
                <c:pt idx="1">
                  <c:v>5403</c:v>
                </c:pt>
                <c:pt idx="2">
                  <c:v>5361</c:v>
                </c:pt>
                <c:pt idx="3">
                  <c:v>6427.8250000000044</c:v>
                </c:pt>
                <c:pt idx="4">
                  <c:v>6233</c:v>
                </c:pt>
                <c:pt idx="5">
                  <c:v>7356</c:v>
                </c:pt>
                <c:pt idx="6">
                  <c:v>4939.4399999999996</c:v>
                </c:pt>
                <c:pt idx="7">
                  <c:v>5422</c:v>
                </c:pt>
                <c:pt idx="8">
                  <c:v>4105</c:v>
                </c:pt>
                <c:pt idx="9">
                  <c:v>3786</c:v>
                </c:pt>
                <c:pt idx="10">
                  <c:v>3800</c:v>
                </c:pt>
                <c:pt idx="11">
                  <c:v>2864.82</c:v>
                </c:pt>
                <c:pt idx="12">
                  <c:v>2500.5239999999999</c:v>
                </c:pt>
                <c:pt idx="13">
                  <c:v>2695.3679999999999</c:v>
                </c:pt>
              </c:numCache>
            </c:numRef>
          </c:val>
        </c:ser>
        <c:ser>
          <c:idx val="2"/>
          <c:order val="1"/>
          <c:tx>
            <c:strRef>
              <c:f>Data!$D$3</c:f>
              <c:strCache>
                <c:ptCount val="1"/>
                <c:pt idx="0">
                  <c:v>CNG, LNG &amp; Blends</c:v>
                </c:pt>
              </c:strCache>
            </c:strRef>
          </c:tx>
          <c:invertIfNegative val="0"/>
          <c:cat>
            <c:strRef>
              <c:f>Data!$B$4:$B$17</c:f>
              <c:strCache>
                <c:ptCount val="14"/>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strCache>
            </c:strRef>
          </c:cat>
          <c:val>
            <c:numRef>
              <c:f>Data!$D$4:$D$17</c:f>
              <c:numCache>
                <c:formatCode>_(* #,##0_);_(* \(#,##0\);_(* "-"??_);_(@_)</c:formatCode>
                <c:ptCount val="14"/>
                <c:pt idx="0">
                  <c:v>129.33200000000011</c:v>
                </c:pt>
                <c:pt idx="1">
                  <c:v>216</c:v>
                </c:pt>
                <c:pt idx="2">
                  <c:v>286</c:v>
                </c:pt>
                <c:pt idx="3">
                  <c:v>430.83799999999979</c:v>
                </c:pt>
                <c:pt idx="4">
                  <c:v>481</c:v>
                </c:pt>
                <c:pt idx="5">
                  <c:v>735</c:v>
                </c:pt>
                <c:pt idx="6">
                  <c:v>617.4299999999995</c:v>
                </c:pt>
                <c:pt idx="7">
                  <c:v>775</c:v>
                </c:pt>
                <c:pt idx="8">
                  <c:v>590</c:v>
                </c:pt>
                <c:pt idx="9">
                  <c:v>626</c:v>
                </c:pt>
                <c:pt idx="10">
                  <c:v>710</c:v>
                </c:pt>
                <c:pt idx="11">
                  <c:v>560.04</c:v>
                </c:pt>
                <c:pt idx="12">
                  <c:v>658.97</c:v>
                </c:pt>
                <c:pt idx="13">
                  <c:v>715.89599999999996</c:v>
                </c:pt>
              </c:numCache>
            </c:numRef>
          </c:val>
        </c:ser>
        <c:ser>
          <c:idx val="3"/>
          <c:order val="2"/>
          <c:tx>
            <c:strRef>
              <c:f>Data!$E$3</c:f>
              <c:strCache>
                <c:ptCount val="1"/>
                <c:pt idx="0">
                  <c:v>Electric &amp; Hybrid</c:v>
                </c:pt>
              </c:strCache>
            </c:strRef>
          </c:tx>
          <c:invertIfNegative val="0"/>
          <c:cat>
            <c:strRef>
              <c:f>Data!$B$4:$B$17</c:f>
              <c:strCache>
                <c:ptCount val="14"/>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strCache>
            </c:strRef>
          </c:cat>
          <c:val>
            <c:numRef>
              <c:f>Data!$E$4:$E$17</c:f>
              <c:numCache>
                <c:formatCode>_(* #,##0_);_(* \(#,##0\);_(* "-"??_);_(@_)</c:formatCode>
                <c:ptCount val="14"/>
                <c:pt idx="0">
                  <c:v>4.6189999999999962</c:v>
                </c:pt>
                <c:pt idx="1">
                  <c:v>0</c:v>
                </c:pt>
                <c:pt idx="2">
                  <c:v>5</c:v>
                </c:pt>
                <c:pt idx="3">
                  <c:v>6.9489999999999998</c:v>
                </c:pt>
                <c:pt idx="4">
                  <c:v>7</c:v>
                </c:pt>
                <c:pt idx="5">
                  <c:v>9</c:v>
                </c:pt>
                <c:pt idx="6">
                  <c:v>11.226000000000001</c:v>
                </c:pt>
                <c:pt idx="7">
                  <c:v>18</c:v>
                </c:pt>
                <c:pt idx="8">
                  <c:v>15</c:v>
                </c:pt>
                <c:pt idx="9">
                  <c:v>51</c:v>
                </c:pt>
                <c:pt idx="10">
                  <c:v>79</c:v>
                </c:pt>
                <c:pt idx="11">
                  <c:v>82.57</c:v>
                </c:pt>
                <c:pt idx="12">
                  <c:v>135.35600000000011</c:v>
                </c:pt>
                <c:pt idx="13">
                  <c:v>191.68800000000007</c:v>
                </c:pt>
              </c:numCache>
            </c:numRef>
          </c:val>
        </c:ser>
        <c:ser>
          <c:idx val="4"/>
          <c:order val="3"/>
          <c:tx>
            <c:strRef>
              <c:f>Data!$F$3</c:f>
              <c:strCache>
                <c:ptCount val="1"/>
                <c:pt idx="0">
                  <c:v>Gasoline</c:v>
                </c:pt>
              </c:strCache>
            </c:strRef>
          </c:tx>
          <c:invertIfNegative val="0"/>
          <c:cat>
            <c:strRef>
              <c:f>Data!$B$4:$B$17</c:f>
              <c:strCache>
                <c:ptCount val="14"/>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strCache>
            </c:strRef>
          </c:cat>
          <c:val>
            <c:numRef>
              <c:f>Data!$F$4:$F$17</c:f>
              <c:numCache>
                <c:formatCode>_(* #,##0_);_(* \(#,##0\);_(* "-"??_);_(@_)</c:formatCode>
                <c:ptCount val="14"/>
                <c:pt idx="0">
                  <c:v>23.094999999999999</c:v>
                </c:pt>
                <c:pt idx="1">
                  <c:v>28</c:v>
                </c:pt>
                <c:pt idx="2">
                  <c:v>28</c:v>
                </c:pt>
                <c:pt idx="3">
                  <c:v>27.795999999999989</c:v>
                </c:pt>
                <c:pt idx="4">
                  <c:v>28</c:v>
                </c:pt>
                <c:pt idx="5">
                  <c:v>33</c:v>
                </c:pt>
                <c:pt idx="6">
                  <c:v>22.452000000000002</c:v>
                </c:pt>
                <c:pt idx="7">
                  <c:v>24</c:v>
                </c:pt>
                <c:pt idx="8">
                  <c:v>20</c:v>
                </c:pt>
                <c:pt idx="9">
                  <c:v>23</c:v>
                </c:pt>
                <c:pt idx="10">
                  <c:v>28</c:v>
                </c:pt>
                <c:pt idx="11">
                  <c:v>21.54</c:v>
                </c:pt>
                <c:pt idx="12">
                  <c:v>17.809999999999999</c:v>
                </c:pt>
                <c:pt idx="13">
                  <c:v>27.384</c:v>
                </c:pt>
              </c:numCache>
            </c:numRef>
          </c:val>
        </c:ser>
        <c:ser>
          <c:idx val="0"/>
          <c:order val="4"/>
          <c:tx>
            <c:strRef>
              <c:f>Data!$G$3</c:f>
              <c:strCache>
                <c:ptCount val="1"/>
                <c:pt idx="0">
                  <c:v>Biodiesel**</c:v>
                </c:pt>
              </c:strCache>
            </c:strRef>
          </c:tx>
          <c:invertIfNegative val="0"/>
          <c:cat>
            <c:strRef>
              <c:f>Data!$B$4:$B$17</c:f>
              <c:strCache>
                <c:ptCount val="14"/>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strCache>
            </c:strRef>
          </c:cat>
          <c:val>
            <c:numRef>
              <c:f>Data!$G$4:$G$17</c:f>
              <c:numCache>
                <c:formatCode>_(* #,##0_);_(* \(#,##0\);_(* "-"??_);_(@_)</c:formatCode>
                <c:ptCount val="14"/>
                <c:pt idx="0">
                  <c:v>0</c:v>
                </c:pt>
                <c:pt idx="1">
                  <c:v>0</c:v>
                </c:pt>
                <c:pt idx="2">
                  <c:v>0</c:v>
                </c:pt>
                <c:pt idx="3">
                  <c:v>0</c:v>
                </c:pt>
                <c:pt idx="4">
                  <c:v>0</c:v>
                </c:pt>
                <c:pt idx="5">
                  <c:v>0</c:v>
                </c:pt>
                <c:pt idx="6">
                  <c:v>0</c:v>
                </c:pt>
                <c:pt idx="7">
                  <c:v>0</c:v>
                </c:pt>
                <c:pt idx="8">
                  <c:v>0</c:v>
                </c:pt>
                <c:pt idx="9">
                  <c:v>0</c:v>
                </c:pt>
                <c:pt idx="10">
                  <c:v>0</c:v>
                </c:pt>
                <c:pt idx="11">
                  <c:v>0</c:v>
                </c:pt>
                <c:pt idx="12">
                  <c:v>235.09200000000001</c:v>
                </c:pt>
                <c:pt idx="13">
                  <c:v>250.36800000000011</c:v>
                </c:pt>
              </c:numCache>
            </c:numRef>
          </c:val>
        </c:ser>
        <c:ser>
          <c:idx val="5"/>
          <c:order val="5"/>
          <c:tx>
            <c:strRef>
              <c:f>Data!$H$3</c:f>
              <c:strCache>
                <c:ptCount val="1"/>
                <c:pt idx="0">
                  <c:v>Other</c:v>
                </c:pt>
              </c:strCache>
            </c:strRef>
          </c:tx>
          <c:invertIfNegative val="0"/>
          <c:cat>
            <c:strRef>
              <c:f>Data!$B$4:$B$17</c:f>
              <c:strCache>
                <c:ptCount val="14"/>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strCache>
            </c:strRef>
          </c:cat>
          <c:val>
            <c:numRef>
              <c:f>Data!$H$4:$H$17</c:f>
              <c:numCache>
                <c:formatCode>_(* #,##0_);_(* \(#,##0\);_(* "-"??_);_(@_)</c:formatCode>
                <c:ptCount val="14"/>
                <c:pt idx="0">
                  <c:v>55.428000000000011</c:v>
                </c:pt>
                <c:pt idx="1">
                  <c:v>62</c:v>
                </c:pt>
                <c:pt idx="2">
                  <c:v>57</c:v>
                </c:pt>
                <c:pt idx="3">
                  <c:v>55.592000000000013</c:v>
                </c:pt>
                <c:pt idx="4">
                  <c:v>15</c:v>
                </c:pt>
                <c:pt idx="5">
                  <c:v>25</c:v>
                </c:pt>
                <c:pt idx="6">
                  <c:v>22.452000000000002</c:v>
                </c:pt>
                <c:pt idx="7">
                  <c:v>24</c:v>
                </c:pt>
                <c:pt idx="8">
                  <c:v>24</c:v>
                </c:pt>
                <c:pt idx="9">
                  <c:v>41</c:v>
                </c:pt>
                <c:pt idx="10">
                  <c:v>56</c:v>
                </c:pt>
                <c:pt idx="11">
                  <c:v>61.03</c:v>
                </c:pt>
                <c:pt idx="12">
                  <c:v>14.247999999999999</c:v>
                </c:pt>
                <c:pt idx="13">
                  <c:v>31.295999999999989</c:v>
                </c:pt>
              </c:numCache>
            </c:numRef>
          </c:val>
        </c:ser>
        <c:dLbls>
          <c:showLegendKey val="0"/>
          <c:showVal val="0"/>
          <c:showCatName val="0"/>
          <c:showSerName val="0"/>
          <c:showPercent val="0"/>
          <c:showBubbleSize val="0"/>
        </c:dLbls>
        <c:gapWidth val="150"/>
        <c:overlap val="100"/>
        <c:axId val="139543296"/>
        <c:axId val="139545600"/>
      </c:barChart>
      <c:catAx>
        <c:axId val="139543296"/>
        <c:scaling>
          <c:orientation val="minMax"/>
        </c:scaling>
        <c:delete val="0"/>
        <c:axPos val="b"/>
        <c:numFmt formatCode="General" sourceLinked="1"/>
        <c:majorTickMark val="out"/>
        <c:minorTickMark val="none"/>
        <c:tickLblPos val="nextTo"/>
        <c:crossAx val="139545600"/>
        <c:crosses val="autoZero"/>
        <c:auto val="1"/>
        <c:lblAlgn val="ctr"/>
        <c:lblOffset val="100"/>
        <c:noMultiLvlLbl val="0"/>
      </c:catAx>
      <c:valAx>
        <c:axId val="139545600"/>
        <c:scaling>
          <c:orientation val="minMax"/>
        </c:scaling>
        <c:delete val="0"/>
        <c:axPos val="l"/>
        <c:majorGridlines/>
        <c:title>
          <c:tx>
            <c:rich>
              <a:bodyPr rot="-5400000" vert="horz"/>
              <a:lstStyle/>
              <a:p>
                <a:pPr>
                  <a:defRPr/>
                </a:pPr>
                <a:r>
                  <a:rPr lang="en-US"/>
                  <a:t>Thousand Buses</a:t>
                </a:r>
              </a:p>
            </c:rich>
          </c:tx>
          <c:layout/>
          <c:overlay val="0"/>
        </c:title>
        <c:numFmt formatCode="_(* #,##0_);_(* \(#,##0\);_(* &quot;-&quot;??_);_(@_)" sourceLinked="1"/>
        <c:majorTickMark val="out"/>
        <c:minorTickMark val="none"/>
        <c:tickLblPos val="nextTo"/>
        <c:crossAx val="139543296"/>
        <c:crosses val="autoZero"/>
        <c:crossBetween val="between"/>
        <c:dispUnits>
          <c:builtInUnit val="thousands"/>
        </c:dispUnits>
      </c:valAx>
    </c:plotArea>
    <c:legend>
      <c:legendPos val="r"/>
      <c:layout/>
      <c:overlay val="0"/>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B71D85-367C-4C6D-B64D-F8F86FB525D5}" type="datetimeFigureOut">
              <a:rPr lang="en-US" smtClean="0"/>
              <a:pPr/>
              <a:t>6/2/2015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A1F8C8-8E18-48E8-A745-10AB944894D6}" type="slidenum">
              <a:rPr lang="en-US" smtClean="0"/>
              <a:pPr/>
              <a:t>‹#›</a:t>
            </a:fld>
            <a:endParaRPr lang="en-US" dirty="0"/>
          </a:p>
        </p:txBody>
      </p:sp>
    </p:spTree>
    <p:extLst>
      <p:ext uri="{BB962C8B-B14F-4D97-AF65-F5344CB8AC3E}">
        <p14:creationId xmlns:p14="http://schemas.microsoft.com/office/powerpoint/2010/main" val="1598539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a:t>
            </a:fld>
            <a:endParaRPr lang="en-US"/>
          </a:p>
        </p:txBody>
      </p:sp>
    </p:spTree>
    <p:extLst>
      <p:ext uri="{BB962C8B-B14F-4D97-AF65-F5344CB8AC3E}">
        <p14:creationId xmlns:p14="http://schemas.microsoft.com/office/powerpoint/2010/main" val="37283874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6019800" cy="4724400"/>
          </a:xfrm>
        </p:spPr>
        <p:txBody>
          <a:bodyPr/>
          <a:lstStyle/>
          <a:p>
            <a:pPr lvl="0">
              <a:buSzPct val="45000"/>
              <a:buFont typeface="StarSymbol"/>
              <a:buChar char="●"/>
            </a:pPr>
            <a:r>
              <a:rPr lang="en-US" sz="1200" kern="1200" dirty="0" smtClean="0">
                <a:solidFill>
                  <a:srgbClr val="000000"/>
                </a:solidFill>
                <a:latin typeface="+mn-lt"/>
                <a:ea typeface="+mn-ea"/>
                <a:cs typeface="+mn-cs"/>
              </a:rPr>
              <a:t>Unlike a personal vehicle, which may sit idle for 95% of the time it is owned, a transit vehicle will often stay constantly in use</a:t>
            </a:r>
            <a:r>
              <a:rPr lang="en-US" sz="1200" kern="1200" baseline="0" dirty="0" smtClean="0">
                <a:solidFill>
                  <a:srgbClr val="000000"/>
                </a:solidFill>
                <a:latin typeface="+mn-lt"/>
                <a:ea typeface="+mn-ea"/>
                <a:cs typeface="+mn-cs"/>
              </a:rPr>
              <a:t> during its operation.</a:t>
            </a:r>
            <a:r>
              <a:rPr lang="en-US" sz="1200" kern="1200" dirty="0" smtClean="0">
                <a:solidFill>
                  <a:srgbClr val="000000"/>
                </a:solidFill>
                <a:latin typeface="+mn-lt"/>
                <a:ea typeface="+mn-ea"/>
                <a:cs typeface="+mn-cs"/>
              </a:rPr>
              <a:t/>
            </a:r>
            <a:br>
              <a:rPr lang="en-US" sz="1200" kern="1200" dirty="0" smtClean="0">
                <a:solidFill>
                  <a:srgbClr val="000000"/>
                </a:solidFill>
                <a:latin typeface="+mn-lt"/>
                <a:ea typeface="+mn-ea"/>
                <a:cs typeface="+mn-cs"/>
              </a:rPr>
            </a:br>
            <a:endParaRPr lang="en-US" sz="1200" kern="1200" dirty="0" smtClean="0">
              <a:solidFill>
                <a:srgbClr val="000000"/>
              </a:solidFill>
              <a:latin typeface="+mn-lt"/>
              <a:ea typeface="+mn-ea"/>
              <a:cs typeface="+mn-cs"/>
            </a:endParaRPr>
          </a:p>
          <a:p>
            <a:pPr lvl="0">
              <a:buSzPct val="45000"/>
              <a:buFont typeface="StarSymbol"/>
              <a:buChar char="●"/>
            </a:pPr>
            <a:r>
              <a:rPr lang="en-US" sz="1200" kern="1200" dirty="0" smtClean="0">
                <a:solidFill>
                  <a:srgbClr val="000000"/>
                </a:solidFill>
                <a:latin typeface="+mn-lt"/>
                <a:ea typeface="+mn-ea"/>
                <a:cs typeface="+mn-cs"/>
              </a:rPr>
              <a:t>This means that the average fuel consumption per vehicle is much more important, as it is used for far longer a day, and driven far more miles per year than a passenger vehicle.</a:t>
            </a:r>
            <a:br>
              <a:rPr lang="en-US" sz="1200" kern="1200" dirty="0" smtClean="0">
                <a:solidFill>
                  <a:srgbClr val="000000"/>
                </a:solidFill>
                <a:latin typeface="+mn-lt"/>
                <a:ea typeface="+mn-ea"/>
                <a:cs typeface="+mn-cs"/>
              </a:rPr>
            </a:br>
            <a:endParaRPr lang="en-US" sz="1200" kern="1200" dirty="0" smtClean="0">
              <a:solidFill>
                <a:srgbClr val="000000"/>
              </a:solidFill>
              <a:latin typeface="+mn-lt"/>
              <a:ea typeface="+mn-ea"/>
              <a:cs typeface="+mn-cs"/>
            </a:endParaRPr>
          </a:p>
          <a:p>
            <a:pPr lvl="0">
              <a:buSzPct val="45000"/>
              <a:buFont typeface="StarSymbol"/>
              <a:buChar char="●"/>
            </a:pPr>
            <a:r>
              <a:rPr lang="en-US" sz="1200" kern="1200" dirty="0" smtClean="0">
                <a:solidFill>
                  <a:srgbClr val="000000"/>
                </a:solidFill>
                <a:latin typeface="+mn-lt"/>
                <a:ea typeface="+mn-ea"/>
                <a:cs typeface="+mn-cs"/>
              </a:rPr>
              <a:t>Many transit vehicles operate at lower speeds in urban areas, making better fuel efficiency even more important</a:t>
            </a:r>
            <a:r>
              <a:rPr lang="en-US" sz="1200" kern="1200" baseline="0" dirty="0" smtClean="0">
                <a:solidFill>
                  <a:srgbClr val="000000"/>
                </a:solidFill>
                <a:latin typeface="+mn-lt"/>
                <a:ea typeface="+mn-ea"/>
                <a:cs typeface="+mn-cs"/>
              </a:rPr>
              <a:t> (no benefit of better fuel efficiency at highway speeds)</a:t>
            </a:r>
            <a:r>
              <a:rPr lang="en-US" sz="1200" kern="1200" dirty="0" smtClean="0">
                <a:solidFill>
                  <a:srgbClr val="000000"/>
                </a:solidFill>
                <a:latin typeface="+mn-lt"/>
                <a:ea typeface="+mn-ea"/>
                <a:cs typeface="+mn-cs"/>
              </a:rPr>
              <a:t/>
            </a:r>
            <a:br>
              <a:rPr lang="en-US" sz="1200" kern="1200" dirty="0" smtClean="0">
                <a:solidFill>
                  <a:srgbClr val="000000"/>
                </a:solidFill>
                <a:latin typeface="+mn-lt"/>
                <a:ea typeface="+mn-ea"/>
                <a:cs typeface="+mn-cs"/>
              </a:rPr>
            </a:br>
            <a:endParaRPr lang="en-US" sz="1200" kern="1200" dirty="0" smtClean="0">
              <a:solidFill>
                <a:srgbClr val="000000"/>
              </a:solidFill>
              <a:latin typeface="+mn-lt"/>
              <a:ea typeface="+mn-ea"/>
              <a:cs typeface="+mn-cs"/>
            </a:endParaRPr>
          </a:p>
          <a:p>
            <a:pPr lvl="0">
              <a:buSzPct val="45000"/>
              <a:buFont typeface="StarSymbol"/>
              <a:buChar char="●"/>
            </a:pPr>
            <a:r>
              <a:rPr lang="en-US" sz="1200" kern="1200" dirty="0" smtClean="0">
                <a:solidFill>
                  <a:srgbClr val="000000"/>
                </a:solidFill>
                <a:latin typeface="+mn-lt"/>
                <a:ea typeface="+mn-ea"/>
                <a:cs typeface="+mn-cs"/>
              </a:rPr>
              <a:t>Fuel, after labor costs is one of the largest costs for a transit agency.</a:t>
            </a:r>
            <a:br>
              <a:rPr lang="en-US" sz="1200" kern="1200" dirty="0" smtClean="0">
                <a:solidFill>
                  <a:srgbClr val="000000"/>
                </a:solidFill>
                <a:latin typeface="+mn-lt"/>
                <a:ea typeface="+mn-ea"/>
                <a:cs typeface="+mn-cs"/>
              </a:rPr>
            </a:br>
            <a:endParaRPr lang="en-US" sz="1200" kern="1200" dirty="0" smtClean="0">
              <a:solidFill>
                <a:srgbClr val="000000"/>
              </a:solidFill>
              <a:latin typeface="+mn-lt"/>
              <a:ea typeface="+mn-ea"/>
              <a:cs typeface="+mn-cs"/>
            </a:endParaRPr>
          </a:p>
          <a:p>
            <a:pPr lvl="0">
              <a:buSzPct val="45000"/>
              <a:buFont typeface="StarSymbol"/>
              <a:buChar char="●"/>
            </a:pPr>
            <a:r>
              <a:rPr lang="en-US" sz="1200" kern="1200" dirty="0" smtClean="0">
                <a:solidFill>
                  <a:srgbClr val="000000"/>
                </a:solidFill>
                <a:latin typeface="+mn-lt"/>
                <a:ea typeface="+mn-ea"/>
                <a:cs typeface="+mn-cs"/>
              </a:rPr>
              <a:t> Labor is a much more difficult area to cut – cutting salaries or benefits can make it harder to hire or retain your drives, and reducing your number of drivers means that you can put less service out on the streets.</a:t>
            </a:r>
            <a:br>
              <a:rPr lang="en-US" sz="1200" kern="1200" dirty="0" smtClean="0">
                <a:solidFill>
                  <a:srgbClr val="000000"/>
                </a:solidFill>
                <a:latin typeface="+mn-lt"/>
                <a:ea typeface="+mn-ea"/>
                <a:cs typeface="+mn-cs"/>
              </a:rPr>
            </a:br>
            <a:endParaRPr lang="en-US" sz="1200" kern="1200" dirty="0" smtClean="0">
              <a:solidFill>
                <a:srgbClr val="000000"/>
              </a:solidFill>
              <a:latin typeface="+mn-lt"/>
              <a:ea typeface="+mn-ea"/>
              <a:cs typeface="+mn-cs"/>
            </a:endParaRPr>
          </a:p>
          <a:p>
            <a:pPr lvl="0">
              <a:buSzPct val="45000"/>
              <a:buFont typeface="StarSymbol"/>
              <a:buChar char="●"/>
            </a:pPr>
            <a:r>
              <a:rPr lang="en-US" sz="1200" kern="1200" dirty="0" smtClean="0">
                <a:solidFill>
                  <a:srgbClr val="000000"/>
                </a:solidFill>
                <a:latin typeface="+mn-lt"/>
                <a:ea typeface="+mn-ea"/>
                <a:cs typeface="+mn-cs"/>
              </a:rPr>
              <a:t> Reducing fuel costs or increasing fuel efficiency means no reduction in service and that you are able to put out more service for the same amount of money.</a:t>
            </a:r>
            <a:br>
              <a:rPr lang="en-US" sz="1200" kern="1200" dirty="0" smtClean="0">
                <a:solidFill>
                  <a:srgbClr val="000000"/>
                </a:solidFill>
                <a:latin typeface="+mn-lt"/>
                <a:ea typeface="+mn-ea"/>
                <a:cs typeface="+mn-cs"/>
              </a:rPr>
            </a:br>
            <a:endParaRPr lang="en-US" sz="1200" kern="1200" dirty="0" smtClean="0">
              <a:solidFill>
                <a:srgbClr val="000000"/>
              </a:solidFill>
              <a:latin typeface="+mn-lt"/>
              <a:ea typeface="+mn-ea"/>
              <a:cs typeface="+mn-cs"/>
            </a:endParaRPr>
          </a:p>
          <a:p>
            <a:pPr lvl="0">
              <a:buSzPct val="45000"/>
              <a:buFont typeface="StarSymbol"/>
              <a:buChar char="●"/>
            </a:pPr>
            <a:r>
              <a:rPr lang="en-US" sz="1200" kern="1200" dirty="0" smtClean="0">
                <a:solidFill>
                  <a:srgbClr val="000000"/>
                </a:solidFill>
                <a:latin typeface="+mn-lt"/>
                <a:ea typeface="+mn-ea"/>
                <a:cs typeface="+mn-cs"/>
              </a:rPr>
              <a:t>Often a public benefit to investing in more fuel </a:t>
            </a:r>
            <a:r>
              <a:rPr lang="en-US" sz="1200" kern="1200" dirty="0" err="1" smtClean="0">
                <a:solidFill>
                  <a:srgbClr val="000000"/>
                </a:solidFill>
                <a:latin typeface="+mn-lt"/>
                <a:ea typeface="+mn-ea"/>
                <a:cs typeface="+mn-cs"/>
              </a:rPr>
              <a:t>efficiencytvehicles</a:t>
            </a:r>
            <a:r>
              <a:rPr lang="en-US" sz="1200" kern="1200" dirty="0" smtClean="0">
                <a:solidFill>
                  <a:srgbClr val="000000"/>
                </a:solidFill>
                <a:latin typeface="+mn-lt"/>
                <a:ea typeface="+mn-ea"/>
                <a:cs typeface="+mn-cs"/>
              </a:rPr>
              <a:t> – transit vehicles are very consistently branded and visible (both to riders and non-riders) and a great platform to showcase new technologies  </a:t>
            </a:r>
          </a:p>
          <a:p>
            <a:endParaRPr lang="en-US" sz="12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10</a:t>
            </a:fld>
            <a:endParaRPr lang="en-US"/>
          </a:p>
        </p:txBody>
      </p:sp>
    </p:spTree>
    <p:extLst>
      <p:ext uri="{BB962C8B-B14F-4D97-AF65-F5344CB8AC3E}">
        <p14:creationId xmlns:p14="http://schemas.microsoft.com/office/powerpoint/2010/main" val="33492541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15000" cy="4572000"/>
          </a:xfrm>
        </p:spPr>
        <p:txBody>
          <a:bodyPr/>
          <a:lstStyle/>
          <a:p>
            <a:pPr lvl="0"/>
            <a:r>
              <a:rPr lang="en-US" sz="1200" dirty="0" smtClean="0"/>
              <a:t>Let’s talk about buses first!</a:t>
            </a:r>
          </a:p>
          <a:p>
            <a:pPr lvl="0"/>
            <a:endParaRPr lang="en-US" sz="1200" dirty="0" smtClean="0"/>
          </a:p>
          <a:p>
            <a:pPr lvl="0"/>
            <a:r>
              <a:rPr lang="en-US" sz="1200" dirty="0" smtClean="0"/>
              <a:t>The standard vehicle for the longest time in transit was the diesel bus.  Diesel fuel was relatively cheap and provided the torque a vehicle needed to move a heavy vehicle with a lot of people.  Increases in clean emissions technologies have meant that diesel buses have increasingly run cleaner and cleaner, comparable with other forms</a:t>
            </a:r>
            <a:r>
              <a:rPr lang="en-US" sz="1200" baseline="0" dirty="0" smtClean="0"/>
              <a:t> of transit</a:t>
            </a:r>
            <a:r>
              <a:rPr lang="en-US" sz="1200" dirty="0" smtClean="0"/>
              <a:t>.  Most get 3-4 miles per gallon.</a:t>
            </a:r>
          </a:p>
          <a:p>
            <a:pPr lvl="0"/>
            <a:endParaRPr lang="en-US" sz="1200" dirty="0" smtClean="0"/>
          </a:p>
          <a:p>
            <a:pPr lvl="0"/>
            <a:r>
              <a:rPr lang="en-US" sz="1200" dirty="0" smtClean="0"/>
              <a:t>Biodiesel</a:t>
            </a:r>
            <a:r>
              <a:rPr lang="en-US" sz="1200" baseline="0" dirty="0" smtClean="0"/>
              <a:t> buses run on – surprise – biodiesel.  </a:t>
            </a:r>
            <a:endParaRPr lang="en-US" sz="1200" dirty="0" smtClean="0"/>
          </a:p>
          <a:p>
            <a:pPr lvl="0"/>
            <a:endParaRPr lang="en-US" sz="1200" dirty="0" smtClean="0"/>
          </a:p>
          <a:p>
            <a:pPr lvl="0"/>
            <a:r>
              <a:rPr lang="en-US" sz="1200" dirty="0" smtClean="0"/>
              <a:t>Natural gas –was and still continues to be a popular method of low-emissions buses.  Many buses run using compressed natural gas, and some older ones</a:t>
            </a:r>
            <a:r>
              <a:rPr lang="en-US" sz="1200" baseline="0" dirty="0" smtClean="0"/>
              <a:t> run in liquid natural gas</a:t>
            </a:r>
            <a:r>
              <a:rPr lang="en-US" sz="1200" dirty="0" smtClean="0"/>
              <a:t>.  The most challenging aspect of these is the availability</a:t>
            </a:r>
            <a:r>
              <a:rPr lang="en-US" sz="1200" baseline="0" dirty="0" smtClean="0"/>
              <a:t> of the fuel source, which can vary.  The benefits are similar to that of current low emissions diesel buses.</a:t>
            </a:r>
          </a:p>
          <a:p>
            <a:pPr lvl="0"/>
            <a:endParaRPr lang="en-US" sz="1200" baseline="0" dirty="0" smtClean="0"/>
          </a:p>
          <a:p>
            <a:pPr lvl="0"/>
            <a:r>
              <a:rPr lang="en-US" sz="1200" baseline="0" dirty="0" smtClean="0"/>
              <a:t>Diesel hybrids are buses that are like hybrid cars (think the </a:t>
            </a:r>
            <a:r>
              <a:rPr lang="en-US" sz="1200" baseline="0" dirty="0" err="1" smtClean="0"/>
              <a:t>Prius</a:t>
            </a:r>
            <a:r>
              <a:rPr lang="en-US" sz="1200" baseline="0" dirty="0" smtClean="0"/>
              <a:t>) – for the same reason hybrid cars get good gas mileage, hybrid buses do as well.  They perform well at low speeds, and are increasingly becoming a vehicle of choice for many transit agencies, as they can use the same maintenance and fueling infrastructure and get better mileage per gallon.</a:t>
            </a:r>
          </a:p>
          <a:p>
            <a:pPr lvl="0"/>
            <a:endParaRPr lang="en-US" sz="1200" baseline="0" dirty="0" smtClean="0"/>
          </a:p>
          <a:p>
            <a:pPr marL="216000" marR="0" lvl="0" indent="-216000" defTabSz="914400" rtl="0" eaLnBrk="1" fontAlgn="auto" latinLnBrk="0" hangingPunct="0">
              <a:lnSpc>
                <a:spcPct val="100000"/>
              </a:lnSpc>
              <a:spcBef>
                <a:spcPts val="0"/>
              </a:spcBef>
              <a:spcAft>
                <a:spcPts val="0"/>
              </a:spcAft>
              <a:buClrTx/>
              <a:buSzTx/>
              <a:buFontTx/>
              <a:buNone/>
              <a:tabLst/>
              <a:defRPr/>
            </a:pPr>
            <a:r>
              <a:rPr lang="en-US" sz="1200" baseline="0" dirty="0" smtClean="0"/>
              <a:t>There are a few emerging fuel types in transit - hydrogen fuel cell and battery electric buses.  These are two bus types that are new and still primarily in the testing phase and not in widespread use.  Battery electric buses are like the Nissan Leaf – run only on electricity and can be ‘filled’ at a charging station.  There are a few transit agencies buying these – they are truly zero emissions at the tailpipe (although depending on where their electricity comes from, they can cause emissions at their source)</a:t>
            </a:r>
            <a:br>
              <a:rPr lang="en-US" sz="1200" baseline="0" dirty="0" smtClean="0"/>
            </a:br>
            <a:r>
              <a:rPr lang="en-US" sz="1200" baseline="0" dirty="0" smtClean="0"/>
              <a:t/>
            </a:r>
            <a:br>
              <a:rPr lang="en-US" sz="1200" baseline="0" dirty="0" smtClean="0"/>
            </a:br>
            <a:r>
              <a:rPr lang="en-US" sz="1200" baseline="0" dirty="0" smtClean="0"/>
              <a:t>Hydrogen fuel cell buses are a technology that’s still a way away, and there are only a handful of these running as federally funded pilot projects.</a:t>
            </a:r>
          </a:p>
          <a:p>
            <a:pPr lvl="0"/>
            <a:endParaRPr lang="en-US" sz="1200" baseline="0" dirty="0" smtClean="0"/>
          </a:p>
          <a:p>
            <a:pPr lvl="0"/>
            <a:r>
              <a:rPr lang="en-US" sz="1200" baseline="0" dirty="0" smtClean="0"/>
              <a:t>Lastly - trolley buses are buses that run on overhead wires.  There are only a few of these system in the country (Dayton, Seattle, Boston, Philadelphia, and San Francisco), and they are legacies from decades ago.  In general, no transit system is building new trolleybus lines where they </a:t>
            </a:r>
            <a:r>
              <a:rPr lang="en-US" sz="1200" baseline="0" dirty="0" err="1" smtClean="0"/>
              <a:t>havent</a:t>
            </a:r>
            <a:r>
              <a:rPr lang="en-US" sz="1200" baseline="0" dirty="0" smtClean="0"/>
              <a:t> existed before.</a:t>
            </a:r>
            <a:endParaRPr lang="en-US" sz="1200" dirty="0" smtClean="0"/>
          </a:p>
          <a:p>
            <a:endParaRPr lang="en-US" sz="12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11</a:t>
            </a:fld>
            <a:endParaRPr lang="en-US"/>
          </a:p>
        </p:txBody>
      </p:sp>
    </p:spTree>
    <p:extLst>
      <p:ext uri="{BB962C8B-B14F-4D97-AF65-F5344CB8AC3E}">
        <p14:creationId xmlns:p14="http://schemas.microsoft.com/office/powerpoint/2010/main" val="35231047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33400" y="4343400"/>
            <a:ext cx="6096000" cy="4572000"/>
          </a:xfrm>
        </p:spPr>
        <p:txBody>
          <a:bodyPr/>
          <a:lstStyle/>
          <a:p>
            <a:pPr lvl="0"/>
            <a:r>
              <a:rPr lang="en-US" sz="1200" kern="1200" dirty="0" smtClean="0">
                <a:solidFill>
                  <a:srgbClr val="000000"/>
                </a:solidFill>
                <a:latin typeface="+mn-lt"/>
                <a:ea typeface="+mn-ea"/>
                <a:cs typeface="+mn-cs"/>
              </a:rPr>
              <a:t>Diesel</a:t>
            </a:r>
            <a:r>
              <a:rPr lang="en-US" sz="1200" kern="1200" baseline="0" dirty="0" smtClean="0">
                <a:solidFill>
                  <a:srgbClr val="000000"/>
                </a:solidFill>
                <a:latin typeface="+mn-lt"/>
                <a:ea typeface="+mn-ea"/>
                <a:cs typeface="+mn-cs"/>
              </a:rPr>
              <a:t> remains the most common fuel, but new hybrid electric buses and other alternative fuel buses are beginning to make major inroads.</a:t>
            </a:r>
          </a:p>
          <a:p>
            <a:pPr lvl="0"/>
            <a:endParaRPr lang="en-US" sz="1200" kern="1200" baseline="0" dirty="0" smtClean="0">
              <a:solidFill>
                <a:srgbClr val="000000"/>
              </a:solidFill>
              <a:latin typeface="+mn-lt"/>
              <a:ea typeface="+mn-ea"/>
              <a:cs typeface="+mn-cs"/>
            </a:endParaRPr>
          </a:p>
          <a:p>
            <a:pPr lvl="0"/>
            <a:r>
              <a:rPr lang="en-US" sz="1200" kern="1200" baseline="0" dirty="0" smtClean="0">
                <a:solidFill>
                  <a:srgbClr val="000000"/>
                </a:solidFill>
                <a:latin typeface="+mn-lt"/>
                <a:ea typeface="+mn-ea"/>
                <a:cs typeface="+mn-cs"/>
              </a:rPr>
              <a:t>Most transit agencies are diesel, but many transit agencies in urban areas with many buses focus on low emissions buses.  Los Angeles County Metropolitan Transportation Authority is all natural gas for virtually its entire fleet.</a:t>
            </a:r>
            <a:endParaRPr lang="en-US" sz="1200" kern="1200" dirty="0" smtClean="0">
              <a:solidFill>
                <a:srgbClr val="000000"/>
              </a:solidFill>
              <a:latin typeface="+mn-lt"/>
              <a:ea typeface="+mn-ea"/>
              <a:cs typeface="+mn-cs"/>
            </a:endParaRPr>
          </a:p>
          <a:p>
            <a:endParaRPr lang="en-US" sz="12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12</a:t>
            </a:fld>
            <a:endParaRPr lang="en-US" dirty="0"/>
          </a:p>
        </p:txBody>
      </p:sp>
    </p:spTree>
    <p:extLst>
      <p:ext uri="{BB962C8B-B14F-4D97-AF65-F5344CB8AC3E}">
        <p14:creationId xmlns:p14="http://schemas.microsoft.com/office/powerpoint/2010/main" val="23984139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638800" cy="4114800"/>
          </a:xfrm>
        </p:spPr>
        <p:txBody>
          <a:bodyPr/>
          <a:lstStyle/>
          <a:p>
            <a:pPr lvl="0"/>
            <a:r>
              <a:rPr lang="en-US" sz="1200" dirty="0" smtClean="0"/>
              <a:t>Light rail and heavy</a:t>
            </a:r>
            <a:r>
              <a:rPr lang="en-US" sz="1200" baseline="0" dirty="0" smtClean="0"/>
              <a:t> rail vehicles are </a:t>
            </a:r>
            <a:r>
              <a:rPr lang="en-US" sz="1200" dirty="0" smtClean="0"/>
              <a:t>powered</a:t>
            </a:r>
            <a:r>
              <a:rPr lang="en-US" sz="1200" baseline="0" dirty="0" smtClean="0"/>
              <a:t> almost exclusively by electricity.   </a:t>
            </a:r>
          </a:p>
          <a:p>
            <a:pPr lvl="0"/>
            <a:r>
              <a:rPr lang="en-US" sz="1200" baseline="0" dirty="0" smtClean="0"/>
              <a:t>100% of heavy rail (subway) vehicles are powered by electricity, and 98.3% of light rail vehicles are powered by electricity.</a:t>
            </a:r>
          </a:p>
          <a:p>
            <a:pPr lvl="0"/>
            <a:r>
              <a:rPr lang="en-US" sz="1200" baseline="0" dirty="0" smtClean="0"/>
              <a:t/>
            </a:r>
            <a:br>
              <a:rPr lang="en-US" sz="1200" baseline="0" dirty="0" smtClean="0"/>
            </a:br>
            <a:r>
              <a:rPr lang="en-US" sz="1200" baseline="0" dirty="0" smtClean="0"/>
              <a:t>Electric locomotives comprise 11% of locomotives, while the rest (89%) of vehicles are diesel.</a:t>
            </a:r>
          </a:p>
          <a:p>
            <a:pPr lvl="0"/>
            <a:endParaRPr lang="en-US" sz="1200" baseline="0" dirty="0" smtClean="0"/>
          </a:p>
          <a:p>
            <a:pPr lvl="0"/>
            <a:r>
              <a:rPr lang="en-US" sz="1200" baseline="0" dirty="0" smtClean="0"/>
              <a:t>In general, most rail vehicles use electricity.  Diesel is only used for very long commuter distances or very infrequent service where having the electrical infrastructure is cost-prohibitive.</a:t>
            </a:r>
          </a:p>
          <a:p>
            <a:pPr lvl="0"/>
            <a:endParaRPr lang="en-US" sz="1200" baseline="0" dirty="0" smtClean="0"/>
          </a:p>
          <a:p>
            <a:pPr lvl="0"/>
            <a:r>
              <a:rPr lang="en-US" sz="1200" baseline="0" dirty="0" smtClean="0"/>
              <a:t>The benefit of electric vehicles is no-emissions at the point of operation.  This is very important when you are moving a lot of people in a confined space at the same time.</a:t>
            </a:r>
          </a:p>
          <a:p>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13</a:t>
            </a:fld>
            <a:endParaRPr lang="en-US"/>
          </a:p>
        </p:txBody>
      </p:sp>
    </p:spTree>
    <p:extLst>
      <p:ext uri="{BB962C8B-B14F-4D97-AF65-F5344CB8AC3E}">
        <p14:creationId xmlns:p14="http://schemas.microsoft.com/office/powerpoint/2010/main" val="4911944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91200" cy="480060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rgbClr val="000000"/>
                </a:solidFill>
                <a:latin typeface="+mn-lt"/>
                <a:ea typeface="+mn-ea"/>
                <a:cs typeface="+mn-cs"/>
              </a:rPr>
              <a:t>Let’s take</a:t>
            </a:r>
            <a:r>
              <a:rPr lang="en-US" sz="1200" kern="1200" baseline="0" dirty="0" smtClean="0">
                <a:solidFill>
                  <a:srgbClr val="000000"/>
                </a:solidFill>
                <a:latin typeface="+mn-lt"/>
                <a:ea typeface="+mn-ea"/>
                <a:cs typeface="+mn-cs"/>
              </a:rPr>
              <a:t> a look at this quote.  What does it mean, in the context of American transportation policy over the last century?  Is the idea that LaHood talking about a new concept?  </a:t>
            </a:r>
            <a:endParaRPr lang="en-US" sz="1200" kern="1200" dirty="0" smtClean="0">
              <a:solidFill>
                <a:srgbClr val="000000"/>
              </a:solidFill>
              <a:latin typeface="+mn-lt"/>
              <a:ea typeface="+mn-ea"/>
              <a:cs typeface="+mn-cs"/>
            </a:endParaRPr>
          </a:p>
          <a:p>
            <a:endParaRPr lang="en-US" sz="12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14</a:t>
            </a:fld>
            <a:endParaRPr lang="en-US"/>
          </a:p>
        </p:txBody>
      </p:sp>
    </p:spTree>
    <p:extLst>
      <p:ext uri="{BB962C8B-B14F-4D97-AF65-F5344CB8AC3E}">
        <p14:creationId xmlns:p14="http://schemas.microsoft.com/office/powerpoint/2010/main" val="36060220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91200" cy="4114800"/>
          </a:xfrm>
        </p:spPr>
        <p:txBody>
          <a:bodyPr/>
          <a:lstStyle/>
          <a:p>
            <a:pPr lvl="2"/>
            <a:r>
              <a:rPr lang="en-US" sz="1200" kern="1200" dirty="0" smtClean="0">
                <a:solidFill>
                  <a:schemeClr val="tx1"/>
                </a:solidFill>
                <a:latin typeface="+mn-lt"/>
                <a:ea typeface="+mn-ea"/>
                <a:cs typeface="+mn-cs"/>
              </a:rPr>
              <a:t>The idea of livability is abstract but like TOD not a new idea – communities built like this for a long time</a:t>
            </a:r>
          </a:p>
          <a:p>
            <a:pPr lvl="2"/>
            <a:endParaRPr lang="en-US" sz="1200" kern="1200" dirty="0" smtClean="0">
              <a:solidFill>
                <a:schemeClr val="tx1"/>
              </a:solidFill>
              <a:latin typeface="+mn-lt"/>
              <a:ea typeface="+mn-ea"/>
              <a:cs typeface="+mn-cs"/>
            </a:endParaRPr>
          </a:p>
          <a:p>
            <a:pPr lvl="2"/>
            <a:r>
              <a:rPr lang="en-US" sz="1200" kern="1200" dirty="0" smtClean="0">
                <a:solidFill>
                  <a:schemeClr val="tx1"/>
                </a:solidFill>
                <a:latin typeface="+mn-lt"/>
                <a:ea typeface="+mn-ea"/>
                <a:cs typeface="+mn-cs"/>
              </a:rPr>
              <a:t>The idea of livability is a holistic way to look at the needs of communities – education, health, employment and so on – and transportation being the key mobility piece between them.</a:t>
            </a:r>
          </a:p>
          <a:p>
            <a:pPr lvl="2"/>
            <a:r>
              <a:rPr lang="en-US" sz="1200" kern="1200" dirty="0" smtClean="0">
                <a:solidFill>
                  <a:schemeClr val="tx1"/>
                </a:solidFill>
                <a:latin typeface="+mn-lt"/>
                <a:ea typeface="+mn-ea"/>
                <a:cs typeface="+mn-cs"/>
              </a:rPr>
              <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Public transportation is an important facilitator</a:t>
            </a:r>
            <a:r>
              <a:rPr lang="en-US" sz="1200" kern="1200" baseline="0" dirty="0" smtClean="0">
                <a:solidFill>
                  <a:schemeClr val="tx1"/>
                </a:solidFill>
                <a:latin typeface="+mn-lt"/>
                <a:ea typeface="+mn-ea"/>
                <a:cs typeface="+mn-cs"/>
              </a:rPr>
              <a:t> of a lot of these things.</a:t>
            </a:r>
          </a:p>
          <a:p>
            <a:pPr lvl="2"/>
            <a:endParaRPr lang="en-US" sz="1200" kern="1200" baseline="0" dirty="0" smtClean="0">
              <a:solidFill>
                <a:schemeClr val="tx1"/>
              </a:solidFill>
              <a:latin typeface="+mn-lt"/>
              <a:ea typeface="+mn-ea"/>
              <a:cs typeface="+mn-cs"/>
            </a:endParaRPr>
          </a:p>
          <a:p>
            <a:pPr lvl="2"/>
            <a:r>
              <a:rPr lang="en-US" sz="1200" kern="1200" baseline="0" dirty="0" smtClean="0">
                <a:solidFill>
                  <a:schemeClr val="tx1"/>
                </a:solidFill>
                <a:latin typeface="+mn-lt"/>
                <a:ea typeface="+mn-ea"/>
                <a:cs typeface="+mn-cs"/>
              </a:rPr>
              <a:t>What makes a livable community?  What are some ideas that you have for one in your area?</a:t>
            </a:r>
          </a:p>
          <a:p>
            <a:pPr lvl="2"/>
            <a:r>
              <a:rPr lang="en-US" sz="1200" kern="1200" baseline="0" dirty="0" smtClean="0">
                <a:solidFill>
                  <a:schemeClr val="tx1"/>
                </a:solidFill>
                <a:latin typeface="+mn-lt"/>
                <a:ea typeface="+mn-ea"/>
                <a:cs typeface="+mn-cs"/>
              </a:rPr>
              <a:t/>
            </a:r>
            <a:br>
              <a:rPr lang="en-US" sz="1200" kern="1200" baseline="0" dirty="0" smtClean="0">
                <a:solidFill>
                  <a:schemeClr val="tx1"/>
                </a:solidFill>
                <a:latin typeface="+mn-lt"/>
                <a:ea typeface="+mn-ea"/>
                <a:cs typeface="+mn-cs"/>
              </a:rPr>
            </a:br>
            <a:r>
              <a:rPr lang="en-US" sz="1200" kern="1200" baseline="0" dirty="0" smtClean="0">
                <a:solidFill>
                  <a:schemeClr val="tx1"/>
                </a:solidFill>
                <a:latin typeface="+mn-lt"/>
                <a:ea typeface="+mn-ea"/>
                <a:cs typeface="+mn-cs"/>
              </a:rPr>
              <a:t>Let’s look at some key ideas from the federal government on this topic.</a:t>
            </a:r>
          </a:p>
          <a:p>
            <a:endParaRPr lang="en-US" sz="11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15</a:t>
            </a:fld>
            <a:endParaRPr lang="en-US"/>
          </a:p>
        </p:txBody>
      </p:sp>
    </p:spTree>
    <p:extLst>
      <p:ext uri="{BB962C8B-B14F-4D97-AF65-F5344CB8AC3E}">
        <p14:creationId xmlns:p14="http://schemas.microsoft.com/office/powerpoint/2010/main" val="4374949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943600" cy="4419600"/>
          </a:xfrm>
        </p:spPr>
        <p: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Look at</a:t>
            </a:r>
            <a:r>
              <a:rPr lang="en-US" sz="1200" kern="1200" baseline="0" dirty="0" smtClean="0">
                <a:solidFill>
                  <a:schemeClr val="tx1"/>
                </a:solidFill>
                <a:latin typeface="+mn-lt"/>
                <a:ea typeface="+mn-ea"/>
                <a:cs typeface="+mn-cs"/>
              </a:rPr>
              <a:t> each one of these principles separately over the next few slides.  How does public transportation fit into this discussion?</a:t>
            </a:r>
            <a:endParaRPr lang="en-US" sz="1200" kern="1200" dirty="0" smtClean="0">
              <a:solidFill>
                <a:schemeClr val="tx1"/>
              </a:solidFill>
              <a:latin typeface="+mn-lt"/>
              <a:ea typeface="+mn-ea"/>
              <a:cs typeface="+mn-cs"/>
            </a:endParaRPr>
          </a:p>
          <a:p>
            <a:endParaRPr lang="en-US" sz="6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16</a:t>
            </a:fld>
            <a:endParaRPr lang="en-US"/>
          </a:p>
        </p:txBody>
      </p:sp>
    </p:spTree>
    <p:extLst>
      <p:ext uri="{BB962C8B-B14F-4D97-AF65-F5344CB8AC3E}">
        <p14:creationId xmlns:p14="http://schemas.microsoft.com/office/powerpoint/2010/main" val="6937316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867400" cy="4495800"/>
          </a:xfrm>
        </p:spPr>
        <p:txBody>
          <a:bodyPr/>
          <a:lstStyle/>
          <a:p>
            <a:endParaRPr lang="en-US" sz="7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17</a:t>
            </a:fld>
            <a:endParaRPr lang="en-US"/>
          </a:p>
        </p:txBody>
      </p:sp>
    </p:spTree>
    <p:extLst>
      <p:ext uri="{BB962C8B-B14F-4D97-AF65-F5344CB8AC3E}">
        <p14:creationId xmlns:p14="http://schemas.microsoft.com/office/powerpoint/2010/main" val="5877791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91200" cy="4495800"/>
          </a:xfrm>
        </p:spPr>
        <p:txBody>
          <a:bodyPr/>
          <a:lstStyle/>
          <a:p>
            <a:endParaRPr lang="en-US" sz="55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18</a:t>
            </a:fld>
            <a:endParaRPr lang="en-US"/>
          </a:p>
        </p:txBody>
      </p:sp>
    </p:spTree>
    <p:extLst>
      <p:ext uri="{BB962C8B-B14F-4D97-AF65-F5344CB8AC3E}">
        <p14:creationId xmlns:p14="http://schemas.microsoft.com/office/powerpoint/2010/main" val="23668424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91200" cy="4800600"/>
          </a:xfrm>
        </p:spPr>
        <p:txBody>
          <a:bodyPr/>
          <a:lstStyle/>
          <a:p>
            <a:endParaRPr lang="en-US" sz="7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19</a:t>
            </a:fld>
            <a:endParaRPr lang="en-US"/>
          </a:p>
        </p:txBody>
      </p:sp>
    </p:spTree>
    <p:extLst>
      <p:ext uri="{BB962C8B-B14F-4D97-AF65-F5344CB8AC3E}">
        <p14:creationId xmlns:p14="http://schemas.microsoft.com/office/powerpoint/2010/main" val="27800719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rgbClr val="000000"/>
                </a:solidFill>
                <a:latin typeface="+mn-lt"/>
                <a:ea typeface="+mn-ea"/>
                <a:cs typeface="+mn-cs"/>
              </a:rPr>
              <a:t>(Cover</a:t>
            </a:r>
            <a:r>
              <a:rPr lang="en-US" sz="1200" kern="1200" baseline="0" dirty="0" smtClean="0">
                <a:solidFill>
                  <a:srgbClr val="000000"/>
                </a:solidFill>
                <a:latin typeface="+mn-lt"/>
                <a:ea typeface="+mn-ea"/>
                <a:cs typeface="+mn-cs"/>
              </a:rPr>
              <a:t> slide – just describe these objectives)</a:t>
            </a:r>
            <a:endParaRPr lang="en-US" sz="1200" kern="1200" dirty="0">
              <a:solidFill>
                <a:srgbClr val="000000"/>
              </a:solidFill>
              <a:latin typeface="+mn-lt"/>
              <a:ea typeface="+mn-ea"/>
              <a:cs typeface="+mn-cs"/>
            </a:endParaRPr>
          </a:p>
        </p:txBody>
      </p:sp>
      <p:sp>
        <p:nvSpPr>
          <p:cNvPr id="4" name="Slide Number Placeholder 3"/>
          <p:cNvSpPr>
            <a:spLocks noGrp="1"/>
          </p:cNvSpPr>
          <p:nvPr>
            <p:ph type="sldNum" sz="quarter" idx="10"/>
          </p:nvPr>
        </p:nvSpPr>
        <p:spPr/>
        <p:txBody>
          <a:bodyPr/>
          <a:lstStyle/>
          <a:p>
            <a:fld id="{6DC554B0-DA4E-4626-ABC9-A53E5D96C9BD}" type="slidenum">
              <a:rPr lang="en-US" smtClean="0"/>
              <a:pPr/>
              <a:t>2</a:t>
            </a:fld>
            <a:endParaRPr lang="en-US"/>
          </a:p>
        </p:txBody>
      </p:sp>
    </p:spTree>
    <p:extLst>
      <p:ext uri="{BB962C8B-B14F-4D97-AF65-F5344CB8AC3E}">
        <p14:creationId xmlns:p14="http://schemas.microsoft.com/office/powerpoint/2010/main" val="25167213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91200" cy="4648200"/>
          </a:xfrm>
        </p:spPr>
        <p:txBody>
          <a:bodyPr/>
          <a:lstStyle/>
          <a:p>
            <a:endParaRPr lang="en-US" sz="95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20</a:t>
            </a:fld>
            <a:endParaRPr lang="en-US"/>
          </a:p>
        </p:txBody>
      </p:sp>
    </p:spTree>
    <p:extLst>
      <p:ext uri="{BB962C8B-B14F-4D97-AF65-F5344CB8AC3E}">
        <p14:creationId xmlns:p14="http://schemas.microsoft.com/office/powerpoint/2010/main" val="21041177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867400" cy="4572000"/>
          </a:xfrm>
        </p:spPr>
        <p:txBody>
          <a:bodyPr/>
          <a:lstStyle/>
          <a:p>
            <a:endParaRPr lang="en-US" sz="11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21</a:t>
            </a:fld>
            <a:endParaRPr lang="en-US"/>
          </a:p>
        </p:txBody>
      </p:sp>
    </p:spTree>
    <p:extLst>
      <p:ext uri="{BB962C8B-B14F-4D97-AF65-F5344CB8AC3E}">
        <p14:creationId xmlns:p14="http://schemas.microsoft.com/office/powerpoint/2010/main" val="13337495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867400" cy="4572000"/>
          </a:xfrm>
        </p:spPr>
        <p:txBody>
          <a:bodyPr/>
          <a:lstStyle/>
          <a:p>
            <a:endParaRPr lang="en-US" sz="11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22</a:t>
            </a:fld>
            <a:endParaRPr lang="en-US"/>
          </a:p>
        </p:txBody>
      </p:sp>
    </p:spTree>
    <p:extLst>
      <p:ext uri="{BB962C8B-B14F-4D97-AF65-F5344CB8AC3E}">
        <p14:creationId xmlns:p14="http://schemas.microsoft.com/office/powerpoint/2010/main" val="133374956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867400" cy="4572000"/>
          </a:xfrm>
        </p:spPr>
        <p:txBody>
          <a:bodyPr/>
          <a:lstStyle/>
          <a:p>
            <a:endParaRPr lang="en-US" sz="11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23</a:t>
            </a:fld>
            <a:endParaRPr lang="en-US"/>
          </a:p>
        </p:txBody>
      </p:sp>
    </p:spTree>
    <p:extLst>
      <p:ext uri="{BB962C8B-B14F-4D97-AF65-F5344CB8AC3E}">
        <p14:creationId xmlns:p14="http://schemas.microsoft.com/office/powerpoint/2010/main" val="13337495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smtClean="0"/>
              <a:t>Public transportation</a:t>
            </a:r>
            <a:r>
              <a:rPr lang="en-US" sz="1200" baseline="0" dirty="0" smtClean="0"/>
              <a:t> can serve a lot of purposes – some of the most common are noted above.</a:t>
            </a:r>
          </a:p>
          <a:p>
            <a:pPr lvl="0"/>
            <a:endParaRPr lang="en-US" sz="1200" baseline="0" dirty="0" smtClean="0"/>
          </a:p>
          <a:p>
            <a:pPr lvl="0"/>
            <a:r>
              <a:rPr lang="en-US" sz="1200" baseline="0" dirty="0" smtClean="0"/>
              <a:t>However, public transportation also has a lot of secondary benefits that occur as a byproduct of some of these primary purposes.  While environmental benefits are often cited by advocates for public transit, these are as the RESULT of the use of public transportation, not an intrinsic benefit of transit itself.   Mobility is the primary goal of any form of transportation (public transportation included).   The fact that transit is more environmentally beneficial (most of the time) is a secondary benefit.</a:t>
            </a:r>
            <a:endParaRPr lang="en-US" sz="12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3</a:t>
            </a:fld>
            <a:endParaRPr lang="en-US"/>
          </a:p>
        </p:txBody>
      </p:sp>
    </p:spTree>
    <p:extLst>
      <p:ext uri="{BB962C8B-B14F-4D97-AF65-F5344CB8AC3E}">
        <p14:creationId xmlns:p14="http://schemas.microsoft.com/office/powerpoint/2010/main" val="3221716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smtClean="0"/>
              <a:t>However,</a:t>
            </a:r>
            <a:r>
              <a:rPr lang="en-US" sz="1200" baseline="0" dirty="0" smtClean="0"/>
              <a:t> the USE of public transportation has benefits which go beyond those mentioned before.</a:t>
            </a:r>
          </a:p>
          <a:p>
            <a:pPr lvl="0"/>
            <a:r>
              <a:rPr lang="en-US" sz="1200" baseline="0" dirty="0" smtClean="0"/>
              <a:t/>
            </a:r>
            <a:br>
              <a:rPr lang="en-US" sz="1200" baseline="0" dirty="0" smtClean="0"/>
            </a:br>
            <a:r>
              <a:rPr lang="en-US" sz="1200" baseline="0" dirty="0" smtClean="0"/>
              <a:t>Two of these, I will discuss below –environmental sustainability and livability.</a:t>
            </a:r>
          </a:p>
          <a:p>
            <a:pPr lvl="0"/>
            <a:endParaRPr lang="en-US" sz="1200" baseline="0" dirty="0" smtClean="0"/>
          </a:p>
          <a:p>
            <a:pPr lvl="0"/>
            <a:r>
              <a:rPr lang="en-US" sz="1200" baseline="0" dirty="0" smtClean="0"/>
              <a:t>Public transportation can lower overall greenhouse gas emissions and/or energy usage.    I say this with a footnote here, because public transportation may OFTEN emit less GHGs and use less energy than a passenger vehicle – but NOT always.  Transit may move people efficiently in an urban area, but transit often has to serve a function for those with few or no mobility options.   Running a small bus long distances between distant towns in a rural part of the Great Plains may not be more environmentally friendly than driving a car – but it provides mobility for people that may be too poor to afford a car or too young or old to drive.</a:t>
            </a:r>
          </a:p>
          <a:p>
            <a:pPr lvl="0"/>
            <a:endParaRPr lang="en-US" sz="1200" baseline="0" dirty="0" smtClean="0"/>
          </a:p>
          <a:p>
            <a:pPr lvl="0"/>
            <a:r>
              <a:rPr lang="en-US" sz="1200" baseline="0" dirty="0" smtClean="0"/>
              <a:t>Public transportation can also facilitate more livable communities – and we’ll get to the definition of that later on in the lesson.</a:t>
            </a:r>
          </a:p>
          <a:p>
            <a:pPr lvl="0"/>
            <a:endParaRPr lang="en-US" sz="1200" baseline="0" dirty="0" smtClean="0"/>
          </a:p>
          <a:p>
            <a:pPr lvl="0"/>
            <a:r>
              <a:rPr lang="en-US" sz="1200" baseline="0" dirty="0" smtClean="0"/>
              <a:t>But to start, let’s take a look at the way public transportation can have a positive effect on the environment.</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4</a:t>
            </a:fld>
            <a:endParaRPr lang="en-US"/>
          </a:p>
        </p:txBody>
      </p:sp>
    </p:spTree>
    <p:extLst>
      <p:ext uri="{BB962C8B-B14F-4D97-AF65-F5344CB8AC3E}">
        <p14:creationId xmlns:p14="http://schemas.microsoft.com/office/powerpoint/2010/main" val="37637331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t>The United States produces a large amount of greenhouse gas emissions annually.</a:t>
            </a:r>
          </a:p>
          <a:p>
            <a:pPr lvl="0"/>
            <a:endParaRPr lang="en-US" dirty="0" smtClean="0"/>
          </a:p>
          <a:p>
            <a:pPr lvl="0"/>
            <a:r>
              <a:rPr lang="en-US" dirty="0" smtClean="0"/>
              <a:t>Let’s take a look at this pie chart - transportation is a significant producer of these greenhouse gas emissions in the United States, representing 29% of our national greenhouse gas emissions in 2009.   This is larger than anything else except for electric power generation (a lot of which comes from generating electricity through coal, for example).</a:t>
            </a:r>
          </a:p>
          <a:p>
            <a:pPr lvl="0"/>
            <a:endParaRPr lang="en-US" dirty="0" smtClean="0"/>
          </a:p>
          <a:p>
            <a:pPr lvl="0"/>
            <a:r>
              <a:rPr lang="en-US" dirty="0" smtClean="0"/>
              <a:t>Now, let’s see how transportation breaks down.</a:t>
            </a:r>
          </a:p>
          <a:p>
            <a:pPr lvl="0"/>
            <a:endParaRPr lang="en-US" dirty="0" smtClean="0"/>
          </a:p>
          <a:p>
            <a:pPr lvl="0"/>
            <a:r>
              <a:rPr lang="en-US" dirty="0" smtClean="0"/>
              <a:t>All of these methods of transportation comprise a portfolio of different travel needs in the United States for both goods and people.</a:t>
            </a:r>
          </a:p>
          <a:p>
            <a:pPr lvl="0"/>
            <a:endParaRPr lang="en-US" dirty="0" smtClean="0"/>
          </a:p>
          <a:p>
            <a:pPr lvl="0"/>
            <a:r>
              <a:rPr lang="en-US" dirty="0" smtClean="0"/>
              <a:t>Airlines tend serve long-distance travel needs that can not be met in an expedient manner by rail or intercity bus.   Freight trucks (and freight rail, captured in 'other'), serve the movement of goods.</a:t>
            </a:r>
            <a:br>
              <a:rPr lang="en-US" dirty="0" smtClean="0"/>
            </a:br>
            <a:endParaRPr lang="en-US" dirty="0" smtClean="0"/>
          </a:p>
          <a:p>
            <a:pPr lvl="0"/>
            <a:r>
              <a:rPr lang="en-US" dirty="0" smtClean="0"/>
              <a:t>The segment of the pie chart that represents personal automobile travel is the biggest at 57%, and is the area where public transportation has the ability to grab 'market share'.   This segment represents all type of auto travel, from driving down the block to driving to a nearby city.  However, most trips is local, and a lot of these have the potential to be replaced by public transportation.</a:t>
            </a:r>
          </a:p>
          <a:p>
            <a:pPr lvl="0"/>
            <a:endParaRPr lang="en-US"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5</a:t>
            </a:fld>
            <a:endParaRPr lang="en-US"/>
          </a:p>
        </p:txBody>
      </p:sp>
    </p:spTree>
    <p:extLst>
      <p:ext uri="{BB962C8B-B14F-4D97-AF65-F5344CB8AC3E}">
        <p14:creationId xmlns:p14="http://schemas.microsoft.com/office/powerpoint/2010/main" val="2766808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943600" cy="4648200"/>
          </a:xfrm>
        </p:spPr>
        <p:txBody>
          <a:bodyPr/>
          <a:lstStyle/>
          <a:p>
            <a:pPr lvl="0"/>
            <a:r>
              <a:rPr lang="en-US" sz="1000" kern="1200" dirty="0" smtClean="0">
                <a:solidFill>
                  <a:srgbClr val="000000"/>
                </a:solidFill>
                <a:latin typeface="+mn-lt"/>
                <a:ea typeface="+mn-ea"/>
                <a:cs typeface="+mn-cs"/>
              </a:rPr>
              <a:t> </a:t>
            </a:r>
            <a:r>
              <a:rPr lang="en-US" sz="1200" kern="1200" dirty="0" smtClean="0">
                <a:solidFill>
                  <a:srgbClr val="000000"/>
                </a:solidFill>
                <a:latin typeface="+mn-lt"/>
                <a:ea typeface="+mn-ea"/>
                <a:cs typeface="+mn-cs"/>
              </a:rPr>
              <a:t>This is an interesting slide to pay attention to.  First, an important definition:</a:t>
            </a:r>
          </a:p>
          <a:p>
            <a:pPr lvl="0"/>
            <a:endParaRPr lang="en-US" sz="1200" kern="1200" dirty="0" smtClean="0">
              <a:solidFill>
                <a:srgbClr val="000000"/>
              </a:solidFill>
              <a:latin typeface="+mn-lt"/>
              <a:ea typeface="+mn-ea"/>
              <a:cs typeface="+mn-cs"/>
            </a:endParaRPr>
          </a:p>
          <a:p>
            <a:pPr lvl="0"/>
            <a:r>
              <a:rPr lang="en-US" sz="1200" kern="1200" dirty="0" smtClean="0">
                <a:solidFill>
                  <a:srgbClr val="000000"/>
                </a:solidFill>
                <a:latin typeface="+mn-lt"/>
                <a:ea typeface="+mn-ea"/>
                <a:cs typeface="+mn-cs"/>
              </a:rPr>
              <a:t>Passenger miles = vehicle miles x average number of passengers on vehicle. Normalizing by passenger miles allows for comparison between vehicles carrying different numbers of passengers.</a:t>
            </a:r>
          </a:p>
          <a:p>
            <a:pPr lvl="0"/>
            <a:endParaRPr lang="en-US" sz="1200" kern="1200" dirty="0" smtClean="0">
              <a:solidFill>
                <a:srgbClr val="000000"/>
              </a:solidFill>
              <a:latin typeface="+mn-lt"/>
              <a:ea typeface="+mn-ea"/>
              <a:cs typeface="+mn-cs"/>
            </a:endParaRPr>
          </a:p>
          <a:p>
            <a:pPr lvl="0"/>
            <a:r>
              <a:rPr lang="en-US" sz="1200" kern="1200" dirty="0" smtClean="0">
                <a:solidFill>
                  <a:srgbClr val="000000"/>
                </a:solidFill>
                <a:latin typeface="+mn-lt"/>
                <a:ea typeface="+mn-ea"/>
                <a:cs typeface="+mn-cs"/>
              </a:rPr>
              <a:t>A public transportation vehicle like a bus or train requires a lot of energy to move it.   Much more so than a typical car.  The efficiencies gained are in the fact that per passenger, you use far less energy.  </a:t>
            </a:r>
          </a:p>
          <a:p>
            <a:pPr lvl="0"/>
            <a:r>
              <a:rPr lang="en-US" sz="1200" kern="1200" dirty="0" smtClean="0">
                <a:solidFill>
                  <a:srgbClr val="000000"/>
                </a:solidFill>
                <a:latin typeface="+mn-lt"/>
                <a:ea typeface="+mn-ea"/>
                <a:cs typeface="+mn-cs"/>
              </a:rPr>
              <a:t/>
            </a:r>
            <a:br>
              <a:rPr lang="en-US" sz="1200" kern="1200" dirty="0" smtClean="0">
                <a:solidFill>
                  <a:srgbClr val="000000"/>
                </a:solidFill>
                <a:latin typeface="+mn-lt"/>
                <a:ea typeface="+mn-ea"/>
                <a:cs typeface="+mn-cs"/>
              </a:rPr>
            </a:br>
            <a:r>
              <a:rPr lang="en-US" sz="1200" kern="1200" dirty="0" smtClean="0">
                <a:solidFill>
                  <a:srgbClr val="000000"/>
                </a:solidFill>
                <a:latin typeface="+mn-lt"/>
                <a:ea typeface="+mn-ea"/>
                <a:cs typeface="+mn-cs"/>
              </a:rPr>
              <a:t>For example, take a typical trip you and eight friends take that's 300 miles away.  If you each take a vehicle, it will take you much more gas than it would for you to use one single vehicle  like a van to transport all of you at once.  The individual vehicle may consume more gas, but as whole, you can move all of you with less energy.   </a:t>
            </a:r>
          </a:p>
          <a:p>
            <a:pPr lvl="0"/>
            <a:endParaRPr lang="en-US" sz="1200" kern="1200" dirty="0" smtClean="0">
              <a:solidFill>
                <a:srgbClr val="000000"/>
              </a:solidFill>
              <a:latin typeface="+mn-lt"/>
              <a:ea typeface="+mn-ea"/>
              <a:cs typeface="+mn-cs"/>
            </a:endParaRPr>
          </a:p>
          <a:p>
            <a:pPr lvl="0"/>
            <a:r>
              <a:rPr lang="en-US" sz="1200" kern="1200" dirty="0" smtClean="0">
                <a:solidFill>
                  <a:srgbClr val="000000"/>
                </a:solidFill>
                <a:latin typeface="+mn-lt"/>
                <a:ea typeface="+mn-ea"/>
                <a:cs typeface="+mn-cs"/>
              </a:rPr>
              <a:t>The same concept works for greenhouse gas emissions – a single vehicle carrying more people will emit less on a per passenger basis even as it emits more on a per vehicle basis.</a:t>
            </a:r>
          </a:p>
          <a:p>
            <a:pPr lvl="0"/>
            <a:endParaRPr lang="en-US" sz="1200" kern="1200" dirty="0" smtClean="0">
              <a:solidFill>
                <a:srgbClr val="000000"/>
              </a:solidFill>
              <a:latin typeface="+mn-lt"/>
              <a:ea typeface="+mn-ea"/>
              <a:cs typeface="+mn-cs"/>
            </a:endParaRPr>
          </a:p>
          <a:p>
            <a:pPr lvl="0"/>
            <a:r>
              <a:rPr lang="en-US" sz="1200" kern="1200" dirty="0" smtClean="0">
                <a:solidFill>
                  <a:srgbClr val="000000"/>
                </a:solidFill>
                <a:latin typeface="+mn-lt"/>
                <a:ea typeface="+mn-ea"/>
                <a:cs typeface="+mn-cs"/>
              </a:rPr>
              <a:t>You can see this played out in the information for automobiles.  </a:t>
            </a:r>
          </a:p>
          <a:p>
            <a:pPr lvl="0"/>
            <a:endParaRPr lang="en-US" sz="1200" kern="1200" dirty="0" smtClean="0">
              <a:solidFill>
                <a:srgbClr val="000000"/>
              </a:solidFill>
              <a:latin typeface="+mn-lt"/>
              <a:ea typeface="+mn-ea"/>
              <a:cs typeface="+mn-cs"/>
            </a:endParaRPr>
          </a:p>
          <a:p>
            <a:pPr lvl="0"/>
            <a:r>
              <a:rPr lang="en-US" sz="1200" kern="1200" dirty="0" smtClean="0">
                <a:solidFill>
                  <a:srgbClr val="000000"/>
                </a:solidFill>
                <a:latin typeface="+mn-lt"/>
                <a:ea typeface="+mn-ea"/>
                <a:cs typeface="+mn-cs"/>
              </a:rPr>
              <a:t>This graph ranks pounds of carbon emissions per passenger mile.   This data measures the TOTAL emissions – a lot of vehicles that run on electricity (like a subway train) may not generate any emissions, but it generates emissions to generate electricity from most fuel sources like coal.</a:t>
            </a:r>
          </a:p>
          <a:p>
            <a:pPr lvl="0"/>
            <a:endParaRPr lang="en-US" sz="1200" kern="1200" dirty="0" smtClean="0">
              <a:solidFill>
                <a:srgbClr val="000000"/>
              </a:solidFill>
              <a:latin typeface="+mn-lt"/>
              <a:ea typeface="+mn-ea"/>
              <a:cs typeface="+mn-cs"/>
            </a:endParaRPr>
          </a:p>
          <a:p>
            <a:pPr lvl="0"/>
            <a:r>
              <a:rPr lang="en-US" sz="1200" kern="1200" dirty="0" smtClean="0">
                <a:solidFill>
                  <a:srgbClr val="000000"/>
                </a:solidFill>
                <a:latin typeface="+mn-lt"/>
                <a:ea typeface="+mn-ea"/>
                <a:cs typeface="+mn-cs"/>
              </a:rPr>
              <a:t>The SOV trip bar represents a passenger vehicle with only one occupant.  Note how high it is compared to the fourth far, a carpool with 4 people in it.  </a:t>
            </a:r>
          </a:p>
          <a:p>
            <a:pPr lvl="0"/>
            <a:endParaRPr lang="en-US" sz="1200" kern="1200" dirty="0" smtClean="0">
              <a:solidFill>
                <a:srgbClr val="000000"/>
              </a:solidFill>
              <a:latin typeface="+mn-lt"/>
              <a:ea typeface="+mn-ea"/>
              <a:cs typeface="+mn-cs"/>
            </a:endParaRPr>
          </a:p>
          <a:p>
            <a:pPr lvl="0"/>
            <a:r>
              <a:rPr lang="en-US" sz="1200" kern="1200" dirty="0" smtClean="0">
                <a:solidFill>
                  <a:srgbClr val="000000"/>
                </a:solidFill>
                <a:latin typeface="+mn-lt"/>
                <a:ea typeface="+mn-ea"/>
                <a:cs typeface="+mn-cs"/>
              </a:rPr>
              <a:t>Emissions for a general trip and a work trip are in between this, because there is, on average, more than one person in each car for a work trip (1.14) and a general trip (1.63).</a:t>
            </a:r>
          </a:p>
          <a:p>
            <a:pPr lvl="0"/>
            <a:endParaRPr lang="en-US" sz="1200" kern="1200" dirty="0" smtClean="0">
              <a:solidFill>
                <a:srgbClr val="000000"/>
              </a:solidFill>
              <a:latin typeface="+mn-lt"/>
              <a:ea typeface="+mn-ea"/>
              <a:cs typeface="+mn-cs"/>
            </a:endParaRPr>
          </a:p>
          <a:p>
            <a:pPr lvl="0"/>
            <a:r>
              <a:rPr lang="en-US" sz="1200" kern="1200" dirty="0" smtClean="0">
                <a:solidFill>
                  <a:srgbClr val="000000"/>
                </a:solidFill>
                <a:latin typeface="+mn-lt"/>
                <a:ea typeface="+mn-ea"/>
                <a:cs typeface="+mn-cs"/>
              </a:rPr>
              <a:t>Now, let's look at the transit data – this data is from a dataset for all transit operators in the United States.  </a:t>
            </a:r>
          </a:p>
          <a:p>
            <a:pPr lvl="0"/>
            <a:endParaRPr lang="en-US" sz="1200" kern="1200" dirty="0" smtClean="0">
              <a:solidFill>
                <a:srgbClr val="000000"/>
              </a:solidFill>
              <a:latin typeface="+mn-lt"/>
              <a:ea typeface="+mn-ea"/>
              <a:cs typeface="+mn-cs"/>
            </a:endParaRPr>
          </a:p>
          <a:p>
            <a:pPr lvl="0"/>
            <a:r>
              <a:rPr lang="en-US" sz="1200" kern="1200" dirty="0" smtClean="0">
                <a:solidFill>
                  <a:srgbClr val="000000"/>
                </a:solidFill>
                <a:latin typeface="+mn-lt"/>
                <a:ea typeface="+mn-ea"/>
                <a:cs typeface="+mn-cs"/>
              </a:rPr>
              <a:t>This is split by average occupancy (number of people per transit vehicle) and data for a full transit vehicle.  </a:t>
            </a:r>
          </a:p>
          <a:p>
            <a:pPr lvl="0"/>
            <a:endParaRPr lang="en-US" sz="1200" kern="1200" dirty="0" smtClean="0">
              <a:solidFill>
                <a:srgbClr val="000000"/>
              </a:solidFill>
              <a:latin typeface="+mn-lt"/>
              <a:ea typeface="+mn-ea"/>
              <a:cs typeface="+mn-cs"/>
            </a:endParaRPr>
          </a:p>
          <a:p>
            <a:pPr lvl="0"/>
            <a:r>
              <a:rPr lang="en-US" sz="1200" kern="1200" dirty="0" smtClean="0">
                <a:solidFill>
                  <a:srgbClr val="000000"/>
                </a:solidFill>
                <a:latin typeface="+mn-lt"/>
                <a:ea typeface="+mn-ea"/>
                <a:cs typeface="+mn-cs"/>
              </a:rPr>
              <a:t>GHG emissions substantially less for transit in terms of average occupancy.</a:t>
            </a:r>
          </a:p>
          <a:p>
            <a:pPr lvl="0"/>
            <a:r>
              <a:rPr lang="en-US" sz="1200" kern="1200" dirty="0" smtClean="0">
                <a:solidFill>
                  <a:srgbClr val="000000"/>
                </a:solidFill>
                <a:latin typeface="+mn-lt"/>
                <a:ea typeface="+mn-ea"/>
                <a:cs typeface="+mn-cs"/>
              </a:rPr>
              <a:t>76% less per passenger mile heavy rail than SOVs</a:t>
            </a:r>
          </a:p>
          <a:p>
            <a:pPr lvl="0"/>
            <a:r>
              <a:rPr lang="en-US" sz="1200" kern="1200" dirty="0" smtClean="0">
                <a:solidFill>
                  <a:srgbClr val="000000"/>
                </a:solidFill>
                <a:latin typeface="+mn-lt"/>
                <a:ea typeface="+mn-ea"/>
                <a:cs typeface="+mn-cs"/>
              </a:rPr>
              <a:t>62% less per passenger mile for light rail than SOVs.</a:t>
            </a:r>
          </a:p>
          <a:p>
            <a:pPr lvl="0"/>
            <a:r>
              <a:rPr lang="en-US" sz="1200" kern="1200" dirty="0" smtClean="0">
                <a:solidFill>
                  <a:srgbClr val="000000"/>
                </a:solidFill>
                <a:latin typeface="+mn-lt"/>
                <a:ea typeface="+mn-ea"/>
                <a:cs typeface="+mn-cs"/>
              </a:rPr>
              <a:t>33% less per passenger mile for bus than SOVs.</a:t>
            </a:r>
          </a:p>
          <a:p>
            <a:pPr lvl="0"/>
            <a:endParaRPr lang="en-US" sz="1200" kern="1200" dirty="0" smtClean="0">
              <a:solidFill>
                <a:srgbClr val="000000"/>
              </a:solidFill>
              <a:latin typeface="+mn-lt"/>
              <a:ea typeface="+mn-ea"/>
              <a:cs typeface="+mn-cs"/>
            </a:endParaRPr>
          </a:p>
          <a:p>
            <a:pPr lvl="0"/>
            <a:r>
              <a:rPr lang="en-US" sz="1200" kern="1200" dirty="0" smtClean="0">
                <a:solidFill>
                  <a:srgbClr val="000000"/>
                </a:solidFill>
                <a:latin typeface="+mn-lt"/>
                <a:ea typeface="+mn-ea"/>
                <a:cs typeface="+mn-cs"/>
              </a:rPr>
              <a:t>Here is where you can see how public transit ranks well even when not full.    All types of transit, when looking at average occupancy, do well compared to a passenger vehicle,   </a:t>
            </a:r>
          </a:p>
          <a:p>
            <a:pPr lvl="0"/>
            <a:endParaRPr lang="en-US" sz="1200" kern="1200" dirty="0" smtClean="0">
              <a:solidFill>
                <a:srgbClr val="000000"/>
              </a:solidFill>
              <a:latin typeface="+mn-lt"/>
              <a:ea typeface="+mn-ea"/>
              <a:cs typeface="+mn-cs"/>
            </a:endParaRPr>
          </a:p>
          <a:p>
            <a:pPr lvl="0"/>
            <a:r>
              <a:rPr lang="en-US" sz="1200" kern="1200" dirty="0" smtClean="0">
                <a:solidFill>
                  <a:srgbClr val="000000"/>
                </a:solidFill>
                <a:latin typeface="+mn-lt"/>
                <a:ea typeface="+mn-ea"/>
                <a:cs typeface="+mn-cs"/>
              </a:rPr>
              <a:t>When they are full (for example, at rush hour or other bus times), transit compares even better.</a:t>
            </a:r>
          </a:p>
          <a:p>
            <a:pPr lvl="0"/>
            <a:endParaRPr lang="en-US" sz="1200" kern="1200" dirty="0" smtClean="0">
              <a:solidFill>
                <a:srgbClr val="000000"/>
              </a:solidFill>
              <a:latin typeface="+mn-lt"/>
              <a:ea typeface="+mn-ea"/>
              <a:cs typeface="+mn-cs"/>
            </a:endParaRPr>
          </a:p>
          <a:p>
            <a:pPr lvl="0"/>
            <a:endParaRPr lang="en-US" sz="1200" kern="1200" dirty="0" smtClean="0">
              <a:solidFill>
                <a:srgbClr val="000000"/>
              </a:solidFill>
              <a:latin typeface="+mn-lt"/>
              <a:ea typeface="+mn-ea"/>
              <a:cs typeface="+mn-cs"/>
            </a:endParaRPr>
          </a:p>
          <a:p>
            <a:pPr lvl="0"/>
            <a:r>
              <a:rPr lang="en-US" sz="1200" kern="1200" dirty="0" smtClean="0">
                <a:solidFill>
                  <a:srgbClr val="000000"/>
                </a:solidFill>
                <a:latin typeface="+mn-lt"/>
                <a:ea typeface="+mn-ea"/>
                <a:cs typeface="+mn-cs"/>
              </a:rPr>
              <a:t>Where do the differences in type of mode come into play?  </a:t>
            </a:r>
          </a:p>
          <a:p>
            <a:pPr lvl="0"/>
            <a:endParaRPr lang="en-US" sz="1200" kern="1200" dirty="0" smtClean="0">
              <a:solidFill>
                <a:srgbClr val="000000"/>
              </a:solidFill>
              <a:latin typeface="+mn-lt"/>
              <a:ea typeface="+mn-ea"/>
              <a:cs typeface="+mn-cs"/>
            </a:endParaRPr>
          </a:p>
          <a:p>
            <a:pPr lvl="0"/>
            <a:r>
              <a:rPr lang="en-US" sz="1200" kern="1200" dirty="0" smtClean="0">
                <a:solidFill>
                  <a:srgbClr val="000000"/>
                </a:solidFill>
                <a:latin typeface="+mn-lt"/>
                <a:ea typeface="+mn-ea"/>
                <a:cs typeface="+mn-cs"/>
              </a:rPr>
              <a:t>Looking at this graph, you could think that building heavy rail only (again, what most people think of as a ‘subway’) is the way to go.  It's a bit more complicated than that.  Different types vehicles are used for different types of service.  To  move several million people a day, New York City can only do this by a heavy rail vehicle – a train.  </a:t>
            </a:r>
          </a:p>
          <a:p>
            <a:pPr lvl="0"/>
            <a:endParaRPr lang="en-US" sz="1200" kern="1200" dirty="0" smtClean="0">
              <a:solidFill>
                <a:srgbClr val="000000"/>
              </a:solidFill>
              <a:latin typeface="+mn-lt"/>
              <a:ea typeface="+mn-ea"/>
              <a:cs typeface="+mn-cs"/>
            </a:endParaRPr>
          </a:p>
          <a:p>
            <a:pPr lvl="0"/>
            <a:r>
              <a:rPr lang="en-US" sz="1200" kern="1200" dirty="0" smtClean="0">
                <a:solidFill>
                  <a:srgbClr val="000000"/>
                </a:solidFill>
                <a:latin typeface="+mn-lt"/>
                <a:ea typeface="+mn-ea"/>
                <a:cs typeface="+mn-cs"/>
              </a:rPr>
              <a:t>But in a small town outside of New York City, there may be a need for transit, but not to carry the same number of people, so bus service may make more sense.</a:t>
            </a:r>
          </a:p>
          <a:p>
            <a:pPr lvl="0"/>
            <a:endParaRPr lang="en-US" sz="1200" kern="1200" dirty="0" smtClean="0">
              <a:solidFill>
                <a:srgbClr val="000000"/>
              </a:solidFill>
              <a:latin typeface="+mn-lt"/>
              <a:ea typeface="+mn-ea"/>
              <a:cs typeface="+mn-cs"/>
            </a:endParaRPr>
          </a:p>
          <a:p>
            <a:pPr lvl="0"/>
            <a:r>
              <a:rPr lang="en-US" sz="1200" kern="1200" dirty="0" smtClean="0">
                <a:solidFill>
                  <a:srgbClr val="000000"/>
                </a:solidFill>
                <a:latin typeface="+mn-lt"/>
                <a:ea typeface="+mn-ea"/>
                <a:cs typeface="+mn-cs"/>
              </a:rPr>
              <a:t>As the reading you looked at cited, it takes about 7 passengers on average to have the same per passenger emissions as a car with a solo driver, or around 25 for a rail vehicle.</a:t>
            </a:r>
          </a:p>
          <a:p>
            <a:pPr lvl="0"/>
            <a:endParaRPr lang="en-US" sz="1200" kern="1200" dirty="0" smtClean="0">
              <a:solidFill>
                <a:srgbClr val="000000"/>
              </a:solidFill>
              <a:latin typeface="+mn-lt"/>
              <a:ea typeface="+mn-ea"/>
              <a:cs typeface="+mn-cs"/>
            </a:endParaRPr>
          </a:p>
          <a:p>
            <a:pPr lvl="0"/>
            <a:r>
              <a:rPr lang="en-US" sz="1200" kern="1200" dirty="0" smtClean="0">
                <a:solidFill>
                  <a:srgbClr val="000000"/>
                </a:solidFill>
                <a:latin typeface="+mn-lt"/>
                <a:ea typeface="+mn-ea"/>
                <a:cs typeface="+mn-cs"/>
              </a:rPr>
              <a:t>You may also look at this and ask why all the seats can't be filled or why we don’t cut routes that </a:t>
            </a:r>
            <a:r>
              <a:rPr lang="en-US" sz="1200" kern="1200" dirty="0" err="1" smtClean="0">
                <a:solidFill>
                  <a:srgbClr val="000000"/>
                </a:solidFill>
                <a:latin typeface="+mn-lt"/>
                <a:ea typeface="+mn-ea"/>
                <a:cs typeface="+mn-cs"/>
              </a:rPr>
              <a:t>arent</a:t>
            </a:r>
            <a:r>
              <a:rPr lang="en-US" sz="1200" kern="1200" dirty="0" smtClean="0">
                <a:solidFill>
                  <a:srgbClr val="000000"/>
                </a:solidFill>
                <a:latin typeface="+mn-lt"/>
                <a:ea typeface="+mn-ea"/>
                <a:cs typeface="+mn-cs"/>
              </a:rPr>
              <a:t> environmentally beneficial.  Remember, transit is going to run at night and other times when demand is lower during than during rush hour – so you are going to have routes where ridership may be lower because of the time of day.  But getting rid of service during times when ridership is lower also means people can’t rely on it to be there, so they may, for example, drive to work so they can get home if the last bus runs at 6pm or 7pm and we would lose that rider entirely.  </a:t>
            </a:r>
          </a:p>
          <a:p>
            <a:pPr lvl="0"/>
            <a:endParaRPr lang="en-US" sz="1200" kern="1200" dirty="0" smtClean="0">
              <a:solidFill>
                <a:srgbClr val="000000"/>
              </a:solidFill>
              <a:latin typeface="+mn-lt"/>
              <a:ea typeface="+mn-ea"/>
              <a:cs typeface="+mn-cs"/>
            </a:endParaRPr>
          </a:p>
          <a:p>
            <a:pPr lvl="0"/>
            <a:r>
              <a:rPr lang="en-US" sz="1200" kern="1200" dirty="0" smtClean="0">
                <a:solidFill>
                  <a:srgbClr val="000000"/>
                </a:solidFill>
                <a:latin typeface="+mn-lt"/>
                <a:ea typeface="+mn-ea"/>
                <a:cs typeface="+mn-cs"/>
              </a:rPr>
              <a:t>In addition, many transit agencies are under pressure to provide routes as a social service where ridership may be low but those have no other choice (say for example, to a neighborhood heavily populated with transit-dependent seniors.  For those seniors, it might not be environmentally beneficial for that bus to run that route, but that is the only option that those seniors have).</a:t>
            </a:r>
          </a:p>
          <a:p>
            <a:pPr lvl="0"/>
            <a:endParaRPr lang="en-US" sz="1200" kern="1200" dirty="0" smtClean="0">
              <a:solidFill>
                <a:srgbClr val="000000"/>
              </a:solidFill>
              <a:latin typeface="+mn-lt"/>
              <a:ea typeface="+mn-ea"/>
              <a:cs typeface="+mn-cs"/>
            </a:endParaRPr>
          </a:p>
          <a:p>
            <a:pPr lvl="0"/>
            <a:r>
              <a:rPr lang="en-US" sz="1200" kern="1200" dirty="0" smtClean="0">
                <a:solidFill>
                  <a:srgbClr val="000000"/>
                </a:solidFill>
                <a:latin typeface="+mn-lt"/>
                <a:ea typeface="+mn-ea"/>
                <a:cs typeface="+mn-cs"/>
              </a:rPr>
              <a:t>This slide only accounts for operations of the vehicle – it doesn't look at the full cost of operating  not only the vehicle, but the building of that vehicle and the infrastructure it operates on.</a:t>
            </a:r>
          </a:p>
          <a:p>
            <a:pPr lvl="0"/>
            <a:endParaRPr lang="en-US" sz="1200" kern="1200" dirty="0" smtClean="0">
              <a:solidFill>
                <a:srgbClr val="000000"/>
              </a:solidFill>
              <a:latin typeface="+mn-lt"/>
              <a:ea typeface="+mn-ea"/>
              <a:cs typeface="+mn-cs"/>
            </a:endParaRPr>
          </a:p>
          <a:p>
            <a:pPr lvl="0"/>
            <a:r>
              <a:rPr lang="en-US" sz="1200" kern="1200" dirty="0" smtClean="0">
                <a:solidFill>
                  <a:srgbClr val="000000"/>
                </a:solidFill>
                <a:latin typeface="+mn-lt"/>
                <a:ea typeface="+mn-ea"/>
                <a:cs typeface="+mn-cs"/>
              </a:rPr>
              <a:t>Let's look at that in the next slide in the context of greenhouse gas emissions.</a:t>
            </a:r>
          </a:p>
          <a:p>
            <a:pPr lvl="0"/>
            <a:endParaRPr lang="en-US" sz="1200" kern="1200" dirty="0" smtClean="0">
              <a:solidFill>
                <a:srgbClr val="000000"/>
              </a:solidFill>
              <a:latin typeface="+mn-lt"/>
              <a:ea typeface="+mn-ea"/>
              <a:cs typeface="+mn-cs"/>
            </a:endParaRPr>
          </a:p>
          <a:p>
            <a:pPr lvl="0"/>
            <a:endParaRPr lang="en-US" sz="1200" kern="1200" dirty="0" smtClean="0">
              <a:solidFill>
                <a:srgbClr val="000000"/>
              </a:solidFill>
              <a:latin typeface="+mn-lt"/>
              <a:ea typeface="+mn-ea"/>
              <a:cs typeface="+mn-cs"/>
            </a:endParaRPr>
          </a:p>
          <a:p>
            <a:endParaRPr lang="en-US" sz="12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6</a:t>
            </a:fld>
            <a:endParaRPr lang="en-US"/>
          </a:p>
        </p:txBody>
      </p:sp>
    </p:spTree>
    <p:extLst>
      <p:ext uri="{BB962C8B-B14F-4D97-AF65-F5344CB8AC3E}">
        <p14:creationId xmlns:p14="http://schemas.microsoft.com/office/powerpoint/2010/main" val="961203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867400" cy="4648200"/>
          </a:xfrm>
        </p:spPr>
        <p:txBody>
          <a:bodyPr/>
          <a:lstStyle/>
          <a:p>
            <a:pPr lvl="0"/>
            <a:r>
              <a:rPr lang="en-US" sz="1200" dirty="0" smtClean="0"/>
              <a:t>Talking about lifecycle costs for something mean looking at the ENTIRE lifecycle of an asset like a transit vehicle as compared to just the cost to operate it.  So let’s see how transit compares in this case.  What about the rails and stops and stations that a rail vehicle requires to run, versus a basic asphalt road for a car?  What about the cost of building a big subway vehicle versus a compact car?  </a:t>
            </a:r>
            <a:br>
              <a:rPr lang="en-US" sz="1200" dirty="0" smtClean="0"/>
            </a:br>
            <a:r>
              <a:rPr lang="en-US" sz="1200" dirty="0" smtClean="0"/>
              <a:t/>
            </a:r>
            <a:br>
              <a:rPr lang="en-US" sz="1200" dirty="0" smtClean="0"/>
            </a:br>
            <a:r>
              <a:rPr lang="en-US" sz="1200" dirty="0" smtClean="0"/>
              <a:t>Let’s take a look at this data per passenger mile as well.</a:t>
            </a:r>
          </a:p>
          <a:p>
            <a:pPr lvl="0"/>
            <a:r>
              <a:rPr lang="en-US" sz="1200" dirty="0" smtClean="0"/>
              <a:t/>
            </a:r>
            <a:br>
              <a:rPr lang="en-US" sz="1200" dirty="0" smtClean="0"/>
            </a:br>
            <a:r>
              <a:rPr lang="en-US" sz="1200" dirty="0" smtClean="0"/>
              <a:t>In this context, we're looking at the lifecycle emissions of transit.  How much in emissions does it generate overall?  A rail vehicle may generate emissions from running, but it also uses a lot of emissions to build the track that it runs on, to build the electrical infrastructure, to build the stations or stops and provide the power (for light and other things as well).  It also generated emissions building the vehicle itself, as well as the storage yard, fueling infrastructure, and support vehicles to maintain and operate that vehicle as well.   </a:t>
            </a:r>
          </a:p>
          <a:p>
            <a:pPr lvl="0"/>
            <a:endParaRPr lang="en-US" sz="1200" dirty="0" smtClean="0"/>
          </a:p>
          <a:p>
            <a:pPr lvl="0"/>
            <a:r>
              <a:rPr lang="en-US" sz="1200" dirty="0" smtClean="0"/>
              <a:t>So let's look at that transit data versus automobile again.</a:t>
            </a:r>
          </a:p>
          <a:p>
            <a:pPr lvl="0"/>
            <a:endParaRPr lang="en-US" sz="1200" dirty="0" smtClean="0"/>
          </a:p>
          <a:p>
            <a:pPr lvl="0"/>
            <a:r>
              <a:rPr lang="en-US" sz="1200" dirty="0" smtClean="0"/>
              <a:t>The automobile doesn't do well at all here – look at the overall lifecycle costs for a car.  Now look at transit, relatively.  The basic bus does really well here- while it may carry a lower average number of passengers, the infrastructure doesn’t cost nearly as much as a rail vehicle, for example.  But looking at a rail vehicle (take the Green Line in Boston, for example), we can see that even with the lifecycle costs of greater infrastructure (a car or bus requires a basic road network, not a complex system of tracks, power facilities, stations, and specialized operations/</a:t>
            </a:r>
            <a:r>
              <a:rPr lang="en-US" sz="1200" dirty="0" err="1" smtClean="0"/>
              <a:t>maintenence</a:t>
            </a:r>
            <a:r>
              <a:rPr lang="en-US" sz="1200" dirty="0" smtClean="0"/>
              <a:t> facilities), the rail vehicle still doesn't emit as much GHG emissions in scope of a passenger mile as an automobile.</a:t>
            </a:r>
          </a:p>
          <a:p>
            <a:pPr lvl="0"/>
            <a:endParaRPr lang="en-US" sz="1200" dirty="0" smtClean="0"/>
          </a:p>
          <a:p>
            <a:pPr lvl="0"/>
            <a:r>
              <a:rPr lang="en-US" sz="1200" dirty="0" smtClean="0"/>
              <a:t>Now that we’ve looked at the impacts of a public transportation vehicle and its infrastructure, let’s look at the changes it can engender.</a:t>
            </a:r>
          </a:p>
          <a:p>
            <a:pPr lvl="0"/>
            <a:endParaRPr lang="en-US" sz="1200" dirty="0" smtClean="0"/>
          </a:p>
          <a:p>
            <a:endParaRPr lang="en-US" sz="12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7</a:t>
            </a:fld>
            <a:endParaRPr lang="en-US"/>
          </a:p>
        </p:txBody>
      </p:sp>
    </p:spTree>
    <p:extLst>
      <p:ext uri="{BB962C8B-B14F-4D97-AF65-F5344CB8AC3E}">
        <p14:creationId xmlns:p14="http://schemas.microsoft.com/office/powerpoint/2010/main" val="5253982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799" y="4343400"/>
            <a:ext cx="5895975" cy="4114800"/>
          </a:xfrm>
        </p:spPr>
        <p:txBody>
          <a:bodyPr/>
          <a:lstStyle/>
          <a:p>
            <a:pPr marL="216000" marR="0" lvl="0" indent="-216000" defTabSz="914400" rtl="0" eaLnBrk="1" fontAlgn="auto" latinLnBrk="0" hangingPunct="0">
              <a:lnSpc>
                <a:spcPct val="100000"/>
              </a:lnSpc>
              <a:spcBef>
                <a:spcPts val="0"/>
              </a:spcBef>
              <a:spcAft>
                <a:spcPts val="0"/>
              </a:spcAft>
              <a:buClrTx/>
              <a:buSzTx/>
              <a:buFontTx/>
              <a:buNone/>
              <a:tabLst/>
              <a:defRPr/>
            </a:pPr>
            <a:r>
              <a:rPr lang="en-US" sz="1200" kern="1200" dirty="0" smtClean="0">
                <a:solidFill>
                  <a:srgbClr val="000000"/>
                </a:solidFill>
                <a:latin typeface="+mn-lt"/>
                <a:ea typeface="+mn-ea"/>
                <a:cs typeface="+mn-cs"/>
              </a:rPr>
              <a:t>The presence</a:t>
            </a:r>
            <a:r>
              <a:rPr lang="en-US" sz="1200" kern="1200" baseline="0" dirty="0" smtClean="0">
                <a:solidFill>
                  <a:srgbClr val="000000"/>
                </a:solidFill>
                <a:latin typeface="+mn-lt"/>
                <a:ea typeface="+mn-ea"/>
                <a:cs typeface="+mn-cs"/>
              </a:rPr>
              <a:t> of p</a:t>
            </a:r>
            <a:r>
              <a:rPr lang="en-US" sz="1200" kern="1200" dirty="0" smtClean="0">
                <a:solidFill>
                  <a:srgbClr val="000000"/>
                </a:solidFill>
                <a:latin typeface="+mn-lt"/>
                <a:ea typeface="+mn-ea"/>
                <a:cs typeface="+mn-cs"/>
              </a:rPr>
              <a:t>ublic</a:t>
            </a:r>
            <a:r>
              <a:rPr lang="en-US" sz="1200" kern="1200" baseline="0" dirty="0" smtClean="0">
                <a:solidFill>
                  <a:srgbClr val="000000"/>
                </a:solidFill>
                <a:latin typeface="+mn-lt"/>
                <a:ea typeface="+mn-ea"/>
                <a:cs typeface="+mn-cs"/>
              </a:rPr>
              <a:t> transportation </a:t>
            </a:r>
            <a:r>
              <a:rPr lang="en-US" sz="1200" b="0" i="0" u="none" strike="noStrike" kern="1200" baseline="0" dirty="0" smtClean="0">
                <a:ln>
                  <a:noFill/>
                </a:ln>
                <a:solidFill>
                  <a:srgbClr val="000000"/>
                </a:solidFill>
                <a:latin typeface="Arial" pitchFamily="18"/>
                <a:ea typeface="Microsoft YaHei" pitchFamily="2"/>
                <a:cs typeface="Mangal" pitchFamily="2"/>
              </a:rPr>
              <a:t>can begin a cascade of different events.</a:t>
            </a:r>
          </a:p>
          <a:p>
            <a:pPr marL="216000" marR="0" lvl="0" indent="-216000" defTabSz="914400" rtl="0" eaLnBrk="1" fontAlgn="auto" latinLnBrk="0" hangingPunct="0">
              <a:lnSpc>
                <a:spcPct val="100000"/>
              </a:lnSpc>
              <a:spcBef>
                <a:spcPts val="0"/>
              </a:spcBef>
              <a:spcAft>
                <a:spcPts val="0"/>
              </a:spcAft>
              <a:buClrTx/>
              <a:buSzTx/>
              <a:buFontTx/>
              <a:buNone/>
              <a:tabLst/>
              <a:defRPr/>
            </a:pPr>
            <a:endParaRPr lang="en-US" sz="1200" b="0" i="0" u="none" strike="noStrike" kern="1200" dirty="0" smtClean="0">
              <a:ln>
                <a:noFill/>
              </a:ln>
              <a:solidFill>
                <a:srgbClr val="000000"/>
              </a:solidFill>
              <a:latin typeface="Arial" pitchFamily="18"/>
              <a:ea typeface="Microsoft YaHei" pitchFamily="2"/>
              <a:cs typeface="Mangal" pitchFamily="2"/>
            </a:endParaRPr>
          </a:p>
          <a:p>
            <a:pPr lvl="0"/>
            <a:r>
              <a:rPr lang="en-US" sz="1200" kern="1200" baseline="0" dirty="0" smtClean="0">
                <a:solidFill>
                  <a:srgbClr val="000000"/>
                </a:solidFill>
                <a:latin typeface="+mn-lt"/>
                <a:ea typeface="+mn-ea"/>
                <a:cs typeface="+mn-cs"/>
              </a:rPr>
              <a:t> When I say this, I mean high-quality public transportation with frequent service – this is important!  A bus that comes every hour or a rail vehicle every two doesn’t really make these types of changes.</a:t>
            </a:r>
          </a:p>
          <a:p>
            <a:pPr lvl="0"/>
            <a:endParaRPr lang="en-US" sz="1200" kern="1200" dirty="0" smtClean="0">
              <a:solidFill>
                <a:srgbClr val="000000"/>
              </a:solidFill>
              <a:latin typeface="+mn-lt"/>
              <a:ea typeface="+mn-ea"/>
              <a:cs typeface="+mn-cs"/>
            </a:endParaRPr>
          </a:p>
          <a:p>
            <a:pPr lvl="0"/>
            <a:r>
              <a:rPr lang="en-US" sz="1200" kern="1200" dirty="0" smtClean="0">
                <a:solidFill>
                  <a:srgbClr val="000000"/>
                </a:solidFill>
                <a:latin typeface="+mn-lt"/>
                <a:ea typeface="+mn-ea"/>
                <a:cs typeface="+mn-cs"/>
              </a:rPr>
              <a:t>Public transportation can</a:t>
            </a:r>
            <a:r>
              <a:rPr lang="en-US" sz="1200" kern="1200" baseline="0" dirty="0" smtClean="0">
                <a:solidFill>
                  <a:srgbClr val="000000"/>
                </a:solidFill>
                <a:latin typeface="+mn-lt"/>
                <a:ea typeface="+mn-ea"/>
                <a:cs typeface="+mn-cs"/>
              </a:rPr>
              <a:t> </a:t>
            </a:r>
            <a:r>
              <a:rPr lang="en-US" sz="1200" kern="1200" dirty="0" smtClean="0">
                <a:solidFill>
                  <a:srgbClr val="000000"/>
                </a:solidFill>
                <a:latin typeface="+mn-lt"/>
                <a:ea typeface="+mn-ea"/>
                <a:cs typeface="+mn-cs"/>
              </a:rPr>
              <a:t>facilitate higher density development - </a:t>
            </a:r>
            <a:br>
              <a:rPr lang="en-US" sz="1200" kern="1200" dirty="0" smtClean="0">
                <a:solidFill>
                  <a:srgbClr val="000000"/>
                </a:solidFill>
                <a:latin typeface="+mn-lt"/>
                <a:ea typeface="+mn-ea"/>
                <a:cs typeface="+mn-cs"/>
              </a:rPr>
            </a:br>
            <a:endParaRPr lang="en-US" sz="1200" kern="1200" dirty="0" smtClean="0">
              <a:solidFill>
                <a:srgbClr val="000000"/>
              </a:solidFill>
              <a:latin typeface="+mn-lt"/>
              <a:ea typeface="+mn-ea"/>
              <a:cs typeface="+mn-cs"/>
            </a:endParaRPr>
          </a:p>
          <a:p>
            <a:pPr marL="216000" lvl="1" indent="-216000" hangingPunct="0">
              <a:buSzPct val="45000"/>
              <a:buFont typeface="StarSymbol"/>
              <a:buChar char="●"/>
            </a:pPr>
            <a:r>
              <a:rPr lang="en-US" sz="1200" kern="1200" dirty="0" smtClean="0">
                <a:solidFill>
                  <a:srgbClr val="000000"/>
                </a:solidFill>
                <a:latin typeface="+mn-lt"/>
                <a:ea typeface="+mn-ea"/>
                <a:cs typeface="+mn-cs"/>
              </a:rPr>
              <a:t>Greater number of people can live in the same area, which in turn facilitates</a:t>
            </a:r>
            <a:br>
              <a:rPr lang="en-US" sz="1200" kern="1200" dirty="0" smtClean="0">
                <a:solidFill>
                  <a:srgbClr val="000000"/>
                </a:solidFill>
                <a:latin typeface="+mn-lt"/>
                <a:ea typeface="+mn-ea"/>
                <a:cs typeface="+mn-cs"/>
              </a:rPr>
            </a:br>
            <a:endParaRPr lang="en-US" sz="1200" kern="1200" dirty="0" smtClean="0">
              <a:solidFill>
                <a:srgbClr val="000000"/>
              </a:solidFill>
              <a:latin typeface="+mn-lt"/>
              <a:ea typeface="+mn-ea"/>
              <a:cs typeface="+mn-cs"/>
            </a:endParaRPr>
          </a:p>
          <a:p>
            <a:pPr marL="216000" lvl="1" indent="-216000" hangingPunct="0">
              <a:buSzPct val="45000"/>
              <a:buFont typeface="StarSymbol"/>
              <a:buChar char="●"/>
            </a:pPr>
            <a:r>
              <a:rPr lang="en-US" sz="1200" kern="1200" dirty="0" smtClean="0">
                <a:solidFill>
                  <a:srgbClr val="000000"/>
                </a:solidFill>
                <a:latin typeface="+mn-lt"/>
                <a:ea typeface="+mn-ea"/>
                <a:cs typeface="+mn-cs"/>
              </a:rPr>
              <a:t>…a higher possibility density of retail and commercial business to support that development.</a:t>
            </a:r>
            <a:br>
              <a:rPr lang="en-US" sz="1200" kern="1200" dirty="0" smtClean="0">
                <a:solidFill>
                  <a:srgbClr val="000000"/>
                </a:solidFill>
                <a:latin typeface="+mn-lt"/>
                <a:ea typeface="+mn-ea"/>
                <a:cs typeface="+mn-cs"/>
              </a:rPr>
            </a:br>
            <a:endParaRPr lang="en-US" sz="1200" kern="1200" dirty="0" smtClean="0">
              <a:solidFill>
                <a:srgbClr val="000000"/>
              </a:solidFill>
              <a:latin typeface="+mn-lt"/>
              <a:ea typeface="+mn-ea"/>
              <a:cs typeface="+mn-cs"/>
            </a:endParaRPr>
          </a:p>
          <a:p>
            <a:pPr marL="216000" lvl="1" indent="-216000" hangingPunct="0">
              <a:buSzPct val="45000"/>
              <a:buFont typeface="StarSymbol"/>
              <a:buChar char="●"/>
            </a:pPr>
            <a:r>
              <a:rPr lang="en-US" sz="1200" kern="1200" dirty="0" smtClean="0">
                <a:solidFill>
                  <a:srgbClr val="000000"/>
                </a:solidFill>
                <a:latin typeface="+mn-lt"/>
                <a:ea typeface="+mn-ea"/>
                <a:cs typeface="+mn-cs"/>
              </a:rPr>
              <a:t>...which means that people can reach a lot of their needs by walking, biking, or public transportation.</a:t>
            </a:r>
            <a:br>
              <a:rPr lang="en-US" sz="1200" kern="1200" dirty="0" smtClean="0">
                <a:solidFill>
                  <a:srgbClr val="000000"/>
                </a:solidFill>
                <a:latin typeface="+mn-lt"/>
                <a:ea typeface="+mn-ea"/>
                <a:cs typeface="+mn-cs"/>
              </a:rPr>
            </a:br>
            <a:endParaRPr lang="en-US" sz="1200" kern="1200" dirty="0" smtClean="0">
              <a:solidFill>
                <a:srgbClr val="000000"/>
              </a:solidFill>
              <a:latin typeface="+mn-lt"/>
              <a:ea typeface="+mn-ea"/>
              <a:cs typeface="+mn-cs"/>
            </a:endParaRPr>
          </a:p>
          <a:p>
            <a:pPr marL="216000" lvl="1" indent="-216000" hangingPunct="0">
              <a:buSzPct val="45000"/>
              <a:buFont typeface="StarSymbol"/>
              <a:buChar char="●"/>
            </a:pPr>
            <a:r>
              <a:rPr lang="en-US" sz="1200" kern="1200" dirty="0" smtClean="0">
                <a:solidFill>
                  <a:srgbClr val="000000"/>
                </a:solidFill>
                <a:latin typeface="+mn-lt"/>
                <a:ea typeface="+mn-ea"/>
                <a:cs typeface="+mn-cs"/>
              </a:rPr>
              <a:t>….which means that less parking is needed, and the use of the use of this land can be turned over to the use of people for residential or commercial uses rather than paved parking lots.</a:t>
            </a:r>
            <a:br>
              <a:rPr lang="en-US" sz="1200" kern="1200" dirty="0" smtClean="0">
                <a:solidFill>
                  <a:srgbClr val="000000"/>
                </a:solidFill>
                <a:latin typeface="+mn-lt"/>
                <a:ea typeface="+mn-ea"/>
                <a:cs typeface="+mn-cs"/>
              </a:rPr>
            </a:br>
            <a:endParaRPr lang="en-US" sz="1200" kern="1200" dirty="0" smtClean="0">
              <a:solidFill>
                <a:srgbClr val="000000"/>
              </a:solidFill>
              <a:latin typeface="+mn-lt"/>
              <a:ea typeface="+mn-ea"/>
              <a:cs typeface="+mn-cs"/>
            </a:endParaRPr>
          </a:p>
          <a:p>
            <a:pPr marL="216000" lvl="1" indent="-216000" hangingPunct="0">
              <a:buSzPct val="45000"/>
              <a:buFont typeface="StarSymbol"/>
              <a:buChar char="●"/>
            </a:pPr>
            <a:r>
              <a:rPr lang="en-US" sz="1200" kern="1200" dirty="0" smtClean="0">
                <a:solidFill>
                  <a:srgbClr val="000000"/>
                </a:solidFill>
                <a:latin typeface="+mn-lt"/>
                <a:ea typeface="+mn-ea"/>
                <a:cs typeface="+mn-cs"/>
              </a:rPr>
              <a:t>The densification effect also means that even</a:t>
            </a:r>
            <a:r>
              <a:rPr lang="en-US" sz="1200" kern="1200" baseline="0" dirty="0" smtClean="0">
                <a:solidFill>
                  <a:srgbClr val="000000"/>
                </a:solidFill>
                <a:latin typeface="+mn-lt"/>
                <a:ea typeface="+mn-ea"/>
                <a:cs typeface="+mn-cs"/>
              </a:rPr>
              <a:t> for </a:t>
            </a:r>
            <a:r>
              <a:rPr lang="en-US" sz="1200" kern="1200" dirty="0" smtClean="0">
                <a:solidFill>
                  <a:srgbClr val="000000"/>
                </a:solidFill>
                <a:latin typeface="+mn-lt"/>
                <a:ea typeface="+mn-ea"/>
                <a:cs typeface="+mn-cs"/>
              </a:rPr>
              <a:t>drivers who never take</a:t>
            </a:r>
            <a:r>
              <a:rPr lang="en-US" sz="1200" kern="1200" baseline="0" dirty="0" smtClean="0">
                <a:solidFill>
                  <a:srgbClr val="000000"/>
                </a:solidFill>
                <a:latin typeface="+mn-lt"/>
                <a:ea typeface="+mn-ea"/>
                <a:cs typeface="+mn-cs"/>
              </a:rPr>
              <a:t> transit </a:t>
            </a:r>
            <a:r>
              <a:rPr lang="en-US" sz="1200" kern="1200" dirty="0" smtClean="0">
                <a:solidFill>
                  <a:srgbClr val="000000"/>
                </a:solidFill>
                <a:latin typeface="+mn-lt"/>
                <a:ea typeface="+mn-ea"/>
                <a:cs typeface="+mn-cs"/>
              </a:rPr>
              <a:t>, trips will be shorter and less miles are driven as drivers</a:t>
            </a:r>
            <a:r>
              <a:rPr lang="en-US" sz="1200" kern="1200" baseline="0" dirty="0" smtClean="0">
                <a:solidFill>
                  <a:srgbClr val="000000"/>
                </a:solidFill>
                <a:latin typeface="+mn-lt"/>
                <a:ea typeface="+mn-ea"/>
                <a:cs typeface="+mn-cs"/>
              </a:rPr>
              <a:t> </a:t>
            </a:r>
            <a:r>
              <a:rPr lang="en-US" sz="1200" kern="1200" dirty="0" smtClean="0">
                <a:solidFill>
                  <a:srgbClr val="000000"/>
                </a:solidFill>
                <a:latin typeface="+mn-lt"/>
                <a:ea typeface="+mn-ea"/>
                <a:cs typeface="+mn-cs"/>
              </a:rPr>
              <a:t>travel shorter distances between destinations</a:t>
            </a:r>
            <a:r>
              <a:rPr lang="en-US" sz="1200" kern="1200" baseline="0" dirty="0" smtClean="0">
                <a:solidFill>
                  <a:srgbClr val="000000"/>
                </a:solidFill>
                <a:latin typeface="+mn-lt"/>
                <a:ea typeface="+mn-ea"/>
                <a:cs typeface="+mn-cs"/>
              </a:rPr>
              <a:t> that are now placed closer together due to transit.</a:t>
            </a:r>
            <a:endParaRPr lang="en-US" sz="1200" kern="1200" dirty="0" smtClean="0">
              <a:solidFill>
                <a:srgbClr val="000000"/>
              </a:solidFill>
              <a:latin typeface="+mn-lt"/>
              <a:ea typeface="+mn-ea"/>
              <a:cs typeface="+mn-cs"/>
            </a:endParaRPr>
          </a:p>
          <a:p>
            <a:endParaRPr lang="en-US" sz="1200" dirty="0"/>
          </a:p>
        </p:txBody>
      </p:sp>
      <p:sp>
        <p:nvSpPr>
          <p:cNvPr id="4" name="Slide Number Placeholder 3"/>
          <p:cNvSpPr>
            <a:spLocks noGrp="1"/>
          </p:cNvSpPr>
          <p:nvPr>
            <p:ph type="sldNum" sz="quarter" idx="10"/>
          </p:nvPr>
        </p:nvSpPr>
        <p:spPr/>
        <p:txBody>
          <a:bodyPr/>
          <a:lstStyle/>
          <a:p>
            <a:fld id="{6DC554B0-DA4E-4626-ABC9-A53E5D96C9BD}" type="slidenum">
              <a:rPr lang="en-US" smtClean="0"/>
              <a:pPr/>
              <a:t>8</a:t>
            </a:fld>
            <a:endParaRPr lang="en-US"/>
          </a:p>
        </p:txBody>
      </p:sp>
    </p:spTree>
    <p:extLst>
      <p:ext uri="{BB962C8B-B14F-4D97-AF65-F5344CB8AC3E}">
        <p14:creationId xmlns:p14="http://schemas.microsoft.com/office/powerpoint/2010/main" val="35752564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867400" cy="4419600"/>
          </a:xfrm>
        </p:spPr>
        <p:txBody>
          <a:bodyPr/>
          <a:lstStyle/>
          <a:p>
            <a:pPr lvl="0"/>
            <a:r>
              <a:rPr lang="en-US" sz="1200" kern="1200" dirty="0" smtClean="0">
                <a:solidFill>
                  <a:srgbClr val="000000"/>
                </a:solidFill>
                <a:latin typeface="+mn-lt"/>
                <a:ea typeface="+mn-ea"/>
                <a:cs typeface="+mn-cs"/>
              </a:rPr>
              <a:t>The land use aspect of this was covered earlier</a:t>
            </a:r>
            <a:r>
              <a:rPr lang="en-US" sz="1200" kern="1200" baseline="0" dirty="0" smtClean="0">
                <a:solidFill>
                  <a:srgbClr val="000000"/>
                </a:solidFill>
                <a:latin typeface="+mn-lt"/>
                <a:ea typeface="+mn-ea"/>
                <a:cs typeface="+mn-cs"/>
              </a:rPr>
              <a:t> – but the overall effect of TOD is that it can reduce the need for driving if planned correctly.  If people are able use transit to commute without needing to drive, as well as taking care of other errands and needs by transit, then that can cut their overall emissions.  If people are able to do so by foot or by bike as well, that reduces their emissions even more.</a:t>
            </a:r>
            <a:endParaRPr lang="en-US" sz="1200" kern="1200" dirty="0">
              <a:solidFill>
                <a:srgbClr val="000000"/>
              </a:solidFill>
              <a:latin typeface="+mn-lt"/>
              <a:ea typeface="+mn-ea"/>
              <a:cs typeface="+mn-cs"/>
            </a:endParaRPr>
          </a:p>
        </p:txBody>
      </p:sp>
      <p:sp>
        <p:nvSpPr>
          <p:cNvPr id="4" name="Slide Number Placeholder 3"/>
          <p:cNvSpPr>
            <a:spLocks noGrp="1"/>
          </p:cNvSpPr>
          <p:nvPr>
            <p:ph type="sldNum" sz="quarter" idx="10"/>
          </p:nvPr>
        </p:nvSpPr>
        <p:spPr/>
        <p:txBody>
          <a:bodyPr/>
          <a:lstStyle/>
          <a:p>
            <a:fld id="{6DC554B0-DA4E-4626-ABC9-A53E5D96C9BD}" type="slidenum">
              <a:rPr lang="en-US" smtClean="0"/>
              <a:pPr/>
              <a:t>9</a:t>
            </a:fld>
            <a:endParaRPr lang="en-US"/>
          </a:p>
        </p:txBody>
      </p:sp>
    </p:spTree>
    <p:extLst>
      <p:ext uri="{BB962C8B-B14F-4D97-AF65-F5344CB8AC3E}">
        <p14:creationId xmlns:p14="http://schemas.microsoft.com/office/powerpoint/2010/main" val="27581760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4800" cap="all" baseline="0"/>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72200" y="609601"/>
            <a:ext cx="2411539" cy="91118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752600"/>
            <a:ext cx="38100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7526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noChangeArrowheads="1"/>
          </p:cNvSpPr>
          <p:nvPr>
            <p:ph type="sldNum" sz="quarter" idx="10"/>
          </p:nvPr>
        </p:nvSpPr>
        <p:spPr>
          <a:xfrm>
            <a:off x="8531788" y="5648960"/>
            <a:ext cx="548640" cy="396240"/>
          </a:xfrm>
          <a:prstGeom prst="bracketPair">
            <a:avLst>
              <a:gd name="adj" fmla="val 17949"/>
            </a:avLst>
          </a:prstGeom>
          <a:ln/>
        </p:spPr>
        <p:txBody>
          <a:bodyPr/>
          <a:lstStyle>
            <a:lvl1pPr>
              <a:defRPr/>
            </a:lvl1pPr>
          </a:lstStyle>
          <a:p>
            <a:pPr>
              <a:defRPr/>
            </a:pPr>
            <a:fld id="{AAECB1DD-265B-3A4A-B926-F28A7408B8F7}" type="slidenum">
              <a:rPr lang="en-US"/>
              <a:pPr>
                <a:defRPr/>
              </a:pPr>
              <a:t>‹#›</a:t>
            </a:fld>
            <a:endParaRPr lang="en-US"/>
          </a:p>
        </p:txBody>
      </p:sp>
    </p:spTree>
    <p:extLst>
      <p:ext uri="{BB962C8B-B14F-4D97-AF65-F5344CB8AC3E}">
        <p14:creationId xmlns:p14="http://schemas.microsoft.com/office/powerpoint/2010/main" val="1897906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2954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685800" y="1752600"/>
            <a:ext cx="7772400" cy="4343400"/>
          </a:xfrm>
        </p:spPr>
        <p:txBody>
          <a:bodyPr/>
          <a:lstStyle/>
          <a:p>
            <a:pPr lvl="0"/>
            <a:endParaRPr lang="en-US" noProof="0" dirty="0" smtClean="0"/>
          </a:p>
        </p:txBody>
      </p:sp>
      <p:sp>
        <p:nvSpPr>
          <p:cNvPr id="4" name="Rectangle 6"/>
          <p:cNvSpPr>
            <a:spLocks noGrp="1" noChangeArrowheads="1"/>
          </p:cNvSpPr>
          <p:nvPr>
            <p:ph type="sldNum" sz="quarter" idx="10"/>
          </p:nvPr>
        </p:nvSpPr>
        <p:spPr>
          <a:xfrm>
            <a:off x="8531788" y="5648960"/>
            <a:ext cx="548640" cy="396240"/>
          </a:xfrm>
          <a:prstGeom prst="bracketPair">
            <a:avLst>
              <a:gd name="adj" fmla="val 17949"/>
            </a:avLst>
          </a:prstGeom>
          <a:ln/>
        </p:spPr>
        <p:txBody>
          <a:bodyPr/>
          <a:lstStyle>
            <a:lvl1pPr>
              <a:defRPr/>
            </a:lvl1pPr>
          </a:lstStyle>
          <a:p>
            <a:pPr>
              <a:defRPr/>
            </a:pPr>
            <a:fld id="{30094AD7-0F5C-814E-B6D3-72B05812DE94}" type="slidenum">
              <a:rPr lang="en-US"/>
              <a:pPr>
                <a:defRPr/>
              </a:pPr>
              <a:t>‹#›</a:t>
            </a:fld>
            <a:endParaRPr lang="en-US"/>
          </a:p>
        </p:txBody>
      </p:sp>
    </p:spTree>
    <p:extLst>
      <p:ext uri="{BB962C8B-B14F-4D97-AF65-F5344CB8AC3E}">
        <p14:creationId xmlns:p14="http://schemas.microsoft.com/office/powerpoint/2010/main" val="1592734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First Line no Bullet -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828800"/>
            <a:ext cx="8229600" cy="4648200"/>
          </a:xfrm>
        </p:spPr>
        <p:txBody>
          <a:bodyPr/>
          <a:lstStyle>
            <a:lvl1pPr marL="0" indent="0">
              <a:lnSpc>
                <a:spcPct val="100000"/>
              </a:lnSpc>
              <a:spcBef>
                <a:spcPts val="600"/>
              </a:spcBef>
              <a:spcAft>
                <a:spcPts val="600"/>
              </a:spcAft>
              <a:buSzPct val="90000"/>
              <a:buNone/>
              <a:defRPr/>
            </a:lvl1pPr>
            <a:lvl2pPr marL="617220" indent="-342900">
              <a:lnSpc>
                <a:spcPct val="100000"/>
              </a:lnSpc>
              <a:spcBef>
                <a:spcPts val="600"/>
              </a:spcBef>
              <a:spcAft>
                <a:spcPts val="600"/>
              </a:spcAft>
              <a:buSzPct val="90000"/>
              <a:buFont typeface="Arial" pitchFamily="34" charset="0"/>
              <a:buChar char="•"/>
              <a:defRPr sz="2400"/>
            </a:lvl2pPr>
            <a:lvl3pPr marL="834390" indent="-285750">
              <a:lnSpc>
                <a:spcPct val="100000"/>
              </a:lnSpc>
              <a:spcBef>
                <a:spcPts val="600"/>
              </a:spcBef>
              <a:spcAft>
                <a:spcPts val="600"/>
              </a:spcAft>
              <a:buFont typeface="Wingdings" pitchFamily="2" charset="2"/>
              <a:buChar char="Ø"/>
              <a:defRPr sz="2000"/>
            </a:lvl3pPr>
            <a:lvl4pPr marL="1108710" indent="-285750">
              <a:lnSpc>
                <a:spcPct val="100000"/>
              </a:lnSpc>
              <a:spcBef>
                <a:spcPts val="600"/>
              </a:spcBef>
              <a:spcAft>
                <a:spcPts val="600"/>
              </a:spcAft>
              <a:buFont typeface="Arial" pitchFamily="34" charset="0"/>
              <a:buChar char="•"/>
              <a:defRPr sz="1800"/>
            </a:lvl4pPr>
            <a:lvl5pPr marL="1337310" indent="-285750">
              <a:lnSpc>
                <a:spcPct val="100000"/>
              </a:lnSpc>
              <a:spcBef>
                <a:spcPts val="600"/>
              </a:spcBef>
              <a:spcAft>
                <a:spcPts val="600"/>
              </a:spcAft>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828800"/>
            <a:ext cx="8229600" cy="4648200"/>
          </a:xfrm>
        </p:spPr>
        <p:txBody>
          <a:bodyPr/>
          <a:lstStyle>
            <a:lvl1pPr marL="342900" indent="-342900">
              <a:lnSpc>
                <a:spcPct val="100000"/>
              </a:lnSpc>
              <a:spcBef>
                <a:spcPts val="600"/>
              </a:spcBef>
              <a:spcAft>
                <a:spcPts val="600"/>
              </a:spcAft>
              <a:buSzPct val="90000"/>
              <a:buFont typeface="Arial" pitchFamily="34" charset="0"/>
              <a:buChar char="•"/>
              <a:defRPr/>
            </a:lvl1pPr>
            <a:lvl2pPr marL="617220" indent="-342900">
              <a:lnSpc>
                <a:spcPct val="100000"/>
              </a:lnSpc>
              <a:spcBef>
                <a:spcPts val="600"/>
              </a:spcBef>
              <a:spcAft>
                <a:spcPts val="600"/>
              </a:spcAft>
              <a:buSzPct val="90000"/>
              <a:buFont typeface="Wingdings" pitchFamily="2" charset="2"/>
              <a:buChar char="Ø"/>
              <a:defRPr sz="2000"/>
            </a:lvl2pPr>
            <a:lvl3pPr marL="834390" indent="-285750">
              <a:lnSpc>
                <a:spcPct val="100000"/>
              </a:lnSpc>
              <a:spcBef>
                <a:spcPts val="600"/>
              </a:spcBef>
              <a:spcAft>
                <a:spcPts val="600"/>
              </a:spcAft>
              <a:buFont typeface="Courier New" pitchFamily="49" charset="0"/>
              <a:buChar char="o"/>
              <a:defRPr sz="1800"/>
            </a:lvl3pPr>
            <a:lvl4pPr marL="1108710" indent="-285750">
              <a:lnSpc>
                <a:spcPct val="100000"/>
              </a:lnSpc>
              <a:spcBef>
                <a:spcPts val="600"/>
              </a:spcBef>
              <a:spcAft>
                <a:spcPts val="600"/>
              </a:spcAft>
              <a:buFont typeface="Arial" pitchFamily="34" charset="0"/>
              <a:buChar char="•"/>
              <a:defRPr sz="1800"/>
            </a:lvl4pPr>
            <a:lvl5pPr marL="1337310" indent="-285750">
              <a:lnSpc>
                <a:spcPct val="100000"/>
              </a:lnSpc>
              <a:spcBef>
                <a:spcPts val="600"/>
              </a:spcBef>
              <a:spcAft>
                <a:spcPts val="600"/>
              </a:spcAft>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67096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Break - Less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65" r:id="rId3"/>
    <p:sldLayoutId id="2147483855" r:id="rId4"/>
    <p:sldLayoutId id="2147483856" r:id="rId5"/>
    <p:sldLayoutId id="2147483857" r:id="rId6"/>
    <p:sldLayoutId id="2147483858" r:id="rId7"/>
    <p:sldLayoutId id="2147483859" r:id="rId8"/>
    <p:sldLayoutId id="2147483860" r:id="rId9"/>
    <p:sldLayoutId id="2147483862" r:id="rId10"/>
    <p:sldLayoutId id="214748386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Wingdings" pitchFamily="2" charset="2"/>
        <a:buChar char="Ø"/>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12.xml"/><Relationship Id="rId4" Type="http://schemas.openxmlformats.org/officeDocument/2006/relationships/chart" Target="../charts/chart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xml"/><Relationship Id="rId1" Type="http://schemas.openxmlformats.org/officeDocument/2006/relationships/tags" Target="../tags/tag13.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3.xml"/><Relationship Id="rId1" Type="http://schemas.openxmlformats.org/officeDocument/2006/relationships/tags" Target="../tags/tag15.xml"/><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3.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3.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3.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3.xml"/><Relationship Id="rId1" Type="http://schemas.openxmlformats.org/officeDocument/2006/relationships/tags" Target="../tags/tag20.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3.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3.xml"/><Relationship Id="rId1" Type="http://schemas.openxmlformats.org/officeDocument/2006/relationships/tags" Target="../tags/tag2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3.xml"/><Relationship Id="rId1" Type="http://schemas.openxmlformats.org/officeDocument/2006/relationships/tags" Target="../tags/tag23.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3.xml"/><Relationship Id="rId1" Type="http://schemas.openxmlformats.org/officeDocument/2006/relationships/tags" Target="../tags/tag24.xml"/><Relationship Id="rId5" Type="http://schemas.openxmlformats.org/officeDocument/2006/relationships/hyperlink" Target="http://onlinepubs.trb.org/onlinepubs/tcrp_rpt_93.pdf" TargetMode="External"/><Relationship Id="rId4" Type="http://schemas.openxmlformats.org/officeDocument/2006/relationships/hyperlink" Target="http://www.fta.dot.gov/documents/PublicTransportationsRoleInRespondingToClimateChange2010.pdf" TargetMode="Externa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5.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6.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8.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0.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5139" y="2743200"/>
            <a:ext cx="7848600" cy="1927225"/>
          </a:xfrm>
        </p:spPr>
        <p:txBody>
          <a:bodyPr/>
          <a:lstStyle/>
          <a:p>
            <a:r>
              <a:rPr lang="en-US" dirty="0" smtClean="0"/>
              <a:t/>
            </a:r>
            <a:br>
              <a:rPr lang="en-US" dirty="0" smtClean="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smtClean="0"/>
              <a:t/>
            </a:r>
            <a:br>
              <a:rPr lang="en-US" dirty="0" smtClean="0"/>
            </a:br>
            <a:r>
              <a:rPr lang="en-US" dirty="0"/>
              <a:t/>
            </a:r>
            <a:br>
              <a:rPr lang="en-US" dirty="0"/>
            </a:br>
            <a:r>
              <a:rPr lang="en-US" dirty="0" smtClean="0"/>
              <a:t>Module 2 </a:t>
            </a:r>
            <a:r>
              <a:rPr lang="en-US" smtClean="0"/>
              <a:t>Lesson 5 </a:t>
            </a:r>
            <a:r>
              <a:rPr lang="en-US" sz="4000" dirty="0" smtClean="0"/>
              <a:t>Environmental</a:t>
            </a:r>
            <a:br>
              <a:rPr lang="en-US" sz="4000" dirty="0" smtClean="0"/>
            </a:br>
            <a:r>
              <a:rPr lang="en-US" sz="4000" dirty="0" smtClean="0"/>
              <a:t>Sustainability and Livability</a:t>
            </a:r>
            <a:endParaRPr lang="en-US" sz="4000" dirty="0"/>
          </a:p>
        </p:txBody>
      </p:sp>
      <p:sp>
        <p:nvSpPr>
          <p:cNvPr id="3" name="Subtitle 2"/>
          <p:cNvSpPr>
            <a:spLocks noGrp="1"/>
          </p:cNvSpPr>
          <p:nvPr>
            <p:ph type="subTitle" idx="1"/>
          </p:nvPr>
        </p:nvSpPr>
        <p:spPr>
          <a:xfrm>
            <a:off x="685800" y="3962400"/>
            <a:ext cx="7696200" cy="1752600"/>
          </a:xfrm>
        </p:spPr>
        <p:txBody>
          <a:bodyPr>
            <a:normAutofit fontScale="92500" lnSpcReduction="20000"/>
          </a:bodyPr>
          <a:lstStyle/>
          <a:p>
            <a:endParaRPr lang="en-US" dirty="0" smtClean="0"/>
          </a:p>
          <a:p>
            <a:endParaRPr lang="en-US" dirty="0"/>
          </a:p>
          <a:p>
            <a:endParaRPr lang="en-US" smtClean="0"/>
          </a:p>
          <a:p>
            <a:r>
              <a:rPr lang="en-US" smtClean="0"/>
              <a:t>Dr</a:t>
            </a:r>
            <a:r>
              <a:rPr lang="en-US" dirty="0" smtClean="0"/>
              <a:t>. Jill Hough</a:t>
            </a:r>
          </a:p>
          <a:p>
            <a:r>
              <a:rPr lang="en-US" dirty="0" smtClean="0"/>
              <a:t>TL 786</a:t>
            </a:r>
          </a:p>
        </p:txBody>
      </p:sp>
    </p:spTree>
    <p:custDataLst>
      <p:tags r:id="rId1"/>
    </p:custDataLst>
    <p:extLst>
      <p:ext uri="{BB962C8B-B14F-4D97-AF65-F5344CB8AC3E}">
        <p14:creationId xmlns:p14="http://schemas.microsoft.com/office/powerpoint/2010/main" val="15161293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Transit and Fuel Efficiency</a:t>
            </a:r>
            <a:endParaRPr lang="en-US" dirty="0"/>
          </a:p>
        </p:txBody>
      </p:sp>
      <p:sp>
        <p:nvSpPr>
          <p:cNvPr id="3" name="Content Placeholder 2"/>
          <p:cNvSpPr>
            <a:spLocks noGrp="1"/>
          </p:cNvSpPr>
          <p:nvPr>
            <p:ph idx="1"/>
          </p:nvPr>
        </p:nvSpPr>
        <p:spPr/>
        <p:txBody>
          <a:bodyPr/>
          <a:lstStyle/>
          <a:p>
            <a:pPr lvl="0"/>
            <a:r>
              <a:rPr lang="en-US" dirty="0" smtClean="0">
                <a:latin typeface="" pitchFamily="18"/>
              </a:rPr>
              <a:t>Public transit agencies significant users of energy</a:t>
            </a:r>
          </a:p>
          <a:p>
            <a:pPr lvl="0"/>
            <a:r>
              <a:rPr lang="en-US" dirty="0" smtClean="0">
                <a:latin typeface="" pitchFamily="18"/>
              </a:rPr>
              <a:t>Fuel (after labor costs) is one of the largest costs for any transit agency</a:t>
            </a:r>
          </a:p>
          <a:p>
            <a:pPr lvl="0"/>
            <a:r>
              <a:rPr lang="en-US" dirty="0" smtClean="0">
                <a:latin typeface="" pitchFamily="18"/>
              </a:rPr>
              <a:t>Significant incentive for public transportation agencies to invest in more fuel-efficient technologies when possible.</a:t>
            </a:r>
          </a:p>
          <a:p>
            <a:pPr lvl="0"/>
            <a:r>
              <a:rPr lang="en-US" dirty="0" smtClean="0">
                <a:latin typeface="" pitchFamily="18"/>
              </a:rPr>
              <a:t>Federal government often incentives the purchase of fuel-efficient vehicles by requiring a lower local share of funds per vehicle.</a:t>
            </a:r>
          </a:p>
          <a:p>
            <a:pPr lvl="0"/>
            <a:endParaRPr lang="en-US" dirty="0">
              <a:latin typeface="" pitchFamily="18"/>
            </a:endParaRPr>
          </a:p>
        </p:txBody>
      </p:sp>
    </p:spTree>
    <p:custDataLst>
      <p:tags r:id="rId1"/>
    </p:custDataLst>
    <p:extLst>
      <p:ext uri="{BB962C8B-B14F-4D97-AF65-F5344CB8AC3E}">
        <p14:creationId xmlns:p14="http://schemas.microsoft.com/office/powerpoint/2010/main" val="11281639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533400"/>
            <a:ext cx="8686800" cy="990600"/>
          </a:xfrm>
        </p:spPr>
        <p:txBody>
          <a:bodyPr>
            <a:normAutofit/>
          </a:bodyPr>
          <a:lstStyle/>
          <a:p>
            <a:r>
              <a:rPr lang="en-US" sz="3100" dirty="0" smtClean="0"/>
              <a:t>Fuel Types of Transit Vehicles</a:t>
            </a:r>
            <a:endParaRPr lang="en-US" sz="3100" dirty="0"/>
          </a:p>
        </p:txBody>
      </p:sp>
      <p:sp>
        <p:nvSpPr>
          <p:cNvPr id="4" name="Content Placeholder 2"/>
          <p:cNvSpPr txBox="1">
            <a:spLocks/>
          </p:cNvSpPr>
          <p:nvPr/>
        </p:nvSpPr>
        <p:spPr>
          <a:xfrm>
            <a:off x="457559" y="1600200"/>
            <a:ext cx="4190641" cy="4876560"/>
          </a:xfrm>
          <a:prstGeom prst="rect">
            <a:avLst/>
          </a:prstGeom>
        </p:spPr>
        <p:txBody>
          <a:bodyPr vert="horz" lIns="91440" tIns="45720" rIns="91440" bIns="45720" rtlCol="0">
            <a:normAutofit lnSpcReduction="10000"/>
          </a:bodyPr>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hangingPunct="1">
              <a:spcBef>
                <a:spcPts val="0"/>
              </a:spcBef>
              <a:spcAft>
                <a:spcPts val="1417"/>
              </a:spcAft>
              <a:buSzPct val="45000"/>
              <a:buFont typeface="StarSymbol"/>
              <a:buChar char="●"/>
              <a:defRPr lang="en-US" sz="2400" b="0" i="0" u="none" strike="noStrike" kern="1200" spc="0">
                <a:ln>
                  <a:noFill/>
                </a:ln>
                <a:solidFill>
                  <a:srgbClr val="292934"/>
                </a:solidFill>
                <a:latin typeface="Arial"/>
                <a:ea typeface="Microsoft YaHei" pitchFamily="2"/>
                <a:cs typeface="Mangal" pitchFamily="2"/>
              </a:defRPr>
            </a:lvl1pPr>
            <a:lvl2pPr marL="864000" lvl="1" indent="-324000" algn="l" hangingPunct="1">
              <a:spcBef>
                <a:spcPts val="0"/>
              </a:spcBef>
              <a:spcAft>
                <a:spcPts val="1134"/>
              </a:spcAft>
              <a:buSzPct val="45000"/>
              <a:buFont typeface="StarSymbol"/>
              <a:buChar char="●"/>
              <a:defRPr lang="en-US" sz="1800" b="0" i="0" u="none" strike="noStrike" kern="1200" spc="0">
                <a:ln>
                  <a:noFill/>
                </a:ln>
                <a:solidFill>
                  <a:srgbClr val="292934"/>
                </a:solidFill>
                <a:latin typeface="Arial"/>
                <a:ea typeface="Microsoft YaHei" pitchFamily="2"/>
                <a:cs typeface="Mangal" pitchFamily="2"/>
              </a:defRPr>
            </a:lvl2pPr>
            <a:lvl3pPr marL="1295999" lvl="2" indent="-288000" algn="l" hangingPunct="1">
              <a:spcBef>
                <a:spcPts val="0"/>
              </a:spcBef>
              <a:spcAft>
                <a:spcPts val="850"/>
              </a:spcAft>
              <a:buSzPct val="75000"/>
              <a:buFont typeface="StarSymbol"/>
              <a:buChar char="–"/>
              <a:defRPr lang="en-US" sz="1600" b="0" i="0" u="none" strike="noStrike" kern="1200" spc="0">
                <a:ln>
                  <a:noFill/>
                </a:ln>
                <a:solidFill>
                  <a:srgbClr val="292934"/>
                </a:solidFill>
                <a:latin typeface="Arial"/>
                <a:ea typeface="Microsoft YaHei" pitchFamily="2"/>
                <a:cs typeface="Mangal" pitchFamily="2"/>
              </a:defRPr>
            </a:lvl3pPr>
            <a:lvl4pPr marL="1728000" lvl="3" indent="-216000" algn="l" hangingPunct="1">
              <a:spcBef>
                <a:spcPts val="0"/>
              </a:spcBef>
              <a:spcAft>
                <a:spcPts val="567"/>
              </a:spcAft>
              <a:buSzPct val="45000"/>
              <a:buFont typeface="StarSymbol"/>
              <a:buChar char="●"/>
              <a:defRPr lang="en-US" sz="1400" b="0" i="0" u="none" strike="noStrike" kern="1200" spc="0">
                <a:ln>
                  <a:noFill/>
                </a:ln>
                <a:solidFill>
                  <a:srgbClr val="292934"/>
                </a:solidFill>
                <a:latin typeface="Arial"/>
                <a:ea typeface="Microsoft YaHei" pitchFamily="2"/>
                <a:cs typeface="Mangal" pitchFamily="2"/>
              </a:defRPr>
            </a:lvl4pPr>
            <a:lvl5pPr marL="2160000" lvl="4" indent="-216000" algn="l" hangingPunct="1">
              <a:spcBef>
                <a:spcPts val="0"/>
              </a:spcBef>
              <a:spcAft>
                <a:spcPts val="283"/>
              </a:spcAft>
              <a:buSzPct val="75000"/>
              <a:buFont typeface="StarSymbol"/>
              <a:buChar char="–"/>
              <a:defRPr lang="en-US" sz="2000" b="0" i="0" u="none" strike="noStrike" kern="1200" spc="0">
                <a:ln>
                  <a:noFill/>
                </a:ln>
                <a:solidFill>
                  <a:srgbClr val="292934"/>
                </a:solidFill>
                <a:latin typeface="Arial"/>
                <a:ea typeface="Microsoft YaHei" pitchFamily="2"/>
                <a:cs typeface="Mangal" pitchFamily="2"/>
              </a:defRPr>
            </a:lvl5pPr>
            <a:lvl6pPr marL="2592000" lvl="5"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6pPr>
            <a:lvl7pPr marL="3024000" lvl="6"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7pPr>
            <a:lvl8pPr marL="3456000" lvl="7"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8pPr>
            <a:lvl9pPr marL="3887999" lvl="8"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9pPr>
          </a:lstStyle>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None/>
              <a:tabLst/>
              <a:defRPr/>
            </a:pPr>
            <a:r>
              <a:rPr kumimoji="0" lang="en-US" sz="24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Buses</a:t>
            </a:r>
          </a:p>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Char char="●"/>
              <a:tabLst/>
              <a:defRPr/>
            </a:pPr>
            <a:r>
              <a:rPr kumimoji="0" lang="en-US" sz="20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Standard Diesel</a:t>
            </a:r>
          </a:p>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Char char="●"/>
              <a:tabLst/>
              <a:defRPr/>
            </a:pPr>
            <a:r>
              <a:rPr kumimoji="0" lang="en-US" sz="20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Biodiesel</a:t>
            </a:r>
          </a:p>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Char char="●"/>
              <a:tabLst/>
              <a:defRPr/>
            </a:pPr>
            <a:r>
              <a:rPr kumimoji="0" lang="en-US" sz="20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LNG/CNG (</a:t>
            </a:r>
            <a:r>
              <a:rPr kumimoji="0" lang="en-US" sz="2000" b="0" i="0" u="none" strike="noStrike" kern="1200" cap="none" spc="0" normalizeH="0" baseline="0" noProof="0" dirty="0" err="1" smtClean="0">
                <a:ln>
                  <a:noFill/>
                </a:ln>
                <a:solidFill>
                  <a:srgbClr val="292934"/>
                </a:solidFill>
                <a:effectLst/>
                <a:uLnTx/>
                <a:uFillTx/>
                <a:latin typeface="" pitchFamily="18"/>
                <a:ea typeface="Microsoft YaHei" pitchFamily="2"/>
                <a:cs typeface="Mangal" pitchFamily="2"/>
              </a:rPr>
              <a:t>Liquiefied</a:t>
            </a:r>
            <a:r>
              <a:rPr kumimoji="0" lang="en-US" sz="20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 Natural Gas and Compressed Natural Gas)</a:t>
            </a:r>
          </a:p>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Char char="●"/>
              <a:tabLst/>
              <a:defRPr/>
            </a:pPr>
            <a:r>
              <a:rPr kumimoji="0" lang="en-US" sz="20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Diesel Hybrid</a:t>
            </a:r>
          </a:p>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Char char="●"/>
              <a:tabLst/>
              <a:defRPr/>
            </a:pPr>
            <a:r>
              <a:rPr kumimoji="0" lang="en-US" sz="20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Fuel Cell</a:t>
            </a:r>
          </a:p>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None/>
              <a:tabLst/>
              <a:defRPr/>
            </a:pPr>
            <a:r>
              <a:rPr kumimoji="0" lang="en-US" sz="20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Electric buses</a:t>
            </a:r>
          </a:p>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Char char="●"/>
              <a:tabLst/>
              <a:defRPr/>
            </a:pPr>
            <a:r>
              <a:rPr kumimoji="0" lang="en-US" sz="20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Trolley (Overhead wire)</a:t>
            </a:r>
          </a:p>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Char char="●"/>
              <a:tabLst/>
              <a:defRPr/>
            </a:pPr>
            <a:r>
              <a:rPr kumimoji="0" lang="en-US" sz="20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Battery electric</a:t>
            </a:r>
            <a:endParaRPr kumimoji="0" lang="en-US" sz="2000" b="0" i="0" u="none" strike="noStrike" kern="1200" cap="none" spc="0" normalizeH="0" baseline="0" noProof="0" dirty="0">
              <a:ln>
                <a:noFill/>
              </a:ln>
              <a:solidFill>
                <a:srgbClr val="292934"/>
              </a:solidFill>
              <a:effectLst/>
              <a:uLnTx/>
              <a:uFillTx/>
              <a:latin typeface="" pitchFamily="18"/>
              <a:ea typeface="Microsoft YaHei" pitchFamily="2"/>
              <a:cs typeface="Mangal" pitchFamily="2"/>
            </a:endParaRPr>
          </a:p>
        </p:txBody>
      </p:sp>
      <p:graphicFrame>
        <p:nvGraphicFramePr>
          <p:cNvPr id="5" name="Chart 4"/>
          <p:cNvGraphicFramePr/>
          <p:nvPr/>
        </p:nvGraphicFramePr>
        <p:xfrm>
          <a:off x="3810000" y="1447800"/>
          <a:ext cx="5029200" cy="4191000"/>
        </p:xfrm>
        <a:graphic>
          <a:graphicData uri="http://schemas.openxmlformats.org/drawingml/2006/chart">
            <c:chart xmlns:c="http://schemas.openxmlformats.org/drawingml/2006/chart" xmlns:r="http://schemas.openxmlformats.org/officeDocument/2006/relationships" r:id="rId4"/>
          </a:graphicData>
        </a:graphic>
      </p:graphicFrame>
      <p:sp>
        <p:nvSpPr>
          <p:cNvPr id="7" name="TextBox 6"/>
          <p:cNvSpPr txBox="1"/>
          <p:nvPr/>
        </p:nvSpPr>
        <p:spPr>
          <a:xfrm>
            <a:off x="4876800" y="5503783"/>
            <a:ext cx="3657600" cy="1354217"/>
          </a:xfrm>
          <a:prstGeom prst="rect">
            <a:avLst/>
          </a:prstGeom>
          <a:noFill/>
        </p:spPr>
        <p:txBody>
          <a:bodyPr wrap="square" rtlCol="0">
            <a:spAutoFit/>
          </a:bodyPr>
          <a:lstStyle/>
          <a:p>
            <a:r>
              <a:rPr lang="en-US" dirty="0" smtClean="0"/>
              <a:t>Fleet fuel mix of all active transit buses in the United States (47,990 total buses  as of 2010).  </a:t>
            </a:r>
            <a:r>
              <a:rPr lang="en-US" sz="1400" i="1" dirty="0" smtClean="0"/>
              <a:t>Source: 2010 American Public Transportation Association Vehicle Report</a:t>
            </a:r>
            <a:endParaRPr lang="en-US" i="1" dirty="0"/>
          </a:p>
        </p:txBody>
      </p:sp>
    </p:spTree>
    <p:custDataLst>
      <p:tags r:id="rId1"/>
    </p:custDataLst>
    <p:extLst>
      <p:ext uri="{BB962C8B-B14F-4D97-AF65-F5344CB8AC3E}">
        <p14:creationId xmlns:p14="http://schemas.microsoft.com/office/powerpoint/2010/main" val="16551727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686800" cy="990600"/>
          </a:xfrm>
        </p:spPr>
        <p:txBody>
          <a:bodyPr>
            <a:normAutofit/>
          </a:bodyPr>
          <a:lstStyle/>
          <a:p>
            <a:r>
              <a:rPr lang="en-US" sz="3100" dirty="0" smtClean="0"/>
              <a:t>Changes in Fuel Types of Transit Buses</a:t>
            </a:r>
            <a:endParaRPr lang="en-US" sz="3100" dirty="0"/>
          </a:p>
        </p:txBody>
      </p:sp>
      <p:graphicFrame>
        <p:nvGraphicFramePr>
          <p:cNvPr id="5" name="Content Placeholder 4"/>
          <p:cNvGraphicFramePr>
            <a:graphicFrameLocks noGrp="1"/>
          </p:cNvGraphicFramePr>
          <p:nvPr>
            <p:ph idx="1"/>
          </p:nvPr>
        </p:nvGraphicFramePr>
        <p:xfrm>
          <a:off x="457200" y="1600200"/>
          <a:ext cx="8229600" cy="4876800"/>
        </p:xfrm>
        <a:graphic>
          <a:graphicData uri="http://schemas.openxmlformats.org/drawingml/2006/chart">
            <c:chart xmlns:c="http://schemas.openxmlformats.org/drawingml/2006/chart" xmlns:r="http://schemas.openxmlformats.org/officeDocument/2006/relationships" r:id="rId4"/>
          </a:graphicData>
        </a:graphic>
      </p:graphicFrame>
    </p:spTree>
    <p:custDataLst>
      <p:tags r:id="rId1"/>
    </p:custDataLst>
    <p:extLst>
      <p:ext uri="{BB962C8B-B14F-4D97-AF65-F5344CB8AC3E}">
        <p14:creationId xmlns:p14="http://schemas.microsoft.com/office/powerpoint/2010/main" val="24600922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Fuel Types of Rail Transit Vehicles</a:t>
            </a:r>
            <a:endParaRPr lang="en-US" dirty="0"/>
          </a:p>
        </p:txBody>
      </p:sp>
      <p:sp>
        <p:nvSpPr>
          <p:cNvPr id="3" name="Content Placeholder 2"/>
          <p:cNvSpPr>
            <a:spLocks noGrp="1"/>
          </p:cNvSpPr>
          <p:nvPr>
            <p:ph idx="1"/>
          </p:nvPr>
        </p:nvSpPr>
        <p:spPr/>
        <p:txBody>
          <a:bodyPr/>
          <a:lstStyle/>
          <a:p>
            <a:pPr lvl="0"/>
            <a:r>
              <a:rPr lang="en-US" dirty="0" smtClean="0"/>
              <a:t>Heavy Rail – Electricity </a:t>
            </a:r>
          </a:p>
          <a:p>
            <a:pPr lvl="0"/>
            <a:r>
              <a:rPr lang="en-US" dirty="0" smtClean="0"/>
              <a:t>Light Rail – Electricity</a:t>
            </a:r>
          </a:p>
          <a:p>
            <a:r>
              <a:rPr lang="en-US" dirty="0" smtClean="0"/>
              <a:t>Commuter Rail  </a:t>
            </a:r>
          </a:p>
          <a:p>
            <a:pPr lvl="1"/>
            <a:r>
              <a:rPr lang="en-US" dirty="0" smtClean="0"/>
              <a:t>	Diesel Locomotives </a:t>
            </a:r>
          </a:p>
          <a:p>
            <a:pPr lvl="1"/>
            <a:r>
              <a:rPr lang="en-US" dirty="0" smtClean="0"/>
              <a:t>	Electric  Locomotives</a:t>
            </a:r>
            <a:endParaRPr lang="en-US" dirty="0" smtClean="0"/>
          </a:p>
        </p:txBody>
      </p:sp>
    </p:spTree>
    <p:custDataLst>
      <p:tags r:id="rId1"/>
    </p:custDataLst>
    <p:extLst>
      <p:ext uri="{BB962C8B-B14F-4D97-AF65-F5344CB8AC3E}">
        <p14:creationId xmlns:p14="http://schemas.microsoft.com/office/powerpoint/2010/main" val="3623123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Livability</a:t>
            </a:r>
            <a:endParaRPr lang="en-US" dirty="0"/>
          </a:p>
        </p:txBody>
      </p:sp>
      <p:sp>
        <p:nvSpPr>
          <p:cNvPr id="3" name="Content Placeholder 2"/>
          <p:cNvSpPr>
            <a:spLocks noGrp="1"/>
          </p:cNvSpPr>
          <p:nvPr>
            <p:ph idx="1"/>
          </p:nvPr>
        </p:nvSpPr>
        <p:spPr>
          <a:xfrm>
            <a:off x="457200" y="1828800"/>
            <a:ext cx="8229600" cy="2470735"/>
          </a:xfrm>
        </p:spPr>
        <p:txBody>
          <a:bodyPr>
            <a:normAutofit fontScale="92500"/>
          </a:bodyPr>
          <a:lstStyle/>
          <a:p>
            <a:pPr marL="0" lvl="0" indent="0">
              <a:spcBef>
                <a:spcPts val="479"/>
              </a:spcBef>
              <a:spcAft>
                <a:spcPts val="1417"/>
              </a:spcAft>
              <a:buSzPct val="45000"/>
              <a:buNone/>
              <a:defRPr/>
            </a:pPr>
            <a:r>
              <a:rPr lang="en-US" sz="2200" i="1" dirty="0">
                <a:solidFill>
                  <a:srgbClr val="292934"/>
                </a:solidFill>
                <a:ea typeface="Microsoft YaHei" pitchFamily="2"/>
                <a:cs typeface="Mangal" pitchFamily="2"/>
              </a:rPr>
              <a:t>“Livability means being able to take your kids to school, go to work, see a doctor, drop by the grocery store, go out to dinner and a movie, and play with your kids at the park, all without having to get into your car.  Livability means building the communities that help Americans live the lives they want to live – whether those communities are urban centers, small towns or rural areas”  </a:t>
            </a:r>
            <a:r>
              <a:rPr lang="en-US" sz="2200" dirty="0">
                <a:solidFill>
                  <a:srgbClr val="292934"/>
                </a:solidFill>
                <a:ea typeface="Microsoft YaHei" pitchFamily="2"/>
                <a:cs typeface="Mangal" pitchFamily="2"/>
              </a:rPr>
              <a:t>- US Department of Transportation Ray LaHood. 2010.</a:t>
            </a:r>
          </a:p>
          <a:p>
            <a:pPr marL="0" lvl="0" indent="0">
              <a:spcBef>
                <a:spcPts val="479"/>
              </a:spcBef>
              <a:spcAft>
                <a:spcPts val="1417"/>
              </a:spcAft>
              <a:buSzPct val="45000"/>
              <a:buNone/>
              <a:defRPr/>
            </a:pPr>
            <a:endParaRPr lang="en-US" sz="2800" dirty="0">
              <a:solidFill>
                <a:srgbClr val="292934"/>
              </a:solidFill>
              <a:latin typeface="Arial" pitchFamily="18"/>
              <a:ea typeface="Microsoft YaHei" pitchFamily="2"/>
              <a:cs typeface="Mangal" pitchFamily="2"/>
            </a:endParaRPr>
          </a:p>
          <a:p>
            <a:pPr>
              <a:buNone/>
            </a:pPr>
            <a:endParaRPr lang="en-US" dirty="0"/>
          </a:p>
        </p:txBody>
      </p:sp>
      <p:pic>
        <p:nvPicPr>
          <p:cNvPr id="5" name="Picture 2" descr="http://farm5.static.flickr.com/4017/4425738517_03c70634ef.jpg"/>
          <p:cNvPicPr>
            <a:picLocks noChangeAspect="1" noChangeArrowheads="1"/>
          </p:cNvPicPr>
          <p:nvPr/>
        </p:nvPicPr>
        <p:blipFill>
          <a:blip r:embed="rId4" cstate="print"/>
          <a:srcRect/>
          <a:stretch>
            <a:fillRect/>
          </a:stretch>
        </p:blipFill>
        <p:spPr bwMode="auto">
          <a:xfrm>
            <a:off x="2743200" y="4299535"/>
            <a:ext cx="3314700" cy="2220850"/>
          </a:xfrm>
          <a:prstGeom prst="rect">
            <a:avLst/>
          </a:prstGeom>
          <a:noFill/>
        </p:spPr>
      </p:pic>
      <p:sp>
        <p:nvSpPr>
          <p:cNvPr id="6" name="Content Placeholder 2"/>
          <p:cNvSpPr txBox="1">
            <a:spLocks/>
          </p:cNvSpPr>
          <p:nvPr/>
        </p:nvSpPr>
        <p:spPr>
          <a:xfrm>
            <a:off x="1676400" y="533400"/>
            <a:ext cx="8229240" cy="4876560"/>
          </a:xfrm>
          <a:prstGeom prst="rect">
            <a:avLst/>
          </a:prstGeom>
        </p:spPr>
        <p:txBody>
          <a:bodyPr vert="horz" lIns="91440" tIns="45720" rIns="91440" bIns="45720" rtlCol="0">
            <a:normAutofit/>
          </a:bodyPr>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hangingPunct="1">
              <a:spcBef>
                <a:spcPts val="0"/>
              </a:spcBef>
              <a:spcAft>
                <a:spcPts val="1417"/>
              </a:spcAft>
              <a:buSzPct val="45000"/>
              <a:buFont typeface="StarSymbol"/>
              <a:buChar char="●"/>
              <a:defRPr lang="en-US" sz="2400" b="0" i="0" u="none" strike="noStrike" kern="1200" spc="0">
                <a:ln>
                  <a:noFill/>
                </a:ln>
                <a:solidFill>
                  <a:srgbClr val="292934"/>
                </a:solidFill>
                <a:latin typeface="Arial"/>
                <a:ea typeface="Microsoft YaHei" pitchFamily="2"/>
                <a:cs typeface="Mangal" pitchFamily="2"/>
              </a:defRPr>
            </a:lvl1pPr>
            <a:lvl2pPr marL="864000" lvl="1" indent="-324000" algn="l" hangingPunct="1">
              <a:spcBef>
                <a:spcPts val="0"/>
              </a:spcBef>
              <a:spcAft>
                <a:spcPts val="1134"/>
              </a:spcAft>
              <a:buSzPct val="45000"/>
              <a:buFont typeface="StarSymbol"/>
              <a:buChar char="●"/>
              <a:defRPr lang="en-US" sz="1800" b="0" i="0" u="none" strike="noStrike" kern="1200" spc="0">
                <a:ln>
                  <a:noFill/>
                </a:ln>
                <a:solidFill>
                  <a:srgbClr val="292934"/>
                </a:solidFill>
                <a:latin typeface="Arial"/>
                <a:ea typeface="Microsoft YaHei" pitchFamily="2"/>
                <a:cs typeface="Mangal" pitchFamily="2"/>
              </a:defRPr>
            </a:lvl2pPr>
            <a:lvl3pPr marL="1295999" lvl="2" indent="-288000" algn="l" hangingPunct="1">
              <a:spcBef>
                <a:spcPts val="0"/>
              </a:spcBef>
              <a:spcAft>
                <a:spcPts val="850"/>
              </a:spcAft>
              <a:buSzPct val="75000"/>
              <a:buFont typeface="StarSymbol"/>
              <a:buChar char="–"/>
              <a:defRPr lang="en-US" sz="1600" b="0" i="0" u="none" strike="noStrike" kern="1200" spc="0">
                <a:ln>
                  <a:noFill/>
                </a:ln>
                <a:solidFill>
                  <a:srgbClr val="292934"/>
                </a:solidFill>
                <a:latin typeface="Arial"/>
                <a:ea typeface="Microsoft YaHei" pitchFamily="2"/>
                <a:cs typeface="Mangal" pitchFamily="2"/>
              </a:defRPr>
            </a:lvl3pPr>
            <a:lvl4pPr marL="1728000" lvl="3" indent="-216000" algn="l" hangingPunct="1">
              <a:spcBef>
                <a:spcPts val="0"/>
              </a:spcBef>
              <a:spcAft>
                <a:spcPts val="567"/>
              </a:spcAft>
              <a:buSzPct val="45000"/>
              <a:buFont typeface="StarSymbol"/>
              <a:buChar char="●"/>
              <a:defRPr lang="en-US" sz="1400" b="0" i="0" u="none" strike="noStrike" kern="1200" spc="0">
                <a:ln>
                  <a:noFill/>
                </a:ln>
                <a:solidFill>
                  <a:srgbClr val="292934"/>
                </a:solidFill>
                <a:latin typeface="Arial"/>
                <a:ea typeface="Microsoft YaHei" pitchFamily="2"/>
                <a:cs typeface="Mangal" pitchFamily="2"/>
              </a:defRPr>
            </a:lvl4pPr>
            <a:lvl5pPr marL="2160000" lvl="4" indent="-216000" algn="l" hangingPunct="1">
              <a:spcBef>
                <a:spcPts val="0"/>
              </a:spcBef>
              <a:spcAft>
                <a:spcPts val="283"/>
              </a:spcAft>
              <a:buSzPct val="75000"/>
              <a:buFont typeface="StarSymbol"/>
              <a:buChar char="–"/>
              <a:defRPr lang="en-US" sz="2000" b="0" i="0" u="none" strike="noStrike" kern="1200" spc="0">
                <a:ln>
                  <a:noFill/>
                </a:ln>
                <a:solidFill>
                  <a:srgbClr val="292934"/>
                </a:solidFill>
                <a:latin typeface="Arial"/>
                <a:ea typeface="Microsoft YaHei" pitchFamily="2"/>
                <a:cs typeface="Mangal" pitchFamily="2"/>
              </a:defRPr>
            </a:lvl5pPr>
            <a:lvl6pPr marL="2592000" lvl="5"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6pPr>
            <a:lvl7pPr marL="3024000" lvl="6"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7pPr>
            <a:lvl8pPr marL="3456000" lvl="7"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8pPr>
            <a:lvl9pPr marL="3887999" lvl="8"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9pPr>
          </a:lstStyle>
          <a:p>
            <a:pPr marL="0" marR="0" lvl="0" indent="0" algn="l" defTabSz="914400" rtl="0" eaLnBrk="1" fontAlgn="auto" latinLnBrk="0" hangingPunct="1">
              <a:lnSpc>
                <a:spcPct val="100000"/>
              </a:lnSpc>
              <a:spcBef>
                <a:spcPts val="479"/>
              </a:spcBef>
              <a:spcAft>
                <a:spcPts val="1417"/>
              </a:spcAft>
              <a:buClr>
                <a:schemeClr val="accent1"/>
              </a:buClr>
              <a:buSzPct val="45000"/>
              <a:buFont typeface="StarSymbol"/>
              <a:buNone/>
              <a:tabLst/>
              <a:defRPr/>
            </a:pPr>
            <a:endParaRPr kumimoji="0" lang="en-US" sz="2400" b="0" i="0" u="none" strike="noStrike" kern="1200" cap="none" spc="0" normalizeH="0" baseline="0" noProof="0" dirty="0">
              <a:ln>
                <a:noFill/>
              </a:ln>
              <a:solidFill>
                <a:srgbClr val="292934"/>
              </a:solidFill>
              <a:effectLst/>
              <a:uLnTx/>
              <a:uFillTx/>
              <a:latin typeface="Arial" pitchFamily="18"/>
              <a:ea typeface="Microsoft YaHei" pitchFamily="2"/>
              <a:cs typeface="Mangal" pitchFamily="2"/>
            </a:endParaRPr>
          </a:p>
        </p:txBody>
      </p:sp>
    </p:spTree>
    <p:custDataLst>
      <p:tags r:id="rId1"/>
    </p:custDataLst>
    <p:extLst>
      <p:ext uri="{BB962C8B-B14F-4D97-AF65-F5344CB8AC3E}">
        <p14:creationId xmlns:p14="http://schemas.microsoft.com/office/powerpoint/2010/main" val="35067359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Livability</a:t>
            </a:r>
            <a:endParaRPr lang="en-US" dirty="0"/>
          </a:p>
        </p:txBody>
      </p:sp>
      <p:sp>
        <p:nvSpPr>
          <p:cNvPr id="3" name="Content Placeholder 2"/>
          <p:cNvSpPr>
            <a:spLocks noGrp="1"/>
          </p:cNvSpPr>
          <p:nvPr>
            <p:ph idx="1"/>
          </p:nvPr>
        </p:nvSpPr>
        <p:spPr/>
        <p:txBody>
          <a:bodyPr/>
          <a:lstStyle/>
          <a:p>
            <a:pPr lvl="0"/>
            <a:r>
              <a:rPr lang="en-US" smtClean="0"/>
              <a:t>Livability not a new concept.</a:t>
            </a:r>
          </a:p>
          <a:p>
            <a:pPr lvl="0"/>
            <a:r>
              <a:rPr lang="en-US" smtClean="0"/>
              <a:t>Livability a holistic way to look at the needs of communities, such as </a:t>
            </a:r>
          </a:p>
          <a:p>
            <a:pPr lvl="1"/>
            <a:r>
              <a:rPr lang="en-US" smtClean="0"/>
              <a:t>Education</a:t>
            </a:r>
          </a:p>
          <a:p>
            <a:pPr lvl="1"/>
            <a:r>
              <a:rPr lang="en-US" smtClean="0"/>
              <a:t>Health</a:t>
            </a:r>
          </a:p>
          <a:p>
            <a:pPr lvl="1"/>
            <a:r>
              <a:rPr lang="en-US" smtClean="0"/>
              <a:t>Employment</a:t>
            </a:r>
          </a:p>
          <a:p>
            <a:r>
              <a:rPr lang="en-US" smtClean="0"/>
              <a:t>Mobility is the connector for all of these important issues.</a:t>
            </a:r>
          </a:p>
          <a:p>
            <a:r>
              <a:rPr lang="en-US" smtClean="0"/>
              <a:t>Public transportation an important method of facilitating livable communities.</a:t>
            </a:r>
            <a:endParaRPr lang="en-US" dirty="0"/>
          </a:p>
        </p:txBody>
      </p:sp>
    </p:spTree>
    <p:custDataLst>
      <p:tags r:id="rId1"/>
    </p:custDataLst>
    <p:extLst>
      <p:ext uri="{BB962C8B-B14F-4D97-AF65-F5344CB8AC3E}">
        <p14:creationId xmlns:p14="http://schemas.microsoft.com/office/powerpoint/2010/main" val="12559307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Livability Principles</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t>As part of the Partnership for Sustainable Communities, the US Department of Transportation, US </a:t>
            </a:r>
            <a:r>
              <a:rPr lang="en-US" dirty="0" err="1" smtClean="0"/>
              <a:t>Dept</a:t>
            </a:r>
            <a:r>
              <a:rPr lang="en-US" dirty="0" smtClean="0"/>
              <a:t> of Housing and Urban Development, and the Environmental Protection Agency came up with 6 Livability Principles for Sustainable Communities:</a:t>
            </a:r>
          </a:p>
          <a:p>
            <a:pPr lvl="1"/>
            <a:r>
              <a:rPr lang="en-US" dirty="0" smtClean="0"/>
              <a:t>Provide more transportation choices.</a:t>
            </a:r>
          </a:p>
          <a:p>
            <a:pPr lvl="1"/>
            <a:r>
              <a:rPr lang="en-US" dirty="0" smtClean="0"/>
              <a:t>Promote equitable, affordable housing.</a:t>
            </a:r>
          </a:p>
          <a:p>
            <a:pPr lvl="1"/>
            <a:r>
              <a:rPr lang="en-US" dirty="0" smtClean="0"/>
              <a:t>Enhance economic competitiveness. </a:t>
            </a:r>
          </a:p>
          <a:p>
            <a:pPr lvl="1"/>
            <a:r>
              <a:rPr lang="en-US" dirty="0" smtClean="0"/>
              <a:t>Support existing communities.</a:t>
            </a:r>
          </a:p>
          <a:p>
            <a:pPr lvl="1"/>
            <a:r>
              <a:rPr lang="en-US" dirty="0" smtClean="0"/>
              <a:t>Coordinate and leverage federal policies and investment.</a:t>
            </a:r>
          </a:p>
          <a:p>
            <a:pPr lvl="1"/>
            <a:r>
              <a:rPr lang="en-US" dirty="0" smtClean="0"/>
              <a:t>Value communities and neighborhoods.  </a:t>
            </a:r>
          </a:p>
          <a:p>
            <a:endParaRPr lang="en-US" dirty="0"/>
          </a:p>
        </p:txBody>
      </p:sp>
    </p:spTree>
    <p:custDataLst>
      <p:tags r:id="rId1"/>
    </p:custDataLst>
    <p:extLst>
      <p:ext uri="{BB962C8B-B14F-4D97-AF65-F5344CB8AC3E}">
        <p14:creationId xmlns:p14="http://schemas.microsoft.com/office/powerpoint/2010/main" val="5578156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Livability Principle </a:t>
            </a:r>
            <a:endParaRPr lang="en-US" dirty="0"/>
          </a:p>
        </p:txBody>
      </p:sp>
      <p:sp>
        <p:nvSpPr>
          <p:cNvPr id="3" name="Content Placeholder 2"/>
          <p:cNvSpPr>
            <a:spLocks noGrp="1"/>
          </p:cNvSpPr>
          <p:nvPr>
            <p:ph idx="1"/>
          </p:nvPr>
        </p:nvSpPr>
        <p:spPr/>
        <p:txBody>
          <a:bodyPr/>
          <a:lstStyle/>
          <a:p>
            <a:pPr marL="0" lvl="0" indent="0">
              <a:spcBef>
                <a:spcPts val="479"/>
              </a:spcBef>
              <a:buClr>
                <a:srgbClr val="93A299"/>
              </a:buClr>
              <a:buNone/>
            </a:pPr>
            <a:r>
              <a:rPr lang="en-US" b="1" smtClean="0">
                <a:latin typeface="Arial" pitchFamily="18"/>
              </a:rPr>
              <a:t>Provide more transportation choices.</a:t>
            </a:r>
          </a:p>
          <a:p>
            <a:pPr marL="0" lvl="0" indent="0">
              <a:spcBef>
                <a:spcPts val="479"/>
              </a:spcBef>
              <a:buClr>
                <a:srgbClr val="93A299"/>
              </a:buClr>
              <a:buNone/>
            </a:pPr>
            <a:r>
              <a:rPr lang="en-US" smtClean="0">
                <a:latin typeface="Arial" pitchFamily="18"/>
              </a:rPr>
              <a:t>Develop safe, reliable, and economical transportation choices to decrease household transportation costs, reduce our nation’s dependence on foreign oil, improve air quality, reduce greenhouse gas emissions, and promote public health. </a:t>
            </a:r>
            <a:endParaRPr lang="en-US" dirty="0">
              <a:latin typeface="Arial" pitchFamily="18"/>
            </a:endParaRPr>
          </a:p>
        </p:txBody>
      </p:sp>
    </p:spTree>
    <p:custDataLst>
      <p:tags r:id="rId1"/>
    </p:custDataLst>
    <p:extLst>
      <p:ext uri="{BB962C8B-B14F-4D97-AF65-F5344CB8AC3E}">
        <p14:creationId xmlns:p14="http://schemas.microsoft.com/office/powerpoint/2010/main" val="10272233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Livability Principle</a:t>
            </a:r>
            <a:endParaRPr lang="en-US" dirty="0"/>
          </a:p>
        </p:txBody>
      </p:sp>
      <p:sp>
        <p:nvSpPr>
          <p:cNvPr id="3" name="Content Placeholder 2"/>
          <p:cNvSpPr>
            <a:spLocks noGrp="1"/>
          </p:cNvSpPr>
          <p:nvPr>
            <p:ph idx="1"/>
          </p:nvPr>
        </p:nvSpPr>
        <p:spPr>
          <a:xfrm>
            <a:off x="457200" y="1600200"/>
            <a:ext cx="8458200" cy="4876800"/>
          </a:xfrm>
        </p:spPr>
        <p:txBody>
          <a:bodyPr/>
          <a:lstStyle/>
          <a:p>
            <a:pPr marL="0" lvl="0" indent="0">
              <a:spcBef>
                <a:spcPts val="479"/>
              </a:spcBef>
              <a:buClr>
                <a:srgbClr val="93A299"/>
              </a:buClr>
              <a:buNone/>
            </a:pPr>
            <a:r>
              <a:rPr lang="en-US" b="1" dirty="0" smtClean="0">
                <a:latin typeface="Arial" pitchFamily="18"/>
              </a:rPr>
              <a:t>Promote equitable, affordable housing. </a:t>
            </a:r>
          </a:p>
          <a:p>
            <a:pPr marL="0" lvl="0" indent="0">
              <a:spcBef>
                <a:spcPts val="479"/>
              </a:spcBef>
              <a:buClr>
                <a:srgbClr val="93A299"/>
              </a:buClr>
              <a:buNone/>
            </a:pPr>
            <a:r>
              <a:rPr lang="en-US" dirty="0" smtClean="0">
                <a:latin typeface="Arial" pitchFamily="18"/>
              </a:rPr>
              <a:t>Expand location- and energy-efficient housing choices for people of all ages, incomes, races, and ethnicities to increase mobility and lower the combined cost of housing and transportation. </a:t>
            </a:r>
          </a:p>
          <a:p>
            <a:endParaRPr lang="en-US" dirty="0"/>
          </a:p>
        </p:txBody>
      </p:sp>
    </p:spTree>
    <p:custDataLst>
      <p:tags r:id="rId1"/>
    </p:custDataLst>
    <p:extLst>
      <p:ext uri="{BB962C8B-B14F-4D97-AF65-F5344CB8AC3E}">
        <p14:creationId xmlns:p14="http://schemas.microsoft.com/office/powerpoint/2010/main" val="989849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457200" y="533400"/>
            <a:ext cx="8534400" cy="990600"/>
          </a:xfrm>
        </p:spPr>
        <p:txBody>
          <a:bodyPr>
            <a:normAutofit/>
          </a:bodyPr>
          <a:lstStyle/>
          <a:p>
            <a:r>
              <a:rPr lang="en-US" dirty="0" smtClean="0"/>
              <a:t>Livability Principle</a:t>
            </a:r>
            <a:endParaRPr lang="en-US" dirty="0"/>
          </a:p>
        </p:txBody>
      </p:sp>
      <p:sp>
        <p:nvSpPr>
          <p:cNvPr id="9" name="Content Placeholder 8"/>
          <p:cNvSpPr>
            <a:spLocks noGrp="1"/>
          </p:cNvSpPr>
          <p:nvPr>
            <p:ph idx="1"/>
          </p:nvPr>
        </p:nvSpPr>
        <p:spPr/>
        <p:txBody>
          <a:bodyPr/>
          <a:lstStyle/>
          <a:p>
            <a:pPr marL="0" lvl="0" indent="0">
              <a:spcBef>
                <a:spcPts val="479"/>
              </a:spcBef>
              <a:buNone/>
            </a:pPr>
            <a:r>
              <a:rPr lang="en-US" b="1" dirty="0" smtClean="0">
                <a:latin typeface="Arial" pitchFamily="18"/>
              </a:rPr>
              <a:t>Enhance economic competitiveness. </a:t>
            </a:r>
          </a:p>
          <a:p>
            <a:pPr marL="0" lvl="0" indent="0">
              <a:spcBef>
                <a:spcPts val="479"/>
              </a:spcBef>
              <a:buNone/>
            </a:pPr>
            <a:r>
              <a:rPr lang="en-US" dirty="0" smtClean="0">
                <a:latin typeface="Arial" pitchFamily="18"/>
              </a:rPr>
              <a:t>Improve economic competitiveness through reliable and timely access to employment centers, educational opportunities, services and other basic needs by workers, as well as expanded business access to markets. </a:t>
            </a:r>
          </a:p>
          <a:p>
            <a:endParaRPr lang="en-US" dirty="0"/>
          </a:p>
        </p:txBody>
      </p:sp>
    </p:spTree>
    <p:custDataLst>
      <p:tags r:id="rId1"/>
    </p:custDataLst>
    <p:extLst>
      <p:ext uri="{BB962C8B-B14F-4D97-AF65-F5344CB8AC3E}">
        <p14:creationId xmlns:p14="http://schemas.microsoft.com/office/powerpoint/2010/main" val="4401000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Objectives</a:t>
            </a:r>
            <a:endParaRPr lang="en-US" dirty="0"/>
          </a:p>
        </p:txBody>
      </p:sp>
      <p:sp>
        <p:nvSpPr>
          <p:cNvPr id="3" name="Content Placeholder 2"/>
          <p:cNvSpPr>
            <a:spLocks noGrp="1"/>
          </p:cNvSpPr>
          <p:nvPr>
            <p:ph idx="1"/>
          </p:nvPr>
        </p:nvSpPr>
        <p:spPr/>
        <p:txBody>
          <a:bodyPr/>
          <a:lstStyle/>
          <a:p>
            <a:pPr lvl="0"/>
            <a:r>
              <a:rPr lang="en-US" dirty="0" smtClean="0"/>
              <a:t>After attending this lesson, students will be able to:</a:t>
            </a:r>
          </a:p>
          <a:p>
            <a:pPr marL="960120" lvl="1"/>
            <a:r>
              <a:rPr lang="en-US" dirty="0" smtClean="0"/>
              <a:t>Describe the concepts of environmental sustainability and livability</a:t>
            </a:r>
          </a:p>
          <a:p>
            <a:pPr marL="960120" lvl="1"/>
            <a:r>
              <a:rPr lang="en-US" dirty="0" smtClean="0"/>
              <a:t>Describe the relation of public transportation to environmental sustainability and livability</a:t>
            </a:r>
          </a:p>
          <a:p>
            <a:pPr marL="960120" lvl="1"/>
            <a:r>
              <a:rPr lang="en-US" dirty="0" smtClean="0"/>
              <a:t>Describe how public transportation can further these goals while achieving other goals like mobility and equity as well.</a:t>
            </a:r>
          </a:p>
          <a:p>
            <a:endParaRPr lang="en-US" dirty="0"/>
          </a:p>
        </p:txBody>
      </p:sp>
    </p:spTree>
    <p:custDataLst>
      <p:tags r:id="rId1"/>
    </p:custDataLst>
    <p:extLst>
      <p:ext uri="{BB962C8B-B14F-4D97-AF65-F5344CB8AC3E}">
        <p14:creationId xmlns:p14="http://schemas.microsoft.com/office/powerpoint/2010/main" val="22564627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458200" cy="990600"/>
          </a:xfrm>
        </p:spPr>
        <p:txBody>
          <a:bodyPr>
            <a:normAutofit/>
          </a:bodyPr>
          <a:lstStyle/>
          <a:p>
            <a:r>
              <a:rPr lang="en-US" dirty="0" smtClean="0"/>
              <a:t>Livability Principle</a:t>
            </a:r>
            <a:endParaRPr lang="en-US" dirty="0"/>
          </a:p>
        </p:txBody>
      </p:sp>
      <p:sp>
        <p:nvSpPr>
          <p:cNvPr id="3" name="Content Placeholder 2"/>
          <p:cNvSpPr>
            <a:spLocks noGrp="1"/>
          </p:cNvSpPr>
          <p:nvPr>
            <p:ph idx="1"/>
          </p:nvPr>
        </p:nvSpPr>
        <p:spPr/>
        <p:txBody>
          <a:bodyPr/>
          <a:lstStyle/>
          <a:p>
            <a:pPr marL="0" lvl="0" indent="0">
              <a:spcBef>
                <a:spcPts val="479"/>
              </a:spcBef>
              <a:buNone/>
            </a:pPr>
            <a:r>
              <a:rPr lang="en-US" b="1" dirty="0" smtClean="0">
                <a:latin typeface="Arial" pitchFamily="18"/>
              </a:rPr>
              <a:t>Support existing communities.</a:t>
            </a:r>
          </a:p>
          <a:p>
            <a:pPr marL="0" lvl="0" indent="0">
              <a:spcBef>
                <a:spcPts val="479"/>
              </a:spcBef>
              <a:buNone/>
            </a:pPr>
            <a:r>
              <a:rPr lang="en-US" dirty="0" smtClean="0">
                <a:latin typeface="Arial" pitchFamily="18"/>
              </a:rPr>
              <a:t>Target federal funding toward existing communities—through strategies like transit-oriented, mixed-use development and land recycling—to increase community revitalization and the efficiency of public works investments and safeguard rural landscapes.</a:t>
            </a:r>
          </a:p>
          <a:p>
            <a:endParaRPr lang="en-US" dirty="0"/>
          </a:p>
        </p:txBody>
      </p:sp>
    </p:spTree>
    <p:custDataLst>
      <p:tags r:id="rId1"/>
    </p:custDataLst>
    <p:extLst>
      <p:ext uri="{BB962C8B-B14F-4D97-AF65-F5344CB8AC3E}">
        <p14:creationId xmlns:p14="http://schemas.microsoft.com/office/powerpoint/2010/main" val="11596195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533400"/>
            <a:ext cx="8534400" cy="990600"/>
          </a:xfrm>
        </p:spPr>
        <p:txBody>
          <a:bodyPr>
            <a:normAutofit/>
          </a:bodyPr>
          <a:lstStyle/>
          <a:p>
            <a:r>
              <a:rPr lang="en-US" dirty="0" smtClean="0"/>
              <a:t>Livability Principle</a:t>
            </a:r>
            <a:endParaRPr lang="en-US" dirty="0"/>
          </a:p>
        </p:txBody>
      </p:sp>
      <p:sp>
        <p:nvSpPr>
          <p:cNvPr id="3" name="Content Placeholder 2"/>
          <p:cNvSpPr>
            <a:spLocks noGrp="1"/>
          </p:cNvSpPr>
          <p:nvPr>
            <p:ph idx="1"/>
          </p:nvPr>
        </p:nvSpPr>
        <p:spPr/>
        <p:txBody>
          <a:bodyPr/>
          <a:lstStyle/>
          <a:p>
            <a:pPr marL="0" lvl="0" indent="0">
              <a:spcBef>
                <a:spcPts val="479"/>
              </a:spcBef>
              <a:buNone/>
            </a:pPr>
            <a:r>
              <a:rPr lang="en-US" b="1" dirty="0" smtClean="0">
                <a:latin typeface="Arial" pitchFamily="18"/>
              </a:rPr>
              <a:t>Coordinate and leverage federal policies and investment. </a:t>
            </a:r>
          </a:p>
          <a:p>
            <a:pPr marL="0" lvl="0" indent="0">
              <a:spcBef>
                <a:spcPts val="479"/>
              </a:spcBef>
              <a:buNone/>
            </a:pPr>
            <a:r>
              <a:rPr lang="en-US" dirty="0" smtClean="0">
                <a:latin typeface="Arial" pitchFamily="18"/>
              </a:rPr>
              <a:t>Align federal policies and funding to remove barriers to collaboration, leverage funding, and increase the accountability and effectiveness of all levels of government to plan for future growth, including making smart energy choices such as locally generated renewable energy. </a:t>
            </a:r>
          </a:p>
        </p:txBody>
      </p:sp>
    </p:spTree>
    <p:custDataLst>
      <p:tags r:id="rId1"/>
    </p:custDataLst>
    <p:extLst>
      <p:ext uri="{BB962C8B-B14F-4D97-AF65-F5344CB8AC3E}">
        <p14:creationId xmlns:p14="http://schemas.microsoft.com/office/powerpoint/2010/main" val="35957163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533400"/>
            <a:ext cx="8534400" cy="990600"/>
          </a:xfrm>
        </p:spPr>
        <p:txBody>
          <a:bodyPr>
            <a:normAutofit/>
          </a:bodyPr>
          <a:lstStyle/>
          <a:p>
            <a:r>
              <a:rPr lang="en-US" dirty="0" smtClean="0"/>
              <a:t>Livability Principle</a:t>
            </a:r>
            <a:endParaRPr lang="en-US" dirty="0"/>
          </a:p>
        </p:txBody>
      </p:sp>
      <p:sp>
        <p:nvSpPr>
          <p:cNvPr id="3" name="Content Placeholder 2"/>
          <p:cNvSpPr>
            <a:spLocks noGrp="1"/>
          </p:cNvSpPr>
          <p:nvPr>
            <p:ph idx="1"/>
          </p:nvPr>
        </p:nvSpPr>
        <p:spPr/>
        <p:txBody>
          <a:bodyPr/>
          <a:lstStyle/>
          <a:p>
            <a:pPr marL="0" lvl="0" indent="0">
              <a:spcBef>
                <a:spcPts val="479"/>
              </a:spcBef>
              <a:buNone/>
            </a:pPr>
            <a:r>
              <a:rPr lang="en-US" b="1" dirty="0" smtClean="0">
                <a:latin typeface="Arial" pitchFamily="18"/>
              </a:rPr>
              <a:t>Value communities and neighborhoods. </a:t>
            </a:r>
          </a:p>
          <a:p>
            <a:pPr marL="0" lvl="0" indent="0">
              <a:spcBef>
                <a:spcPts val="479"/>
              </a:spcBef>
              <a:buNone/>
            </a:pPr>
            <a:r>
              <a:rPr lang="en-US" dirty="0" smtClean="0">
                <a:latin typeface="Arial" pitchFamily="18"/>
              </a:rPr>
              <a:t>Enhance the unique characteristics of all communities by investing in healthy, safe, and </a:t>
            </a:r>
            <a:r>
              <a:rPr lang="en-US" dirty="0" err="1" smtClean="0">
                <a:latin typeface="Arial" pitchFamily="18"/>
              </a:rPr>
              <a:t>walkable</a:t>
            </a:r>
            <a:r>
              <a:rPr lang="en-US" dirty="0" smtClean="0">
                <a:latin typeface="Arial" pitchFamily="18"/>
              </a:rPr>
              <a:t> neighborhoods—rural, urban, or suburban. </a:t>
            </a:r>
            <a:endParaRPr lang="en-US" dirty="0">
              <a:latin typeface="Arial" pitchFamily="18"/>
            </a:endParaRPr>
          </a:p>
        </p:txBody>
      </p:sp>
    </p:spTree>
    <p:custDataLst>
      <p:tags r:id="rId1"/>
    </p:custDataLst>
    <p:extLst>
      <p:ext uri="{BB962C8B-B14F-4D97-AF65-F5344CB8AC3E}">
        <p14:creationId xmlns:p14="http://schemas.microsoft.com/office/powerpoint/2010/main" val="35957163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533400"/>
            <a:ext cx="8534400" cy="990600"/>
          </a:xfrm>
        </p:spPr>
        <p:txBody>
          <a:bodyPr>
            <a:normAutofit/>
          </a:bodyPr>
          <a:lstStyle/>
          <a:p>
            <a:r>
              <a:rPr lang="en-US" dirty="0" smtClean="0"/>
              <a:t>Readings:</a:t>
            </a:r>
            <a:endParaRPr lang="en-US" dirty="0"/>
          </a:p>
        </p:txBody>
      </p:sp>
      <p:sp>
        <p:nvSpPr>
          <p:cNvPr id="3" name="Content Placeholder 2"/>
          <p:cNvSpPr>
            <a:spLocks noGrp="1"/>
          </p:cNvSpPr>
          <p:nvPr>
            <p:ph idx="1"/>
          </p:nvPr>
        </p:nvSpPr>
        <p:spPr/>
        <p:txBody>
          <a:bodyPr/>
          <a:lstStyle/>
          <a:p>
            <a:pPr marL="0" lvl="0" indent="0">
              <a:spcBef>
                <a:spcPts val="479"/>
              </a:spcBef>
              <a:buNone/>
            </a:pPr>
            <a:r>
              <a:rPr lang="en-US" b="1" dirty="0" smtClean="0">
                <a:latin typeface="Arial" pitchFamily="18"/>
              </a:rPr>
              <a:t>Public Transportation’s Role in Responding to Climate Change:</a:t>
            </a:r>
            <a:br>
              <a:rPr lang="en-US" b="1" dirty="0" smtClean="0">
                <a:latin typeface="Arial" pitchFamily="18"/>
              </a:rPr>
            </a:br>
            <a:r>
              <a:rPr lang="en-US" b="1" dirty="0" smtClean="0">
                <a:latin typeface="Arial" pitchFamily="18"/>
                <a:hlinkClick r:id="rId4"/>
              </a:rPr>
              <a:t>http://www.fta.dot.gov/documents/PublicTransportationsRoleInRespondingToClimateChange2010.pdf</a:t>
            </a:r>
            <a:endParaRPr lang="en-US" b="1" dirty="0" smtClean="0">
              <a:latin typeface="Arial" pitchFamily="18"/>
            </a:endParaRPr>
          </a:p>
          <a:p>
            <a:pPr marL="0" lvl="0" indent="0">
              <a:spcBef>
                <a:spcPts val="479"/>
              </a:spcBef>
              <a:buNone/>
            </a:pPr>
            <a:r>
              <a:rPr lang="en-US" b="1" dirty="0" smtClean="0">
                <a:latin typeface="Arial" pitchFamily="18"/>
              </a:rPr>
              <a:t>TCRP Report 93</a:t>
            </a:r>
            <a:br>
              <a:rPr lang="en-US" b="1" dirty="0" smtClean="0">
                <a:latin typeface="Arial" pitchFamily="18"/>
              </a:rPr>
            </a:br>
            <a:r>
              <a:rPr lang="en-US" b="1" dirty="0" smtClean="0">
                <a:latin typeface="Arial" pitchFamily="18"/>
              </a:rPr>
              <a:t>Travel Matters: Mitigating Climate Change with Sustainable Surface Transportation</a:t>
            </a:r>
            <a:br>
              <a:rPr lang="en-US" b="1" dirty="0" smtClean="0">
                <a:latin typeface="Arial" pitchFamily="18"/>
              </a:rPr>
            </a:br>
            <a:r>
              <a:rPr lang="en-US" b="1" dirty="0" smtClean="0">
                <a:latin typeface="Arial" pitchFamily="18"/>
                <a:hlinkClick r:id="rId5"/>
              </a:rPr>
              <a:t>http://onlinepubs.trb.org/onlinepubs/tcrp_rpt_93.pdf</a:t>
            </a:r>
            <a:endParaRPr lang="en-US" b="1" dirty="0" smtClean="0">
              <a:latin typeface="Arial" pitchFamily="18"/>
            </a:endParaRPr>
          </a:p>
        </p:txBody>
      </p:sp>
    </p:spTree>
    <p:custDataLst>
      <p:tags r:id="rId1"/>
    </p:custDataLst>
    <p:extLst>
      <p:ext uri="{BB962C8B-B14F-4D97-AF65-F5344CB8AC3E}">
        <p14:creationId xmlns:p14="http://schemas.microsoft.com/office/powerpoint/2010/main" val="35957163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Contributor</a:t>
            </a:r>
            <a:endParaRPr lang="en-US" dirty="0"/>
          </a:p>
        </p:txBody>
      </p:sp>
      <p:sp>
        <p:nvSpPr>
          <p:cNvPr id="4" name="Rectangle 3"/>
          <p:cNvSpPr/>
          <p:nvPr/>
        </p:nvSpPr>
        <p:spPr>
          <a:xfrm>
            <a:off x="2286000" y="2690336"/>
            <a:ext cx="5181600" cy="1938992"/>
          </a:xfrm>
          <a:prstGeom prst="rect">
            <a:avLst/>
          </a:prstGeom>
        </p:spPr>
        <p:txBody>
          <a:bodyPr wrap="square">
            <a:spAutoFit/>
          </a:bodyPr>
          <a:lstStyle/>
          <a:p>
            <a:pPr algn="ctr"/>
            <a:r>
              <a:rPr lang="en-US" sz="2400" dirty="0"/>
              <a:t>Jarrett Stoltzfus,</a:t>
            </a:r>
          </a:p>
          <a:p>
            <a:pPr algn="ctr"/>
            <a:r>
              <a:rPr lang="en-US" sz="2400" dirty="0"/>
              <a:t>Transportation Program Specialist</a:t>
            </a:r>
          </a:p>
          <a:p>
            <a:pPr algn="ctr"/>
            <a:r>
              <a:rPr lang="en-US" sz="2400" dirty="0"/>
              <a:t>Federal Transit Administration</a:t>
            </a:r>
          </a:p>
          <a:p>
            <a:pPr algn="ctr"/>
            <a:r>
              <a:rPr lang="en-US" sz="2400" dirty="0"/>
              <a:t>United States Department of Transportation</a:t>
            </a:r>
          </a:p>
        </p:txBody>
      </p:sp>
    </p:spTree>
    <p:custDataLst>
      <p:tags r:id="rId1"/>
    </p:custDataLst>
    <p:extLst>
      <p:ext uri="{BB962C8B-B14F-4D97-AF65-F5344CB8AC3E}">
        <p14:creationId xmlns:p14="http://schemas.microsoft.com/office/powerpoint/2010/main" val="4403864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534400" cy="990600"/>
          </a:xfrm>
        </p:spPr>
        <p:txBody>
          <a:bodyPr>
            <a:noAutofit/>
          </a:bodyPr>
          <a:lstStyle/>
          <a:p>
            <a:pPr lvl="0"/>
            <a:r>
              <a:rPr lang="en-US" sz="3600" dirty="0" smtClean="0"/>
              <a:t>Overall Context</a:t>
            </a:r>
            <a:endParaRPr lang="en-US" sz="3600" dirty="0"/>
          </a:p>
        </p:txBody>
      </p:sp>
      <p:sp>
        <p:nvSpPr>
          <p:cNvPr id="5" name="Content Placeholder 4"/>
          <p:cNvSpPr>
            <a:spLocks noGrp="1"/>
          </p:cNvSpPr>
          <p:nvPr>
            <p:ph idx="1"/>
          </p:nvPr>
        </p:nvSpPr>
        <p:spPr/>
        <p:txBody>
          <a:bodyPr/>
          <a:lstStyle/>
          <a:p>
            <a:pPr marL="0" lvl="0" indent="0">
              <a:spcBef>
                <a:spcPts val="479"/>
              </a:spcBef>
              <a:buNone/>
            </a:pPr>
            <a:r>
              <a:rPr lang="en-US" dirty="0" smtClean="0">
                <a:latin typeface="Arial" pitchFamily="18"/>
              </a:rPr>
              <a:t>Public transportation serves many purposes.  </a:t>
            </a:r>
          </a:p>
          <a:p>
            <a:pPr marL="914400" lvl="0" indent="-228600"/>
            <a:r>
              <a:rPr lang="en-US" dirty="0" smtClean="0">
                <a:latin typeface="Arial" pitchFamily="18"/>
                <a:cs typeface="Times New Roman" pitchFamily="18"/>
              </a:rPr>
              <a:t>Efficient method of mobility in dense urban area</a:t>
            </a:r>
          </a:p>
          <a:p>
            <a:pPr marL="914400" lvl="0" indent="-228600"/>
            <a:r>
              <a:rPr lang="en-US" dirty="0" smtClean="0">
                <a:latin typeface="Arial" pitchFamily="18"/>
                <a:cs typeface="Times New Roman" pitchFamily="18"/>
              </a:rPr>
              <a:t>Potential congestion mitigation tool</a:t>
            </a:r>
          </a:p>
          <a:p>
            <a:pPr marL="914400" lvl="0" indent="-228600"/>
            <a:r>
              <a:rPr lang="en-US" dirty="0" smtClean="0">
                <a:latin typeface="Arial" pitchFamily="18"/>
                <a:cs typeface="Times New Roman" pitchFamily="18"/>
              </a:rPr>
              <a:t>Mobility option for those without other avenues (low-income, elderly, disabled, etcetera)</a:t>
            </a:r>
            <a:endParaRPr lang="en-US" dirty="0">
              <a:latin typeface="Arial" pitchFamily="18"/>
              <a:cs typeface="Times New Roman" pitchFamily="18"/>
            </a:endParaRPr>
          </a:p>
        </p:txBody>
      </p:sp>
    </p:spTree>
    <p:custDataLst>
      <p:tags r:id="rId1"/>
    </p:custDataLst>
    <p:extLst>
      <p:ext uri="{BB962C8B-B14F-4D97-AF65-F5344CB8AC3E}">
        <p14:creationId xmlns:p14="http://schemas.microsoft.com/office/powerpoint/2010/main" val="25761729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Secondary Benefits of Public Transportation</a:t>
            </a:r>
            <a:endParaRPr lang="en-US" dirty="0"/>
          </a:p>
        </p:txBody>
      </p:sp>
      <p:sp>
        <p:nvSpPr>
          <p:cNvPr id="3" name="Content Placeholder 2"/>
          <p:cNvSpPr>
            <a:spLocks noGrp="1"/>
          </p:cNvSpPr>
          <p:nvPr>
            <p:ph idx="1"/>
          </p:nvPr>
        </p:nvSpPr>
        <p:spPr/>
        <p:txBody>
          <a:bodyPr>
            <a:normAutofit fontScale="92500" lnSpcReduction="10000"/>
          </a:bodyPr>
          <a:lstStyle/>
          <a:p>
            <a:pPr>
              <a:spcBef>
                <a:spcPts val="479"/>
              </a:spcBef>
            </a:pPr>
            <a:r>
              <a:rPr lang="en-US" dirty="0" smtClean="0">
                <a:latin typeface="Arial" pitchFamily="18"/>
                <a:cs typeface="Times New Roman" pitchFamily="18"/>
              </a:rPr>
              <a:t>Public transportation often has benefits that go beyond the primary goals mentioned before.</a:t>
            </a:r>
          </a:p>
          <a:p>
            <a:pPr>
              <a:spcBef>
                <a:spcPts val="479"/>
              </a:spcBef>
            </a:pPr>
            <a:r>
              <a:rPr lang="en-US" b="1" dirty="0" smtClean="0">
                <a:latin typeface="Arial" pitchFamily="18"/>
                <a:cs typeface="Times New Roman" pitchFamily="18"/>
              </a:rPr>
              <a:t>Environmental Sustainability</a:t>
            </a:r>
            <a:br>
              <a:rPr lang="en-US" b="1" dirty="0" smtClean="0">
                <a:latin typeface="Arial" pitchFamily="18"/>
                <a:cs typeface="Times New Roman" pitchFamily="18"/>
              </a:rPr>
            </a:br>
            <a:r>
              <a:rPr lang="en-US" dirty="0" smtClean="0">
                <a:latin typeface="Arial" pitchFamily="18"/>
                <a:cs typeface="Times New Roman" pitchFamily="18"/>
              </a:rPr>
              <a:t>Public transportation can offer environmental benefits, such as.</a:t>
            </a:r>
          </a:p>
          <a:p>
            <a:pPr marL="914400" indent="-228600">
              <a:buFont typeface="StarSymbol"/>
              <a:buChar char="•"/>
            </a:pPr>
            <a:r>
              <a:rPr lang="en-US" sz="2400" dirty="0" smtClean="0">
                <a:latin typeface="Arial" pitchFamily="18"/>
                <a:cs typeface="Times New Roman" pitchFamily="18"/>
              </a:rPr>
              <a:t>Lower greenhouse gas emissions</a:t>
            </a:r>
          </a:p>
          <a:p>
            <a:pPr marL="914400" indent="-228600">
              <a:buFont typeface="StarSymbol"/>
              <a:buChar char="•"/>
            </a:pPr>
            <a:r>
              <a:rPr lang="en-US" sz="2400" dirty="0" smtClean="0">
                <a:latin typeface="Arial" pitchFamily="18"/>
                <a:cs typeface="Times New Roman" pitchFamily="18"/>
              </a:rPr>
              <a:t>Less energy usage</a:t>
            </a:r>
          </a:p>
          <a:p>
            <a:pPr marL="914400" indent="-228600">
              <a:buFont typeface="StarSymbol"/>
              <a:buChar char="•"/>
            </a:pPr>
            <a:r>
              <a:rPr lang="en-US" sz="2400" dirty="0" smtClean="0">
                <a:latin typeface="Arial" pitchFamily="18"/>
                <a:cs typeface="Times New Roman" pitchFamily="18"/>
              </a:rPr>
              <a:t>Supporting land use changes</a:t>
            </a:r>
          </a:p>
          <a:p>
            <a:r>
              <a:rPr lang="en-US" b="1" dirty="0" smtClean="0">
                <a:latin typeface="Arial" pitchFamily="18"/>
                <a:cs typeface="Times New Roman" pitchFamily="18"/>
              </a:rPr>
              <a:t>Livability</a:t>
            </a:r>
            <a:r>
              <a:rPr lang="en-US" dirty="0" smtClean="0">
                <a:latin typeface="Arial" pitchFamily="18"/>
                <a:cs typeface="Times New Roman" pitchFamily="18"/>
              </a:rPr>
              <a:t/>
            </a:r>
            <a:br>
              <a:rPr lang="en-US" dirty="0" smtClean="0">
                <a:latin typeface="Arial" pitchFamily="18"/>
                <a:cs typeface="Times New Roman" pitchFamily="18"/>
              </a:rPr>
            </a:br>
            <a:r>
              <a:rPr lang="en-US" dirty="0" smtClean="0">
                <a:latin typeface="Arial" pitchFamily="18"/>
                <a:cs typeface="Times New Roman" pitchFamily="18"/>
              </a:rPr>
              <a:t>Public transportation, in conjunction with travel modes like walking, and biking, can help facilitate more balanced, healthy communities.</a:t>
            </a:r>
            <a:endParaRPr lang="en-US" dirty="0">
              <a:latin typeface="Arial" pitchFamily="18"/>
              <a:cs typeface="Times New Roman" pitchFamily="18"/>
            </a:endParaRPr>
          </a:p>
        </p:txBody>
      </p:sp>
    </p:spTree>
    <p:custDataLst>
      <p:tags r:id="rId1"/>
    </p:custDataLst>
    <p:extLst>
      <p:ext uri="{BB962C8B-B14F-4D97-AF65-F5344CB8AC3E}">
        <p14:creationId xmlns:p14="http://schemas.microsoft.com/office/powerpoint/2010/main" val="34879393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The Role of Transportation in Greenhouse Gas Emissions</a:t>
            </a:r>
            <a:endParaRPr lang="en-US" dirty="0"/>
          </a:p>
        </p:txBody>
      </p:sp>
      <p:sp>
        <p:nvSpPr>
          <p:cNvPr id="4" name="Content Placeholder 2"/>
          <p:cNvSpPr txBox="1">
            <a:spLocks/>
          </p:cNvSpPr>
          <p:nvPr/>
        </p:nvSpPr>
        <p:spPr>
          <a:xfrm>
            <a:off x="609600" y="1905000"/>
            <a:ext cx="8229119" cy="4535760"/>
          </a:xfrm>
          <a:prstGeom prst="rect">
            <a:avLst/>
          </a:prstGeom>
        </p:spPr>
        <p:txBody>
          <a:bodyPr vert="horz" lIns="91440" tIns="45720" rIns="91440" bIns="45720" rtlCol="0">
            <a:normAutofit/>
          </a:bodyPr>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hangingPunct="1">
              <a:spcBef>
                <a:spcPts val="0"/>
              </a:spcBef>
              <a:spcAft>
                <a:spcPts val="1417"/>
              </a:spcAft>
              <a:buSzPct val="45000"/>
              <a:buFont typeface="StarSymbol"/>
              <a:buChar char="●"/>
              <a:defRPr lang="en-US" sz="2400" b="0" i="0" u="none" strike="noStrike" kern="1200" spc="0">
                <a:ln>
                  <a:noFill/>
                </a:ln>
                <a:solidFill>
                  <a:srgbClr val="292934"/>
                </a:solidFill>
                <a:latin typeface="Arial"/>
                <a:ea typeface="Microsoft YaHei" pitchFamily="2"/>
                <a:cs typeface="Mangal" pitchFamily="2"/>
              </a:defRPr>
            </a:lvl1pPr>
            <a:lvl2pPr marL="864000" lvl="1" indent="-324000" algn="l" hangingPunct="1">
              <a:spcBef>
                <a:spcPts val="0"/>
              </a:spcBef>
              <a:spcAft>
                <a:spcPts val="1134"/>
              </a:spcAft>
              <a:buSzPct val="45000"/>
              <a:buFont typeface="StarSymbol"/>
              <a:buChar char="●"/>
              <a:defRPr lang="en-US" sz="1800" b="0" i="0" u="none" strike="noStrike" kern="1200" spc="0">
                <a:ln>
                  <a:noFill/>
                </a:ln>
                <a:solidFill>
                  <a:srgbClr val="292934"/>
                </a:solidFill>
                <a:latin typeface="Arial"/>
                <a:ea typeface="Microsoft YaHei" pitchFamily="2"/>
                <a:cs typeface="Mangal" pitchFamily="2"/>
              </a:defRPr>
            </a:lvl2pPr>
            <a:lvl3pPr marL="1295999" lvl="2" indent="-288000" algn="l" hangingPunct="1">
              <a:spcBef>
                <a:spcPts val="0"/>
              </a:spcBef>
              <a:spcAft>
                <a:spcPts val="850"/>
              </a:spcAft>
              <a:buSzPct val="75000"/>
              <a:buFont typeface="StarSymbol"/>
              <a:buChar char="–"/>
              <a:defRPr lang="en-US" sz="1600" b="0" i="0" u="none" strike="noStrike" kern="1200" spc="0">
                <a:ln>
                  <a:noFill/>
                </a:ln>
                <a:solidFill>
                  <a:srgbClr val="292934"/>
                </a:solidFill>
                <a:latin typeface="Arial"/>
                <a:ea typeface="Microsoft YaHei" pitchFamily="2"/>
                <a:cs typeface="Mangal" pitchFamily="2"/>
              </a:defRPr>
            </a:lvl3pPr>
            <a:lvl4pPr marL="1728000" lvl="3" indent="-216000" algn="l" hangingPunct="1">
              <a:spcBef>
                <a:spcPts val="0"/>
              </a:spcBef>
              <a:spcAft>
                <a:spcPts val="567"/>
              </a:spcAft>
              <a:buSzPct val="45000"/>
              <a:buFont typeface="StarSymbol"/>
              <a:buChar char="●"/>
              <a:defRPr lang="en-US" sz="1400" b="0" i="0" u="none" strike="noStrike" kern="1200" spc="0">
                <a:ln>
                  <a:noFill/>
                </a:ln>
                <a:solidFill>
                  <a:srgbClr val="292934"/>
                </a:solidFill>
                <a:latin typeface="Arial"/>
                <a:ea typeface="Microsoft YaHei" pitchFamily="2"/>
                <a:cs typeface="Mangal" pitchFamily="2"/>
              </a:defRPr>
            </a:lvl4pPr>
            <a:lvl5pPr marL="2160000" lvl="4" indent="-216000" algn="l" hangingPunct="1">
              <a:spcBef>
                <a:spcPts val="0"/>
              </a:spcBef>
              <a:spcAft>
                <a:spcPts val="283"/>
              </a:spcAft>
              <a:buSzPct val="75000"/>
              <a:buFont typeface="StarSymbol"/>
              <a:buChar char="–"/>
              <a:defRPr lang="en-US" sz="2000" b="0" i="0" u="none" strike="noStrike" kern="1200" spc="0">
                <a:ln>
                  <a:noFill/>
                </a:ln>
                <a:solidFill>
                  <a:srgbClr val="292934"/>
                </a:solidFill>
                <a:latin typeface="Arial"/>
                <a:ea typeface="Microsoft YaHei" pitchFamily="2"/>
                <a:cs typeface="Mangal" pitchFamily="2"/>
              </a:defRPr>
            </a:lvl5pPr>
            <a:lvl6pPr marL="2592000" lvl="5"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6pPr>
            <a:lvl7pPr marL="3024000" lvl="6"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7pPr>
            <a:lvl8pPr marL="3456000" lvl="7"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8pPr>
            <a:lvl9pPr marL="3887999" lvl="8"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9pPr>
          </a:lstStyle>
          <a:p>
            <a:pPr marL="0" marR="0" lvl="0" indent="0" algn="l" defTabSz="914400" rtl="0" eaLnBrk="1" fontAlgn="auto" latinLnBrk="0" hangingPunct="1">
              <a:lnSpc>
                <a:spcPct val="100000"/>
              </a:lnSpc>
              <a:spcBef>
                <a:spcPts val="479"/>
              </a:spcBef>
              <a:spcAft>
                <a:spcPts val="1417"/>
              </a:spcAft>
              <a:buClr>
                <a:schemeClr val="accent1"/>
              </a:buClr>
              <a:buSzPct val="45000"/>
              <a:buFont typeface="StarSymbol"/>
              <a:buNone/>
              <a:tabLst/>
              <a:defRPr/>
            </a:pPr>
            <a:r>
              <a:rPr kumimoji="0" lang="en-US" sz="2200" b="0" i="0" u="none" strike="noStrike" kern="1200" cap="none" spc="0" normalizeH="0" baseline="0" noProof="0" dirty="0" smtClean="0">
                <a:ln>
                  <a:noFill/>
                </a:ln>
                <a:solidFill>
                  <a:srgbClr val="292934"/>
                </a:solidFill>
                <a:effectLst/>
                <a:uLnTx/>
                <a:uFillTx/>
                <a:latin typeface="Arial" pitchFamily="18"/>
                <a:ea typeface="Microsoft YaHei" pitchFamily="2"/>
                <a:cs typeface="Times New Roman" pitchFamily="18"/>
              </a:rPr>
              <a:t>Transportation overall produces 29% of all greenhouse gas emissions in the United States.</a:t>
            </a:r>
          </a:p>
          <a:p>
            <a:pPr marL="0" marR="0" lvl="0" indent="0" algn="l" defTabSz="914400" rtl="0" eaLnBrk="1" fontAlgn="auto" latinLnBrk="0" hangingPunct="1">
              <a:lnSpc>
                <a:spcPct val="100000"/>
              </a:lnSpc>
              <a:spcBef>
                <a:spcPts val="479"/>
              </a:spcBef>
              <a:spcAft>
                <a:spcPts val="1417"/>
              </a:spcAft>
              <a:buClr>
                <a:schemeClr val="accent1"/>
              </a:buClr>
              <a:buSzPct val="45000"/>
              <a:buFont typeface="StarSymbol"/>
              <a:buNone/>
              <a:tabLst/>
              <a:defRPr/>
            </a:pPr>
            <a:r>
              <a:rPr kumimoji="0" lang="en-US" sz="2200" b="0" i="0" u="none" strike="noStrike" kern="1200" cap="none" spc="0" normalizeH="0" baseline="0" noProof="0" dirty="0" smtClean="0">
                <a:ln>
                  <a:noFill/>
                </a:ln>
                <a:solidFill>
                  <a:srgbClr val="292934"/>
                </a:solidFill>
                <a:effectLst/>
                <a:uLnTx/>
                <a:uFillTx/>
                <a:latin typeface="Arial" pitchFamily="18"/>
                <a:ea typeface="Microsoft YaHei" pitchFamily="2"/>
                <a:cs typeface="Times New Roman" pitchFamily="18"/>
              </a:rPr>
              <a:t>Of that, automobiles and freight trucks produce the vast majority of GHGs..</a:t>
            </a:r>
            <a:br>
              <a:rPr kumimoji="0" lang="en-US" sz="2200" b="0" i="0" u="none" strike="noStrike" kern="1200" cap="none" spc="0" normalizeH="0" baseline="0" noProof="0" dirty="0" smtClean="0">
                <a:ln>
                  <a:noFill/>
                </a:ln>
                <a:solidFill>
                  <a:srgbClr val="292934"/>
                </a:solidFill>
                <a:effectLst/>
                <a:uLnTx/>
                <a:uFillTx/>
                <a:latin typeface="Arial" pitchFamily="18"/>
                <a:ea typeface="Microsoft YaHei" pitchFamily="2"/>
                <a:cs typeface="Times New Roman" pitchFamily="18"/>
              </a:rPr>
            </a:br>
            <a:endParaRPr kumimoji="0" lang="en-US" sz="2200" b="0" i="0" u="none" strike="noStrike" kern="1200" cap="none" spc="0" normalizeH="0" baseline="0" noProof="0" dirty="0" smtClean="0">
              <a:ln>
                <a:noFill/>
              </a:ln>
              <a:solidFill>
                <a:srgbClr val="292934"/>
              </a:solidFill>
              <a:effectLst/>
              <a:uLnTx/>
              <a:uFillTx/>
              <a:latin typeface="Arial" pitchFamily="18"/>
              <a:ea typeface="Microsoft YaHei" pitchFamily="2"/>
              <a:cs typeface="Times New Roman" pitchFamily="18"/>
            </a:endParaRPr>
          </a:p>
          <a:p>
            <a:pPr marL="0" marR="0" lvl="0" indent="0" algn="l" defTabSz="914400" rtl="0" eaLnBrk="1" fontAlgn="auto" latinLnBrk="0" hangingPunct="1">
              <a:lnSpc>
                <a:spcPct val="100000"/>
              </a:lnSpc>
              <a:spcBef>
                <a:spcPts val="479"/>
              </a:spcBef>
              <a:spcAft>
                <a:spcPts val="1417"/>
              </a:spcAft>
              <a:buClr>
                <a:schemeClr val="accent1"/>
              </a:buClr>
              <a:buSzPct val="45000"/>
              <a:buFont typeface="StarSymbol"/>
              <a:buNone/>
              <a:tabLst/>
              <a:defRPr/>
            </a:pPr>
            <a:endParaRPr kumimoji="0" lang="en-US" sz="2200" b="0" i="0" u="none" strike="noStrike" kern="1200" cap="none" spc="0" normalizeH="0" baseline="0" noProof="0" dirty="0">
              <a:ln>
                <a:noFill/>
              </a:ln>
              <a:solidFill>
                <a:srgbClr val="292934"/>
              </a:solidFill>
              <a:effectLst/>
              <a:uLnTx/>
              <a:uFillTx/>
              <a:latin typeface="Arial" pitchFamily="18"/>
              <a:ea typeface="Microsoft YaHei" pitchFamily="2"/>
              <a:cs typeface="Times New Roman" pitchFamily="18"/>
            </a:endParaRPr>
          </a:p>
        </p:txBody>
      </p:sp>
      <p:pic>
        <p:nvPicPr>
          <p:cNvPr id="5" name="Picture 4"/>
          <p:cNvPicPr>
            <a:picLocks noChangeAspect="1"/>
          </p:cNvPicPr>
          <p:nvPr/>
        </p:nvPicPr>
        <p:blipFill>
          <a:blip r:embed="rId4" cstate="print">
            <a:alphaModFix/>
            <a:lum/>
          </a:blip>
          <a:srcRect/>
          <a:stretch>
            <a:fillRect/>
          </a:stretch>
        </p:blipFill>
        <p:spPr>
          <a:xfrm>
            <a:off x="609480" y="3714840"/>
            <a:ext cx="7848720" cy="2914560"/>
          </a:xfrm>
          <a:prstGeom prst="rect">
            <a:avLst/>
          </a:prstGeom>
          <a:noFill/>
          <a:ln>
            <a:noFill/>
          </a:ln>
        </p:spPr>
      </p:pic>
    </p:spTree>
    <p:custDataLst>
      <p:tags r:id="rId1"/>
    </p:custDataLst>
    <p:extLst>
      <p:ext uri="{BB962C8B-B14F-4D97-AF65-F5344CB8AC3E}">
        <p14:creationId xmlns:p14="http://schemas.microsoft.com/office/powerpoint/2010/main" val="34498266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Greenhouse Gas Emissions of Transit Versus Driving</a:t>
            </a:r>
            <a:endParaRPr lang="en-US" dirty="0"/>
          </a:p>
        </p:txBody>
      </p:sp>
      <p:sp>
        <p:nvSpPr>
          <p:cNvPr id="4" name="Content Placeholder 2"/>
          <p:cNvSpPr txBox="1">
            <a:spLocks/>
          </p:cNvSpPr>
          <p:nvPr/>
        </p:nvSpPr>
        <p:spPr>
          <a:xfrm>
            <a:off x="381000" y="1828800"/>
            <a:ext cx="8305440" cy="4647960"/>
          </a:xfrm>
          <a:prstGeom prst="rect">
            <a:avLst/>
          </a:prstGeom>
        </p:spPr>
        <p:txBody>
          <a:bodyPr vert="horz" lIns="91440" tIns="45720" rIns="91440" bIns="45720" rtlCol="0">
            <a:normAutofit/>
          </a:bodyPr>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hangingPunct="1">
              <a:spcBef>
                <a:spcPts val="0"/>
              </a:spcBef>
              <a:spcAft>
                <a:spcPts val="1417"/>
              </a:spcAft>
              <a:buSzPct val="45000"/>
              <a:buFont typeface="StarSymbol"/>
              <a:buChar char="●"/>
              <a:defRPr lang="en-US" sz="2400" b="0" i="0" u="none" strike="noStrike" kern="1200" spc="0">
                <a:ln>
                  <a:noFill/>
                </a:ln>
                <a:solidFill>
                  <a:srgbClr val="292934"/>
                </a:solidFill>
                <a:latin typeface="Arial"/>
                <a:ea typeface="Microsoft YaHei" pitchFamily="2"/>
                <a:cs typeface="Mangal" pitchFamily="2"/>
              </a:defRPr>
            </a:lvl1pPr>
            <a:lvl2pPr marL="864000" lvl="1" indent="-324000" algn="l" hangingPunct="1">
              <a:spcBef>
                <a:spcPts val="0"/>
              </a:spcBef>
              <a:spcAft>
                <a:spcPts val="1134"/>
              </a:spcAft>
              <a:buSzPct val="45000"/>
              <a:buFont typeface="StarSymbol"/>
              <a:buChar char="●"/>
              <a:defRPr lang="en-US" sz="1800" b="0" i="0" u="none" strike="noStrike" kern="1200" spc="0">
                <a:ln>
                  <a:noFill/>
                </a:ln>
                <a:solidFill>
                  <a:srgbClr val="292934"/>
                </a:solidFill>
                <a:latin typeface="Arial"/>
                <a:ea typeface="Microsoft YaHei" pitchFamily="2"/>
                <a:cs typeface="Mangal" pitchFamily="2"/>
              </a:defRPr>
            </a:lvl2pPr>
            <a:lvl3pPr marL="1295999" lvl="2" indent="-288000" algn="l" hangingPunct="1">
              <a:spcBef>
                <a:spcPts val="0"/>
              </a:spcBef>
              <a:spcAft>
                <a:spcPts val="850"/>
              </a:spcAft>
              <a:buSzPct val="75000"/>
              <a:buFont typeface="StarSymbol"/>
              <a:buChar char="–"/>
              <a:defRPr lang="en-US" sz="1600" b="0" i="0" u="none" strike="noStrike" kern="1200" spc="0">
                <a:ln>
                  <a:noFill/>
                </a:ln>
                <a:solidFill>
                  <a:srgbClr val="292934"/>
                </a:solidFill>
                <a:latin typeface="Arial"/>
                <a:ea typeface="Microsoft YaHei" pitchFamily="2"/>
                <a:cs typeface="Mangal" pitchFamily="2"/>
              </a:defRPr>
            </a:lvl3pPr>
            <a:lvl4pPr marL="1728000" lvl="3" indent="-216000" algn="l" hangingPunct="1">
              <a:spcBef>
                <a:spcPts val="0"/>
              </a:spcBef>
              <a:spcAft>
                <a:spcPts val="567"/>
              </a:spcAft>
              <a:buSzPct val="45000"/>
              <a:buFont typeface="StarSymbol"/>
              <a:buChar char="●"/>
              <a:defRPr lang="en-US" sz="1400" b="0" i="0" u="none" strike="noStrike" kern="1200" spc="0">
                <a:ln>
                  <a:noFill/>
                </a:ln>
                <a:solidFill>
                  <a:srgbClr val="292934"/>
                </a:solidFill>
                <a:latin typeface="Arial"/>
                <a:ea typeface="Microsoft YaHei" pitchFamily="2"/>
                <a:cs typeface="Mangal" pitchFamily="2"/>
              </a:defRPr>
            </a:lvl4pPr>
            <a:lvl5pPr marL="2160000" lvl="4" indent="-216000" algn="l" hangingPunct="1">
              <a:spcBef>
                <a:spcPts val="0"/>
              </a:spcBef>
              <a:spcAft>
                <a:spcPts val="283"/>
              </a:spcAft>
              <a:buSzPct val="75000"/>
              <a:buFont typeface="StarSymbol"/>
              <a:buChar char="–"/>
              <a:defRPr lang="en-US" sz="2000" b="0" i="0" u="none" strike="noStrike" kern="1200" spc="0">
                <a:ln>
                  <a:noFill/>
                </a:ln>
                <a:solidFill>
                  <a:srgbClr val="292934"/>
                </a:solidFill>
                <a:latin typeface="Arial"/>
                <a:ea typeface="Microsoft YaHei" pitchFamily="2"/>
                <a:cs typeface="Mangal" pitchFamily="2"/>
              </a:defRPr>
            </a:lvl5pPr>
            <a:lvl6pPr marL="2592000" lvl="5"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6pPr>
            <a:lvl7pPr marL="3024000" lvl="6"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7pPr>
            <a:lvl8pPr marL="3456000" lvl="7"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8pPr>
            <a:lvl9pPr marL="3887999" lvl="8"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9pPr>
          </a:lstStyle>
          <a:p>
            <a:pPr marL="0" marR="0" lvl="0" indent="0" algn="l" defTabSz="914400" rtl="0" eaLnBrk="1" fontAlgn="auto" latinLnBrk="0" hangingPunct="1">
              <a:lnSpc>
                <a:spcPct val="100000"/>
              </a:lnSpc>
              <a:spcBef>
                <a:spcPts val="479"/>
              </a:spcBef>
              <a:spcAft>
                <a:spcPts val="1417"/>
              </a:spcAft>
              <a:buClr>
                <a:srgbClr val="93A299"/>
              </a:buClr>
              <a:buSzPct val="85000"/>
              <a:buFont typeface="StarSymbol"/>
              <a:buNone/>
              <a:tabLst/>
              <a:defRPr/>
            </a:pPr>
            <a:r>
              <a:rPr kumimoji="0" lang="en-US" sz="2200" b="0" i="0" u="none" strike="noStrike" kern="1200" cap="none" spc="0" normalizeH="0" baseline="0" noProof="0" smtClean="0">
                <a:ln>
                  <a:noFill/>
                </a:ln>
                <a:solidFill>
                  <a:srgbClr val="292934"/>
                </a:solidFill>
                <a:effectLst/>
                <a:uLnTx/>
                <a:uFillTx/>
                <a:latin typeface="Arial" pitchFamily="18"/>
                <a:ea typeface="Microsoft YaHei" pitchFamily="2"/>
                <a:cs typeface="Mangal" pitchFamily="2"/>
              </a:rPr>
              <a:t>Public transportation also produces lower greenhouse gas emissions per passenger on average.</a:t>
            </a:r>
            <a:endParaRPr kumimoji="0" lang="en-US" sz="2200" b="0" i="0" u="none" strike="noStrike" kern="1200" cap="none" spc="0" normalizeH="0" baseline="0" noProof="0" dirty="0">
              <a:ln>
                <a:noFill/>
              </a:ln>
              <a:solidFill>
                <a:srgbClr val="292934"/>
              </a:solidFill>
              <a:effectLst/>
              <a:uLnTx/>
              <a:uFillTx/>
              <a:latin typeface="Arial" pitchFamily="18"/>
              <a:ea typeface="Microsoft YaHei" pitchFamily="2"/>
              <a:cs typeface="Mangal" pitchFamily="2"/>
            </a:endParaRPr>
          </a:p>
        </p:txBody>
      </p:sp>
      <p:pic>
        <p:nvPicPr>
          <p:cNvPr id="6" name="Picture 5"/>
          <p:cNvPicPr>
            <a:picLocks noChangeAspect="1"/>
          </p:cNvPicPr>
          <p:nvPr/>
        </p:nvPicPr>
        <p:blipFill>
          <a:blip r:embed="rId4" cstate="print">
            <a:alphaModFix/>
            <a:lum/>
          </a:blip>
          <a:srcRect/>
          <a:stretch>
            <a:fillRect/>
          </a:stretch>
        </p:blipFill>
        <p:spPr>
          <a:xfrm>
            <a:off x="649800" y="2571720"/>
            <a:ext cx="7791480" cy="4133880"/>
          </a:xfrm>
          <a:prstGeom prst="rect">
            <a:avLst/>
          </a:prstGeom>
          <a:noFill/>
          <a:ln>
            <a:noFill/>
          </a:ln>
        </p:spPr>
      </p:pic>
    </p:spTree>
    <p:custDataLst>
      <p:tags r:id="rId1"/>
    </p:custDataLst>
    <p:extLst>
      <p:ext uri="{BB962C8B-B14F-4D97-AF65-F5344CB8AC3E}">
        <p14:creationId xmlns:p14="http://schemas.microsoft.com/office/powerpoint/2010/main" val="3294484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Lifecycle Emissions of Transit Compared to Driving</a:t>
            </a:r>
            <a:endParaRPr lang="en-US" dirty="0"/>
          </a:p>
        </p:txBody>
      </p:sp>
      <p:pic>
        <p:nvPicPr>
          <p:cNvPr id="4" name="Picture 3"/>
          <p:cNvPicPr>
            <a:picLocks noChangeAspect="1"/>
          </p:cNvPicPr>
          <p:nvPr/>
        </p:nvPicPr>
        <p:blipFill>
          <a:blip r:embed="rId4" cstate="print">
            <a:alphaModFix/>
            <a:lum/>
          </a:blip>
          <a:srcRect/>
          <a:stretch>
            <a:fillRect/>
          </a:stretch>
        </p:blipFill>
        <p:spPr>
          <a:xfrm>
            <a:off x="514439" y="2971800"/>
            <a:ext cx="7943760" cy="3343319"/>
          </a:xfrm>
          <a:prstGeom prst="rect">
            <a:avLst/>
          </a:prstGeom>
          <a:noFill/>
          <a:ln>
            <a:noFill/>
          </a:ln>
        </p:spPr>
      </p:pic>
      <p:sp>
        <p:nvSpPr>
          <p:cNvPr id="5" name="Content Placeholder 2"/>
          <p:cNvSpPr txBox="1">
            <a:spLocks/>
          </p:cNvSpPr>
          <p:nvPr/>
        </p:nvSpPr>
        <p:spPr>
          <a:xfrm>
            <a:off x="609600" y="1752600"/>
            <a:ext cx="8229240" cy="4876560"/>
          </a:xfrm>
          <a:prstGeom prst="rect">
            <a:avLst/>
          </a:prstGeom>
          <a:noFill/>
          <a:ln>
            <a:noFill/>
          </a:ln>
        </p:spPr>
        <p:txBody>
          <a:bodyPr wrap="square" lIns="90000" tIns="45000" rIns="90000" bIns="45000" anchor="t"/>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hangingPunct="1">
              <a:spcBef>
                <a:spcPts val="0"/>
              </a:spcBef>
              <a:spcAft>
                <a:spcPts val="1417"/>
              </a:spcAft>
              <a:buSzPct val="45000"/>
              <a:buFont typeface="StarSymbol"/>
              <a:buChar char="●"/>
              <a:defRPr lang="en-US" sz="2400" b="0" i="0" u="none" strike="noStrike" kern="1200" spc="0">
                <a:ln>
                  <a:noFill/>
                </a:ln>
                <a:solidFill>
                  <a:srgbClr val="292934"/>
                </a:solidFill>
                <a:latin typeface="Arial"/>
                <a:ea typeface="Microsoft YaHei" pitchFamily="2"/>
                <a:cs typeface="Mangal" pitchFamily="2"/>
              </a:defRPr>
            </a:lvl1pPr>
            <a:lvl2pPr marL="864000" lvl="1" indent="-324000" algn="l" hangingPunct="1">
              <a:spcBef>
                <a:spcPts val="0"/>
              </a:spcBef>
              <a:spcAft>
                <a:spcPts val="1134"/>
              </a:spcAft>
              <a:buSzPct val="45000"/>
              <a:buFont typeface="StarSymbol"/>
              <a:buChar char="●"/>
              <a:defRPr lang="en-US" sz="1800" b="0" i="0" u="none" strike="noStrike" kern="1200" spc="0">
                <a:ln>
                  <a:noFill/>
                </a:ln>
                <a:solidFill>
                  <a:srgbClr val="292934"/>
                </a:solidFill>
                <a:latin typeface="Arial"/>
                <a:ea typeface="Microsoft YaHei" pitchFamily="2"/>
                <a:cs typeface="Mangal" pitchFamily="2"/>
              </a:defRPr>
            </a:lvl2pPr>
            <a:lvl3pPr marL="1295999" lvl="2" indent="-288000" algn="l" hangingPunct="1">
              <a:spcBef>
                <a:spcPts val="0"/>
              </a:spcBef>
              <a:spcAft>
                <a:spcPts val="850"/>
              </a:spcAft>
              <a:buSzPct val="75000"/>
              <a:buFont typeface="StarSymbol"/>
              <a:buChar char="–"/>
              <a:defRPr lang="en-US" sz="1600" b="0" i="0" u="none" strike="noStrike" kern="1200" spc="0">
                <a:ln>
                  <a:noFill/>
                </a:ln>
                <a:solidFill>
                  <a:srgbClr val="292934"/>
                </a:solidFill>
                <a:latin typeface="Arial"/>
                <a:ea typeface="Microsoft YaHei" pitchFamily="2"/>
                <a:cs typeface="Mangal" pitchFamily="2"/>
              </a:defRPr>
            </a:lvl3pPr>
            <a:lvl4pPr marL="1728000" lvl="3" indent="-216000" algn="l" hangingPunct="1">
              <a:spcBef>
                <a:spcPts val="0"/>
              </a:spcBef>
              <a:spcAft>
                <a:spcPts val="567"/>
              </a:spcAft>
              <a:buSzPct val="45000"/>
              <a:buFont typeface="StarSymbol"/>
              <a:buChar char="●"/>
              <a:defRPr lang="en-US" sz="1400" b="0" i="0" u="none" strike="noStrike" kern="1200" spc="0">
                <a:ln>
                  <a:noFill/>
                </a:ln>
                <a:solidFill>
                  <a:srgbClr val="292934"/>
                </a:solidFill>
                <a:latin typeface="Arial"/>
                <a:ea typeface="Microsoft YaHei" pitchFamily="2"/>
                <a:cs typeface="Mangal" pitchFamily="2"/>
              </a:defRPr>
            </a:lvl4pPr>
            <a:lvl5pPr marL="2160000" lvl="4" indent="-216000" algn="l" hangingPunct="1">
              <a:spcBef>
                <a:spcPts val="0"/>
              </a:spcBef>
              <a:spcAft>
                <a:spcPts val="283"/>
              </a:spcAft>
              <a:buSzPct val="75000"/>
              <a:buFont typeface="StarSymbol"/>
              <a:buChar char="–"/>
              <a:defRPr lang="en-US" sz="2000" b="0" i="0" u="none" strike="noStrike" kern="1200" spc="0">
                <a:ln>
                  <a:noFill/>
                </a:ln>
                <a:solidFill>
                  <a:srgbClr val="292934"/>
                </a:solidFill>
                <a:latin typeface="Arial"/>
                <a:ea typeface="Microsoft YaHei" pitchFamily="2"/>
                <a:cs typeface="Mangal" pitchFamily="2"/>
              </a:defRPr>
            </a:lvl5pPr>
            <a:lvl6pPr marL="2592000" lvl="5"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6pPr>
            <a:lvl7pPr marL="3024000" lvl="6"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7pPr>
            <a:lvl8pPr marL="3456000" lvl="7"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8pPr>
            <a:lvl9pPr marL="3887999" lvl="8"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9pPr>
          </a:lstStyle>
          <a:p>
            <a:pPr marL="432000" marR="0" lvl="0" indent="-324000" algn="l" defTabSz="914400" rtl="0" eaLnBrk="1" fontAlgn="auto" latinLnBrk="0" hangingPunct="1">
              <a:lnSpc>
                <a:spcPct val="100000"/>
              </a:lnSpc>
              <a:spcBef>
                <a:spcPts val="0"/>
              </a:spcBef>
              <a:spcAft>
                <a:spcPts val="1417"/>
              </a:spcAft>
              <a:buClrTx/>
              <a:buSzPct val="45000"/>
              <a:buFont typeface="StarSymbol"/>
              <a:buNone/>
              <a:tabLst/>
              <a:defRPr/>
            </a:pPr>
            <a:r>
              <a:rPr lang="en-US" dirty="0" smtClean="0">
                <a:latin typeface="" pitchFamily="18"/>
              </a:rPr>
              <a:t>A lifecycle analysis at the </a:t>
            </a:r>
            <a:r>
              <a:rPr kumimoji="0" lang="en-US" sz="24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emissions of an asset over its</a:t>
            </a:r>
            <a:r>
              <a:rPr kumimoji="0" lang="en-US" sz="2400" b="0" i="0" u="none" strike="noStrike" kern="1200" cap="none" spc="0" normalizeH="0" noProof="0" dirty="0" smtClean="0">
                <a:ln>
                  <a:noFill/>
                </a:ln>
                <a:solidFill>
                  <a:srgbClr val="292934"/>
                </a:solidFill>
                <a:effectLst/>
                <a:uLnTx/>
                <a:uFillTx/>
                <a:latin typeface="" pitchFamily="18"/>
                <a:ea typeface="Microsoft YaHei" pitchFamily="2"/>
                <a:cs typeface="Mangal" pitchFamily="2"/>
              </a:rPr>
              <a:t> life also puts the </a:t>
            </a:r>
            <a:r>
              <a:rPr kumimoji="0" lang="en-US" sz="2400" b="0" i="1" u="none" strike="noStrike" kern="1200" cap="none" spc="0" normalizeH="0" noProof="0" dirty="0" smtClean="0">
                <a:ln>
                  <a:noFill/>
                </a:ln>
                <a:solidFill>
                  <a:srgbClr val="292934"/>
                </a:solidFill>
                <a:effectLst/>
                <a:uLnTx/>
                <a:uFillTx/>
                <a:latin typeface="" pitchFamily="18"/>
                <a:ea typeface="Microsoft YaHei" pitchFamily="2"/>
                <a:cs typeface="Mangal" pitchFamily="2"/>
              </a:rPr>
              <a:t>true </a:t>
            </a:r>
            <a:r>
              <a:rPr kumimoji="0" lang="en-US" sz="2400" b="0" i="0" u="none" strike="noStrike" kern="1200" cap="none" spc="0" normalizeH="0" noProof="0" dirty="0" smtClean="0">
                <a:ln>
                  <a:noFill/>
                </a:ln>
                <a:solidFill>
                  <a:srgbClr val="292934"/>
                </a:solidFill>
                <a:effectLst/>
                <a:uLnTx/>
                <a:uFillTx/>
                <a:latin typeface="" pitchFamily="18"/>
                <a:ea typeface="Microsoft YaHei" pitchFamily="2"/>
                <a:cs typeface="Mangal" pitchFamily="2"/>
              </a:rPr>
              <a:t>impact of different travel modes into context.</a:t>
            </a:r>
            <a:endParaRPr kumimoji="0" lang="en-US" sz="24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endParaRPr>
          </a:p>
          <a:p>
            <a:pPr marL="432000" marR="0" lvl="0" indent="-324000" algn="l" defTabSz="914400" rtl="0" eaLnBrk="1" fontAlgn="auto" latinLnBrk="0" hangingPunct="1">
              <a:lnSpc>
                <a:spcPct val="100000"/>
              </a:lnSpc>
              <a:spcBef>
                <a:spcPts val="0"/>
              </a:spcBef>
              <a:spcAft>
                <a:spcPts val="1417"/>
              </a:spcAft>
              <a:buClrTx/>
              <a:buSzPct val="45000"/>
              <a:buFont typeface="StarSymbol"/>
              <a:buNone/>
              <a:tabLst/>
              <a:defRPr/>
            </a:pPr>
            <a:r>
              <a:rPr kumimoji="0" lang="en-US" sz="24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 </a:t>
            </a:r>
            <a:endParaRPr kumimoji="0" lang="en-US" sz="2800" b="0" i="0" u="none" strike="noStrike" kern="1200" cap="none" spc="0" normalizeH="0" baseline="0" noProof="0" dirty="0" smtClean="0">
              <a:ln>
                <a:noFill/>
              </a:ln>
              <a:solidFill>
                <a:srgbClr val="292934"/>
              </a:solidFill>
              <a:effectLst/>
              <a:uLnTx/>
              <a:uFillTx/>
              <a:latin typeface="Arial" pitchFamily="18"/>
              <a:ea typeface="Microsoft YaHei" pitchFamily="2"/>
              <a:cs typeface="Mangal" pitchFamily="2"/>
            </a:endParaRPr>
          </a:p>
          <a:p>
            <a:pPr marL="0" marR="0" lvl="0" indent="0" algn="l" defTabSz="914400" rtl="0" eaLnBrk="1" fontAlgn="auto" latinLnBrk="0" hangingPunct="1">
              <a:lnSpc>
                <a:spcPct val="100000"/>
              </a:lnSpc>
              <a:spcBef>
                <a:spcPts val="479"/>
              </a:spcBef>
              <a:spcAft>
                <a:spcPts val="1417"/>
              </a:spcAft>
              <a:buClrTx/>
              <a:buSzPct val="45000"/>
              <a:buFont typeface="StarSymbol"/>
              <a:buNone/>
              <a:tabLst/>
              <a:defRPr/>
            </a:pPr>
            <a:endParaRPr kumimoji="0" lang="en-US" sz="2400" b="0" i="0" u="none" strike="noStrike" kern="1200" cap="none" spc="0" normalizeH="0" baseline="0" noProof="0" dirty="0" smtClean="0">
              <a:ln>
                <a:noFill/>
              </a:ln>
              <a:solidFill>
                <a:srgbClr val="292934"/>
              </a:solidFill>
              <a:effectLst/>
              <a:uLnTx/>
              <a:uFillTx/>
              <a:latin typeface="Arial" pitchFamily="18"/>
              <a:ea typeface="Microsoft YaHei" pitchFamily="2"/>
              <a:cs typeface="Mangal" pitchFamily="2"/>
            </a:endParaRPr>
          </a:p>
        </p:txBody>
      </p:sp>
    </p:spTree>
    <p:custDataLst>
      <p:tags r:id="rId1"/>
    </p:custDataLst>
    <p:extLst>
      <p:ext uri="{BB962C8B-B14F-4D97-AF65-F5344CB8AC3E}">
        <p14:creationId xmlns:p14="http://schemas.microsoft.com/office/powerpoint/2010/main" val="5185055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Land Use Effects of Transit</a:t>
            </a:r>
            <a:endParaRPr lang="en-US" dirty="0"/>
          </a:p>
        </p:txBody>
      </p:sp>
      <p:sp>
        <p:nvSpPr>
          <p:cNvPr id="4" name="Content Placeholder 3"/>
          <p:cNvSpPr>
            <a:spLocks noGrp="1"/>
          </p:cNvSpPr>
          <p:nvPr>
            <p:ph idx="1"/>
          </p:nvPr>
        </p:nvSpPr>
        <p:spPr/>
        <p:txBody>
          <a:bodyPr>
            <a:normAutofit fontScale="85000" lnSpcReduction="20000"/>
          </a:bodyPr>
          <a:lstStyle/>
          <a:p>
            <a:pPr lvl="0">
              <a:buNone/>
            </a:pPr>
            <a:r>
              <a:rPr lang="en-US" dirty="0" smtClean="0">
                <a:latin typeface="" pitchFamily="18"/>
              </a:rPr>
              <a:t>Public transportation can facilitate higher density development, which means that.....</a:t>
            </a:r>
          </a:p>
          <a:p>
            <a:pPr lvl="1"/>
            <a:r>
              <a:rPr lang="en-US" dirty="0" smtClean="0">
                <a:latin typeface="" pitchFamily="18"/>
              </a:rPr>
              <a:t>….Greater number of people can live in the same area, which in turn facilitates</a:t>
            </a:r>
          </a:p>
          <a:p>
            <a:pPr lvl="1"/>
            <a:r>
              <a:rPr lang="en-US" dirty="0" smtClean="0">
                <a:latin typeface="" pitchFamily="18"/>
              </a:rPr>
              <a:t>…a higher possibility density of retail and commercial business to support that development.</a:t>
            </a:r>
          </a:p>
          <a:p>
            <a:pPr lvl="1"/>
            <a:r>
              <a:rPr lang="en-US" dirty="0" smtClean="0">
                <a:latin typeface="" pitchFamily="18"/>
              </a:rPr>
              <a:t>...which means that people can reach a lot of their needs by walking, biking, or public transportation.</a:t>
            </a:r>
          </a:p>
          <a:p>
            <a:pPr lvl="1"/>
            <a:r>
              <a:rPr lang="en-US" dirty="0" smtClean="0">
                <a:latin typeface="" pitchFamily="18"/>
              </a:rPr>
              <a:t>….which means that less parking is needed, and the use of the use of this land can be turned over to the use of people for residential or commercial uses rather than paved parking lots.</a:t>
            </a:r>
          </a:p>
          <a:p>
            <a:pPr lvl="1"/>
            <a:r>
              <a:rPr lang="en-US" dirty="0" smtClean="0">
                <a:latin typeface="" pitchFamily="18"/>
              </a:rPr>
              <a:t>The densification effect also means that even more drivers, trips will be shorter and less miles are driven as people have to drive shorter distances between destinations.</a:t>
            </a:r>
          </a:p>
          <a:p>
            <a:endParaRPr lang="en-US" dirty="0"/>
          </a:p>
        </p:txBody>
      </p:sp>
    </p:spTree>
    <p:custDataLst>
      <p:tags r:id="rId1"/>
    </p:custDataLst>
    <p:extLst>
      <p:ext uri="{BB962C8B-B14F-4D97-AF65-F5344CB8AC3E}">
        <p14:creationId xmlns:p14="http://schemas.microsoft.com/office/powerpoint/2010/main" val="38463601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Land Use Effects of Transit</a:t>
            </a:r>
            <a:endParaRPr lang="en-US" dirty="0"/>
          </a:p>
        </p:txBody>
      </p:sp>
      <p:sp>
        <p:nvSpPr>
          <p:cNvPr id="4" name="Content Placeholder 2"/>
          <p:cNvSpPr txBox="1">
            <a:spLocks/>
          </p:cNvSpPr>
          <p:nvPr/>
        </p:nvSpPr>
        <p:spPr>
          <a:xfrm>
            <a:off x="533400" y="1600200"/>
            <a:ext cx="8153040" cy="4876560"/>
          </a:xfrm>
          <a:prstGeom prst="rect">
            <a:avLst/>
          </a:prstGeom>
        </p:spPr>
        <p:txBody>
          <a:bodyPr vert="horz" lIns="91440" tIns="45720" rIns="91440" bIns="45720" rtlCol="0">
            <a:normAutofit/>
          </a:bodyPr>
          <a:lstStyle>
            <a:defPPr marL="432000" lvl="0" indent="-324000" algn="l" hangingPunct="1">
              <a:spcBef>
                <a:spcPts val="0"/>
              </a:spcBef>
              <a:spcAft>
                <a:spcPts val="1417"/>
              </a:spcAft>
              <a:buSzPct val="45000"/>
              <a:buFont typeface="StarSymbol"/>
              <a:buNone/>
              <a:defRPr lang="en-US" sz="2400" b="0" i="0" u="none" strike="noStrike" kern="1200" spc="0">
                <a:ln>
                  <a:noFill/>
                </a:ln>
                <a:solidFill>
                  <a:srgbClr val="292934"/>
                </a:solidFill>
                <a:latin typeface="Arial"/>
                <a:ea typeface="Microsoft YaHei" pitchFamily="2"/>
                <a:cs typeface="Mangal" pitchFamily="2"/>
              </a:defRPr>
            </a:defPPr>
            <a:lvl1pPr marL="432000" lvl="0" indent="-324000" algn="l" hangingPunct="1">
              <a:spcBef>
                <a:spcPts val="0"/>
              </a:spcBef>
              <a:spcAft>
                <a:spcPts val="1417"/>
              </a:spcAft>
              <a:buSzPct val="45000"/>
              <a:buFont typeface="StarSymbol"/>
              <a:buChar char="●"/>
              <a:defRPr lang="en-US" sz="2400" b="0" i="0" u="none" strike="noStrike" kern="1200" spc="0">
                <a:ln>
                  <a:noFill/>
                </a:ln>
                <a:solidFill>
                  <a:srgbClr val="292934"/>
                </a:solidFill>
                <a:latin typeface="Arial"/>
                <a:ea typeface="Microsoft YaHei" pitchFamily="2"/>
                <a:cs typeface="Mangal" pitchFamily="2"/>
              </a:defRPr>
            </a:lvl1pPr>
            <a:lvl2pPr marL="864000" lvl="1" indent="-324000" algn="l" hangingPunct="1">
              <a:spcBef>
                <a:spcPts val="0"/>
              </a:spcBef>
              <a:spcAft>
                <a:spcPts val="1134"/>
              </a:spcAft>
              <a:buSzPct val="45000"/>
              <a:buFont typeface="StarSymbol"/>
              <a:buChar char="●"/>
              <a:defRPr lang="en-US" sz="1800" b="0" i="0" u="none" strike="noStrike" kern="1200" spc="0">
                <a:ln>
                  <a:noFill/>
                </a:ln>
                <a:solidFill>
                  <a:srgbClr val="292934"/>
                </a:solidFill>
                <a:latin typeface="Arial"/>
                <a:ea typeface="Microsoft YaHei" pitchFamily="2"/>
                <a:cs typeface="Mangal" pitchFamily="2"/>
              </a:defRPr>
            </a:lvl2pPr>
            <a:lvl3pPr marL="1295999" lvl="2" indent="-288000" algn="l" hangingPunct="1">
              <a:spcBef>
                <a:spcPts val="0"/>
              </a:spcBef>
              <a:spcAft>
                <a:spcPts val="850"/>
              </a:spcAft>
              <a:buSzPct val="75000"/>
              <a:buFont typeface="StarSymbol"/>
              <a:buChar char="–"/>
              <a:defRPr lang="en-US" sz="1600" b="0" i="0" u="none" strike="noStrike" kern="1200" spc="0">
                <a:ln>
                  <a:noFill/>
                </a:ln>
                <a:solidFill>
                  <a:srgbClr val="292934"/>
                </a:solidFill>
                <a:latin typeface="Arial"/>
                <a:ea typeface="Microsoft YaHei" pitchFamily="2"/>
                <a:cs typeface="Mangal" pitchFamily="2"/>
              </a:defRPr>
            </a:lvl3pPr>
            <a:lvl4pPr marL="1728000" lvl="3" indent="-216000" algn="l" hangingPunct="1">
              <a:spcBef>
                <a:spcPts val="0"/>
              </a:spcBef>
              <a:spcAft>
                <a:spcPts val="567"/>
              </a:spcAft>
              <a:buSzPct val="45000"/>
              <a:buFont typeface="StarSymbol"/>
              <a:buChar char="●"/>
              <a:defRPr lang="en-US" sz="1400" b="0" i="0" u="none" strike="noStrike" kern="1200" spc="0">
                <a:ln>
                  <a:noFill/>
                </a:ln>
                <a:solidFill>
                  <a:srgbClr val="292934"/>
                </a:solidFill>
                <a:latin typeface="Arial"/>
                <a:ea typeface="Microsoft YaHei" pitchFamily="2"/>
                <a:cs typeface="Mangal" pitchFamily="2"/>
              </a:defRPr>
            </a:lvl4pPr>
            <a:lvl5pPr marL="2160000" lvl="4" indent="-216000" algn="l" hangingPunct="1">
              <a:spcBef>
                <a:spcPts val="0"/>
              </a:spcBef>
              <a:spcAft>
                <a:spcPts val="283"/>
              </a:spcAft>
              <a:buSzPct val="75000"/>
              <a:buFont typeface="StarSymbol"/>
              <a:buChar char="–"/>
              <a:defRPr lang="en-US" sz="2000" b="0" i="0" u="none" strike="noStrike" kern="1200" spc="0">
                <a:ln>
                  <a:noFill/>
                </a:ln>
                <a:solidFill>
                  <a:srgbClr val="292934"/>
                </a:solidFill>
                <a:latin typeface="Arial"/>
                <a:ea typeface="Microsoft YaHei" pitchFamily="2"/>
                <a:cs typeface="Mangal" pitchFamily="2"/>
              </a:defRPr>
            </a:lvl5pPr>
            <a:lvl6pPr marL="2592000" lvl="5"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6pPr>
            <a:lvl7pPr marL="3024000" lvl="6"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7pPr>
            <a:lvl8pPr marL="3456000" lvl="7"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8pPr>
            <a:lvl9pPr marL="3887999" lvl="8" indent="-216000" algn="l" hangingPunct="1">
              <a:spcBef>
                <a:spcPts val="0"/>
              </a:spcBef>
              <a:spcAft>
                <a:spcPts val="283"/>
              </a:spcAft>
              <a:buSzPct val="45000"/>
              <a:buFont typeface="StarSymbol"/>
              <a:buChar char="●"/>
              <a:defRPr lang="en-US" sz="2000" b="0" i="0" u="none" strike="noStrike" kern="1200" spc="0">
                <a:ln>
                  <a:noFill/>
                </a:ln>
                <a:solidFill>
                  <a:srgbClr val="292934"/>
                </a:solidFill>
                <a:latin typeface="Arial"/>
                <a:ea typeface="Microsoft YaHei" pitchFamily="2"/>
                <a:cs typeface="Mangal" pitchFamily="2"/>
              </a:defRPr>
            </a:lvl9pPr>
          </a:lstStyle>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Char char="●"/>
              <a:tabLst/>
              <a:defRPr/>
            </a:pPr>
            <a:r>
              <a:rPr kumimoji="0" lang="en-US" sz="24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Transit Oriented Development (TOD) is the name for this densification around transit.</a:t>
            </a:r>
          </a:p>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Char char="●"/>
              <a:tabLst/>
              <a:defRPr/>
            </a:pPr>
            <a:r>
              <a:rPr kumimoji="0" lang="en-US" sz="2400" b="0" i="0" u="none" strike="noStrike" kern="1200" cap="none" spc="0" normalizeH="0" baseline="0" noProof="0" dirty="0" smtClean="0">
                <a:ln>
                  <a:noFill/>
                </a:ln>
                <a:solidFill>
                  <a:srgbClr val="292934"/>
                </a:solidFill>
                <a:effectLst/>
                <a:uLnTx/>
                <a:uFillTx/>
                <a:latin typeface="" pitchFamily="18"/>
                <a:ea typeface="Microsoft YaHei" pitchFamily="2"/>
                <a:cs typeface="Mangal" pitchFamily="2"/>
              </a:rPr>
              <a:t>Studies have shown that those that live in a dense, transit-oriented development will drive less than people that live in typical housing sites.</a:t>
            </a:r>
          </a:p>
          <a:p>
            <a:pPr marL="432000" marR="0" lvl="0" indent="-324000" algn="l" defTabSz="914400" rtl="0" eaLnBrk="1" fontAlgn="auto" latinLnBrk="0" hangingPunct="1">
              <a:lnSpc>
                <a:spcPct val="100000"/>
              </a:lnSpc>
              <a:spcBef>
                <a:spcPts val="0"/>
              </a:spcBef>
              <a:spcAft>
                <a:spcPts val="1417"/>
              </a:spcAft>
              <a:buClr>
                <a:schemeClr val="accent1"/>
              </a:buClr>
              <a:buSzPct val="45000"/>
              <a:buFont typeface="StarSymbol"/>
              <a:buChar char="●"/>
              <a:tabLst/>
              <a:defRPr/>
            </a:pPr>
            <a:endParaRPr kumimoji="0" lang="en-US" sz="2400" b="0" i="0" u="none" strike="noStrike" kern="1200" cap="none" spc="0" normalizeH="0" baseline="0" noProof="0" dirty="0">
              <a:ln>
                <a:noFill/>
              </a:ln>
              <a:solidFill>
                <a:srgbClr val="292934"/>
              </a:solidFill>
              <a:effectLst/>
              <a:uLnTx/>
              <a:uFillTx/>
              <a:latin typeface="" pitchFamily="18"/>
              <a:ea typeface="Microsoft YaHei" pitchFamily="2"/>
              <a:cs typeface="Mangal" pitchFamily="2"/>
            </a:endParaRPr>
          </a:p>
        </p:txBody>
      </p:sp>
      <p:pic>
        <p:nvPicPr>
          <p:cNvPr id="5" name="Picture 4"/>
          <p:cNvPicPr>
            <a:picLocks noChangeAspect="1"/>
          </p:cNvPicPr>
          <p:nvPr/>
        </p:nvPicPr>
        <p:blipFill>
          <a:blip r:embed="rId4" cstate="print">
            <a:alphaModFix/>
            <a:lum/>
          </a:blip>
          <a:srcRect/>
          <a:stretch>
            <a:fillRect/>
          </a:stretch>
        </p:blipFill>
        <p:spPr>
          <a:xfrm>
            <a:off x="2819400" y="4038600"/>
            <a:ext cx="3133800" cy="2038319"/>
          </a:xfrm>
          <a:prstGeom prst="rect">
            <a:avLst/>
          </a:prstGeom>
          <a:noFill/>
          <a:ln>
            <a:noFill/>
          </a:ln>
        </p:spPr>
      </p:pic>
    </p:spTree>
    <p:custDataLst>
      <p:tags r:id="rId1"/>
    </p:custDataLst>
    <p:extLst>
      <p:ext uri="{BB962C8B-B14F-4D97-AF65-F5344CB8AC3E}">
        <p14:creationId xmlns:p14="http://schemas.microsoft.com/office/powerpoint/2010/main" val="361940387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24"/>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ustom 2">
      <a:dk1>
        <a:sysClr val="windowText" lastClr="000000"/>
      </a:dk1>
      <a:lt1>
        <a:sysClr val="window" lastClr="FFFFFF"/>
      </a:lt1>
      <a:dk2>
        <a:srgbClr val="32387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278</TotalTime>
  <Words>2193</Words>
  <Application>Microsoft Office PowerPoint</Application>
  <PresentationFormat>On-screen Show (4:3)</PresentationFormat>
  <Paragraphs>260</Paragraphs>
  <Slides>24</Slides>
  <Notes>23</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Clarity</vt:lpstr>
      <vt:lpstr>        Module 2 Lesson 5 Environmental Sustainability and Livability</vt:lpstr>
      <vt:lpstr>Objectives</vt:lpstr>
      <vt:lpstr>Overall Context</vt:lpstr>
      <vt:lpstr>Secondary Benefits of Public Transportation</vt:lpstr>
      <vt:lpstr>The Role of Transportation in Greenhouse Gas Emissions</vt:lpstr>
      <vt:lpstr>Greenhouse Gas Emissions of Transit Versus Driving</vt:lpstr>
      <vt:lpstr>Lifecycle Emissions of Transit Compared to Driving</vt:lpstr>
      <vt:lpstr>Land Use Effects of Transit</vt:lpstr>
      <vt:lpstr>Land Use Effects of Transit</vt:lpstr>
      <vt:lpstr>Public Transit and Fuel Efficiency</vt:lpstr>
      <vt:lpstr>Fuel Types of Transit Vehicles</vt:lpstr>
      <vt:lpstr>Changes in Fuel Types of Transit Buses</vt:lpstr>
      <vt:lpstr>Fuel Types of Rail Transit Vehicles</vt:lpstr>
      <vt:lpstr>Livability</vt:lpstr>
      <vt:lpstr>Livability</vt:lpstr>
      <vt:lpstr>Livability Principles</vt:lpstr>
      <vt:lpstr>Livability Principle </vt:lpstr>
      <vt:lpstr>Livability Principle</vt:lpstr>
      <vt:lpstr>Livability Principle</vt:lpstr>
      <vt:lpstr>Livability Principle</vt:lpstr>
      <vt:lpstr>Livability Principle</vt:lpstr>
      <vt:lpstr>Livability Principle</vt:lpstr>
      <vt:lpstr>Readings:</vt:lpstr>
      <vt:lpstr>Contributor</vt:lpstr>
    </vt:vector>
  </TitlesOfParts>
  <Company>NTI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NTC</dc:title>
  <dc:creator>lori</dc:creator>
  <cp:lastModifiedBy>Lori Glickman</cp:lastModifiedBy>
  <cp:revision>36</cp:revision>
  <dcterms:created xsi:type="dcterms:W3CDTF">2012-01-19T20:24:50Z</dcterms:created>
  <dcterms:modified xsi:type="dcterms:W3CDTF">2015-06-02T19:08:33Z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A1AF7DB9-DE9D-4868-8BE0-6E34039062DB</vt:lpwstr>
  </property>
  <property fmtid="{D5CDD505-2E9C-101B-9397-08002B2CF9AE}" pid="3" name="ArticulatePath">
    <vt:lpwstr>Module+1+Lesson+3 (2)</vt:lpwstr>
  </property>
</Properties>
</file>