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2"/>
  </p:notesMasterIdLst>
  <p:sldIdLst>
    <p:sldId id="521" r:id="rId2"/>
    <p:sldId id="544" r:id="rId3"/>
    <p:sldId id="545" r:id="rId4"/>
    <p:sldId id="522" r:id="rId5"/>
    <p:sldId id="523" r:id="rId6"/>
    <p:sldId id="524" r:id="rId7"/>
    <p:sldId id="525" r:id="rId8"/>
    <p:sldId id="526" r:id="rId9"/>
    <p:sldId id="527" r:id="rId10"/>
    <p:sldId id="528" r:id="rId11"/>
    <p:sldId id="529" r:id="rId12"/>
    <p:sldId id="530" r:id="rId13"/>
    <p:sldId id="536" r:id="rId14"/>
    <p:sldId id="537" r:id="rId15"/>
    <p:sldId id="538" r:id="rId16"/>
    <p:sldId id="539" r:id="rId17"/>
    <p:sldId id="540" r:id="rId18"/>
    <p:sldId id="541" r:id="rId19"/>
    <p:sldId id="542" r:id="rId20"/>
    <p:sldId id="543" r:id="rId21"/>
  </p:sldIdLst>
  <p:sldSz cx="9144000" cy="6858000" type="screen4x3"/>
  <p:notesSz cx="6858000" cy="9144000"/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215" autoAdjust="0"/>
  </p:normalViewPr>
  <p:slideViewPr>
    <p:cSldViewPr>
      <p:cViewPr varScale="1">
        <p:scale>
          <a:sx n="85" d="100"/>
          <a:sy n="85" d="100"/>
        </p:scale>
        <p:origin x="-63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-181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B71D85-367C-4C6D-B64D-F8F86FB525D5}" type="datetimeFigureOut">
              <a:rPr lang="en-US" smtClean="0"/>
              <a:pPr/>
              <a:t>6/3/2015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1F8C8-8E18-48E8-A745-10AB944894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539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7565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182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355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2799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1558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29057" indent="-280406" defTabSz="914437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21626" indent="-224325" defTabSz="914437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570276" indent="-224325" defTabSz="914437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18927" indent="-224325" defTabSz="914437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312DD64F-98F6-49B1-B679-7B7526738187}" type="slidenum">
              <a:rPr lang="en-US" sz="1200">
                <a:solidFill>
                  <a:srgbClr val="000000"/>
                </a:solidFill>
                <a:latin typeface="Arial" charset="0"/>
              </a:rPr>
              <a:pPr/>
              <a:t>14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1" y="4344025"/>
            <a:ext cx="5028579" cy="41144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>
              <a:buFontTx/>
              <a:buChar char="•"/>
            </a:pPr>
            <a:endParaRPr lang="en-US" smtClean="0"/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41905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29057" indent="-280406" defTabSz="914437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21626" indent="-224325" defTabSz="914437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570276" indent="-224325" defTabSz="914437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18927" indent="-224325" defTabSz="914437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F84A361B-A564-4177-993C-1AA6B7AE14BD}" type="slidenum">
              <a:rPr lang="en-US" sz="1200">
                <a:solidFill>
                  <a:srgbClr val="000000"/>
                </a:solidFill>
                <a:latin typeface="Arial" charset="0"/>
              </a:rPr>
              <a:pPr/>
              <a:t>15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1" y="4344025"/>
            <a:ext cx="5028579" cy="41144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375492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29057" indent="-280406" defTabSz="914437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21626" indent="-224325" defTabSz="914437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570276" indent="-224325" defTabSz="914437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18927" indent="-224325" defTabSz="914437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9D40DFC5-1AA6-4005-BBD1-0A963BF581EE}" type="slidenum">
              <a:rPr lang="en-US" sz="1200">
                <a:solidFill>
                  <a:srgbClr val="000000"/>
                </a:solidFill>
                <a:latin typeface="Arial" charset="0"/>
              </a:rPr>
              <a:pPr/>
              <a:t>16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1" y="4344025"/>
            <a:ext cx="5028579" cy="41144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338062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5088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4180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769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1120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148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211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Systems</a:t>
            </a:r>
            <a:r>
              <a:rPr lang="en-US" baseline="0" dirty="0" smtClean="0"/>
              <a:t> planning requires a long-term approach that integrates with community goals and objectives and coordinates with other mode, land use and financial plans.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135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278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60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616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7727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328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48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609601"/>
            <a:ext cx="2411539" cy="911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7526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52600"/>
            <a:ext cx="3810000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3810000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CB1DD-265B-3A4A-B926-F28A7408B8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906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1625" y="1600200"/>
            <a:ext cx="8540750" cy="449897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11234-0EBF-4BF8-89AF-DE087CC4F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irst Line no Bullet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90000"/>
              <a:buNone/>
              <a:defRPr/>
            </a:lvl1pPr>
            <a:lvl2pPr marL="61722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90000"/>
              <a:buFont typeface="Arial" pitchFamily="34" charset="0"/>
              <a:buChar char="•"/>
              <a:defRPr sz="2400"/>
            </a:lvl2pPr>
            <a:lvl3pPr marL="83439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 sz="2000"/>
            </a:lvl3pPr>
            <a:lvl4pPr marL="110871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1800"/>
            </a:lvl4pPr>
            <a:lvl5pPr marL="133731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90000"/>
              <a:buFont typeface="Arial" pitchFamily="34" charset="0"/>
              <a:buChar char="•"/>
              <a:defRPr/>
            </a:lvl1pPr>
            <a:lvl2pPr marL="61722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90000"/>
              <a:buFont typeface="Wingdings" pitchFamily="2" charset="2"/>
              <a:buChar char="Ø"/>
              <a:defRPr sz="2000"/>
            </a:lvl2pPr>
            <a:lvl3pPr marL="83439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itchFamily="49" charset="0"/>
              <a:buChar char="o"/>
              <a:defRPr sz="1800"/>
            </a:lvl3pPr>
            <a:lvl4pPr marL="110871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1800"/>
            </a:lvl4pPr>
            <a:lvl5pPr marL="133731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096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Break - Les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65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2" r:id="rId10"/>
    <p:sldLayoutId id="214748389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Wingdings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Transit Systems Planning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3, Lesson 4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Stakeholders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Existing and future passengers</a:t>
            </a:r>
          </a:p>
          <a:p>
            <a:r>
              <a:rPr lang="en-US" dirty="0" smtClean="0"/>
              <a:t>Local citizens/taxpayers</a:t>
            </a:r>
          </a:p>
          <a:p>
            <a:r>
              <a:rPr lang="en-US" dirty="0" smtClean="0"/>
              <a:t>Vested interest groups in all relevant areas associated with project impacts (energy, air-quality, environment, mobility, population segments [seniors, disabled, minority, etc.], business, etc.).</a:t>
            </a:r>
          </a:p>
          <a:p>
            <a:r>
              <a:rPr lang="en-US" dirty="0" smtClean="0"/>
              <a:t>Regional, state, federal authorities who might be involved in providing approvals and funding.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Transit Plan Development Evaluation, and Selection</a:t>
            </a:r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0" y="6457950"/>
            <a:ext cx="1831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/>
              <a:t>Adopted from Vuchic</a:t>
            </a:r>
          </a:p>
        </p:txBody>
      </p:sp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287337" y="1919779"/>
            <a:ext cx="3081338" cy="1384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>
                <a:solidFill>
                  <a:srgbClr val="931107"/>
                </a:solidFill>
              </a:rPr>
              <a:t>Local conditions</a:t>
            </a:r>
          </a:p>
          <a:p>
            <a:pPr lvl="1"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Topography</a:t>
            </a:r>
          </a:p>
          <a:p>
            <a:pPr lvl="1"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Roadway network</a:t>
            </a:r>
          </a:p>
          <a:p>
            <a:pPr lvl="1"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Land-use</a:t>
            </a:r>
          </a:p>
          <a:p>
            <a:pPr lvl="1"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Financial capacity</a:t>
            </a:r>
          </a:p>
          <a:p>
            <a:pPr lvl="1"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Environmental considerations</a:t>
            </a:r>
          </a:p>
        </p:txBody>
      </p:sp>
      <p:sp>
        <p:nvSpPr>
          <p:cNvPr id="16390" name="TextBox 6"/>
          <p:cNvSpPr txBox="1">
            <a:spLocks noChangeArrowheads="1"/>
          </p:cNvSpPr>
          <p:nvPr/>
        </p:nvSpPr>
        <p:spPr bwMode="auto">
          <a:xfrm flipH="1">
            <a:off x="3868737" y="1919779"/>
            <a:ext cx="1111250" cy="1384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sz="1400">
                <a:solidFill>
                  <a:srgbClr val="931107"/>
                </a:solidFill>
              </a:rPr>
              <a:t>Transit system goals and objectives: role of transit</a:t>
            </a:r>
          </a:p>
        </p:txBody>
      </p:sp>
      <p:sp>
        <p:nvSpPr>
          <p:cNvPr id="16391" name="TextBox 8"/>
          <p:cNvSpPr txBox="1">
            <a:spLocks noChangeArrowheads="1"/>
          </p:cNvSpPr>
          <p:nvPr/>
        </p:nvSpPr>
        <p:spPr bwMode="auto">
          <a:xfrm>
            <a:off x="5392737" y="1919779"/>
            <a:ext cx="2590800" cy="1169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>
                <a:solidFill>
                  <a:srgbClr val="931107"/>
                </a:solidFill>
              </a:rPr>
              <a:t>Travel demand (current and forecast)</a:t>
            </a:r>
          </a:p>
          <a:p>
            <a:pPr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Origin destination pattern</a:t>
            </a:r>
          </a:p>
          <a:p>
            <a:pPr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Flow volumes</a:t>
            </a:r>
          </a:p>
          <a:p>
            <a:pPr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level of service goals</a:t>
            </a:r>
          </a:p>
        </p:txBody>
      </p:sp>
      <p:sp>
        <p:nvSpPr>
          <p:cNvPr id="16392" name="TextBox 9"/>
          <p:cNvSpPr txBox="1">
            <a:spLocks noChangeArrowheads="1"/>
          </p:cNvSpPr>
          <p:nvPr/>
        </p:nvSpPr>
        <p:spPr bwMode="auto">
          <a:xfrm>
            <a:off x="2954337" y="4358179"/>
            <a:ext cx="2981325" cy="954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>
                <a:solidFill>
                  <a:srgbClr val="931107"/>
                </a:solidFill>
              </a:rPr>
              <a:t>Design alternative plans</a:t>
            </a:r>
          </a:p>
          <a:p>
            <a:pPr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Mode or modes</a:t>
            </a:r>
          </a:p>
          <a:p>
            <a:pPr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Network configuration/alignments</a:t>
            </a:r>
          </a:p>
          <a:p>
            <a:pPr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Network extent</a:t>
            </a:r>
          </a:p>
        </p:txBody>
      </p:sp>
      <p:sp>
        <p:nvSpPr>
          <p:cNvPr id="16393" name="TextBox 15"/>
          <p:cNvSpPr txBox="1">
            <a:spLocks noChangeArrowheads="1"/>
          </p:cNvSpPr>
          <p:nvPr/>
        </p:nvSpPr>
        <p:spPr bwMode="auto">
          <a:xfrm>
            <a:off x="6840537" y="3178667"/>
            <a:ext cx="1922463" cy="2092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>
                <a:srgbClr val="931107"/>
              </a:buClr>
              <a:buFont typeface="Arial" charset="0"/>
              <a:buChar char="•"/>
            </a:pPr>
            <a:r>
              <a:rPr lang="en-US" sz="1800"/>
              <a:t> </a:t>
            </a:r>
            <a:r>
              <a:rPr lang="en-US" sz="1400">
                <a:solidFill>
                  <a:srgbClr val="931107"/>
                </a:solidFill>
              </a:rPr>
              <a:t>Carpooling/vanpool</a:t>
            </a:r>
          </a:p>
          <a:p>
            <a:pPr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 Bus</a:t>
            </a:r>
          </a:p>
          <a:p>
            <a:pPr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 Express bus</a:t>
            </a:r>
          </a:p>
          <a:p>
            <a:pPr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 Streetcar</a:t>
            </a:r>
          </a:p>
          <a:p>
            <a:pPr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 Bus rapid transit</a:t>
            </a:r>
          </a:p>
          <a:p>
            <a:pPr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 Light rail</a:t>
            </a:r>
          </a:p>
          <a:p>
            <a:pPr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 Heavy rail</a:t>
            </a:r>
          </a:p>
          <a:p>
            <a:pPr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 Commuter rail</a:t>
            </a:r>
          </a:p>
          <a:p>
            <a:pPr>
              <a:buFont typeface="Arial" charset="0"/>
              <a:buChar char="•"/>
            </a:pPr>
            <a:r>
              <a:rPr lang="en-US" sz="1400">
                <a:solidFill>
                  <a:srgbClr val="931107"/>
                </a:solidFill>
              </a:rPr>
              <a:t>  other</a:t>
            </a:r>
          </a:p>
        </p:txBody>
      </p:sp>
      <p:sp>
        <p:nvSpPr>
          <p:cNvPr id="23" name="Flowchart: Decision 22"/>
          <p:cNvSpPr/>
          <p:nvPr/>
        </p:nvSpPr>
        <p:spPr bwMode="auto">
          <a:xfrm>
            <a:off x="2116137" y="5577379"/>
            <a:ext cx="4572000" cy="1039813"/>
          </a:xfrm>
          <a:prstGeom prst="flowChartDecision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/>
              <a:t>Evaluation and selection of plan</a:t>
            </a:r>
          </a:p>
        </p:txBody>
      </p:sp>
      <p:cxnSp>
        <p:nvCxnSpPr>
          <p:cNvPr id="16395" name="Straight Arrow Connector 27"/>
          <p:cNvCxnSpPr>
            <a:cxnSpLocks noChangeShapeType="1"/>
          </p:cNvCxnSpPr>
          <p:nvPr/>
        </p:nvCxnSpPr>
        <p:spPr bwMode="auto">
          <a:xfrm>
            <a:off x="4402137" y="3307254"/>
            <a:ext cx="0" cy="228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6396" name="Straight Arrow Connector 29"/>
          <p:cNvCxnSpPr>
            <a:cxnSpLocks noChangeShapeType="1"/>
          </p:cNvCxnSpPr>
          <p:nvPr/>
        </p:nvCxnSpPr>
        <p:spPr bwMode="auto">
          <a:xfrm>
            <a:off x="4402137" y="4129579"/>
            <a:ext cx="0" cy="228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6397" name="Straight Arrow Connector 30"/>
          <p:cNvCxnSpPr>
            <a:cxnSpLocks noChangeShapeType="1"/>
          </p:cNvCxnSpPr>
          <p:nvPr/>
        </p:nvCxnSpPr>
        <p:spPr bwMode="auto">
          <a:xfrm>
            <a:off x="4402137" y="5348779"/>
            <a:ext cx="0" cy="228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6398" name="Straight Arrow Connector 31"/>
          <p:cNvCxnSpPr>
            <a:cxnSpLocks noChangeShapeType="1"/>
            <a:stCxn id="16393" idx="1"/>
            <a:endCxn id="35" idx="3"/>
          </p:cNvCxnSpPr>
          <p:nvPr/>
        </p:nvCxnSpPr>
        <p:spPr bwMode="auto">
          <a:xfrm flipH="1" flipV="1">
            <a:off x="5545137" y="3848592"/>
            <a:ext cx="1295400" cy="3762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5" name="Flowchart: Alternate Process 34"/>
          <p:cNvSpPr/>
          <p:nvPr/>
        </p:nvSpPr>
        <p:spPr bwMode="auto">
          <a:xfrm>
            <a:off x="3259137" y="3559667"/>
            <a:ext cx="2286000" cy="579437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/>
              <a:t>Matching modes to market characteristics</a:t>
            </a:r>
          </a:p>
        </p:txBody>
      </p:sp>
      <p:cxnSp>
        <p:nvCxnSpPr>
          <p:cNvPr id="16400" name="Straight Arrow Connector 42"/>
          <p:cNvCxnSpPr>
            <a:cxnSpLocks noChangeShapeType="1"/>
            <a:endCxn id="35" idx="0"/>
          </p:cNvCxnSpPr>
          <p:nvPr/>
        </p:nvCxnSpPr>
        <p:spPr bwMode="auto">
          <a:xfrm>
            <a:off x="3411537" y="3291379"/>
            <a:ext cx="990600" cy="268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6401" name="Straight Arrow Connector 44"/>
          <p:cNvCxnSpPr>
            <a:cxnSpLocks noChangeShapeType="1"/>
            <a:stCxn id="16391" idx="2"/>
            <a:endCxn id="35" idx="0"/>
          </p:cNvCxnSpPr>
          <p:nvPr/>
        </p:nvCxnSpPr>
        <p:spPr bwMode="auto">
          <a:xfrm flipH="1">
            <a:off x="4402137" y="3089767"/>
            <a:ext cx="2286000" cy="4699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200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Guidance in Matching </a:t>
            </a:r>
            <a:r>
              <a:rPr lang="en-US" dirty="0"/>
              <a:t>T</a:t>
            </a:r>
            <a:r>
              <a:rPr lang="en-US" dirty="0" smtClean="0"/>
              <a:t>echnologies to Market </a:t>
            </a:r>
            <a:r>
              <a:rPr lang="en-US" dirty="0"/>
              <a:t>C</a:t>
            </a:r>
            <a:r>
              <a:rPr lang="en-US" dirty="0" smtClean="0"/>
              <a:t>haracteristics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965AF4F-9D23-4031-9628-6FF10215A12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888" y="0"/>
            <a:ext cx="5091112" cy="689451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Steps in Project Planning </a:t>
            </a:r>
            <a:br>
              <a:rPr lang="en-US" smtClean="0"/>
            </a:br>
            <a:r>
              <a:rPr lang="en-US" smtClean="0"/>
              <a:t>and Development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876800" y="1325563"/>
            <a:ext cx="1970088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07" tIns="45705" rIns="91407" bIns="45705" anchor="ctr"/>
          <a:lstStyle/>
          <a:p>
            <a:pPr algn="ctr"/>
            <a:r>
              <a:rPr lang="en-US" sz="1000">
                <a:solidFill>
                  <a:srgbClr val="000099"/>
                </a:solidFill>
                <a:latin typeface="Arial" charset="0"/>
              </a:rPr>
              <a:t>Alternatives Analysis</a:t>
            </a:r>
            <a:endParaRPr lang="en-US" sz="25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589338" y="5197475"/>
            <a:ext cx="2101850" cy="7905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07" tIns="45705" rIns="91407" bIns="45705" anchor="ctr"/>
          <a:lstStyle/>
          <a:p>
            <a:pPr algn="ctr"/>
            <a:r>
              <a:rPr lang="en-US" sz="1000">
                <a:solidFill>
                  <a:srgbClr val="000099"/>
                </a:solidFill>
                <a:latin typeface="Arial" charset="0"/>
              </a:rPr>
              <a:t>Final Design</a:t>
            </a:r>
          </a:p>
          <a:p>
            <a:pPr algn="ctr"/>
            <a:r>
              <a:rPr lang="en-US" sz="800">
                <a:solidFill>
                  <a:srgbClr val="000099"/>
                </a:solidFill>
                <a:latin typeface="Arial" charset="0"/>
              </a:rPr>
              <a:t>Commitment of Non-Federal Funding, </a:t>
            </a:r>
          </a:p>
          <a:p>
            <a:pPr algn="ctr"/>
            <a:r>
              <a:rPr lang="en-US" sz="800">
                <a:solidFill>
                  <a:srgbClr val="000099"/>
                </a:solidFill>
                <a:latin typeface="Arial" charset="0"/>
              </a:rPr>
              <a:t>Construction Plans, ROW Acquisition,</a:t>
            </a:r>
          </a:p>
          <a:p>
            <a:pPr algn="ctr"/>
            <a:r>
              <a:rPr lang="en-US" sz="800">
                <a:solidFill>
                  <a:srgbClr val="000099"/>
                </a:solidFill>
                <a:latin typeface="Arial" charset="0"/>
              </a:rPr>
              <a:t>Before-After Data Collection Plan, </a:t>
            </a:r>
          </a:p>
          <a:p>
            <a:pPr algn="ctr"/>
            <a:r>
              <a:rPr lang="en-US" sz="800">
                <a:solidFill>
                  <a:srgbClr val="000099"/>
                </a:solidFill>
                <a:latin typeface="Arial" charset="0"/>
              </a:rPr>
              <a:t>FTA Evaluation for FFGA,</a:t>
            </a:r>
          </a:p>
          <a:p>
            <a:pPr algn="ctr"/>
            <a:r>
              <a:rPr lang="en-US" sz="800">
                <a:solidFill>
                  <a:srgbClr val="000099"/>
                </a:solidFill>
                <a:latin typeface="Arial" charset="0"/>
              </a:rPr>
              <a:t> Begin Negotiations 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 rot="-5400000">
            <a:off x="1916906" y="4482307"/>
            <a:ext cx="1870075" cy="557212"/>
          </a:xfrm>
          <a:prstGeom prst="rect">
            <a:avLst/>
          </a:prstGeom>
          <a:solidFill>
            <a:srgbClr val="C0C0C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07" tIns="45705" rIns="91407" bIns="45705" anchor="ctr"/>
          <a:lstStyle/>
          <a:p>
            <a:pPr algn="ctr"/>
            <a:r>
              <a:rPr lang="en-US" sz="1000">
                <a:solidFill>
                  <a:srgbClr val="010199"/>
                </a:solidFill>
                <a:latin typeface="Arial" charset="0"/>
              </a:rPr>
              <a:t>Project Management Oversight</a:t>
            </a:r>
            <a:endParaRPr lang="en-US" sz="800">
              <a:solidFill>
                <a:srgbClr val="010199"/>
              </a:solidFill>
              <a:latin typeface="Arial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3557588" y="6292850"/>
            <a:ext cx="2043112" cy="523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07" tIns="45705" rIns="91407" bIns="45705" anchor="ctr"/>
          <a:lstStyle/>
          <a:p>
            <a:pPr algn="ctr"/>
            <a:r>
              <a:rPr lang="en-US" sz="1000">
                <a:solidFill>
                  <a:srgbClr val="000099"/>
                </a:solidFill>
                <a:latin typeface="Arial" charset="0"/>
              </a:rPr>
              <a:t>Construction</a:t>
            </a:r>
            <a:endParaRPr lang="en-US" sz="25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589338" y="3825875"/>
            <a:ext cx="1957387" cy="495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07" tIns="45705" rIns="91407" bIns="45705" anchor="ctr"/>
          <a:lstStyle/>
          <a:p>
            <a:pPr algn="ctr"/>
            <a:r>
              <a:rPr lang="en-US" sz="1000">
                <a:solidFill>
                  <a:srgbClr val="000099"/>
                </a:solidFill>
                <a:latin typeface="Arial" charset="0"/>
              </a:rPr>
              <a:t>Preliminary Engineering</a:t>
            </a:r>
          </a:p>
          <a:p>
            <a:pPr algn="ctr"/>
            <a:r>
              <a:rPr lang="en-US" sz="800">
                <a:solidFill>
                  <a:srgbClr val="000099"/>
                </a:solidFill>
                <a:latin typeface="Arial" charset="0"/>
              </a:rPr>
              <a:t>Complete NEPA Process</a:t>
            </a:r>
          </a:p>
          <a:p>
            <a:pPr algn="ctr"/>
            <a:r>
              <a:rPr lang="en-US" sz="800">
                <a:solidFill>
                  <a:srgbClr val="000099"/>
                </a:solidFill>
                <a:latin typeface="Arial" charset="0"/>
              </a:rPr>
              <a:t>Refinement of Financial Plan</a:t>
            </a:r>
            <a:endParaRPr lang="en-US" sz="8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3678238" y="2289175"/>
            <a:ext cx="1785937" cy="585788"/>
          </a:xfrm>
          <a:prstGeom prst="diamond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07" tIns="45705" rIns="91407" bIns="45705" anchor="ctr"/>
          <a:lstStyle/>
          <a:p>
            <a:pPr algn="ctr"/>
            <a:r>
              <a:rPr lang="en-US" sz="900">
                <a:solidFill>
                  <a:srgbClr val="000099"/>
                </a:solidFill>
                <a:latin typeface="Arial" charset="0"/>
              </a:rPr>
              <a:t>Select LPA,</a:t>
            </a:r>
          </a:p>
          <a:p>
            <a:pPr algn="ctr"/>
            <a:r>
              <a:rPr lang="en-US" sz="900">
                <a:solidFill>
                  <a:srgbClr val="000099"/>
                </a:solidFill>
                <a:latin typeface="Arial" charset="0"/>
              </a:rPr>
              <a:t>  MPO Action,Develop Criteria,</a:t>
            </a:r>
          </a:p>
          <a:p>
            <a:pPr algn="ctr"/>
            <a:r>
              <a:rPr lang="en-US" sz="900">
                <a:solidFill>
                  <a:srgbClr val="000099"/>
                </a:solidFill>
                <a:latin typeface="Arial" charset="0"/>
              </a:rPr>
              <a:t>PMP</a:t>
            </a:r>
            <a:endParaRPr lang="en-US" sz="25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3633788" y="3021013"/>
            <a:ext cx="1878012" cy="622300"/>
          </a:xfrm>
          <a:prstGeom prst="diamond">
            <a:avLst/>
          </a:prstGeom>
          <a:solidFill>
            <a:srgbClr val="C0C0C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07" tIns="45705" rIns="91407" bIns="45705" anchor="ctr"/>
          <a:lstStyle/>
          <a:p>
            <a:pPr algn="ctr"/>
            <a:r>
              <a:rPr lang="en-US" sz="900">
                <a:solidFill>
                  <a:srgbClr val="010199"/>
                </a:solidFill>
                <a:latin typeface="Arial" charset="0"/>
              </a:rPr>
              <a:t>FTA Decision </a:t>
            </a:r>
          </a:p>
          <a:p>
            <a:pPr algn="ctr"/>
            <a:r>
              <a:rPr lang="en-US" sz="900">
                <a:solidFill>
                  <a:srgbClr val="010199"/>
                </a:solidFill>
                <a:latin typeface="Arial" charset="0"/>
              </a:rPr>
              <a:t>On Entry  </a:t>
            </a:r>
          </a:p>
          <a:p>
            <a:pPr algn="ctr"/>
            <a:r>
              <a:rPr lang="en-US" sz="900">
                <a:solidFill>
                  <a:srgbClr val="010199"/>
                </a:solidFill>
                <a:latin typeface="Arial" charset="0"/>
              </a:rPr>
              <a:t>into PE</a:t>
            </a:r>
            <a:endParaRPr lang="en-US" sz="900">
              <a:solidFill>
                <a:srgbClr val="010199"/>
              </a:solidFill>
              <a:latin typeface="Times New Roman" pitchFamily="18" charset="0"/>
            </a:endParaRPr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3589338" y="4430713"/>
            <a:ext cx="1941512" cy="660400"/>
          </a:xfrm>
          <a:prstGeom prst="diamond">
            <a:avLst/>
          </a:prstGeom>
          <a:solidFill>
            <a:srgbClr val="C0C0C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07" tIns="45705" rIns="91407" bIns="45705" anchor="ctr"/>
          <a:lstStyle/>
          <a:p>
            <a:pPr algn="ctr"/>
            <a:r>
              <a:rPr lang="en-US" sz="900">
                <a:solidFill>
                  <a:srgbClr val="010199"/>
                </a:solidFill>
                <a:latin typeface="Arial" charset="0"/>
              </a:rPr>
              <a:t>FTA Decision </a:t>
            </a:r>
          </a:p>
          <a:p>
            <a:pPr algn="ctr"/>
            <a:r>
              <a:rPr lang="en-US" sz="900">
                <a:solidFill>
                  <a:srgbClr val="010199"/>
                </a:solidFill>
                <a:latin typeface="Arial" charset="0"/>
              </a:rPr>
              <a:t>On Entry </a:t>
            </a:r>
          </a:p>
          <a:p>
            <a:pPr algn="ctr"/>
            <a:r>
              <a:rPr lang="en-US" sz="900">
                <a:solidFill>
                  <a:srgbClr val="010199"/>
                </a:solidFill>
                <a:latin typeface="Arial" charset="0"/>
              </a:rPr>
              <a:t>into Final Design</a:t>
            </a:r>
            <a:endParaRPr lang="en-US" sz="1000">
              <a:solidFill>
                <a:srgbClr val="010199"/>
              </a:solidFill>
              <a:latin typeface="Arial" charset="0"/>
            </a:endParaRPr>
          </a:p>
        </p:txBody>
      </p:sp>
      <p:sp>
        <p:nvSpPr>
          <p:cNvPr id="24586" name="AutoShape 10"/>
          <p:cNvSpPr>
            <a:spLocks noChangeArrowheads="1"/>
          </p:cNvSpPr>
          <p:nvPr/>
        </p:nvSpPr>
        <p:spPr bwMode="auto">
          <a:xfrm>
            <a:off x="5843588" y="5302250"/>
            <a:ext cx="1979612" cy="585788"/>
          </a:xfrm>
          <a:prstGeom prst="diamond">
            <a:avLst/>
          </a:prstGeom>
          <a:solidFill>
            <a:srgbClr val="C0C0C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07" tIns="45705" rIns="91407" bIns="45705" anchor="ctr"/>
          <a:lstStyle/>
          <a:p>
            <a:pPr algn="ctr"/>
            <a:r>
              <a:rPr lang="en-US" sz="900">
                <a:solidFill>
                  <a:srgbClr val="010199"/>
                </a:solidFill>
                <a:latin typeface="Arial" charset="0"/>
              </a:rPr>
              <a:t>Full Funding </a:t>
            </a:r>
          </a:p>
          <a:p>
            <a:pPr algn="ctr"/>
            <a:r>
              <a:rPr lang="en-US" sz="900">
                <a:solidFill>
                  <a:srgbClr val="010199"/>
                </a:solidFill>
                <a:latin typeface="Arial" charset="0"/>
              </a:rPr>
              <a:t>Grant Agreement</a:t>
            </a:r>
            <a:endParaRPr lang="en-US" sz="1000">
              <a:solidFill>
                <a:srgbClr val="010199"/>
              </a:solidFill>
              <a:latin typeface="Arial" charset="0"/>
            </a:endParaRP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685800" y="5480050"/>
            <a:ext cx="209550" cy="157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10199"/>
              </a:solidFill>
            </a:endParaRPr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 flipV="1">
            <a:off x="4268788" y="1570038"/>
            <a:ext cx="571500" cy="6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>
            <a:off x="4568825" y="3652838"/>
            <a:ext cx="0" cy="173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>
            <a:off x="2819400" y="6518275"/>
            <a:ext cx="7699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7010400" y="2889250"/>
            <a:ext cx="17748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7" tIns="45705" rIns="91407" bIns="45705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1" i="1">
                <a:solidFill>
                  <a:srgbClr val="010199"/>
                </a:solidFill>
                <a:latin typeface="Arial" charset="0"/>
              </a:rPr>
              <a:t>Preliminary Engineering</a:t>
            </a:r>
            <a:endParaRPr lang="en-US" sz="2500">
              <a:solidFill>
                <a:srgbClr val="010199"/>
              </a:solidFill>
              <a:latin typeface="Times New Roman" pitchFamily="18" charset="0"/>
            </a:endParaRP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7177088" y="4914900"/>
            <a:ext cx="13922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7" tIns="45705" rIns="91407" bIns="45705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1" i="1">
                <a:solidFill>
                  <a:srgbClr val="010199"/>
                </a:solidFill>
                <a:latin typeface="Arial" charset="0"/>
              </a:rPr>
              <a:t>Final Design</a:t>
            </a:r>
            <a:endParaRPr lang="en-US" sz="2500">
              <a:solidFill>
                <a:srgbClr val="010199"/>
              </a:solidFill>
              <a:latin typeface="Times New Roman" pitchFamily="18" charset="0"/>
            </a:endParaRP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7096125" y="6227763"/>
            <a:ext cx="15478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7" tIns="45705" rIns="91407" bIns="45705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1" i="1">
                <a:solidFill>
                  <a:srgbClr val="010199"/>
                </a:solidFill>
                <a:latin typeface="Arial" charset="0"/>
              </a:rPr>
              <a:t>Construction</a:t>
            </a:r>
          </a:p>
        </p:txBody>
      </p:sp>
      <p:sp>
        <p:nvSpPr>
          <p:cNvPr id="24595" name="AutoShape 19"/>
          <p:cNvSpPr>
            <a:spLocks noChangeArrowheads="1"/>
          </p:cNvSpPr>
          <p:nvPr/>
        </p:nvSpPr>
        <p:spPr bwMode="auto">
          <a:xfrm>
            <a:off x="609600" y="6089650"/>
            <a:ext cx="260350" cy="117475"/>
          </a:xfrm>
          <a:prstGeom prst="diamond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10199"/>
              </a:solidFill>
            </a:endParaRP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1066800" y="6089650"/>
            <a:ext cx="9921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7" tIns="45705" rIns="91407" bIns="45705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010199"/>
                </a:solidFill>
                <a:latin typeface="Arial" charset="0"/>
              </a:rPr>
              <a:t>Decision Point</a:t>
            </a:r>
          </a:p>
        </p:txBody>
      </p:sp>
      <p:sp>
        <p:nvSpPr>
          <p:cNvPr id="24597" name="Line 21"/>
          <p:cNvSpPr>
            <a:spLocks noChangeShapeType="1"/>
          </p:cNvSpPr>
          <p:nvPr/>
        </p:nvSpPr>
        <p:spPr bwMode="auto">
          <a:xfrm>
            <a:off x="4568825" y="28749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8" name="Line 22"/>
          <p:cNvSpPr>
            <a:spLocks noChangeShapeType="1"/>
          </p:cNvSpPr>
          <p:nvPr/>
        </p:nvSpPr>
        <p:spPr bwMode="auto">
          <a:xfrm>
            <a:off x="4568825" y="4321175"/>
            <a:ext cx="0" cy="109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9" name="Line 23"/>
          <p:cNvSpPr>
            <a:spLocks noChangeShapeType="1"/>
          </p:cNvSpPr>
          <p:nvPr/>
        </p:nvSpPr>
        <p:spPr bwMode="auto">
          <a:xfrm>
            <a:off x="4568825" y="5091113"/>
            <a:ext cx="0" cy="1095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00" name="Line 24"/>
          <p:cNvSpPr>
            <a:spLocks noChangeShapeType="1"/>
          </p:cNvSpPr>
          <p:nvPr/>
        </p:nvSpPr>
        <p:spPr bwMode="auto">
          <a:xfrm>
            <a:off x="3130550" y="4054475"/>
            <a:ext cx="458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>
            <a:off x="3130550" y="4760913"/>
            <a:ext cx="458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3138488" y="5530850"/>
            <a:ext cx="450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03" name="Line 27"/>
          <p:cNvSpPr>
            <a:spLocks noChangeShapeType="1"/>
          </p:cNvSpPr>
          <p:nvPr/>
        </p:nvSpPr>
        <p:spPr bwMode="auto">
          <a:xfrm>
            <a:off x="2827338" y="5695950"/>
            <a:ext cx="0" cy="831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5868988" y="5299075"/>
            <a:ext cx="14620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>
              <a:solidFill>
                <a:srgbClr val="010199"/>
              </a:solidFill>
              <a:latin typeface="Times New Roman" pitchFamily="18" charset="0"/>
            </a:endParaRPr>
          </a:p>
        </p:txBody>
      </p:sp>
      <p:sp>
        <p:nvSpPr>
          <p:cNvPr id="24605" name="Text Box 29"/>
          <p:cNvSpPr txBox="1">
            <a:spLocks noChangeArrowheads="1"/>
          </p:cNvSpPr>
          <p:nvPr/>
        </p:nvSpPr>
        <p:spPr bwMode="auto">
          <a:xfrm>
            <a:off x="3925888" y="6051550"/>
            <a:ext cx="1841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9" rIns="91418" bIns="45709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800">
              <a:solidFill>
                <a:srgbClr val="010199"/>
              </a:solidFill>
              <a:latin typeface="Arial" charset="0"/>
            </a:endParaRPr>
          </a:p>
        </p:txBody>
      </p:sp>
      <p:sp>
        <p:nvSpPr>
          <p:cNvPr id="24606" name="Line 30"/>
          <p:cNvSpPr>
            <a:spLocks noChangeShapeType="1"/>
          </p:cNvSpPr>
          <p:nvPr/>
        </p:nvSpPr>
        <p:spPr bwMode="auto">
          <a:xfrm>
            <a:off x="5691188" y="5607050"/>
            <a:ext cx="193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07" name="Line 31"/>
          <p:cNvSpPr>
            <a:spLocks noChangeShapeType="1"/>
          </p:cNvSpPr>
          <p:nvPr/>
        </p:nvSpPr>
        <p:spPr bwMode="auto">
          <a:xfrm flipH="1">
            <a:off x="4548188" y="6140450"/>
            <a:ext cx="2279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08" name="Line 32"/>
          <p:cNvSpPr>
            <a:spLocks noChangeShapeType="1"/>
          </p:cNvSpPr>
          <p:nvPr/>
        </p:nvSpPr>
        <p:spPr bwMode="auto">
          <a:xfrm>
            <a:off x="4548188" y="614045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09" name="Line 33"/>
          <p:cNvSpPr>
            <a:spLocks noChangeShapeType="1"/>
          </p:cNvSpPr>
          <p:nvPr/>
        </p:nvSpPr>
        <p:spPr bwMode="auto">
          <a:xfrm>
            <a:off x="6834188" y="5911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10" name="Line 34"/>
          <p:cNvSpPr>
            <a:spLocks noChangeShapeType="1"/>
          </p:cNvSpPr>
          <p:nvPr/>
        </p:nvSpPr>
        <p:spPr bwMode="auto">
          <a:xfrm flipV="1">
            <a:off x="2852738" y="3330575"/>
            <a:ext cx="0" cy="485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11" name="Line 35"/>
          <p:cNvSpPr>
            <a:spLocks noChangeShapeType="1"/>
          </p:cNvSpPr>
          <p:nvPr/>
        </p:nvSpPr>
        <p:spPr bwMode="auto">
          <a:xfrm>
            <a:off x="2852738" y="3340100"/>
            <a:ext cx="790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12" name="Rectangle 36"/>
          <p:cNvSpPr>
            <a:spLocks noChangeArrowheads="1"/>
          </p:cNvSpPr>
          <p:nvPr/>
        </p:nvSpPr>
        <p:spPr bwMode="auto">
          <a:xfrm>
            <a:off x="990600" y="5480050"/>
            <a:ext cx="12811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000">
                <a:solidFill>
                  <a:srgbClr val="010199"/>
                </a:solidFill>
                <a:latin typeface="Arial" charset="0"/>
              </a:rPr>
              <a:t>Major Development</a:t>
            </a:r>
          </a:p>
          <a:p>
            <a:pPr eaLnBrk="1" hangingPunct="1"/>
            <a:r>
              <a:rPr lang="en-US" sz="1000">
                <a:solidFill>
                  <a:srgbClr val="010199"/>
                </a:solidFill>
                <a:latin typeface="Arial" charset="0"/>
              </a:rPr>
              <a:t>           Stage</a:t>
            </a:r>
          </a:p>
        </p:txBody>
      </p:sp>
      <p:sp>
        <p:nvSpPr>
          <p:cNvPr id="24613" name="Rectangle 37"/>
          <p:cNvSpPr>
            <a:spLocks noChangeArrowheads="1"/>
          </p:cNvSpPr>
          <p:nvPr/>
        </p:nvSpPr>
        <p:spPr bwMode="auto">
          <a:xfrm>
            <a:off x="2286000" y="1365250"/>
            <a:ext cx="1970088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07" tIns="45705" rIns="91407" bIns="45705" anchor="ctr"/>
          <a:lstStyle/>
          <a:p>
            <a:pPr algn="ctr"/>
            <a:r>
              <a:rPr lang="en-US" sz="1000">
                <a:solidFill>
                  <a:srgbClr val="000099"/>
                </a:solidFill>
                <a:latin typeface="Arial" charset="0"/>
              </a:rPr>
              <a:t>Systems Planning</a:t>
            </a:r>
            <a:endParaRPr lang="en-US" sz="25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4614" name="Text Box 38"/>
          <p:cNvSpPr txBox="1">
            <a:spLocks noChangeArrowheads="1"/>
          </p:cNvSpPr>
          <p:nvPr/>
        </p:nvSpPr>
        <p:spPr bwMode="auto">
          <a:xfrm>
            <a:off x="7162800" y="1517650"/>
            <a:ext cx="1041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7" tIns="45705" rIns="91407" bIns="45705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1" i="1">
                <a:solidFill>
                  <a:srgbClr val="010199"/>
                </a:solidFill>
                <a:latin typeface="Arial" charset="0"/>
              </a:rPr>
              <a:t>Planning</a:t>
            </a:r>
            <a:endParaRPr lang="en-US" sz="1400" b="1" i="1">
              <a:solidFill>
                <a:srgbClr val="010199"/>
              </a:solidFill>
              <a:latin typeface="Arial" charset="0"/>
            </a:endParaRPr>
          </a:p>
        </p:txBody>
      </p:sp>
      <p:sp>
        <p:nvSpPr>
          <p:cNvPr id="24615" name="AutoShape 39"/>
          <p:cNvSpPr>
            <a:spLocks noChangeArrowheads="1"/>
          </p:cNvSpPr>
          <p:nvPr/>
        </p:nvSpPr>
        <p:spPr bwMode="auto">
          <a:xfrm>
            <a:off x="4171950" y="1736725"/>
            <a:ext cx="757238" cy="5143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10199"/>
              </a:solidFill>
            </a:endParaRPr>
          </a:p>
        </p:txBody>
      </p:sp>
      <p:sp>
        <p:nvSpPr>
          <p:cNvPr id="24616" name="Line 40"/>
          <p:cNvSpPr>
            <a:spLocks noChangeShapeType="1"/>
          </p:cNvSpPr>
          <p:nvPr/>
        </p:nvSpPr>
        <p:spPr bwMode="auto">
          <a:xfrm flipH="1">
            <a:off x="4264025" y="1655763"/>
            <a:ext cx="600075" cy="7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17" name="AutoShape 49"/>
          <p:cNvSpPr>
            <a:spLocks noChangeArrowheads="1"/>
          </p:cNvSpPr>
          <p:nvPr/>
        </p:nvSpPr>
        <p:spPr bwMode="auto">
          <a:xfrm>
            <a:off x="228600" y="2203450"/>
            <a:ext cx="2667000" cy="914400"/>
          </a:xfrm>
          <a:prstGeom prst="wedgeRectCallout">
            <a:avLst>
              <a:gd name="adj1" fmla="val 45773"/>
              <a:gd name="adj2" fmla="val -8784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600">
                <a:solidFill>
                  <a:srgbClr val="010199"/>
                </a:solidFill>
              </a:rPr>
              <a:t>  </a:t>
            </a:r>
            <a:r>
              <a:rPr lang="en-US" sz="1200" u="sng">
                <a:solidFill>
                  <a:srgbClr val="000099"/>
                </a:solidFill>
              </a:rPr>
              <a:t>Decisions</a:t>
            </a:r>
          </a:p>
          <a:p>
            <a:pPr eaLnBrk="1" hangingPunct="1">
              <a:buFontTx/>
              <a:buChar char="•"/>
            </a:pPr>
            <a:r>
              <a:rPr lang="en-US" sz="1200">
                <a:solidFill>
                  <a:srgbClr val="000099"/>
                </a:solidFill>
              </a:rPr>
              <a:t> Needs</a:t>
            </a:r>
          </a:p>
          <a:p>
            <a:pPr eaLnBrk="1" hangingPunct="1">
              <a:buFontTx/>
              <a:buChar char="•"/>
            </a:pPr>
            <a:r>
              <a:rPr lang="en-US" sz="1200">
                <a:solidFill>
                  <a:srgbClr val="000099"/>
                </a:solidFill>
              </a:rPr>
              <a:t> Policies</a:t>
            </a:r>
          </a:p>
          <a:p>
            <a:pPr eaLnBrk="1" hangingPunct="1">
              <a:buFontTx/>
              <a:buChar char="•"/>
            </a:pPr>
            <a:r>
              <a:rPr lang="en-US" sz="1200">
                <a:solidFill>
                  <a:srgbClr val="000099"/>
                </a:solidFill>
              </a:rPr>
              <a:t> Priority corridor(s)</a:t>
            </a:r>
          </a:p>
        </p:txBody>
      </p:sp>
      <p:sp>
        <p:nvSpPr>
          <p:cNvPr id="24618" name="AutoShape 50"/>
          <p:cNvSpPr>
            <a:spLocks noChangeArrowheads="1"/>
          </p:cNvSpPr>
          <p:nvPr/>
        </p:nvSpPr>
        <p:spPr bwMode="auto">
          <a:xfrm>
            <a:off x="6172200" y="2051050"/>
            <a:ext cx="2667000" cy="838200"/>
          </a:xfrm>
          <a:prstGeom prst="wedgeRectCallout">
            <a:avLst>
              <a:gd name="adj1" fmla="val -46903"/>
              <a:gd name="adj2" fmla="val -75949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200" u="sng">
                <a:solidFill>
                  <a:srgbClr val="000099"/>
                </a:solidFill>
              </a:rPr>
              <a:t>Decisions</a:t>
            </a:r>
          </a:p>
          <a:p>
            <a:pPr eaLnBrk="1" hangingPunct="1">
              <a:buFontTx/>
              <a:buChar char="•"/>
            </a:pPr>
            <a:r>
              <a:rPr lang="en-US" sz="1200">
                <a:solidFill>
                  <a:srgbClr val="000099"/>
                </a:solidFill>
              </a:rPr>
              <a:t>  Mode, general alignment</a:t>
            </a:r>
          </a:p>
          <a:p>
            <a:pPr eaLnBrk="1" hangingPunct="1">
              <a:buFontTx/>
              <a:buChar char="•"/>
            </a:pPr>
            <a:r>
              <a:rPr lang="en-US" sz="1200">
                <a:solidFill>
                  <a:srgbClr val="000099"/>
                </a:solidFill>
              </a:rPr>
              <a:t>  Financial plan</a:t>
            </a:r>
          </a:p>
          <a:p>
            <a:pPr eaLnBrk="1" hangingPunct="1">
              <a:buFontTx/>
              <a:buChar char="•"/>
            </a:pPr>
            <a:r>
              <a:rPr lang="en-US" sz="1200">
                <a:solidFill>
                  <a:srgbClr val="000099"/>
                </a:solidFill>
              </a:rPr>
              <a:t>  Adopt LPA into LRTP</a:t>
            </a:r>
          </a:p>
        </p:txBody>
      </p:sp>
      <p:sp>
        <p:nvSpPr>
          <p:cNvPr id="24619" name="AutoShape 51"/>
          <p:cNvSpPr>
            <a:spLocks noChangeArrowheads="1"/>
          </p:cNvSpPr>
          <p:nvPr/>
        </p:nvSpPr>
        <p:spPr bwMode="auto">
          <a:xfrm>
            <a:off x="6248400" y="3498850"/>
            <a:ext cx="2667000" cy="1371600"/>
          </a:xfrm>
          <a:prstGeom prst="wedgeRectCallout">
            <a:avLst>
              <a:gd name="adj1" fmla="val -75356"/>
              <a:gd name="adj2" fmla="val -11921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600">
                <a:solidFill>
                  <a:srgbClr val="010199"/>
                </a:solidFill>
              </a:rPr>
              <a:t> </a:t>
            </a:r>
            <a:r>
              <a:rPr lang="en-US" sz="1200" u="sng">
                <a:solidFill>
                  <a:srgbClr val="000099"/>
                </a:solidFill>
              </a:rPr>
              <a:t>Decisions</a:t>
            </a:r>
          </a:p>
          <a:p>
            <a:pPr eaLnBrk="1" hangingPunct="1">
              <a:buFontTx/>
              <a:buChar char="•"/>
            </a:pPr>
            <a:r>
              <a:rPr lang="en-US" sz="1200">
                <a:solidFill>
                  <a:srgbClr val="000099"/>
                </a:solidFill>
              </a:rPr>
              <a:t> Refinements to LPA</a:t>
            </a:r>
          </a:p>
          <a:p>
            <a:pPr eaLnBrk="1" hangingPunct="1">
              <a:buFontTx/>
              <a:buChar char="•"/>
            </a:pPr>
            <a:r>
              <a:rPr lang="en-US" sz="1200">
                <a:solidFill>
                  <a:srgbClr val="000099"/>
                </a:solidFill>
              </a:rPr>
              <a:t> Final scope and cost</a:t>
            </a:r>
          </a:p>
          <a:p>
            <a:pPr eaLnBrk="1" hangingPunct="1">
              <a:buFontTx/>
              <a:buChar char="•"/>
            </a:pPr>
            <a:r>
              <a:rPr lang="en-US" sz="1200">
                <a:solidFill>
                  <a:srgbClr val="000099"/>
                </a:solidFill>
              </a:rPr>
              <a:t> Complete NEPA</a:t>
            </a:r>
          </a:p>
          <a:p>
            <a:pPr eaLnBrk="1" hangingPunct="1">
              <a:buFontTx/>
              <a:buChar char="•"/>
            </a:pPr>
            <a:r>
              <a:rPr lang="en-US" sz="1200">
                <a:solidFill>
                  <a:srgbClr val="000099"/>
                </a:solidFill>
              </a:rPr>
              <a:t> Implement financial plan</a:t>
            </a:r>
          </a:p>
          <a:p>
            <a:pPr eaLnBrk="1" hangingPunct="1">
              <a:buFontTx/>
              <a:buChar char="•"/>
            </a:pPr>
            <a:r>
              <a:rPr lang="en-US" sz="1200">
                <a:solidFill>
                  <a:srgbClr val="000099"/>
                </a:solidFill>
              </a:rPr>
              <a:t> Refine Project Management Plan</a:t>
            </a:r>
          </a:p>
          <a:p>
            <a:pPr eaLnBrk="1" hangingPunct="1">
              <a:buFontTx/>
              <a:buChar char="•"/>
            </a:pPr>
            <a:r>
              <a:rPr lang="en-US" sz="1200">
                <a:solidFill>
                  <a:srgbClr val="000099"/>
                </a:solidFill>
              </a:rPr>
              <a:t> Enhance Technical Capacity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New Starts Planning and </a:t>
            </a:r>
            <a:br>
              <a:rPr lang="en-US" smtClean="0"/>
            </a:br>
            <a:r>
              <a:rPr lang="en-US" smtClean="0"/>
              <a:t>Project Development Process</a:t>
            </a:r>
            <a:br>
              <a:rPr lang="en-US" smtClean="0"/>
            </a:br>
            <a:endParaRPr 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Small Starts </a:t>
            </a:r>
            <a:br>
              <a:rPr lang="en-US" smtClean="0"/>
            </a:br>
            <a:r>
              <a:rPr lang="en-US" smtClean="0"/>
              <a:t>Planning and Project Development</a:t>
            </a:r>
          </a:p>
        </p:txBody>
      </p:sp>
      <p:sp>
        <p:nvSpPr>
          <p:cNvPr id="25602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077200" y="6477000"/>
            <a:ext cx="10668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2FEE5915-7565-440D-A7A5-FD7BE8BCE492}" type="slidenum">
              <a:rPr lang="en-US" sz="1400" smtClean="0">
                <a:solidFill>
                  <a:srgbClr val="FFFFFF"/>
                </a:solidFill>
                <a:latin typeface="Arial" charset="0"/>
              </a:rPr>
              <a:pPr/>
              <a:t>15</a:t>
            </a:fld>
            <a:endParaRPr lang="en-US" sz="140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4876800" y="1600200"/>
            <a:ext cx="2362200" cy="503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07" tIns="45705" rIns="91407" bIns="45705" anchor="ctr"/>
          <a:lstStyle/>
          <a:p>
            <a:pPr algn="ctr"/>
            <a:r>
              <a:rPr lang="en-US" sz="1400" b="1">
                <a:solidFill>
                  <a:srgbClr val="000099"/>
                </a:solidFill>
                <a:latin typeface="Arial" charset="0"/>
              </a:rPr>
              <a:t>Alternatives Analysis</a:t>
            </a:r>
            <a:endParaRPr lang="en-US" sz="1400" b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3048000" y="4800600"/>
            <a:ext cx="29718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07" tIns="45705" rIns="91407" bIns="45705" anchor="ctr"/>
          <a:lstStyle/>
          <a:p>
            <a:pPr algn="ctr"/>
            <a:r>
              <a:rPr lang="en-US" sz="1400" b="1">
                <a:solidFill>
                  <a:srgbClr val="000099"/>
                </a:solidFill>
                <a:latin typeface="Arial" charset="0"/>
              </a:rPr>
              <a:t>Project Development</a:t>
            </a:r>
            <a:endParaRPr lang="en-US" sz="8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5606" name="AutoShape 5"/>
          <p:cNvSpPr>
            <a:spLocks noChangeArrowheads="1"/>
          </p:cNvSpPr>
          <p:nvPr/>
        </p:nvSpPr>
        <p:spPr bwMode="auto">
          <a:xfrm>
            <a:off x="3048000" y="2514600"/>
            <a:ext cx="2971800" cy="685800"/>
          </a:xfrm>
          <a:prstGeom prst="diamond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07" tIns="45705" rIns="91407" bIns="45705" anchor="ctr"/>
          <a:lstStyle/>
          <a:p>
            <a:pPr algn="ctr"/>
            <a:endParaRPr lang="en-US" sz="900">
              <a:solidFill>
                <a:srgbClr val="000099"/>
              </a:solidFill>
              <a:latin typeface="Arial" charset="0"/>
            </a:endParaRPr>
          </a:p>
          <a:p>
            <a:pPr algn="ctr"/>
            <a:r>
              <a:rPr lang="en-US" sz="1400" b="1">
                <a:solidFill>
                  <a:srgbClr val="000099"/>
                </a:solidFill>
                <a:latin typeface="Arial" charset="0"/>
              </a:rPr>
              <a:t>Select LPA</a:t>
            </a:r>
          </a:p>
          <a:p>
            <a:pPr algn="ctr"/>
            <a:r>
              <a:rPr lang="en-US" sz="900">
                <a:solidFill>
                  <a:srgbClr val="000099"/>
                </a:solidFill>
                <a:latin typeface="Arial" charset="0"/>
              </a:rPr>
              <a:t>  </a:t>
            </a:r>
            <a:endParaRPr lang="en-US" sz="25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5607" name="AutoShape 6"/>
          <p:cNvSpPr>
            <a:spLocks noChangeArrowheads="1"/>
          </p:cNvSpPr>
          <p:nvPr/>
        </p:nvSpPr>
        <p:spPr bwMode="auto">
          <a:xfrm>
            <a:off x="3048000" y="3505200"/>
            <a:ext cx="2971800" cy="9906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07" tIns="45705" rIns="91407" bIns="45705" anchor="ctr"/>
          <a:lstStyle/>
          <a:p>
            <a:pPr algn="ctr"/>
            <a:r>
              <a:rPr lang="en-US" sz="1400" b="1">
                <a:solidFill>
                  <a:srgbClr val="010199"/>
                </a:solidFill>
                <a:latin typeface="Arial" charset="0"/>
              </a:rPr>
              <a:t>FTA Approval</a:t>
            </a:r>
          </a:p>
          <a:p>
            <a:pPr algn="ctr"/>
            <a:r>
              <a:rPr lang="en-US" sz="1400" b="1">
                <a:solidFill>
                  <a:srgbClr val="010199"/>
                </a:solidFill>
                <a:latin typeface="Arial" charset="0"/>
              </a:rPr>
              <a:t> to Start PD</a:t>
            </a:r>
          </a:p>
        </p:txBody>
      </p:sp>
      <p:sp>
        <p:nvSpPr>
          <p:cNvPr id="25608" name="AutoShape 7"/>
          <p:cNvSpPr>
            <a:spLocks noChangeArrowheads="1"/>
          </p:cNvSpPr>
          <p:nvPr/>
        </p:nvSpPr>
        <p:spPr bwMode="auto">
          <a:xfrm>
            <a:off x="3048000" y="5638800"/>
            <a:ext cx="2971800" cy="896938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07" tIns="45705" rIns="91407" bIns="45705" anchor="ctr"/>
          <a:lstStyle/>
          <a:p>
            <a:pPr algn="ctr"/>
            <a:r>
              <a:rPr lang="en-US" sz="1400" b="1">
                <a:solidFill>
                  <a:srgbClr val="010199"/>
                </a:solidFill>
                <a:latin typeface="Arial" charset="0"/>
              </a:rPr>
              <a:t>Project Construction </a:t>
            </a:r>
          </a:p>
          <a:p>
            <a:pPr algn="ctr"/>
            <a:r>
              <a:rPr lang="en-US" sz="1400" b="1">
                <a:solidFill>
                  <a:srgbClr val="010199"/>
                </a:solidFill>
                <a:latin typeface="Arial" charset="0"/>
              </a:rPr>
              <a:t>Grant Agreement</a:t>
            </a:r>
          </a:p>
        </p:txBody>
      </p:sp>
      <p:sp>
        <p:nvSpPr>
          <p:cNvPr id="25609" name="Line 8"/>
          <p:cNvSpPr>
            <a:spLocks noChangeShapeType="1"/>
          </p:cNvSpPr>
          <p:nvPr/>
        </p:nvSpPr>
        <p:spPr bwMode="auto">
          <a:xfrm flipV="1">
            <a:off x="4267200" y="1676400"/>
            <a:ext cx="571500" cy="6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0" name="Rectangle 9"/>
          <p:cNvSpPr>
            <a:spLocks noChangeArrowheads="1"/>
          </p:cNvSpPr>
          <p:nvPr/>
        </p:nvSpPr>
        <p:spPr bwMode="auto">
          <a:xfrm>
            <a:off x="2057400" y="1600200"/>
            <a:ext cx="2198688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07" tIns="45705" rIns="91407" bIns="45705" anchor="ctr"/>
          <a:lstStyle/>
          <a:p>
            <a:pPr algn="ctr"/>
            <a:r>
              <a:rPr lang="en-US" sz="1400" b="1">
                <a:solidFill>
                  <a:srgbClr val="000099"/>
                </a:solidFill>
                <a:latin typeface="Arial" charset="0"/>
              </a:rPr>
              <a:t>System Planning</a:t>
            </a:r>
            <a:endParaRPr lang="en-US" sz="1400" b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5611" name="AutoShape 10"/>
          <p:cNvSpPr>
            <a:spLocks noChangeArrowheads="1"/>
          </p:cNvSpPr>
          <p:nvPr/>
        </p:nvSpPr>
        <p:spPr bwMode="auto">
          <a:xfrm>
            <a:off x="4191000" y="2133600"/>
            <a:ext cx="757238" cy="304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10199"/>
              </a:solidFill>
            </a:endParaRPr>
          </a:p>
        </p:txBody>
      </p:sp>
      <p:sp>
        <p:nvSpPr>
          <p:cNvPr id="25612" name="Line 11"/>
          <p:cNvSpPr>
            <a:spLocks noChangeShapeType="1"/>
          </p:cNvSpPr>
          <p:nvPr/>
        </p:nvSpPr>
        <p:spPr bwMode="auto">
          <a:xfrm flipH="1">
            <a:off x="4267200" y="1981200"/>
            <a:ext cx="600075" cy="79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5613" name="AutoShape 12"/>
          <p:cNvCxnSpPr>
            <a:cxnSpLocks noChangeShapeType="1"/>
            <a:stCxn id="25607" idx="2"/>
            <a:endCxn id="25605" idx="0"/>
          </p:cNvCxnSpPr>
          <p:nvPr/>
        </p:nvCxnSpPr>
        <p:spPr bwMode="auto">
          <a:xfrm>
            <a:off x="4533900" y="4495800"/>
            <a:ext cx="0" cy="304800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4" name="AutoShape 13"/>
          <p:cNvCxnSpPr>
            <a:cxnSpLocks noChangeShapeType="1"/>
            <a:stCxn id="25605" idx="2"/>
            <a:endCxn id="25608" idx="0"/>
          </p:cNvCxnSpPr>
          <p:nvPr/>
        </p:nvCxnSpPr>
        <p:spPr bwMode="auto">
          <a:xfrm>
            <a:off x="4533900" y="5334000"/>
            <a:ext cx="0" cy="304800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5" name="AutoShape 14"/>
          <p:cNvCxnSpPr>
            <a:cxnSpLocks noChangeShapeType="1"/>
            <a:stCxn id="25606" idx="2"/>
            <a:endCxn id="25607" idx="0"/>
          </p:cNvCxnSpPr>
          <p:nvPr/>
        </p:nvCxnSpPr>
        <p:spPr bwMode="auto">
          <a:xfrm>
            <a:off x="4533900" y="3200400"/>
            <a:ext cx="0" cy="304800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0735" name="AutoShape 15"/>
          <p:cNvSpPr>
            <a:spLocks noChangeArrowheads="1"/>
          </p:cNvSpPr>
          <p:nvPr/>
        </p:nvSpPr>
        <p:spPr bwMode="auto">
          <a:xfrm>
            <a:off x="6248400" y="2590800"/>
            <a:ext cx="2667000" cy="1143000"/>
          </a:xfrm>
          <a:prstGeom prst="wedgeRectCallout">
            <a:avLst>
              <a:gd name="adj1" fmla="val -40120"/>
              <a:gd name="adj2" fmla="val -92639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600" u="sng">
                <a:solidFill>
                  <a:srgbClr val="000099"/>
                </a:solidFill>
              </a:rPr>
              <a:t>Decisions</a:t>
            </a:r>
          </a:p>
          <a:p>
            <a:pPr eaLnBrk="1" hangingPunct="1">
              <a:buFontTx/>
              <a:buChar char="•"/>
            </a:pPr>
            <a:endParaRPr lang="en-US" sz="1600">
              <a:solidFill>
                <a:srgbClr val="000099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sz="1600">
                <a:solidFill>
                  <a:srgbClr val="000099"/>
                </a:solidFill>
              </a:rPr>
              <a:t>  Mode, general alignment</a:t>
            </a:r>
          </a:p>
          <a:p>
            <a:pPr eaLnBrk="1" hangingPunct="1">
              <a:buFontTx/>
              <a:buChar char="•"/>
            </a:pPr>
            <a:r>
              <a:rPr lang="en-US" sz="1600">
                <a:solidFill>
                  <a:srgbClr val="000099"/>
                </a:solidFill>
              </a:rPr>
              <a:t>  Financial plan</a:t>
            </a:r>
          </a:p>
        </p:txBody>
      </p:sp>
      <p:sp>
        <p:nvSpPr>
          <p:cNvPr id="670736" name="AutoShape 16"/>
          <p:cNvSpPr>
            <a:spLocks noChangeArrowheads="1"/>
          </p:cNvSpPr>
          <p:nvPr/>
        </p:nvSpPr>
        <p:spPr bwMode="auto">
          <a:xfrm>
            <a:off x="228600" y="2590800"/>
            <a:ext cx="2667000" cy="1447800"/>
          </a:xfrm>
          <a:prstGeom prst="wedgeRectCallout">
            <a:avLst>
              <a:gd name="adj1" fmla="val 45773"/>
              <a:gd name="adj2" fmla="val -83444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600">
                <a:solidFill>
                  <a:srgbClr val="010199"/>
                </a:solidFill>
              </a:rPr>
              <a:t>  </a:t>
            </a:r>
            <a:r>
              <a:rPr lang="en-US" sz="1600" u="sng">
                <a:solidFill>
                  <a:srgbClr val="000099"/>
                </a:solidFill>
              </a:rPr>
              <a:t>Decisions</a:t>
            </a:r>
          </a:p>
          <a:p>
            <a:pPr algn="ctr" eaLnBrk="1" hangingPunct="1"/>
            <a:endParaRPr lang="en-US" sz="1600" u="sng">
              <a:solidFill>
                <a:srgbClr val="000099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sz="1600">
                <a:solidFill>
                  <a:srgbClr val="000099"/>
                </a:solidFill>
              </a:rPr>
              <a:t>  Needs</a:t>
            </a:r>
          </a:p>
          <a:p>
            <a:pPr eaLnBrk="1" hangingPunct="1">
              <a:buFontTx/>
              <a:buChar char="•"/>
            </a:pPr>
            <a:r>
              <a:rPr lang="en-US" sz="1600">
                <a:solidFill>
                  <a:srgbClr val="000099"/>
                </a:solidFill>
              </a:rPr>
              <a:t>  Policies</a:t>
            </a:r>
          </a:p>
          <a:p>
            <a:pPr eaLnBrk="1" hangingPunct="1">
              <a:buFontTx/>
              <a:buChar char="•"/>
            </a:pPr>
            <a:r>
              <a:rPr lang="en-US" sz="1600">
                <a:solidFill>
                  <a:srgbClr val="000099"/>
                </a:solidFill>
              </a:rPr>
              <a:t>  Priority corridor(s)</a:t>
            </a:r>
            <a:endParaRPr lang="en-US">
              <a:solidFill>
                <a:srgbClr val="000099"/>
              </a:solidFill>
            </a:endParaRPr>
          </a:p>
        </p:txBody>
      </p:sp>
      <p:sp>
        <p:nvSpPr>
          <p:cNvPr id="670737" name="AutoShape 17"/>
          <p:cNvSpPr>
            <a:spLocks noChangeArrowheads="1"/>
          </p:cNvSpPr>
          <p:nvPr/>
        </p:nvSpPr>
        <p:spPr bwMode="auto">
          <a:xfrm>
            <a:off x="6248400" y="4191000"/>
            <a:ext cx="2667000" cy="1676400"/>
          </a:xfrm>
          <a:prstGeom prst="wedgeRectCallout">
            <a:avLst>
              <a:gd name="adj1" fmla="val -57796"/>
              <a:gd name="adj2" fmla="val 3884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600">
                <a:solidFill>
                  <a:srgbClr val="010199"/>
                </a:solidFill>
              </a:rPr>
              <a:t> </a:t>
            </a:r>
            <a:r>
              <a:rPr lang="en-US" sz="1600" u="sng">
                <a:solidFill>
                  <a:srgbClr val="000099"/>
                </a:solidFill>
              </a:rPr>
              <a:t>Decisions</a:t>
            </a:r>
          </a:p>
          <a:p>
            <a:pPr algn="ctr" eaLnBrk="1" hangingPunct="1"/>
            <a:endParaRPr lang="en-US" sz="1600">
              <a:solidFill>
                <a:srgbClr val="000099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sz="1600">
                <a:solidFill>
                  <a:srgbClr val="000099"/>
                </a:solidFill>
              </a:rPr>
              <a:t>  Refinements to LPA</a:t>
            </a:r>
          </a:p>
          <a:p>
            <a:pPr eaLnBrk="1" hangingPunct="1">
              <a:buFontTx/>
              <a:buChar char="•"/>
            </a:pPr>
            <a:r>
              <a:rPr lang="en-US" sz="1600">
                <a:solidFill>
                  <a:srgbClr val="000099"/>
                </a:solidFill>
              </a:rPr>
              <a:t>  Final scope and cost</a:t>
            </a:r>
          </a:p>
          <a:p>
            <a:pPr eaLnBrk="1" hangingPunct="1">
              <a:buFontTx/>
              <a:buChar char="•"/>
            </a:pPr>
            <a:r>
              <a:rPr lang="en-US" sz="1600">
                <a:solidFill>
                  <a:srgbClr val="000099"/>
                </a:solidFill>
              </a:rPr>
              <a:t>  Complete NEPA</a:t>
            </a:r>
          </a:p>
          <a:p>
            <a:pPr eaLnBrk="1" hangingPunct="1">
              <a:buFontTx/>
              <a:buChar char="•"/>
            </a:pPr>
            <a:r>
              <a:rPr lang="en-US" sz="1600">
                <a:solidFill>
                  <a:srgbClr val="000099"/>
                </a:solidFill>
              </a:rPr>
              <a:t>  Implement financial plan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7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7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7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0735" grpId="0" animBg="1" autoUpdateAnimBg="0"/>
      <p:bldP spid="670736" grpId="0" animBg="1" autoUpdateAnimBg="0"/>
      <p:bldP spid="670737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Key Decisions for Each Phase of New Starts Project Development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Systems planning: priority corridor</a:t>
            </a:r>
          </a:p>
          <a:p>
            <a:r>
              <a:rPr lang="en-US" smtClean="0"/>
              <a:t>Alternatives analysis: mode and alignment</a:t>
            </a:r>
          </a:p>
          <a:p>
            <a:r>
              <a:rPr lang="en-US" smtClean="0"/>
              <a:t>Preliminary engineering: final scope/cost, completion of NEPA, financial plan</a:t>
            </a:r>
          </a:p>
          <a:p>
            <a:r>
              <a:rPr lang="en-US" smtClean="0"/>
              <a:t>Final design: construction documents</a:t>
            </a:r>
          </a:p>
          <a:p>
            <a:r>
              <a:rPr lang="en-US" smtClean="0"/>
              <a:t>Full Funding Grant Agreement</a:t>
            </a:r>
          </a:p>
          <a:p>
            <a:pPr lvl="1"/>
            <a:r>
              <a:rPr lang="en-US" smtClean="0"/>
              <a:t>FTA: funding</a:t>
            </a:r>
          </a:p>
          <a:p>
            <a:pPr lvl="1"/>
            <a:r>
              <a:rPr lang="en-US" smtClean="0"/>
              <a:t>Project sponsor: delivery of the project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Operating Facilities Element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Operating facilities or garages</a:t>
            </a:r>
          </a:p>
          <a:p>
            <a:pPr lvl="1"/>
            <a:r>
              <a:rPr lang="en-US" smtClean="0"/>
              <a:t>Approximately 1 per 200 vehicles.</a:t>
            </a:r>
          </a:p>
          <a:p>
            <a:pPr lvl="1"/>
            <a:r>
              <a:rPr lang="en-US" smtClean="0"/>
              <a:t>Geographically spaced to minimize deadhead time.</a:t>
            </a:r>
          </a:p>
          <a:p>
            <a:pPr lvl="1"/>
            <a:r>
              <a:rPr lang="en-US" smtClean="0"/>
              <a:t>Located to minimize neighborhood impact and optimize access to transit network.</a:t>
            </a:r>
          </a:p>
          <a:p>
            <a:r>
              <a:rPr lang="en-US" smtClean="0"/>
              <a:t>Occasionally separated by mode and functions (storage and light maintenance, heavy maintenance).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Passenger Facilities Element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Transit centers – enable transferring between vehicles and provide operator layover points. Can be attractive community assets.</a:t>
            </a:r>
          </a:p>
          <a:p>
            <a:r>
              <a:rPr lang="en-US" smtClean="0"/>
              <a:t>Park-and-ride lots – support express services.</a:t>
            </a:r>
          </a:p>
          <a:p>
            <a:r>
              <a:rPr lang="en-US" smtClean="0"/>
              <a:t>Passenger shelters and facilities – provide comfort, service awareness, and passenger support information.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Fleet Element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Match capacity needs to size and types of transit vehicles.</a:t>
            </a:r>
          </a:p>
          <a:p>
            <a:r>
              <a:rPr lang="en-US" smtClean="0"/>
              <a:t>Establish a program of vehicle replacement to:</a:t>
            </a:r>
          </a:p>
          <a:p>
            <a:pPr lvl="1"/>
            <a:r>
              <a:rPr lang="en-US" smtClean="0"/>
              <a:t>ensure adequate capacity, </a:t>
            </a:r>
          </a:p>
          <a:p>
            <a:pPr lvl="1"/>
            <a:r>
              <a:rPr lang="en-US" smtClean="0"/>
              <a:t>enhance labor productivity</a:t>
            </a:r>
          </a:p>
          <a:p>
            <a:pPr lvl="1"/>
            <a:r>
              <a:rPr lang="en-US" smtClean="0"/>
              <a:t>balance capital spending requirements, </a:t>
            </a:r>
          </a:p>
          <a:p>
            <a:pPr lvl="1"/>
            <a:r>
              <a:rPr lang="en-US" smtClean="0"/>
              <a:t>support a stable maintenance workload,</a:t>
            </a:r>
          </a:p>
          <a:p>
            <a:pPr lvl="1"/>
            <a:r>
              <a:rPr lang="en-US" smtClean="0"/>
              <a:t>ensure compatibility with fueling, communications, maintenance, cleaning, and related system elements.</a:t>
            </a:r>
            <a:endParaRPr lang="en-US" dirty="0" smtClean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systems planning </a:t>
            </a:r>
          </a:p>
          <a:p>
            <a:r>
              <a:rPr lang="en-US" dirty="0" smtClean="0"/>
              <a:t>Understand the steps required for plan selection and the key features and elements required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32223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Vukan</a:t>
            </a:r>
            <a:r>
              <a:rPr lang="en-US" dirty="0" smtClean="0"/>
              <a:t> </a:t>
            </a:r>
            <a:r>
              <a:rPr lang="en-US" dirty="0" err="1" smtClean="0"/>
              <a:t>Vuchic</a:t>
            </a:r>
            <a:r>
              <a:rPr lang="en-US" dirty="0" smtClean="0"/>
              <a:t>, Urban Transit Operations, Planning and Economics,  John Wiley and Sons, Inc.  2005, Part III, Transit Systems Planning and Mode Selection, pp. 469-612.</a:t>
            </a:r>
          </a:p>
          <a:p>
            <a:r>
              <a:rPr lang="en-US" dirty="0" smtClean="0"/>
              <a:t>George Gray and Lester </a:t>
            </a:r>
            <a:r>
              <a:rPr lang="en-US" dirty="0" err="1" smtClean="0"/>
              <a:t>Hoel</a:t>
            </a:r>
            <a:r>
              <a:rPr lang="en-US" dirty="0" smtClean="0"/>
              <a:t>, Editors,  Public Transportation, Chapter 13, System and Service Planning, Herbert Levinson, </a:t>
            </a:r>
            <a:r>
              <a:rPr lang="en-US" dirty="0" err="1" smtClean="0"/>
              <a:t>pp</a:t>
            </a:r>
            <a:r>
              <a:rPr lang="en-US" dirty="0" smtClean="0"/>
              <a:t> 369-406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Systems planning requires a long-term approach that integrates with community goals and objectives and coordinates with other mode, land use and financial plans. 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8747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Systems Planning?</a:t>
            </a:r>
          </a:p>
        </p:txBody>
      </p:sp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3657600" y="4267200"/>
            <a:ext cx="5284788" cy="2092325"/>
          </a:xfrm>
          <a:prstGeom prst="rect">
            <a:avLst/>
          </a:prstGeom>
          <a:noFill/>
          <a:ln w="9525">
            <a:solidFill>
              <a:srgbClr val="93110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sz="2000">
                <a:solidFill>
                  <a:srgbClr val="931107"/>
                </a:solidFill>
              </a:rPr>
              <a:t> </a:t>
            </a:r>
            <a:r>
              <a:rPr lang="en-US" sz="1800">
                <a:solidFill>
                  <a:srgbClr val="931107"/>
                </a:solidFill>
              </a:rPr>
              <a:t>Capital, operations and policy elements</a:t>
            </a:r>
          </a:p>
          <a:p>
            <a:pPr>
              <a:buFont typeface="Arial" charset="0"/>
              <a:buChar char="•"/>
            </a:pPr>
            <a:r>
              <a:rPr lang="en-US" sz="1800">
                <a:solidFill>
                  <a:srgbClr val="931107"/>
                </a:solidFill>
              </a:rPr>
              <a:t>  Longer term focus 10-25+ years</a:t>
            </a:r>
          </a:p>
          <a:p>
            <a:pPr>
              <a:buFont typeface="Arial" charset="0"/>
              <a:buChar char="•"/>
            </a:pPr>
            <a:r>
              <a:rPr lang="en-US" sz="1800">
                <a:solidFill>
                  <a:srgbClr val="931107"/>
                </a:solidFill>
              </a:rPr>
              <a:t>  Five to 10 year update cycle</a:t>
            </a:r>
          </a:p>
          <a:p>
            <a:pPr>
              <a:buFont typeface="Arial" charset="0"/>
              <a:buChar char="•"/>
            </a:pPr>
            <a:r>
              <a:rPr lang="en-US" sz="1800">
                <a:solidFill>
                  <a:srgbClr val="931107"/>
                </a:solidFill>
              </a:rPr>
              <a:t>  Integrates with community goals and objectives</a:t>
            </a:r>
          </a:p>
          <a:p>
            <a:pPr>
              <a:buFont typeface="Arial" charset="0"/>
              <a:buChar char="•"/>
            </a:pPr>
            <a:r>
              <a:rPr lang="en-US" sz="1800">
                <a:solidFill>
                  <a:srgbClr val="931107"/>
                </a:solidFill>
              </a:rPr>
              <a:t>  Coordinates with other mode plans</a:t>
            </a:r>
          </a:p>
          <a:p>
            <a:pPr>
              <a:buFont typeface="Arial" charset="0"/>
              <a:buChar char="•"/>
            </a:pPr>
            <a:r>
              <a:rPr lang="en-US" sz="1800">
                <a:solidFill>
                  <a:srgbClr val="931107"/>
                </a:solidFill>
              </a:rPr>
              <a:t>  Coordinates with land use plan</a:t>
            </a:r>
          </a:p>
          <a:p>
            <a:pPr>
              <a:buFont typeface="Arial" charset="0"/>
              <a:buChar char="•"/>
            </a:pPr>
            <a:r>
              <a:rPr lang="en-US" sz="1800">
                <a:solidFill>
                  <a:srgbClr val="931107"/>
                </a:solidFill>
              </a:rPr>
              <a:t>  Includes financial plan</a:t>
            </a:r>
            <a:endParaRPr lang="en-US" sz="2000">
              <a:solidFill>
                <a:srgbClr val="931107"/>
              </a:solidFill>
            </a:endParaRPr>
          </a:p>
        </p:txBody>
      </p:sp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533400" y="4572000"/>
            <a:ext cx="2159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2000">
                <a:solidFill>
                  <a:srgbClr val="931107"/>
                </a:solidFill>
              </a:rPr>
              <a:t>Systems Planning</a:t>
            </a:r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381000" y="2971800"/>
            <a:ext cx="20399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2000">
                <a:solidFill>
                  <a:srgbClr val="931107"/>
                </a:solidFill>
              </a:rPr>
              <a:t>Service planning</a:t>
            </a:r>
          </a:p>
        </p:txBody>
      </p:sp>
      <p:sp>
        <p:nvSpPr>
          <p:cNvPr id="9223" name="TextBox 7"/>
          <p:cNvSpPr txBox="1">
            <a:spLocks noChangeArrowheads="1"/>
          </p:cNvSpPr>
          <p:nvPr/>
        </p:nvSpPr>
        <p:spPr bwMode="auto">
          <a:xfrm>
            <a:off x="2971800" y="2971800"/>
            <a:ext cx="1868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2000">
                <a:solidFill>
                  <a:srgbClr val="931107"/>
                </a:solidFill>
              </a:rPr>
              <a:t>Policy planning</a:t>
            </a:r>
          </a:p>
        </p:txBody>
      </p:sp>
      <p:sp>
        <p:nvSpPr>
          <p:cNvPr id="9224" name="TextBox 8"/>
          <p:cNvSpPr txBox="1">
            <a:spLocks noChangeArrowheads="1"/>
          </p:cNvSpPr>
          <p:nvPr/>
        </p:nvSpPr>
        <p:spPr bwMode="auto">
          <a:xfrm>
            <a:off x="5257800" y="1600200"/>
            <a:ext cx="2554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2000">
                <a:solidFill>
                  <a:srgbClr val="931107"/>
                </a:solidFill>
              </a:rPr>
              <a:t>Short range planning</a:t>
            </a:r>
          </a:p>
        </p:txBody>
      </p:sp>
      <p:sp>
        <p:nvSpPr>
          <p:cNvPr id="9225" name="TextBox 9"/>
          <p:cNvSpPr txBox="1">
            <a:spLocks noChangeArrowheads="1"/>
          </p:cNvSpPr>
          <p:nvPr/>
        </p:nvSpPr>
        <p:spPr bwMode="auto">
          <a:xfrm>
            <a:off x="5334000" y="2286000"/>
            <a:ext cx="251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2000">
                <a:solidFill>
                  <a:srgbClr val="931107"/>
                </a:solidFill>
              </a:rPr>
              <a:t>Long-range planning</a:t>
            </a:r>
          </a:p>
        </p:txBody>
      </p:sp>
      <p:sp>
        <p:nvSpPr>
          <p:cNvPr id="9226" name="TextBox 10"/>
          <p:cNvSpPr txBox="1">
            <a:spLocks noChangeArrowheads="1"/>
          </p:cNvSpPr>
          <p:nvPr/>
        </p:nvSpPr>
        <p:spPr bwMode="auto">
          <a:xfrm>
            <a:off x="2971800" y="1600200"/>
            <a:ext cx="1998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2000">
                <a:solidFill>
                  <a:srgbClr val="931107"/>
                </a:solidFill>
              </a:rPr>
              <a:t>Capital planning</a:t>
            </a:r>
          </a:p>
        </p:txBody>
      </p:sp>
      <p:sp>
        <p:nvSpPr>
          <p:cNvPr id="9227" name="TextBox 11"/>
          <p:cNvSpPr txBox="1">
            <a:spLocks noChangeArrowheads="1"/>
          </p:cNvSpPr>
          <p:nvPr/>
        </p:nvSpPr>
        <p:spPr bwMode="auto">
          <a:xfrm>
            <a:off x="381000" y="2286000"/>
            <a:ext cx="2220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2000">
                <a:solidFill>
                  <a:srgbClr val="931107"/>
                </a:solidFill>
              </a:rPr>
              <a:t>Strategic planning</a:t>
            </a:r>
          </a:p>
        </p:txBody>
      </p:sp>
      <p:sp>
        <p:nvSpPr>
          <p:cNvPr id="9228" name="TextBox 12"/>
          <p:cNvSpPr txBox="1">
            <a:spLocks noChangeArrowheads="1"/>
          </p:cNvSpPr>
          <p:nvPr/>
        </p:nvSpPr>
        <p:spPr bwMode="auto">
          <a:xfrm>
            <a:off x="381000" y="1600200"/>
            <a:ext cx="2449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2000">
                <a:solidFill>
                  <a:srgbClr val="931107"/>
                </a:solidFill>
              </a:rPr>
              <a:t>Operations planning</a:t>
            </a:r>
          </a:p>
        </p:txBody>
      </p:sp>
      <p:sp>
        <p:nvSpPr>
          <p:cNvPr id="9229" name="TextBox 13"/>
          <p:cNvSpPr txBox="1">
            <a:spLocks noChangeArrowheads="1"/>
          </p:cNvSpPr>
          <p:nvPr/>
        </p:nvSpPr>
        <p:spPr bwMode="auto">
          <a:xfrm>
            <a:off x="2971800" y="2286000"/>
            <a:ext cx="2212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2000">
                <a:solidFill>
                  <a:srgbClr val="931107"/>
                </a:solidFill>
              </a:rPr>
              <a:t>Financial planning</a:t>
            </a:r>
          </a:p>
        </p:txBody>
      </p:sp>
      <p:cxnSp>
        <p:nvCxnSpPr>
          <p:cNvPr id="9230" name="Straight Arrow Connector 15"/>
          <p:cNvCxnSpPr>
            <a:cxnSpLocks noChangeShapeType="1"/>
          </p:cNvCxnSpPr>
          <p:nvPr/>
        </p:nvCxnSpPr>
        <p:spPr bwMode="auto">
          <a:xfrm>
            <a:off x="1219200" y="2743200"/>
            <a:ext cx="76200" cy="1752600"/>
          </a:xfrm>
          <a:prstGeom prst="straightConnector1">
            <a:avLst/>
          </a:prstGeom>
          <a:noFill/>
          <a:ln w="9525" algn="ctr">
            <a:solidFill>
              <a:srgbClr val="931107"/>
            </a:solidFill>
            <a:round/>
            <a:headEnd/>
            <a:tailEnd type="arrow" w="med" len="med"/>
          </a:ln>
        </p:spPr>
      </p:cxnSp>
      <p:cxnSp>
        <p:nvCxnSpPr>
          <p:cNvPr id="9231" name="Straight Arrow Connector 17"/>
          <p:cNvCxnSpPr>
            <a:cxnSpLocks noChangeShapeType="1"/>
          </p:cNvCxnSpPr>
          <p:nvPr/>
        </p:nvCxnSpPr>
        <p:spPr bwMode="auto">
          <a:xfrm flipH="1">
            <a:off x="2743200" y="2819400"/>
            <a:ext cx="2819400" cy="1828800"/>
          </a:xfrm>
          <a:prstGeom prst="straightConnector1">
            <a:avLst/>
          </a:prstGeom>
          <a:noFill/>
          <a:ln w="9525" algn="ctr">
            <a:solidFill>
              <a:srgbClr val="931107"/>
            </a:solidFill>
            <a:round/>
            <a:headEnd/>
            <a:tailEnd type="arrow" w="med" len="med"/>
          </a:ln>
        </p:spPr>
      </p:cxnSp>
      <p:cxnSp>
        <p:nvCxnSpPr>
          <p:cNvPr id="9232" name="Straight Arrow Connector 19"/>
          <p:cNvCxnSpPr>
            <a:cxnSpLocks noChangeShapeType="1"/>
          </p:cNvCxnSpPr>
          <p:nvPr/>
        </p:nvCxnSpPr>
        <p:spPr bwMode="auto">
          <a:xfrm flipH="1">
            <a:off x="2209800" y="3429000"/>
            <a:ext cx="914400" cy="1066800"/>
          </a:xfrm>
          <a:prstGeom prst="straightConnector1">
            <a:avLst/>
          </a:prstGeom>
          <a:noFill/>
          <a:ln w="9525" algn="ctr">
            <a:solidFill>
              <a:srgbClr val="931107"/>
            </a:solidFill>
            <a:round/>
            <a:headEnd/>
            <a:tailEnd type="arrow" w="med" len="med"/>
          </a:ln>
        </p:spPr>
      </p:cxnSp>
      <p:cxnSp>
        <p:nvCxnSpPr>
          <p:cNvPr id="9233" name="Straight Arrow Connector 21"/>
          <p:cNvCxnSpPr>
            <a:cxnSpLocks noChangeShapeType="1"/>
          </p:cNvCxnSpPr>
          <p:nvPr/>
        </p:nvCxnSpPr>
        <p:spPr bwMode="auto">
          <a:xfrm>
            <a:off x="609600" y="3429000"/>
            <a:ext cx="152400" cy="1143000"/>
          </a:xfrm>
          <a:prstGeom prst="straightConnector1">
            <a:avLst/>
          </a:prstGeom>
          <a:noFill/>
          <a:ln w="9525" algn="ctr">
            <a:solidFill>
              <a:srgbClr val="931107"/>
            </a:solidFill>
            <a:round/>
            <a:headEnd/>
            <a:tailEnd type="arrow" w="med" len="med"/>
          </a:ln>
        </p:spPr>
      </p:cxnSp>
      <p:cxnSp>
        <p:nvCxnSpPr>
          <p:cNvPr id="9234" name="Straight Arrow Connector 23"/>
          <p:cNvCxnSpPr>
            <a:cxnSpLocks noChangeShapeType="1"/>
          </p:cNvCxnSpPr>
          <p:nvPr/>
        </p:nvCxnSpPr>
        <p:spPr bwMode="auto">
          <a:xfrm flipH="1">
            <a:off x="1981200" y="1981200"/>
            <a:ext cx="990600" cy="2362200"/>
          </a:xfrm>
          <a:prstGeom prst="straightConnector1">
            <a:avLst/>
          </a:prstGeom>
          <a:noFill/>
          <a:ln w="9525" algn="ctr">
            <a:solidFill>
              <a:srgbClr val="931107"/>
            </a:solidFill>
            <a:round/>
            <a:headEnd/>
            <a:tailEnd type="arrow" w="med" len="med"/>
          </a:ln>
        </p:spPr>
      </p:cxnSp>
      <p:cxnSp>
        <p:nvCxnSpPr>
          <p:cNvPr id="9235" name="Straight Arrow Connector 25"/>
          <p:cNvCxnSpPr>
            <a:cxnSpLocks noChangeShapeType="1"/>
          </p:cNvCxnSpPr>
          <p:nvPr/>
        </p:nvCxnSpPr>
        <p:spPr bwMode="auto">
          <a:xfrm flipH="1">
            <a:off x="2438400" y="2743200"/>
            <a:ext cx="2133600" cy="1828800"/>
          </a:xfrm>
          <a:prstGeom prst="straightConnector1">
            <a:avLst/>
          </a:prstGeom>
          <a:noFill/>
          <a:ln w="9525" algn="ctr">
            <a:solidFill>
              <a:srgbClr val="931107"/>
            </a:solidFill>
            <a:round/>
            <a:headEnd/>
            <a:tailEnd type="arrow" w="med" len="med"/>
          </a:ln>
        </p:spPr>
      </p:cxnSp>
      <p:cxnSp>
        <p:nvCxnSpPr>
          <p:cNvPr id="9236" name="Straight Arrow Connector 45"/>
          <p:cNvCxnSpPr>
            <a:cxnSpLocks noChangeShapeType="1"/>
          </p:cNvCxnSpPr>
          <p:nvPr/>
        </p:nvCxnSpPr>
        <p:spPr bwMode="auto">
          <a:xfrm>
            <a:off x="2819400" y="4876800"/>
            <a:ext cx="762000" cy="0"/>
          </a:xfrm>
          <a:prstGeom prst="straightConnector1">
            <a:avLst/>
          </a:prstGeom>
          <a:noFill/>
          <a:ln w="9525" algn="ctr">
            <a:solidFill>
              <a:srgbClr val="931107"/>
            </a:solidFill>
            <a:round/>
            <a:headEnd/>
            <a:tailEnd type="arrow" w="med" len="med"/>
          </a:ln>
        </p:spPr>
      </p:cxn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Systems Planning?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Highly dependent on the nature and goals for public transit in the target community.</a:t>
            </a:r>
          </a:p>
          <a:p>
            <a:r>
              <a:rPr lang="en-US" dirty="0" smtClean="0"/>
              <a:t>Can be very significant initiative in communities where transit plays a meaningful role in providing transportation capacity and/or in shaping urban development.</a:t>
            </a:r>
          </a:p>
          <a:p>
            <a:r>
              <a:rPr lang="en-US" dirty="0" smtClean="0"/>
              <a:t>Can be more significant in growing communities where transit is looked at as a critical means of meeting future mobility needs.</a:t>
            </a:r>
          </a:p>
          <a:p>
            <a:r>
              <a:rPr lang="en-US" dirty="0" smtClean="0"/>
              <a:t>Occasionally produces a system master plan that is part of a regional commitment to a </a:t>
            </a:r>
            <a:r>
              <a:rPr lang="en-US" dirty="0" err="1" smtClean="0"/>
              <a:t>guideway</a:t>
            </a:r>
            <a:r>
              <a:rPr lang="en-US" dirty="0" smtClean="0"/>
              <a:t> network (MARTA, WMATA, BART, DART, </a:t>
            </a:r>
            <a:r>
              <a:rPr lang="en-US" dirty="0" err="1" smtClean="0"/>
              <a:t>etc</a:t>
            </a:r>
            <a:r>
              <a:rPr lang="en-US" dirty="0" smtClean="0"/>
              <a:t>), and can be a centerpiece in a local referendum or major decision.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927100"/>
          </a:xfrm>
        </p:spPr>
        <p:txBody>
          <a:bodyPr/>
          <a:lstStyle/>
          <a:p>
            <a:pPr algn="ctr"/>
            <a:r>
              <a:rPr lang="en-US" smtClean="0"/>
              <a:t>Sample System Plan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096000" y="2133600"/>
          <a:ext cx="2819400" cy="3352800"/>
        </p:xfrm>
        <a:graphic>
          <a:graphicData uri="http://schemas.openxmlformats.org/drawingml/2006/table">
            <a:tbl>
              <a:tblPr/>
              <a:tblGrid>
                <a:gridCol w="28194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sz="1600" b="1" dirty="0"/>
                        <a:t>Adopted Regional System, 1968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743200">
                <a:tc>
                  <a:txBody>
                    <a:bodyPr/>
                    <a:lstStyle/>
                    <a:p>
                      <a:r>
                        <a:rPr lang="en-US" sz="1600" dirty="0"/>
                        <a:t>After extensive discussions with local planning bodies, the WMATA planners settled on a 97.2 mile system (44.8 miles in subway), with 88 stations and “future extensions” mapped in every direction. In February 1968, they named it Metro., WMATA.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B6C85EC-6D5A-42E2-BC51-00178066023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1271" name="Picture 1" descr="http://chnm.gmu.edu/metro/images/ars68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95375"/>
            <a:ext cx="5453063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4" descr="9-4ef297f2e9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52" y="697021"/>
            <a:ext cx="7931150" cy="614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50900"/>
          </a:xfrm>
        </p:spPr>
        <p:txBody>
          <a:bodyPr/>
          <a:lstStyle/>
          <a:p>
            <a:pPr algn="ctr"/>
            <a:r>
              <a:rPr lang="en-US" b="1" smtClean="0"/>
              <a:t>Systems Planning Steps</a:t>
            </a: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1395413" y="1447800"/>
            <a:ext cx="231775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800"/>
              <a:t>Goals and Objectives</a:t>
            </a: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1371600" y="3276600"/>
            <a:ext cx="354806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800"/>
              <a:t>Development of alternative plans         </a:t>
            </a: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1371600" y="3886200"/>
            <a:ext cx="415766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800"/>
              <a:t>Specification of the evaluation criteria</a:t>
            </a:r>
          </a:p>
        </p:txBody>
      </p:sp>
      <p:sp>
        <p:nvSpPr>
          <p:cNvPr id="13319" name="TextBox 7"/>
          <p:cNvSpPr txBox="1">
            <a:spLocks noChangeArrowheads="1"/>
          </p:cNvSpPr>
          <p:nvPr/>
        </p:nvSpPr>
        <p:spPr bwMode="auto">
          <a:xfrm>
            <a:off x="1371600" y="2667000"/>
            <a:ext cx="318928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800"/>
              <a:t>Forecasts of future conditions</a:t>
            </a:r>
          </a:p>
        </p:txBody>
      </p:sp>
      <p:sp>
        <p:nvSpPr>
          <p:cNvPr id="13320" name="TextBox 8"/>
          <p:cNvSpPr txBox="1">
            <a:spLocks noChangeArrowheads="1"/>
          </p:cNvSpPr>
          <p:nvPr/>
        </p:nvSpPr>
        <p:spPr bwMode="auto">
          <a:xfrm rot="-5400000">
            <a:off x="-573088" y="3621088"/>
            <a:ext cx="1973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800"/>
              <a:t>Stakeholder input</a:t>
            </a:r>
          </a:p>
        </p:txBody>
      </p:sp>
      <p:sp>
        <p:nvSpPr>
          <p:cNvPr id="13321" name="TextBox 9"/>
          <p:cNvSpPr txBox="1">
            <a:spLocks noChangeArrowheads="1"/>
          </p:cNvSpPr>
          <p:nvPr/>
        </p:nvSpPr>
        <p:spPr bwMode="auto">
          <a:xfrm>
            <a:off x="1371600" y="2057400"/>
            <a:ext cx="35433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800"/>
              <a:t>Assessment of current conditions</a:t>
            </a:r>
          </a:p>
        </p:txBody>
      </p:sp>
      <p:sp>
        <p:nvSpPr>
          <p:cNvPr id="13322" name="TextBox 15"/>
          <p:cNvSpPr txBox="1">
            <a:spLocks noChangeArrowheads="1"/>
          </p:cNvSpPr>
          <p:nvPr/>
        </p:nvSpPr>
        <p:spPr bwMode="auto">
          <a:xfrm>
            <a:off x="1371600" y="4508500"/>
            <a:ext cx="33988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800"/>
              <a:t>Evaluation of alternative plans </a:t>
            </a:r>
          </a:p>
        </p:txBody>
      </p:sp>
      <p:sp>
        <p:nvSpPr>
          <p:cNvPr id="13323" name="TextBox 17"/>
          <p:cNvSpPr txBox="1">
            <a:spLocks noChangeArrowheads="1"/>
          </p:cNvSpPr>
          <p:nvPr/>
        </p:nvSpPr>
        <p:spPr bwMode="auto">
          <a:xfrm>
            <a:off x="5334000" y="5726113"/>
            <a:ext cx="307498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800"/>
              <a:t>Corridor or project planning </a:t>
            </a:r>
          </a:p>
        </p:txBody>
      </p:sp>
      <p:sp>
        <p:nvSpPr>
          <p:cNvPr id="13324" name="TextBox 18"/>
          <p:cNvSpPr txBox="1">
            <a:spLocks noChangeArrowheads="1"/>
          </p:cNvSpPr>
          <p:nvPr/>
        </p:nvSpPr>
        <p:spPr bwMode="auto">
          <a:xfrm>
            <a:off x="1371600" y="5105400"/>
            <a:ext cx="1787525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800"/>
              <a:t>Plan refinement</a:t>
            </a:r>
          </a:p>
        </p:txBody>
      </p:sp>
      <p:sp>
        <p:nvSpPr>
          <p:cNvPr id="13325" name="TextBox 19"/>
          <p:cNvSpPr txBox="1">
            <a:spLocks noChangeArrowheads="1"/>
          </p:cNvSpPr>
          <p:nvPr/>
        </p:nvSpPr>
        <p:spPr bwMode="auto">
          <a:xfrm>
            <a:off x="1371600" y="5730875"/>
            <a:ext cx="1574800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800"/>
              <a:t>Plan selection</a:t>
            </a:r>
          </a:p>
        </p:txBody>
      </p:sp>
      <p:cxnSp>
        <p:nvCxnSpPr>
          <p:cNvPr id="13326" name="Straight Arrow Connector 22"/>
          <p:cNvCxnSpPr>
            <a:cxnSpLocks noChangeShapeType="1"/>
          </p:cNvCxnSpPr>
          <p:nvPr/>
        </p:nvCxnSpPr>
        <p:spPr bwMode="auto">
          <a:xfrm>
            <a:off x="2286000" y="2438400"/>
            <a:ext cx="0" cy="2397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27" name="Straight Arrow Connector 36"/>
          <p:cNvCxnSpPr>
            <a:cxnSpLocks noChangeShapeType="1"/>
          </p:cNvCxnSpPr>
          <p:nvPr/>
        </p:nvCxnSpPr>
        <p:spPr bwMode="auto">
          <a:xfrm>
            <a:off x="2286000" y="3048000"/>
            <a:ext cx="0" cy="2397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28" name="Straight Arrow Connector 37"/>
          <p:cNvCxnSpPr>
            <a:cxnSpLocks noChangeShapeType="1"/>
          </p:cNvCxnSpPr>
          <p:nvPr/>
        </p:nvCxnSpPr>
        <p:spPr bwMode="auto">
          <a:xfrm>
            <a:off x="2286000" y="3657600"/>
            <a:ext cx="0" cy="2397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29" name="Straight Arrow Connector 38"/>
          <p:cNvCxnSpPr>
            <a:cxnSpLocks noChangeShapeType="1"/>
          </p:cNvCxnSpPr>
          <p:nvPr/>
        </p:nvCxnSpPr>
        <p:spPr bwMode="auto">
          <a:xfrm>
            <a:off x="2286000" y="5486400"/>
            <a:ext cx="0" cy="2397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30" name="Straight Arrow Connector 39"/>
          <p:cNvCxnSpPr>
            <a:cxnSpLocks noChangeShapeType="1"/>
          </p:cNvCxnSpPr>
          <p:nvPr/>
        </p:nvCxnSpPr>
        <p:spPr bwMode="auto">
          <a:xfrm>
            <a:off x="2286000" y="4876800"/>
            <a:ext cx="0" cy="2397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31" name="Straight Arrow Connector 40"/>
          <p:cNvCxnSpPr>
            <a:cxnSpLocks noChangeShapeType="1"/>
          </p:cNvCxnSpPr>
          <p:nvPr/>
        </p:nvCxnSpPr>
        <p:spPr bwMode="auto">
          <a:xfrm>
            <a:off x="2286000" y="1828800"/>
            <a:ext cx="0" cy="2397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32" name="Straight Arrow Connector 41"/>
          <p:cNvCxnSpPr>
            <a:cxnSpLocks noChangeShapeType="1"/>
          </p:cNvCxnSpPr>
          <p:nvPr/>
        </p:nvCxnSpPr>
        <p:spPr bwMode="auto">
          <a:xfrm>
            <a:off x="1066800" y="2209800"/>
            <a:ext cx="3048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33" name="Straight Arrow Connector 42"/>
          <p:cNvCxnSpPr>
            <a:cxnSpLocks noChangeShapeType="1"/>
          </p:cNvCxnSpPr>
          <p:nvPr/>
        </p:nvCxnSpPr>
        <p:spPr bwMode="auto">
          <a:xfrm>
            <a:off x="2286000" y="4267200"/>
            <a:ext cx="0" cy="2397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34" name="Straight Arrow Connector 44"/>
          <p:cNvCxnSpPr>
            <a:cxnSpLocks noChangeShapeType="1"/>
            <a:stCxn id="13325" idx="3"/>
            <a:endCxn id="13323" idx="1"/>
          </p:cNvCxnSpPr>
          <p:nvPr/>
        </p:nvCxnSpPr>
        <p:spPr bwMode="auto">
          <a:xfrm flipV="1">
            <a:off x="2946400" y="5911850"/>
            <a:ext cx="23876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35" name="Straight Connector 55"/>
          <p:cNvCxnSpPr>
            <a:cxnSpLocks noChangeShapeType="1"/>
          </p:cNvCxnSpPr>
          <p:nvPr/>
        </p:nvCxnSpPr>
        <p:spPr bwMode="auto">
          <a:xfrm flipV="1">
            <a:off x="5854700" y="2832100"/>
            <a:ext cx="0" cy="2438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36" name="Straight Arrow Connector 59"/>
          <p:cNvCxnSpPr>
            <a:cxnSpLocks noChangeShapeType="1"/>
          </p:cNvCxnSpPr>
          <p:nvPr/>
        </p:nvCxnSpPr>
        <p:spPr bwMode="auto">
          <a:xfrm flipH="1">
            <a:off x="4953000" y="3429000"/>
            <a:ext cx="9144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37" name="Straight Arrow Connector 61"/>
          <p:cNvCxnSpPr>
            <a:cxnSpLocks noChangeShapeType="1"/>
          </p:cNvCxnSpPr>
          <p:nvPr/>
        </p:nvCxnSpPr>
        <p:spPr bwMode="auto">
          <a:xfrm flipH="1">
            <a:off x="4572000" y="2819400"/>
            <a:ext cx="12954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38" name="Straight Connector 74"/>
          <p:cNvCxnSpPr>
            <a:cxnSpLocks noChangeShapeType="1"/>
          </p:cNvCxnSpPr>
          <p:nvPr/>
        </p:nvCxnSpPr>
        <p:spPr bwMode="auto">
          <a:xfrm>
            <a:off x="1066800" y="1600200"/>
            <a:ext cx="32861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39" name="Straight Connector 76"/>
          <p:cNvCxnSpPr>
            <a:cxnSpLocks noChangeShapeType="1"/>
          </p:cNvCxnSpPr>
          <p:nvPr/>
        </p:nvCxnSpPr>
        <p:spPr bwMode="auto">
          <a:xfrm flipV="1">
            <a:off x="1066800" y="1603375"/>
            <a:ext cx="0" cy="42640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40" name="Straight Connector 79"/>
          <p:cNvCxnSpPr>
            <a:cxnSpLocks noChangeShapeType="1"/>
          </p:cNvCxnSpPr>
          <p:nvPr/>
        </p:nvCxnSpPr>
        <p:spPr bwMode="auto">
          <a:xfrm>
            <a:off x="3163888" y="5273675"/>
            <a:ext cx="26670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41" name="Straight Arrow Connector 84"/>
          <p:cNvCxnSpPr>
            <a:cxnSpLocks noChangeShapeType="1"/>
          </p:cNvCxnSpPr>
          <p:nvPr/>
        </p:nvCxnSpPr>
        <p:spPr bwMode="auto">
          <a:xfrm>
            <a:off x="1066800" y="2895600"/>
            <a:ext cx="3048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42" name="Straight Arrow Connector 86"/>
          <p:cNvCxnSpPr>
            <a:cxnSpLocks noChangeShapeType="1"/>
          </p:cNvCxnSpPr>
          <p:nvPr/>
        </p:nvCxnSpPr>
        <p:spPr bwMode="auto">
          <a:xfrm>
            <a:off x="1066800" y="3429000"/>
            <a:ext cx="3048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43" name="Straight Arrow Connector 87"/>
          <p:cNvCxnSpPr>
            <a:cxnSpLocks noChangeShapeType="1"/>
          </p:cNvCxnSpPr>
          <p:nvPr/>
        </p:nvCxnSpPr>
        <p:spPr bwMode="auto">
          <a:xfrm>
            <a:off x="1066800" y="4038600"/>
            <a:ext cx="3048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44" name="Straight Arrow Connector 88"/>
          <p:cNvCxnSpPr>
            <a:cxnSpLocks noChangeShapeType="1"/>
          </p:cNvCxnSpPr>
          <p:nvPr/>
        </p:nvCxnSpPr>
        <p:spPr bwMode="auto">
          <a:xfrm>
            <a:off x="1066800" y="4648200"/>
            <a:ext cx="3048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45" name="Straight Arrow Connector 89"/>
          <p:cNvCxnSpPr>
            <a:cxnSpLocks noChangeShapeType="1"/>
          </p:cNvCxnSpPr>
          <p:nvPr/>
        </p:nvCxnSpPr>
        <p:spPr bwMode="auto">
          <a:xfrm>
            <a:off x="1066800" y="5257800"/>
            <a:ext cx="3048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46" name="Straight Arrow Connector 90"/>
          <p:cNvCxnSpPr>
            <a:cxnSpLocks noChangeShapeType="1"/>
          </p:cNvCxnSpPr>
          <p:nvPr/>
        </p:nvCxnSpPr>
        <p:spPr bwMode="auto">
          <a:xfrm>
            <a:off x="1066800" y="5867400"/>
            <a:ext cx="3048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3347" name="Left Brace 92"/>
          <p:cNvSpPr>
            <a:spLocks/>
          </p:cNvSpPr>
          <p:nvPr/>
        </p:nvSpPr>
        <p:spPr bwMode="auto">
          <a:xfrm>
            <a:off x="609600" y="1524000"/>
            <a:ext cx="304800" cy="4524375"/>
          </a:xfrm>
          <a:prstGeom prst="leftBrace">
            <a:avLst>
              <a:gd name="adj1" fmla="val 8315"/>
              <a:gd name="adj2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Systems Planning: Key Features for Large </a:t>
            </a:r>
            <a:r>
              <a:rPr lang="en-US" dirty="0"/>
              <a:t>U</a:t>
            </a:r>
            <a:r>
              <a:rPr lang="en-US" dirty="0" smtClean="0"/>
              <a:t>rban </a:t>
            </a:r>
            <a:r>
              <a:rPr lang="en-US" dirty="0"/>
              <a:t>A</a:t>
            </a:r>
            <a:r>
              <a:rPr lang="en-US" dirty="0" smtClean="0"/>
              <a:t>rea </a:t>
            </a:r>
            <a:r>
              <a:rPr lang="en-US" dirty="0"/>
              <a:t>S</a:t>
            </a:r>
            <a:r>
              <a:rPr lang="en-US" dirty="0" smtClean="0"/>
              <a:t>ystems </a:t>
            </a:r>
            <a:r>
              <a:rPr lang="en-US" dirty="0"/>
              <a:t>P</a:t>
            </a:r>
            <a:r>
              <a:rPr lang="en-US" dirty="0" smtClean="0"/>
              <a:t>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Carried out in collaboration with other modes and with the land-use planning entity.</a:t>
            </a:r>
          </a:p>
          <a:p>
            <a:r>
              <a:rPr lang="en-US" dirty="0" smtClean="0"/>
              <a:t>Often major multiyear initiative.</a:t>
            </a:r>
          </a:p>
          <a:p>
            <a:r>
              <a:rPr lang="en-US" dirty="0" smtClean="0"/>
              <a:t>Typically involves major transportation or transportation and land-use modeling efforts.</a:t>
            </a:r>
          </a:p>
          <a:p>
            <a:r>
              <a:rPr lang="en-US" dirty="0" smtClean="0"/>
              <a:t>Followed by corridor or project development planning.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2">
      <a:dk1>
        <a:sysClr val="windowText" lastClr="000000"/>
      </a:dk1>
      <a:lt1>
        <a:sysClr val="window" lastClr="FFFFFF"/>
      </a:lt1>
      <a:dk2>
        <a:srgbClr val="32387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713</TotalTime>
  <Words>1038</Words>
  <Application>Microsoft Office PowerPoint</Application>
  <PresentationFormat>On-screen Show (4:3)</PresentationFormat>
  <Paragraphs>219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Clarity</vt:lpstr>
      <vt:lpstr>Transit Systems Planning</vt:lpstr>
      <vt:lpstr>Learning Objectives</vt:lpstr>
      <vt:lpstr>Overall Context</vt:lpstr>
      <vt:lpstr>What is Systems Planning?</vt:lpstr>
      <vt:lpstr>What is Systems Planning?</vt:lpstr>
      <vt:lpstr>Sample System Plan</vt:lpstr>
      <vt:lpstr>PowerPoint Presentation</vt:lpstr>
      <vt:lpstr>Systems Planning Steps</vt:lpstr>
      <vt:lpstr>Systems Planning: Key Features for Large Urban Area Systems Plans</vt:lpstr>
      <vt:lpstr>Stakeholders</vt:lpstr>
      <vt:lpstr>Transit Plan Development Evaluation, and Selection</vt:lpstr>
      <vt:lpstr>Guidance in Matching Technologies to Market Characteristics</vt:lpstr>
      <vt:lpstr>Steps in Project Planning  and Development</vt:lpstr>
      <vt:lpstr>New Starts Planning and  Project Development Process </vt:lpstr>
      <vt:lpstr>Small Starts  Planning and Project Development</vt:lpstr>
      <vt:lpstr>Key Decisions for Each Phase of New Starts Project Development</vt:lpstr>
      <vt:lpstr>Operating Facilities Element</vt:lpstr>
      <vt:lpstr>Passenger Facilities Element</vt:lpstr>
      <vt:lpstr>Fleet Element</vt:lpstr>
      <vt:lpstr>References</vt:lpstr>
    </vt:vector>
  </TitlesOfParts>
  <Company>NTI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NTC</dc:title>
  <dc:creator>lori</dc:creator>
  <cp:lastModifiedBy>Lori Glickman</cp:lastModifiedBy>
  <cp:revision>74</cp:revision>
  <dcterms:created xsi:type="dcterms:W3CDTF">2012-01-19T20:24:50Z</dcterms:created>
  <dcterms:modified xsi:type="dcterms:W3CDTF">2015-06-03T18:06:37Z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B30FFAB7-69C8-4A45-B9DC-C06AD8CBB225</vt:lpwstr>
  </property>
  <property fmtid="{D5CDD505-2E9C-101B-9397-08002B2CF9AE}" pid="3" name="ArticulatePath">
    <vt:lpwstr>Module 3 Lesson 4 Transit systems planning 5.19.15</vt:lpwstr>
  </property>
</Properties>
</file>