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39"/>
  </p:notesMasterIdLst>
  <p:sldIdLst>
    <p:sldId id="566" r:id="rId2"/>
    <p:sldId id="567" r:id="rId3"/>
    <p:sldId id="603" r:id="rId4"/>
    <p:sldId id="569" r:id="rId5"/>
    <p:sldId id="570" r:id="rId6"/>
    <p:sldId id="571" r:id="rId7"/>
    <p:sldId id="572" r:id="rId8"/>
    <p:sldId id="573" r:id="rId9"/>
    <p:sldId id="574" r:id="rId10"/>
    <p:sldId id="575" r:id="rId11"/>
    <p:sldId id="576" r:id="rId12"/>
    <p:sldId id="602" r:id="rId13"/>
    <p:sldId id="577" r:id="rId14"/>
    <p:sldId id="578" r:id="rId15"/>
    <p:sldId id="579" r:id="rId16"/>
    <p:sldId id="580" r:id="rId17"/>
    <p:sldId id="581" r:id="rId18"/>
    <p:sldId id="582" r:id="rId19"/>
    <p:sldId id="583" r:id="rId20"/>
    <p:sldId id="584" r:id="rId21"/>
    <p:sldId id="585" r:id="rId22"/>
    <p:sldId id="586" r:id="rId23"/>
    <p:sldId id="587" r:id="rId24"/>
    <p:sldId id="588" r:id="rId25"/>
    <p:sldId id="589" r:id="rId26"/>
    <p:sldId id="590" r:id="rId27"/>
    <p:sldId id="591" r:id="rId28"/>
    <p:sldId id="599" r:id="rId29"/>
    <p:sldId id="592" r:id="rId30"/>
    <p:sldId id="593" r:id="rId31"/>
    <p:sldId id="594" r:id="rId32"/>
    <p:sldId id="600" r:id="rId33"/>
    <p:sldId id="595" r:id="rId34"/>
    <p:sldId id="601" r:id="rId35"/>
    <p:sldId id="596" r:id="rId36"/>
    <p:sldId id="597" r:id="rId37"/>
    <p:sldId id="568" r:id="rId38"/>
  </p:sldIdLst>
  <p:sldSz cx="9144000" cy="6858000" type="screen4x3"/>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063" autoAdjust="0"/>
  </p:normalViewPr>
  <p:slideViewPr>
    <p:cSldViewPr>
      <p:cViewPr>
        <p:scale>
          <a:sx n="60" d="100"/>
          <a:sy n="60" d="100"/>
        </p:scale>
        <p:origin x="-1350" y="-51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6/3/2015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a:t>
            </a:fld>
            <a:endParaRPr lang="en-US" dirty="0"/>
          </a:p>
        </p:txBody>
      </p:sp>
    </p:spTree>
    <p:extLst>
      <p:ext uri="{BB962C8B-B14F-4D97-AF65-F5344CB8AC3E}">
        <p14:creationId xmlns:p14="http://schemas.microsoft.com/office/powerpoint/2010/main" val="3726664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As seen above distance of land-uses to transit are an important determinant of transit use. Roughly 80% of public transportation trips begin or end with a trip on foot.</a:t>
            </a:r>
          </a:p>
          <a:p>
            <a:endParaRPr lang="en-US" smtClean="0"/>
          </a:p>
          <a:p>
            <a:r>
              <a:rPr lang="en-US" smtClean="0"/>
              <a:t>Thus, designing places for pedestrians can help increase public transportation use. Planning for pedestrian traffic requires different techniques than planning for automobile traffic. This slide shows a short listing of some of these design elements.</a:t>
            </a:r>
          </a:p>
          <a:p>
            <a:endParaRPr lang="en-US" smtClean="0"/>
          </a:p>
          <a:p>
            <a:r>
              <a:rPr lang="en-US" smtClean="0"/>
              <a:t>-Walking speed is slower than car travel speed.  Thus attention to design details along a pedestrian environment are crucial.</a:t>
            </a:r>
          </a:p>
          <a:p>
            <a:r>
              <a:rPr lang="en-US" smtClean="0"/>
              <a:t>-Continuous sidewalks, crosswalks, lowered curbs, low car traffic volumes and pedestrian traffic lights allow for easy and safe pedestrian access.</a:t>
            </a:r>
          </a:p>
          <a:p>
            <a:r>
              <a:rPr lang="en-US" smtClean="0"/>
              <a:t>- Separation from traffic or low car traffic speeds increase pedestrian safety and comfort.</a:t>
            </a:r>
          </a:p>
          <a:p>
            <a:r>
              <a:rPr lang="en-US" smtClean="0"/>
              <a:t>- A built environment that provides a sense of enclosure in the form of  a ratio building height to width of roadway + sidewalk or street enhances human scale and provides visual enclosure.</a:t>
            </a:r>
          </a:p>
          <a:p>
            <a:r>
              <a:rPr lang="en-US" smtClean="0"/>
              <a:t>- Linking public places and walkways with each other—often through mid-block short cuts provides attractive pedestrian access.</a:t>
            </a:r>
          </a:p>
          <a:p>
            <a:r>
              <a:rPr lang="en-US" smtClean="0"/>
              <a:t>- Complex scenes that appeal to all senses (including water fountains or musicians) make a place walkable.</a:t>
            </a:r>
          </a:p>
          <a:p>
            <a:r>
              <a:rPr lang="en-US" smtClean="0"/>
              <a:t>- Transparent street frontage of buildings (e.g. shop or office shop windows) make a place transparent and provide the feeling of human presence.</a:t>
            </a:r>
          </a:p>
          <a:p>
            <a:r>
              <a:rPr lang="en-US" smtClean="0"/>
              <a:t>- Design elements can link the TOD to the history of a place or provide an identity for a place.</a:t>
            </a:r>
          </a:p>
          <a:p>
            <a:endParaRPr lang="en-US" smtClean="0"/>
          </a:p>
          <a:p>
            <a:endParaRPr lang="en-US" smtClean="0"/>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10</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159805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defRPr/>
            </a:pPr>
            <a:r>
              <a:rPr lang="en-US" dirty="0" smtClean="0"/>
              <a:t>Transit Oriented Development is one tool to encourage more dense mixed-use development around transit stops.</a:t>
            </a:r>
          </a:p>
          <a:p>
            <a:pPr defTabSz="914381">
              <a:defRPr/>
            </a:pPr>
            <a:endParaRPr lang="en-US" dirty="0" smtClean="0"/>
          </a:p>
          <a:p>
            <a:pPr defTabSz="914381">
              <a:defRPr/>
            </a:pPr>
            <a:r>
              <a:rPr lang="en-US" dirty="0" smtClean="0"/>
              <a:t>Even though a new concept, TOD is not a new idea. Transit</a:t>
            </a:r>
            <a:r>
              <a:rPr lang="en-US" baseline="0" dirty="0" smtClean="0"/>
              <a:t> systems in the late 19</a:t>
            </a:r>
            <a:r>
              <a:rPr lang="en-US" baseline="30000" dirty="0" smtClean="0"/>
              <a:t>th</a:t>
            </a:r>
            <a:r>
              <a:rPr lang="en-US" baseline="0" dirty="0" smtClean="0"/>
              <a:t> century and early 20</a:t>
            </a:r>
            <a:r>
              <a:rPr lang="en-US" baseline="30000" dirty="0" smtClean="0"/>
              <a:t>th</a:t>
            </a:r>
            <a:r>
              <a:rPr lang="en-US" baseline="0" dirty="0" smtClean="0"/>
              <a:t> century were often involved in developing land in station areas of new transit corridors.</a:t>
            </a:r>
          </a:p>
          <a:p>
            <a:pPr defTabSz="914381">
              <a:defRPr/>
            </a:pPr>
            <a:endParaRPr lang="en-US" baseline="0" dirty="0" smtClean="0"/>
          </a:p>
          <a:p>
            <a:pPr defTabSz="914381">
              <a:defRPr/>
            </a:pPr>
            <a:r>
              <a:rPr lang="en-US" dirty="0" smtClean="0"/>
              <a:t>Today, most TODs in the USA are built around rail (37% regional rail, 31% light rail, 22% commuter rail) (Source: </a:t>
            </a:r>
            <a:r>
              <a:rPr lang="en-US" dirty="0" err="1" smtClean="0"/>
              <a:t>Cervero</a:t>
            </a:r>
            <a:r>
              <a:rPr lang="en-US" dirty="0" smtClean="0"/>
              <a:t>, Reconnecting America, CTOD).</a:t>
            </a:r>
            <a:r>
              <a:rPr lang="en-US" baseline="0" dirty="0" smtClean="0"/>
              <a:t> One reason is the perceived of ‘permanence’ of rail tracks compared to bus routes that may be changed more easily. There are international examples of bus rapid transit (BRT) and TOD, such as Curitiba, Brazil and Bogota, Columbia.</a:t>
            </a:r>
          </a:p>
          <a:p>
            <a:pPr defTabSz="914381">
              <a:defRPr/>
            </a:pPr>
            <a:endParaRPr lang="en-US" baseline="0" dirty="0" smtClean="0"/>
          </a:p>
        </p:txBody>
      </p:sp>
      <p:sp>
        <p:nvSpPr>
          <p:cNvPr id="4" name="Slide Number Placeholder 3"/>
          <p:cNvSpPr>
            <a:spLocks noGrp="1"/>
          </p:cNvSpPr>
          <p:nvPr>
            <p:ph type="sldNum" sz="quarter" idx="10"/>
          </p:nvPr>
        </p:nvSpPr>
        <p:spPr/>
        <p:txBody>
          <a:bodyPr/>
          <a:lstStyle/>
          <a:p>
            <a:fld id="{8E4F036F-EC2F-44DF-932F-5885862EA32F}" type="slidenum">
              <a:rPr lang="en-US" smtClean="0"/>
              <a:pPr/>
              <a:t>11</a:t>
            </a:fld>
            <a:endParaRPr lang="en-US"/>
          </a:p>
        </p:txBody>
      </p:sp>
    </p:spTree>
    <p:extLst>
      <p:ext uri="{BB962C8B-B14F-4D97-AF65-F5344CB8AC3E}">
        <p14:creationId xmlns:p14="http://schemas.microsoft.com/office/powerpoint/2010/main" val="2110564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Currently, there exists no universally accepted definition for TOD, as can be seen from the definitions above.</a:t>
            </a:r>
          </a:p>
          <a:p>
            <a:endParaRPr lang="en-US" smtClean="0"/>
          </a:p>
          <a:p>
            <a:r>
              <a:rPr lang="en-US" smtClean="0"/>
              <a:t>Planning for TOD requires coordinating the needs of a node in the transit network and the needs of an attractive place to live and work.</a:t>
            </a:r>
          </a:p>
          <a:p>
            <a:endParaRPr lang="en-US" smtClean="0"/>
          </a:p>
          <a:p>
            <a:r>
              <a:rPr lang="en-US" smtClean="0"/>
              <a:t>Node—point on the network where riders can access public transport.</a:t>
            </a:r>
          </a:p>
          <a:p>
            <a:r>
              <a:rPr lang="en-US" smtClean="0"/>
              <a:t>Place—attractive, vibrant neighborhood that promotes sustainability, social interaction. 9Source: TCRP Report 102)</a:t>
            </a:r>
          </a:p>
          <a:p>
            <a:endParaRPr lang="en-US" smtClean="0"/>
          </a:p>
          <a:p>
            <a:r>
              <a:rPr lang="en-US" smtClean="0"/>
              <a:t>Often a 10 minute walking distance (600-800m) around a station is used as boundary for TOD (Renne, 2010). But development next to Transit is not necessarily TOD.</a:t>
            </a:r>
          </a:p>
          <a:p>
            <a:endParaRPr lang="en-US" smtClean="0"/>
          </a:p>
          <a:p>
            <a:r>
              <a:rPr lang="en-US" smtClean="0"/>
              <a:t>Transit Adjacent Development is near transit (walking distance), but lacks features that promote transit use, other than proximity (e.g. poor ped. environment, single uses)</a:t>
            </a:r>
          </a:p>
          <a:p>
            <a:pPr lvl="1"/>
            <a:endParaRPr lang="en-US" smtClean="0"/>
          </a:p>
          <a:p>
            <a:r>
              <a:rPr lang="en-US" smtClean="0"/>
              <a:t>Transit Oriented Development:</a:t>
            </a:r>
          </a:p>
          <a:p>
            <a:pPr lvl="1"/>
            <a:r>
              <a:rPr lang="en-US" smtClean="0"/>
              <a:t>Walking distance to transit</a:t>
            </a:r>
          </a:p>
          <a:p>
            <a:pPr lvl="1"/>
            <a:r>
              <a:rPr lang="en-US" smtClean="0"/>
              <a:t>Development (re)shaped by transit (e.g. mix of uses, building orientation, parking etc.)</a:t>
            </a:r>
          </a:p>
          <a:p>
            <a:pPr lvl="1"/>
            <a:r>
              <a:rPr lang="en-US" smtClean="0"/>
              <a:t>(Source: Cervero, Reconnecting America, CTOD)</a:t>
            </a:r>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12</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231701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Potential Benefits of TOD include:</a:t>
            </a:r>
          </a:p>
          <a:p>
            <a:r>
              <a:rPr lang="en-US" baseline="0" dirty="0" smtClean="0"/>
              <a:t> </a:t>
            </a:r>
            <a:r>
              <a:rPr lang="en-US" dirty="0" smtClean="0"/>
              <a:t>“- Increasing the opportunities for residents and workers to meet daily needs by taking transit or walking.</a:t>
            </a:r>
          </a:p>
          <a:p>
            <a:r>
              <a:rPr lang="en-US" dirty="0" smtClean="0"/>
              <a:t>- Attracting new riders to public transit, including so-called “choice” riders—riders who could otherwise choose to drive.</a:t>
            </a:r>
          </a:p>
          <a:p>
            <a:r>
              <a:rPr lang="en-US" dirty="0" smtClean="0"/>
              <a:t>- Shifting the transit station mode of access to be less reliant on park-and-ride and more oriented to walking.</a:t>
            </a:r>
          </a:p>
          <a:p>
            <a:r>
              <a:rPr lang="en-US" dirty="0" smtClean="0"/>
              <a:t>- Reducing the automobile ownership, vehicular traffic, and associated parking requirements that would otherwise be necessary to support a similar level of more traditional development.</a:t>
            </a:r>
          </a:p>
          <a:p>
            <a:r>
              <a:rPr lang="en-US" dirty="0" smtClean="0"/>
              <a:t>- Enhancing the environment, through reduced emissions and energy consumption derived from shifts in commuting, other trip making, and station access to environmentally friendly travel modes.</a:t>
            </a:r>
          </a:p>
          <a:p>
            <a:endParaRPr lang="en-US" dirty="0" smtClean="0"/>
          </a:p>
          <a:p>
            <a:r>
              <a:rPr lang="en-US" dirty="0"/>
              <a:t>Non-transportation objectives may include providing desirable and affordable housing choices, enhancing sense of community and quality of life, supporting economic development or revitalization, shifting development from sensitive areas, minimizing infrastructure costs, and reducing sprawl. Financial return is among the motivating factors for at least some of the stakeholders, including, in some cases, the transit agencies involved. Rents, for example, are potentially a significant source of non-farebox revenue accruing from development on system-owned land adjacent to transit stations (</a:t>
            </a:r>
            <a:r>
              <a:rPr lang="en-US" dirty="0" err="1"/>
              <a:t>Cervero</a:t>
            </a:r>
            <a:r>
              <a:rPr lang="en-US" dirty="0"/>
              <a:t> et al., 2004). This chapter is primarily concerned with the travel behavior effects of TOD and thus affords only limited attention to non-transportation objectives.</a:t>
            </a:r>
            <a:r>
              <a:rPr lang="en-US" dirty="0" smtClean="0"/>
              <a:t>”</a:t>
            </a:r>
          </a:p>
          <a:p>
            <a:endParaRPr lang="en-US" dirty="0" smtClean="0"/>
          </a:p>
          <a:p>
            <a:r>
              <a:rPr lang="en-US" dirty="0" smtClean="0"/>
              <a:t>Taken from TCRP Report 95.</a:t>
            </a:r>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13</a:t>
            </a:fld>
            <a:endParaRPr lang="en-US"/>
          </a:p>
        </p:txBody>
      </p:sp>
    </p:spTree>
    <p:extLst>
      <p:ext uri="{BB962C8B-B14F-4D97-AF65-F5344CB8AC3E}">
        <p14:creationId xmlns:p14="http://schemas.microsoft.com/office/powerpoint/2010/main" val="1343763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900" dirty="0" smtClean="0"/>
              <a:t>Not all TODs are the same. Different characteristics will require different implementation strategies.</a:t>
            </a:r>
          </a:p>
          <a:p>
            <a:endParaRPr lang="en-US" sz="900" dirty="0" smtClean="0"/>
          </a:p>
          <a:p>
            <a:r>
              <a:rPr lang="en-US" sz="900" dirty="0" smtClean="0"/>
              <a:t>“Regional Centers are the regional downtowns, and are characterized by a dense mix of housing and employment types, retail and entertainment that cater to the regional market.  They are served by a rich mix of transit modes that support all this activity, including high-capacity regional rail and bus, and local-serving bus. Densities are typically  higher within a quarter-mile radius of stations than within the half-mile radius. </a:t>
            </a:r>
          </a:p>
          <a:p>
            <a:endParaRPr lang="en-US" sz="900" dirty="0" smtClean="0"/>
          </a:p>
          <a:p>
            <a:r>
              <a:rPr lang="en-US" sz="900" dirty="0" smtClean="0"/>
              <a:t>Urban centers contain a mix of residential, employment, retail and entertainment uses, usually at slightly lower densities and intensities than in regional centers. Destinations draw residents from surrounding neighborhoods.  These centers serve as commuter hubs for the larger region and are served by multiple transit options, often including rail and high-frequency regional bus or bus rapid transit (BRT), as well as local-serving bus. Many urban centers retain their historic character, having preserved both historic buildings and street networks. Densities are typically higher within a quarter-mile radius of stations than the half-mile radius. </a:t>
            </a:r>
          </a:p>
          <a:p>
            <a:endParaRPr lang="en-US" sz="900" dirty="0" smtClean="0"/>
          </a:p>
          <a:p>
            <a:r>
              <a:rPr lang="en-US" sz="900" dirty="0" smtClean="0"/>
              <a:t>Suburban Centers contain a mix of residential, employment, retail and entertainment uses, usually at intensities similar to that found in urban centers but lower than that in regional centers. Suburban centers can serve  as both origins and  destinations for commuters. They are typically connected to the regional transit network and include a mix of transit types — regional rail and bus, BRT, and local bus — with high-frequency service. Development here may be more recent than that found in urban centers, and there are more single-use employment areas and residential neighborhoods. The intensity of uses is often noticeably greater within a quarter-mile radius of stations than in the half-mile radius. </a:t>
            </a:r>
          </a:p>
          <a:p>
            <a:endParaRPr lang="en-US" sz="900" dirty="0" smtClean="0"/>
          </a:p>
          <a:p>
            <a:r>
              <a:rPr lang="en-US" sz="900" dirty="0" smtClean="0"/>
              <a:t>Transit Town Centers function more as local-serving centers of economic and community activity than either urban or suburban centers, and they attract fewer residents from the rest of the region. A variety of transit modes serve transit town centers, and  there is a mix of origin and destination trips – primarily commuter service to jobs in the region. There is less secondary transit service than the previous place types. Secondary transit lines feed primary lines, often at intervals timed to facilitate transfers at the primary transit stations. Residential densities are usually lower than in the previous place types, but there is still a good mix of both multi-family and single-family residential, as well as a mix of retail, smaller-scale employment, and civic uses. Densities are usually noticeably greater within  a quarter-mile of transit stations than the half-mile radius. “</a:t>
            </a:r>
          </a:p>
          <a:p>
            <a:endParaRPr lang="en-US" sz="900" dirty="0" smtClean="0"/>
          </a:p>
          <a:p>
            <a:r>
              <a:rPr lang="en-US" sz="900" dirty="0" smtClean="0"/>
              <a:t>Taken from: Reconnecting America &amp; CTOD. 2008. Station Area Planning. “How To Make Great Transit-Oriented Places,” TOD 202</a:t>
            </a:r>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14</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492224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900" dirty="0" smtClean="0"/>
              <a:t>“Urban Neighborhoods are primarily residential areas that are well-connected to regional centers and urban centers. Densities are moderate to high, and housing is usually mixed with local-serving retail. Commercial uses are limited to small businesses or some industry. Development is usually oriented along a well-connected </a:t>
            </a:r>
          </a:p>
          <a:p>
            <a:r>
              <a:rPr lang="en-US" sz="900" dirty="0" smtClean="0"/>
              <a:t>street grid that is served by a secondary transit network. Transit is often less a focal point for activity than in the “center” place types, and stations may be located at the edge of two distinct neighborhoods. Many urban neighborhoods were developed before World War II as “streetcar suburbs” that grew up transit-oriented. Densities are usually higher immediately adjacent to the primary transit stations but spread more evenly throughout the half-mile radius. </a:t>
            </a:r>
          </a:p>
          <a:p>
            <a:endParaRPr lang="en-US" sz="900" dirty="0" smtClean="0"/>
          </a:p>
          <a:p>
            <a:r>
              <a:rPr lang="en-US" sz="900" dirty="0" smtClean="0"/>
              <a:t>Special use or employment districts are often single-use – either they are low to moderate density employment centers, or are focused around a major institution such as a university, or an entertainment venue such as a stadium. Transit stations are not a focus of economic activity. Secondary transit service is infrequent and </a:t>
            </a:r>
          </a:p>
          <a:p>
            <a:r>
              <a:rPr lang="en-US" sz="900" dirty="0" smtClean="0"/>
              <a:t>focused on stations; development tends to be more recent, and the street grid may be less connected than in older neighborhoods. There can be significant opportunities for mixed-use development if these stations are well-connected to other parts of the region and there is demand for housing. Densities are usually evenly distributed throughout the half-mile radius around stations. </a:t>
            </a:r>
          </a:p>
          <a:p>
            <a:endParaRPr lang="en-US" sz="900" dirty="0" smtClean="0"/>
          </a:p>
          <a:p>
            <a:r>
              <a:rPr lang="en-US" sz="900" dirty="0" smtClean="0"/>
              <a:t>Mixed use corridors are a focus of economic and community activity but have no distinct center. These corridors are typically characterized by a mix of moderate-density buildings that house services, retail, employment, and civic or cultural uses. Many were developed along streetcar lines or other transit service. Mixed-</a:t>
            </a:r>
          </a:p>
          <a:p>
            <a:r>
              <a:rPr lang="en-US" sz="900" dirty="0" smtClean="0"/>
              <a:t>use corridors are especially suitable for streetcars, bus rapid transit or other high-quality bus service with closely-spaced stops. Residential development is usually characterized by newer, denser development along the corridor, with older, lower-density homes just off the main strip. Mixed-use corridors are sometimes served by transit stations that create nodes of activity, but these are less distinct than in other types of places, and they are served by networks of secondary transit such as local bus. Mixed-use corridors offer a good opportunity for infill and mixed-use development, and development is usually more intense within a quarter-mile of transit stops. </a:t>
            </a:r>
          </a:p>
          <a:p>
            <a:endParaRPr lang="en-US" sz="900" dirty="0" smtClean="0"/>
          </a:p>
          <a:p>
            <a:endParaRPr lang="en-US" sz="900" dirty="0" smtClean="0"/>
          </a:p>
          <a:p>
            <a:r>
              <a:rPr lang="en-US" sz="900" dirty="0" smtClean="0"/>
              <a:t>Transit Neighborhoods are primarily residential areas that are served by rail service or high frequency bus lines that connect at one location. Densities are low to moderate and economic activity is not concentrated around stations, which may be located at the edge of two distinct neighborhoods. Secondary transit service is less frequent and less well-connected. There is often not enough residential density to support much local-serving retail, but there are often retail nodes. Transit </a:t>
            </a:r>
          </a:p>
          <a:p>
            <a:r>
              <a:rPr lang="en-US" sz="900" dirty="0" smtClean="0"/>
              <a:t>neighborhoods are found within older urbanized areas that were developed as streetcar suburbs and in more recently developed suburban neighborhoods. Transit </a:t>
            </a:r>
          </a:p>
          <a:p>
            <a:r>
              <a:rPr lang="en-US" sz="900" dirty="0" smtClean="0"/>
              <a:t>neighborhoods can offer significant development opportunities with potential to provide residents with more housing, retail, employment and mobility options, as in urban neighborhoods. Densities are usually evenly distributed in the half-mile radius around stations. “</a:t>
            </a:r>
          </a:p>
          <a:p>
            <a:endParaRPr lang="en-US" sz="900" dirty="0" smtClean="0"/>
          </a:p>
          <a:p>
            <a:pPr defTabSz="904433">
              <a:defRPr/>
            </a:pPr>
            <a:r>
              <a:rPr lang="en-US" sz="900" dirty="0" smtClean="0"/>
              <a:t>Taken from: Taken from: </a:t>
            </a:r>
            <a:r>
              <a:rPr lang="en-US" sz="900" dirty="0"/>
              <a:t>Reconnecting America &amp; CTOD. 2008. Station Area Planning. How To Make Great Transit-Oriented Places. TOD 202</a:t>
            </a:r>
            <a:endParaRPr lang="en-US" sz="9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15</a:t>
            </a:fld>
            <a:endParaRPr lang="en-US"/>
          </a:p>
        </p:txBody>
      </p:sp>
    </p:spTree>
    <p:extLst>
      <p:ext uri="{BB962C8B-B14F-4D97-AF65-F5344CB8AC3E}">
        <p14:creationId xmlns:p14="http://schemas.microsoft.com/office/powerpoint/2010/main" val="1921360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3200" baseline="0" dirty="0" smtClean="0"/>
              <a:t>“Planning for TOD most often takes place at the station area level, and this is where it’s easiest to understand local benefits such as reduced transportation </a:t>
            </a:r>
            <a:r>
              <a:rPr lang="en-US" sz="3200" dirty="0" smtClean="0"/>
              <a:t>costs for residents, and the creation of a sense of place and community.</a:t>
            </a:r>
          </a:p>
          <a:p>
            <a:endParaRPr lang="en-US" sz="3200" dirty="0" smtClean="0"/>
          </a:p>
          <a:p>
            <a:r>
              <a:rPr lang="en-US" sz="3200" dirty="0" smtClean="0"/>
              <a:t>A transit corridor is best defined as the </a:t>
            </a:r>
            <a:r>
              <a:rPr lang="en-US" sz="3200" dirty="0" err="1" smtClean="0"/>
              <a:t>walkable</a:t>
            </a:r>
            <a:r>
              <a:rPr lang="en-US" sz="3200" dirty="0" smtClean="0"/>
              <a:t> areas around all of the stations along a transit line. Any transit technology can define a transit corridor – heavy or light rail, streetcar, trolley or bus. The area of influence along light and heavy rail corridors is typically a half-mile radius around stations. Because streetcars can stop as often as every street corner they tend to have a stronger influence on development all along the line and up to threes blocks on either side</a:t>
            </a:r>
          </a:p>
          <a:p>
            <a:endParaRPr lang="en-US" sz="3200" dirty="0" smtClean="0"/>
          </a:p>
          <a:p>
            <a:r>
              <a:rPr lang="en-US" sz="3200" dirty="0" smtClean="0"/>
              <a:t>Planning at the regional scale serves to integrate regional goals, such as decreasing traffic congestion and improving public health, with regional contexts, such as a </a:t>
            </a:r>
          </a:p>
          <a:p>
            <a:r>
              <a:rPr lang="en-US" sz="3200" dirty="0" smtClean="0"/>
              <a:t>consideration of population growth and the location of major employment centers. </a:t>
            </a:r>
          </a:p>
          <a:p>
            <a:endParaRPr lang="en-US" sz="3200" dirty="0" smtClean="0"/>
          </a:p>
          <a:p>
            <a:r>
              <a:rPr lang="en-US" sz="3200" dirty="0" smtClean="0"/>
              <a:t>STATION AREA Planning:</a:t>
            </a:r>
          </a:p>
          <a:p>
            <a:r>
              <a:rPr lang="en-US" sz="3200" dirty="0" smtClean="0"/>
              <a:t>One transit station at a time</a:t>
            </a:r>
          </a:p>
          <a:p>
            <a:r>
              <a:rPr lang="en-US" sz="3200" dirty="0" smtClean="0"/>
              <a:t>Between parcel level planning and regional planning</a:t>
            </a:r>
          </a:p>
          <a:p>
            <a:endParaRPr lang="en-US" sz="3200" dirty="0" smtClean="0"/>
          </a:p>
          <a:p>
            <a:r>
              <a:rPr lang="en-US" sz="3200" dirty="0" smtClean="0"/>
              <a:t>Steps:</a:t>
            </a:r>
          </a:p>
          <a:p>
            <a:endParaRPr lang="en-US" sz="3200" dirty="0" smtClean="0"/>
          </a:p>
          <a:p>
            <a:r>
              <a:rPr lang="en-US" sz="3200" dirty="0" smtClean="0"/>
              <a:t>Develop clear land-use alternatives: Developing options for different development scenarios should occur early in the planning process to allow for public discussion and input by community members, property owners and other key stakeholders. </a:t>
            </a:r>
          </a:p>
          <a:p>
            <a:endParaRPr lang="en-US" sz="3200" dirty="0" smtClean="0"/>
          </a:p>
          <a:p>
            <a:r>
              <a:rPr lang="en-US" sz="3200" dirty="0" smtClean="0"/>
              <a:t>Understand market demand: Plans should understand the market demand for higher-density housing and employment. Where plans include a retail or mixed-use component, including local-serving stores, the feasibility of these uses should be analyzed.</a:t>
            </a:r>
          </a:p>
          <a:p>
            <a:endParaRPr lang="en-US" sz="3200" dirty="0" smtClean="0"/>
          </a:p>
          <a:p>
            <a:r>
              <a:rPr lang="en-US" sz="3200" dirty="0" smtClean="0"/>
              <a:t>Forecast ridership using TOD modeling tools: TOD modeling tools should be used where feasible to estimate the changes in ridership that will result from the different development alternatives (the provision of parking, levels of development, transit access, etc.). </a:t>
            </a:r>
          </a:p>
          <a:p>
            <a:endParaRPr lang="en-US" sz="3200" dirty="0" smtClean="0"/>
          </a:p>
          <a:p>
            <a:r>
              <a:rPr lang="en-US" sz="3200" dirty="0" smtClean="0"/>
              <a:t>Minimize land-use conflicts: Potential land use conflicts with adjacent industrial or residential uses should be minimized. The plan should be an opportunity to decide if current industrial uses should be preserved for jobs or goods movement, or if they should be allowed to redevelop as other uses.</a:t>
            </a:r>
          </a:p>
          <a:p>
            <a:endParaRPr lang="en-US" sz="3200" dirty="0" smtClean="0"/>
          </a:p>
          <a:p>
            <a:r>
              <a:rPr lang="en-US" sz="3200" dirty="0" smtClean="0"/>
              <a:t>Analyze the impact of zoning requirements on potential densities: Zoning provisions such as lot coverage, setbacks and height limits may make it difficult to achieve the densities envisioned in the plan.</a:t>
            </a:r>
          </a:p>
          <a:p>
            <a:endParaRPr lang="en-US" sz="3200" dirty="0" smtClean="0"/>
          </a:p>
          <a:p>
            <a:r>
              <a:rPr lang="en-US" sz="3200" dirty="0" smtClean="0"/>
              <a:t>Set minimum allowable density standards: While many zoning codes specify a range of densities or a maximum density, setting minimum densities can help define what qualities as TOD and provide flexibility to accommodate market demand.</a:t>
            </a:r>
          </a:p>
          <a:p>
            <a:endParaRPr lang="en-US" sz="3200" dirty="0" smtClean="0"/>
          </a:p>
          <a:p>
            <a:r>
              <a:rPr lang="en-US" sz="3200" dirty="0" smtClean="0"/>
              <a:t>Locate key services near stations: Key social services like childcare centers, health clinics and other important destinations should be located close to heavily used transit stations and hubs to accommodate the transit-dependent.</a:t>
            </a:r>
          </a:p>
          <a:p>
            <a:endParaRPr lang="en-US" sz="3200" dirty="0" smtClean="0"/>
          </a:p>
        </p:txBody>
      </p:sp>
      <p:sp>
        <p:nvSpPr>
          <p:cNvPr id="4" name="Slide Number Placeholder 3"/>
          <p:cNvSpPr>
            <a:spLocks noGrp="1"/>
          </p:cNvSpPr>
          <p:nvPr>
            <p:ph type="sldNum" sz="quarter" idx="10"/>
          </p:nvPr>
        </p:nvSpPr>
        <p:spPr/>
        <p:txBody>
          <a:bodyPr/>
          <a:lstStyle/>
          <a:p>
            <a:fld id="{8E4F036F-EC2F-44DF-932F-5885862EA32F}" type="slidenum">
              <a:rPr lang="en-US" smtClean="0"/>
              <a:pPr/>
              <a:t>16</a:t>
            </a:fld>
            <a:endParaRPr lang="en-US"/>
          </a:p>
        </p:txBody>
      </p:sp>
    </p:spTree>
    <p:extLst>
      <p:ext uri="{BB962C8B-B14F-4D97-AF65-F5344CB8AC3E}">
        <p14:creationId xmlns:p14="http://schemas.microsoft.com/office/powerpoint/2010/main" val="938458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17</a:t>
            </a:fld>
            <a:endParaRPr lang="en-US"/>
          </a:p>
        </p:txBody>
      </p:sp>
    </p:spTree>
    <p:extLst>
      <p:ext uri="{BB962C8B-B14F-4D97-AF65-F5344CB8AC3E}">
        <p14:creationId xmlns:p14="http://schemas.microsoft.com/office/powerpoint/2010/main" val="176317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this slide</a:t>
            </a:r>
            <a:r>
              <a:rPr lang="en-US" baseline="0" dirty="0" smtClean="0"/>
              <a:t> and the next slide provide a lot of detail and can be dropped from presentations that focus on an overview.</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18</a:t>
            </a:fld>
            <a:endParaRPr lang="en-US"/>
          </a:p>
        </p:txBody>
      </p:sp>
    </p:spTree>
    <p:extLst>
      <p:ext uri="{BB962C8B-B14F-4D97-AF65-F5344CB8AC3E}">
        <p14:creationId xmlns:p14="http://schemas.microsoft.com/office/powerpoint/2010/main" val="435857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19</a:t>
            </a:fld>
            <a:endParaRPr lang="en-US" dirty="0"/>
          </a:p>
        </p:txBody>
      </p:sp>
    </p:spTree>
    <p:extLst>
      <p:ext uri="{BB962C8B-B14F-4D97-AF65-F5344CB8AC3E}">
        <p14:creationId xmlns:p14="http://schemas.microsoft.com/office/powerpoint/2010/main" val="3030077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2</a:t>
            </a:fld>
            <a:endParaRPr lang="en-US" dirty="0"/>
          </a:p>
        </p:txBody>
      </p:sp>
    </p:spTree>
    <p:extLst>
      <p:ext uri="{BB962C8B-B14F-4D97-AF65-F5344CB8AC3E}">
        <p14:creationId xmlns:p14="http://schemas.microsoft.com/office/powerpoint/2010/main" val="706126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20</a:t>
            </a:fld>
            <a:endParaRPr lang="en-US" dirty="0"/>
          </a:p>
        </p:txBody>
      </p:sp>
    </p:spTree>
    <p:extLst>
      <p:ext uri="{BB962C8B-B14F-4D97-AF65-F5344CB8AC3E}">
        <p14:creationId xmlns:p14="http://schemas.microsoft.com/office/powerpoint/2010/main" val="1617394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21</a:t>
            </a:fld>
            <a:endParaRPr lang="en-US" dirty="0"/>
          </a:p>
        </p:txBody>
      </p:sp>
    </p:spTree>
    <p:extLst>
      <p:ext uri="{BB962C8B-B14F-4D97-AF65-F5344CB8AC3E}">
        <p14:creationId xmlns:p14="http://schemas.microsoft.com/office/powerpoint/2010/main" val="3756492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22</a:t>
            </a:fld>
            <a:endParaRPr lang="en-US" dirty="0"/>
          </a:p>
        </p:txBody>
      </p:sp>
    </p:spTree>
    <p:extLst>
      <p:ext uri="{BB962C8B-B14F-4D97-AF65-F5344CB8AC3E}">
        <p14:creationId xmlns:p14="http://schemas.microsoft.com/office/powerpoint/2010/main" val="1049230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800" dirty="0" smtClean="0"/>
              <a:t>Travel</a:t>
            </a:r>
            <a:r>
              <a:rPr lang="en-US" sz="800" baseline="0" dirty="0" smtClean="0"/>
              <a:t> impact depends on:</a:t>
            </a:r>
          </a:p>
          <a:p>
            <a:endParaRPr lang="en-US" sz="800" baseline="0" dirty="0" smtClean="0"/>
          </a:p>
          <a:p>
            <a:r>
              <a:rPr lang="en-US" sz="800" dirty="0" smtClean="0"/>
              <a:t>-relative travel times compared to the automobile.</a:t>
            </a:r>
          </a:p>
          <a:p>
            <a:r>
              <a:rPr lang="en-US" sz="800" dirty="0" smtClean="0"/>
              <a:t>-extensiveness of transit service (more opportunities increase transit use).</a:t>
            </a:r>
          </a:p>
          <a:p>
            <a:r>
              <a:rPr lang="en-US" sz="800" dirty="0" smtClean="0"/>
              <a:t>-TOD type (e.g., suburban neighborhood versus suburban center) is less important than specific location within the region and the quality of connecting transit service .</a:t>
            </a:r>
          </a:p>
          <a:p>
            <a:r>
              <a:rPr lang="en-US" sz="800" dirty="0" smtClean="0"/>
              <a:t>-There is no rule of thumb or single mode share number that can be easily applied to a hypothetical new TOD along a new rail or bus system. This is due to widely varying local travel conditions and employment distributions.</a:t>
            </a:r>
          </a:p>
          <a:p>
            <a:r>
              <a:rPr lang="en-US" sz="800" dirty="0" smtClean="0"/>
              <a:t>-HOWEVER: The transit mode shares are statistically reliable, and for an existing rail system, one could reasonably infer the approximate transit mode share of a hypothetical new TOD by comparing it to similar TODs in the same system.</a:t>
            </a:r>
          </a:p>
          <a:p>
            <a:pPr>
              <a:buFontTx/>
              <a:buChar char="-"/>
            </a:pPr>
            <a:r>
              <a:rPr lang="en-US" sz="800" dirty="0" smtClean="0"/>
              <a:t>A primary reason for higher TOD transit use is self-selection. Current transit users and those precluded to use transit seek out TOD. The travel pattern of TOD residents prior to moving to the TOD depended on their previous access to transit.</a:t>
            </a:r>
            <a:r>
              <a:rPr lang="en-US" sz="800" baseline="0" dirty="0" smtClean="0"/>
              <a:t> </a:t>
            </a:r>
            <a:r>
              <a:rPr lang="en-US" sz="800" dirty="0" smtClean="0"/>
              <a:t>When work location was unchanged, often a significant percent (e.g., 50%) were transit users. Among commuters with no previous transit access, transit use increased (up to 50%).</a:t>
            </a:r>
          </a:p>
          <a:p>
            <a:pPr>
              <a:buFontTx/>
              <a:buNone/>
            </a:pPr>
            <a:endParaRPr lang="en-US" sz="800" dirty="0" smtClean="0"/>
          </a:p>
          <a:p>
            <a:r>
              <a:rPr lang="en-US" sz="800" dirty="0" smtClean="0"/>
              <a:t>Source: TCRP 128</a:t>
            </a:r>
          </a:p>
          <a:p>
            <a:endParaRPr lang="en-US" sz="800" dirty="0" smtClean="0"/>
          </a:p>
          <a:p>
            <a:r>
              <a:rPr lang="en-US" sz="800" dirty="0" smtClean="0"/>
              <a:t>Other Empirical findings:</a:t>
            </a:r>
          </a:p>
          <a:p>
            <a:pPr lvl="1"/>
            <a:endParaRPr lang="en-US" sz="800" dirty="0"/>
          </a:p>
          <a:p>
            <a:pPr lvl="1"/>
            <a:r>
              <a:rPr lang="en-US" sz="800" dirty="0"/>
              <a:t>Portland</a:t>
            </a:r>
          </a:p>
          <a:p>
            <a:pPr lvl="1"/>
            <a:r>
              <a:rPr lang="en-US" sz="800" dirty="0"/>
              <a:t>Over 30% of Portland TOD residents commute by transit at least once a week and 23-33% used transit as their primary commute mode. (compared to &lt; 10% in the automobile-oriented suburbs, and 15% overall). </a:t>
            </a:r>
            <a:r>
              <a:rPr lang="en-US" sz="800" dirty="0" smtClean="0"/>
              <a:t>(Dill 2006)</a:t>
            </a:r>
          </a:p>
          <a:p>
            <a:pPr lvl="1"/>
            <a:r>
              <a:rPr lang="en-US" sz="800" dirty="0"/>
              <a:t>Nearly 16% of Portland TOD commuters switched from non-transit to transit modes. </a:t>
            </a:r>
            <a:r>
              <a:rPr lang="en-US" sz="800" dirty="0" smtClean="0"/>
              <a:t>(Dill 2006)</a:t>
            </a:r>
          </a:p>
          <a:p>
            <a:pPr lvl="1"/>
            <a:endParaRPr lang="en-US" sz="800" dirty="0" smtClean="0"/>
          </a:p>
          <a:p>
            <a:pPr lvl="1"/>
            <a:r>
              <a:rPr lang="en-US" sz="800" dirty="0"/>
              <a:t>DC</a:t>
            </a:r>
          </a:p>
          <a:p>
            <a:pPr lvl="1"/>
            <a:r>
              <a:rPr lang="en-US" sz="800" dirty="0"/>
              <a:t>Transit mode shares along the Washington Metro system were found to decrease by 7 percentage points for every 1,000 feet of distance from a station in the case of housing and by 12 percentage points in the case of office worker commute trips. </a:t>
            </a:r>
            <a:r>
              <a:rPr lang="en-US" sz="800" dirty="0" smtClean="0"/>
              <a:t>(Evans and Pratt 2007)</a:t>
            </a:r>
          </a:p>
          <a:p>
            <a:pPr lvl="1"/>
            <a:endParaRPr lang="en-US" sz="800" dirty="0" smtClean="0"/>
          </a:p>
          <a:p>
            <a:pPr lvl="1"/>
            <a:r>
              <a:rPr lang="en-US" sz="800" dirty="0" smtClean="0"/>
              <a:t>Arlington</a:t>
            </a:r>
          </a:p>
          <a:p>
            <a:r>
              <a:rPr lang="en-US" sz="800" dirty="0" smtClean="0"/>
              <a:t>47% of residents use modes of travel other than the automobile to get to work</a:t>
            </a:r>
          </a:p>
          <a:p>
            <a:r>
              <a:rPr lang="en-US" sz="800" dirty="0" smtClean="0"/>
              <a:t>73% arrive at rail stations on foot, providing a cost savings because neither  the county nor WMATA have to provide long-term commuter parking</a:t>
            </a:r>
          </a:p>
          <a:p>
            <a:r>
              <a:rPr lang="en-US" sz="800" dirty="0" smtClean="0"/>
              <a:t>About 40,000 riders board daily at the </a:t>
            </a:r>
            <a:r>
              <a:rPr lang="en-US" sz="800" dirty="0" err="1" smtClean="0"/>
              <a:t>ﬁve</a:t>
            </a:r>
            <a:r>
              <a:rPr lang="en-US" sz="800" dirty="0" smtClean="0"/>
              <a:t> urban stations in the Rosslyn-Ballston Corridor</a:t>
            </a:r>
          </a:p>
          <a:p>
            <a:r>
              <a:rPr lang="en-US" sz="800" dirty="0" smtClean="0"/>
              <a:t>About 29,000 riders board at the four suburban stations farther out along the Orange Line; only 15% of these transit riders arrive at their stations on foot, while 58% arrive by car</a:t>
            </a:r>
            <a:endParaRPr lang="en-US" sz="800"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23</a:t>
            </a:fld>
            <a:endParaRPr lang="en-US"/>
          </a:p>
        </p:txBody>
      </p:sp>
    </p:spTree>
    <p:extLst>
      <p:ext uri="{BB962C8B-B14F-4D97-AF65-F5344CB8AC3E}">
        <p14:creationId xmlns:p14="http://schemas.microsoft.com/office/powerpoint/2010/main" val="26607473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Confounding factors include:</a:t>
            </a:r>
          </a:p>
          <a:p>
            <a:pPr>
              <a:buFontTx/>
              <a:buChar char="-"/>
            </a:pPr>
            <a:r>
              <a:rPr lang="en-US" dirty="0" smtClean="0"/>
              <a:t>a lot of parking in TOD</a:t>
            </a:r>
          </a:p>
          <a:p>
            <a:pPr>
              <a:buFontTx/>
              <a:buChar char="-"/>
            </a:pPr>
            <a:endParaRPr lang="en-US" dirty="0" smtClean="0"/>
          </a:p>
          <a:p>
            <a:r>
              <a:rPr lang="en-US" dirty="0" smtClean="0"/>
              <a:t>A primary reason for higher TOD transit use is self-selection. Current transit users and those precluded to use transit seek out TOD. The travel pattern of TOD residents prior to moving to the TOD depended on their previous access to transit.</a:t>
            </a:r>
            <a:r>
              <a:rPr lang="en-US" baseline="0" dirty="0" smtClean="0"/>
              <a:t> </a:t>
            </a:r>
            <a:r>
              <a:rPr lang="en-US" dirty="0" smtClean="0"/>
              <a:t>When work location was unchanged, often a significant percent (e.g., 50%) were transit users already. Among commuters with no previous transit access, transit use increased (up to 50%).</a:t>
            </a:r>
          </a:p>
          <a:p>
            <a:pPr>
              <a:buFontTx/>
              <a:buChar char="-"/>
            </a:pPr>
            <a:endParaRPr lang="en-US" dirty="0" smtClean="0"/>
          </a:p>
          <a:p>
            <a:pPr>
              <a:buFontTx/>
              <a:buNone/>
            </a:pPr>
            <a:r>
              <a:rPr lang="en-US" dirty="0" smtClean="0"/>
              <a:t>Generative or redistributive</a:t>
            </a:r>
            <a:r>
              <a:rPr lang="en-US" baseline="0" dirty="0" smtClean="0"/>
              <a:t> benefits:</a:t>
            </a:r>
          </a:p>
          <a:p>
            <a:r>
              <a:rPr lang="en-US" dirty="0" smtClean="0"/>
              <a:t>-Higher retail sales in TOD vs. lower retail sales in auto-oriented mall are redistributive</a:t>
            </a:r>
          </a:p>
          <a:p>
            <a:r>
              <a:rPr lang="en-US" dirty="0" smtClean="0"/>
              <a:t>-Concentrating development around a train station vs. same development along a highway-&gt; are there truly new benefits due to TOD?</a:t>
            </a:r>
          </a:p>
          <a:p>
            <a:r>
              <a:rPr lang="en-US" dirty="0" smtClean="0"/>
              <a:t>-</a:t>
            </a:r>
            <a:r>
              <a:rPr lang="en-US" dirty="0" err="1" smtClean="0"/>
              <a:t>Boarnet</a:t>
            </a:r>
            <a:r>
              <a:rPr lang="en-US" dirty="0" smtClean="0"/>
              <a:t> (1998) finds that a highway investment shifted economic activity within a region</a:t>
            </a:r>
          </a:p>
          <a:p>
            <a:r>
              <a:rPr lang="en-US" dirty="0" smtClean="0"/>
              <a:t>-Travel time saving due to reduced congestion might be generative benefit</a:t>
            </a:r>
          </a:p>
          <a:p>
            <a:endParaRPr lang="en-US" dirty="0" smtClean="0"/>
          </a:p>
          <a:p>
            <a:r>
              <a:rPr lang="en-US" dirty="0" smtClean="0"/>
              <a:t>Negative Impact:</a:t>
            </a:r>
          </a:p>
          <a:p>
            <a:pPr marL="320033" lvl="1" indent="-320033">
              <a:spcBef>
                <a:spcPts val="700"/>
              </a:spcBef>
              <a:buClr>
                <a:schemeClr val="accent2"/>
              </a:buClr>
              <a:buSzPct val="60000"/>
            </a:pPr>
            <a:r>
              <a:rPr lang="en-US" dirty="0" smtClean="0"/>
              <a:t>Properties near stations may also experience negative impacts such as noise, congestion, pollution, and accidents, because of a concentration of traffic</a:t>
            </a:r>
          </a:p>
          <a:p>
            <a:pPr marL="320033" lvl="1" indent="-320033">
              <a:spcBef>
                <a:spcPts val="700"/>
              </a:spcBef>
              <a:buClr>
                <a:schemeClr val="accent2"/>
              </a:buClr>
              <a:buSzPct val="60000"/>
            </a:pPr>
            <a:r>
              <a:rPr lang="en-US" dirty="0" smtClean="0"/>
              <a:t>Armstrong (1994) found that Boston homes located in census tracts with rail stations had 6.7 percent higher selling prices while proximity to the line (within 400 feet) coincided with a 20 percent decrease in value (potentially</a:t>
            </a:r>
          </a:p>
          <a:p>
            <a:pPr marL="320033" lvl="1" indent="-320033">
              <a:spcBef>
                <a:spcPts val="700"/>
              </a:spcBef>
              <a:buClr>
                <a:schemeClr val="accent2"/>
              </a:buClr>
              <a:buSzPct val="60000"/>
            </a:pPr>
            <a:r>
              <a:rPr lang="en-US" dirty="0" smtClean="0"/>
              <a:t>related to freight trains). </a:t>
            </a:r>
          </a:p>
          <a:p>
            <a:pPr marL="320033" lvl="1" indent="-320033">
              <a:spcBef>
                <a:spcPts val="700"/>
              </a:spcBef>
              <a:buClr>
                <a:schemeClr val="accent2"/>
              </a:buClr>
              <a:buSzPct val="60000"/>
            </a:pPr>
            <a:r>
              <a:rPr lang="en-US" dirty="0" smtClean="0"/>
              <a:t>Landis, </a:t>
            </a:r>
            <a:r>
              <a:rPr lang="en-US" dirty="0" err="1" smtClean="0"/>
              <a:t>Guhathakurtakurta</a:t>
            </a:r>
            <a:r>
              <a:rPr lang="en-US" dirty="0" smtClean="0"/>
              <a:t>, and Zhang (1994) find a negative impact of being close to Caltrain line; no problems for light rail</a:t>
            </a:r>
          </a:p>
          <a:p>
            <a:pPr marL="320033" lvl="1" indent="-320033">
              <a:spcBef>
                <a:spcPts val="700"/>
              </a:spcBef>
              <a:buClr>
                <a:schemeClr val="accent2"/>
              </a:buClr>
              <a:buSzPct val="60000"/>
            </a:pPr>
            <a:r>
              <a:rPr lang="en-US" dirty="0" smtClean="0"/>
              <a:t>Lastly, proximity  and accessibility to the urban core influence potential development capacity of TOD.  Locations close to the urban core or with easy access to the urban core have more development potential</a:t>
            </a:r>
            <a:r>
              <a:rPr lang="en-US" baseline="0" dirty="0" smtClean="0"/>
              <a:t> than TOD in outlying areas with poor accessibility to the core.</a:t>
            </a:r>
            <a:endParaRPr lang="en-US" dirty="0" smtClean="0"/>
          </a:p>
          <a:p>
            <a:pPr marL="320033" lvl="1" indent="-320033">
              <a:spcBef>
                <a:spcPts val="700"/>
              </a:spcBef>
              <a:buClr>
                <a:schemeClr val="accent2"/>
              </a:buClr>
              <a:buSzPct val="60000"/>
            </a:pPr>
            <a:endParaRPr lang="en-US" dirty="0" smtClean="0"/>
          </a:p>
          <a:p>
            <a:pPr marL="320033" lvl="1" indent="-320033" defTabSz="904433">
              <a:spcBef>
                <a:spcPts val="700"/>
              </a:spcBef>
              <a:buClr>
                <a:schemeClr val="accent2"/>
              </a:buClr>
              <a:buSzPct val="60000"/>
              <a:defRPr/>
            </a:pPr>
            <a:r>
              <a:rPr lang="en-US" dirty="0" smtClean="0"/>
              <a:t>Source: TCRP Report 128, Curtis et al. 2010.</a:t>
            </a:r>
          </a:p>
          <a:p>
            <a:pPr marL="320033" lvl="1" indent="-320033">
              <a:spcBef>
                <a:spcPts val="700"/>
              </a:spcBef>
              <a:buClr>
                <a:schemeClr val="accent2"/>
              </a:buClr>
              <a:buSzPct val="60000"/>
            </a:pPr>
            <a:endParaRPr lang="en-US" dirty="0" smtClean="0"/>
          </a:p>
          <a:p>
            <a:endParaRPr lang="en-US" dirty="0" smtClean="0"/>
          </a:p>
          <a:p>
            <a:pPr>
              <a:buFontTx/>
              <a:buNone/>
            </a:pP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24</a:t>
            </a:fld>
            <a:endParaRPr lang="en-US"/>
          </a:p>
        </p:txBody>
      </p:sp>
    </p:spTree>
    <p:extLst>
      <p:ext uri="{BB962C8B-B14F-4D97-AF65-F5344CB8AC3E}">
        <p14:creationId xmlns:p14="http://schemas.microsoft.com/office/powerpoint/2010/main" val="4170155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this is a technical</a:t>
            </a:r>
            <a:r>
              <a:rPr lang="en-US" baseline="0" dirty="0" smtClean="0"/>
              <a:t> slide and does not have to be included in this lecture.</a:t>
            </a:r>
          </a:p>
          <a:p>
            <a:endParaRPr lang="en-US" dirty="0" smtClean="0"/>
          </a:p>
          <a:p>
            <a:r>
              <a:rPr lang="en-US" dirty="0" smtClean="0"/>
              <a:t>Two publications of the Institute</a:t>
            </a:r>
            <a:r>
              <a:rPr lang="en-US" baseline="0" dirty="0" smtClean="0"/>
              <a:t> of Transportation Engineers (ITE) are often used in local transportation planning—particularly by local jurisdictions without their own travel surveys or data collection.  The publication “</a:t>
            </a:r>
            <a:r>
              <a:rPr lang="en-US" dirty="0" smtClean="0"/>
              <a:t>Trip Generation An ITE Informational Report” reports on the number of vehicle (automobile/SUV/light truck) trips generated</a:t>
            </a:r>
            <a:r>
              <a:rPr lang="en-US" baseline="0" dirty="0" smtClean="0"/>
              <a:t> for different types of land uses.  Vehicle trip generation rates are based on empirical counts in mainly suburban locations.  Thus, these rates do not account for land uses close to public transportation.  The table above compares vehicle trip generation rates from the ITE publication and local counts close to public transport. It shows that land uses in TODs generate fewer vehicle trips than typical land uses in the ITE publication.  Similarly, ITE’s publication “</a:t>
            </a:r>
            <a:r>
              <a:rPr lang="en-US" dirty="0" smtClean="0"/>
              <a:t>Parking Generation: An ITE Informational Report” reports on rates of vehicle</a:t>
            </a:r>
            <a:r>
              <a:rPr lang="en-US" baseline="0" dirty="0" smtClean="0"/>
              <a:t> parking spaces needed.  These rates are mainly based on suburban locations during peak parking times.  Land-uses close to transit likely have lower parking requirements.</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25</a:t>
            </a:fld>
            <a:endParaRPr lang="en-US"/>
          </a:p>
        </p:txBody>
      </p:sp>
    </p:spTree>
    <p:extLst>
      <p:ext uri="{BB962C8B-B14F-4D97-AF65-F5344CB8AC3E}">
        <p14:creationId xmlns:p14="http://schemas.microsoft.com/office/powerpoint/2010/main" val="15431437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This slide lists potential barriers for the implementation of TOD (Source: TCRP Report 102).</a:t>
            </a:r>
          </a:p>
          <a:p>
            <a:r>
              <a:rPr lang="en-US" dirty="0" smtClean="0"/>
              <a:t>Land Prices --</a:t>
            </a:r>
          </a:p>
          <a:p>
            <a:r>
              <a:rPr lang="en-US" dirty="0" smtClean="0"/>
              <a:t>Location – existing rail lines often follow unattractive routes</a:t>
            </a:r>
          </a:p>
          <a:p>
            <a:r>
              <a:rPr lang="en-US" dirty="0" smtClean="0"/>
              <a:t>Real estate market cycles</a:t>
            </a:r>
          </a:p>
          <a:p>
            <a:r>
              <a:rPr lang="en-US" dirty="0" smtClean="0"/>
              <a:t>Non-supportive government policies (e.g. local zoning)</a:t>
            </a:r>
          </a:p>
          <a:p>
            <a:r>
              <a:rPr lang="en-US" dirty="0" smtClean="0"/>
              <a:t>Institutional barriers (private vs. public; coordination across governments and agencies)</a:t>
            </a:r>
          </a:p>
          <a:p>
            <a:r>
              <a:rPr lang="en-US" dirty="0" smtClean="0"/>
              <a:t>Not In My Back Yard (NIMBY)</a:t>
            </a:r>
          </a:p>
          <a:p>
            <a:r>
              <a:rPr lang="en-US" dirty="0" smtClean="0"/>
              <a:t>Congestion</a:t>
            </a:r>
          </a:p>
          <a:p>
            <a:r>
              <a:rPr lang="en-US" dirty="0" smtClean="0"/>
              <a:t>Parking standards</a:t>
            </a:r>
          </a:p>
          <a:p>
            <a:endParaRPr lang="en-US" dirty="0" smtClean="0"/>
          </a:p>
          <a:p>
            <a:r>
              <a:rPr lang="en-US" dirty="0" smtClean="0"/>
              <a:t>Congestion:</a:t>
            </a:r>
          </a:p>
          <a:p>
            <a:r>
              <a:rPr lang="en-US" dirty="0" smtClean="0"/>
              <a:t>Development concentrated in one area invariably adds more traffic and lowers levels of service</a:t>
            </a:r>
          </a:p>
          <a:p>
            <a:pPr lvl="1"/>
            <a:r>
              <a:rPr lang="en-US" dirty="0" smtClean="0"/>
              <a:t>But overall regional vehicle miles traveled (VMT) and congestion levels will fall with time</a:t>
            </a:r>
          </a:p>
          <a:p>
            <a:pPr lvl="1"/>
            <a:r>
              <a:rPr lang="en-US" dirty="0" smtClean="0"/>
              <a:t>Distinction “good vs. bad congestion”</a:t>
            </a:r>
          </a:p>
          <a:p>
            <a:pPr lvl="1"/>
            <a:r>
              <a:rPr lang="en-US" dirty="0" smtClean="0"/>
              <a:t>Short term vs. long term</a:t>
            </a:r>
          </a:p>
          <a:p>
            <a:pPr lvl="1"/>
            <a:endParaRPr lang="en-US" dirty="0" smtClean="0"/>
          </a:p>
          <a:p>
            <a:pPr lvl="1"/>
            <a:r>
              <a:rPr lang="en-US" dirty="0" smtClean="0"/>
              <a:t>Parking:</a:t>
            </a:r>
          </a:p>
          <a:p>
            <a:r>
              <a:rPr lang="en-US" dirty="0" smtClean="0"/>
              <a:t>Rigid (high) parking requirements can make TOD financially infeasible</a:t>
            </a:r>
          </a:p>
          <a:p>
            <a:r>
              <a:rPr lang="en-US" dirty="0" smtClean="0"/>
              <a:t>Unbundling parking can promote affordable-housing objectives and create a more walking-friendly environment</a:t>
            </a:r>
          </a:p>
          <a:p>
            <a:r>
              <a:rPr lang="en-US" dirty="0" smtClean="0"/>
              <a:t>Also parking availability at stations (again node vs. place)</a:t>
            </a:r>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26</a:t>
            </a:fld>
            <a:endParaRPr lang="en-US"/>
          </a:p>
        </p:txBody>
      </p:sp>
    </p:spTree>
    <p:extLst>
      <p:ext uri="{BB962C8B-B14F-4D97-AF65-F5344CB8AC3E}">
        <p14:creationId xmlns:p14="http://schemas.microsoft.com/office/powerpoint/2010/main" val="30643357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r>
              <a:rPr lang="en-US" dirty="0" smtClean="0"/>
              <a:t>Policies at</a:t>
            </a:r>
            <a:r>
              <a:rPr lang="en-US" baseline="0" dirty="0" smtClean="0"/>
              <a:t> f</a:t>
            </a:r>
            <a:r>
              <a:rPr lang="en-US" dirty="0" smtClean="0"/>
              <a:t>ederal,</a:t>
            </a:r>
            <a:r>
              <a:rPr lang="en-US" baseline="0" dirty="0" smtClean="0"/>
              <a:t> state, and local levels of government can help promote TOD (Source: TCRP Report 102).</a:t>
            </a:r>
          </a:p>
          <a:p>
            <a:pPr>
              <a:buFont typeface="Arial" pitchFamily="34" charset="0"/>
              <a:buNone/>
            </a:pPr>
            <a:endParaRPr lang="en-US" dirty="0" smtClean="0"/>
          </a:p>
          <a:p>
            <a:pPr>
              <a:buFont typeface="Arial" pitchFamily="34" charset="0"/>
              <a:buNone/>
            </a:pPr>
            <a:r>
              <a:rPr lang="en-US" dirty="0" smtClean="0"/>
              <a:t>FEDERAL</a:t>
            </a:r>
          </a:p>
          <a:p>
            <a:pPr>
              <a:buFont typeface="Arial" pitchFamily="34" charset="0"/>
              <a:buChar char="•"/>
            </a:pPr>
            <a:r>
              <a:rPr lang="en-US" dirty="0" smtClean="0"/>
              <a:t>New Starts ratings</a:t>
            </a:r>
            <a:r>
              <a:rPr lang="en-US" baseline="0" dirty="0" smtClean="0"/>
              <a:t> are based on (among others) </a:t>
            </a:r>
            <a:r>
              <a:rPr lang="en-US" dirty="0" smtClean="0"/>
              <a:t>Growth management; Transit supportive corridor policies; Supportive zoning regulations near transit stations; and Tools to implement land use policies.</a:t>
            </a:r>
          </a:p>
          <a:p>
            <a:pPr>
              <a:buFont typeface="Arial" pitchFamily="34" charset="0"/>
              <a:buChar char="•"/>
            </a:pPr>
            <a:endParaRPr lang="en-US" dirty="0" smtClean="0"/>
          </a:p>
          <a:p>
            <a:pPr>
              <a:buFont typeface="Arial" pitchFamily="34" charset="0"/>
              <a:buChar char="•"/>
            </a:pPr>
            <a:r>
              <a:rPr lang="en-US" dirty="0" smtClean="0"/>
              <a:t>CTOD helps:</a:t>
            </a:r>
          </a:p>
          <a:p>
            <a:pPr lvl="1">
              <a:buFont typeface="Arial" pitchFamily="34" charset="0"/>
              <a:buChar char="•"/>
            </a:pPr>
            <a:r>
              <a:rPr lang="en-US" dirty="0" smtClean="0"/>
              <a:t>develop standards and definitions for transit-oriented development adjacent to public transportation facilities</a:t>
            </a:r>
          </a:p>
          <a:p>
            <a:pPr lvl="1">
              <a:buFont typeface="Arial" pitchFamily="34" charset="0"/>
              <a:buChar char="•"/>
            </a:pPr>
            <a:r>
              <a:rPr lang="en-US" dirty="0" smtClean="0"/>
              <a:t>system planning guidance, performance criteria, and modeling techniques for MPO</a:t>
            </a:r>
          </a:p>
          <a:p>
            <a:pPr lvl="1">
              <a:buFont typeface="Arial" pitchFamily="34" charset="0"/>
              <a:buChar char="•"/>
            </a:pPr>
            <a:r>
              <a:rPr lang="en-US" dirty="0" smtClean="0"/>
              <a:t>and research support and technical assistance to public transportation agencies, metropolitan planning agencies, and other persons regarding transit-oriented development;</a:t>
            </a:r>
          </a:p>
          <a:p>
            <a:pPr lvl="1">
              <a:buFont typeface="Arial" pitchFamily="34" charset="0"/>
              <a:buChar char="•"/>
            </a:pPr>
            <a:endParaRPr lang="en-US" dirty="0" smtClean="0"/>
          </a:p>
          <a:p>
            <a:pPr marL="0" lvl="1" defTabSz="904433">
              <a:defRPr/>
            </a:pPr>
            <a:r>
              <a:rPr lang="en-US" dirty="0" smtClean="0"/>
              <a:t>Transportation and Community and Systems Preservation Pilot Program (e.g. NJ, $800,000 for 11 municipalities to study TOD feasibility)</a:t>
            </a:r>
          </a:p>
          <a:p>
            <a:pPr>
              <a:buFont typeface="Arial" pitchFamily="34" charset="0"/>
              <a:buNone/>
            </a:pPr>
            <a:endParaRPr lang="en-US" dirty="0" smtClean="0"/>
          </a:p>
          <a:p>
            <a:pPr>
              <a:buFont typeface="Arial" pitchFamily="34" charset="0"/>
              <a:buNone/>
            </a:pPr>
            <a:r>
              <a:rPr lang="en-US" dirty="0" smtClean="0"/>
              <a:t>STATE</a:t>
            </a:r>
          </a:p>
          <a:p>
            <a:pPr>
              <a:buFont typeface="Arial" pitchFamily="34" charset="0"/>
              <a:buNone/>
            </a:pPr>
            <a:r>
              <a:rPr lang="en-US" dirty="0" smtClean="0"/>
              <a:t>Forge collaborative working relationships among state entities such as transportation, transit, highways, community development, and housing;</a:t>
            </a:r>
          </a:p>
          <a:p>
            <a:pPr marL="0" lvl="1" defTabSz="904433">
              <a:defRPr/>
            </a:pPr>
            <a:r>
              <a:rPr lang="en-US" dirty="0" smtClean="0"/>
              <a:t>Implement programs and funding initiatives (often using federal dollars) that achieve these goals;</a:t>
            </a:r>
          </a:p>
          <a:p>
            <a:pPr marL="0" lvl="1" defTabSz="904433">
              <a:defRPr/>
            </a:pPr>
            <a:endParaRPr lang="en-US" dirty="0" smtClean="0"/>
          </a:p>
          <a:p>
            <a:pPr marL="0" lvl="1" defTabSz="904433">
              <a:defRPr/>
            </a:pPr>
            <a:r>
              <a:rPr lang="en-US" dirty="0" smtClean="0"/>
              <a:t>TCRP Report 102</a:t>
            </a:r>
          </a:p>
          <a:p>
            <a:pPr marL="0" lvl="1" defTabSz="904433">
              <a:defRPr/>
            </a:pPr>
            <a:endParaRPr lang="en-US"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8E4F036F-EC2F-44DF-932F-5885862EA32F}" type="slidenum">
              <a:rPr lang="en-US" smtClean="0"/>
              <a:pPr/>
              <a:t>27</a:t>
            </a:fld>
            <a:endParaRPr lang="en-US"/>
          </a:p>
        </p:txBody>
      </p:sp>
    </p:spTree>
    <p:extLst>
      <p:ext uri="{BB962C8B-B14F-4D97-AF65-F5344CB8AC3E}">
        <p14:creationId xmlns:p14="http://schemas.microsoft.com/office/powerpoint/2010/main" val="1775263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r>
              <a:rPr lang="en-US" dirty="0" smtClean="0"/>
              <a:t>Policies at</a:t>
            </a:r>
            <a:r>
              <a:rPr lang="en-US" baseline="0" dirty="0" smtClean="0"/>
              <a:t> f</a:t>
            </a:r>
            <a:r>
              <a:rPr lang="en-US" dirty="0" smtClean="0"/>
              <a:t>ederal,</a:t>
            </a:r>
            <a:r>
              <a:rPr lang="en-US" baseline="0" dirty="0" smtClean="0"/>
              <a:t> state, and local levels of government can help promote TOD (Source: TCRP Report 102).</a:t>
            </a:r>
          </a:p>
          <a:p>
            <a:pPr>
              <a:buFont typeface="Arial" pitchFamily="34" charset="0"/>
              <a:buNone/>
            </a:pPr>
            <a:endParaRPr lang="en-US" dirty="0" smtClean="0"/>
          </a:p>
          <a:p>
            <a:pPr>
              <a:buFont typeface="Arial" pitchFamily="34" charset="0"/>
              <a:buNone/>
            </a:pPr>
            <a:r>
              <a:rPr lang="en-US" dirty="0" smtClean="0"/>
              <a:t>FEDERAL</a:t>
            </a:r>
          </a:p>
          <a:p>
            <a:pPr>
              <a:buFont typeface="Arial" pitchFamily="34" charset="0"/>
              <a:buChar char="•"/>
            </a:pPr>
            <a:r>
              <a:rPr lang="en-US" dirty="0" smtClean="0"/>
              <a:t>New Starts ratings</a:t>
            </a:r>
            <a:r>
              <a:rPr lang="en-US" baseline="0" dirty="0" smtClean="0"/>
              <a:t> are based on (among others) </a:t>
            </a:r>
            <a:r>
              <a:rPr lang="en-US" dirty="0" smtClean="0"/>
              <a:t>Growth management; Transit supportive corridor policies; Supportive zoning regulations near transit stations; and Tools to implement land use policies.</a:t>
            </a:r>
          </a:p>
          <a:p>
            <a:pPr>
              <a:buFont typeface="Arial" pitchFamily="34" charset="0"/>
              <a:buChar char="•"/>
            </a:pPr>
            <a:endParaRPr lang="en-US" dirty="0" smtClean="0"/>
          </a:p>
          <a:p>
            <a:pPr>
              <a:buFont typeface="Arial" pitchFamily="34" charset="0"/>
              <a:buChar char="•"/>
            </a:pPr>
            <a:r>
              <a:rPr lang="en-US" dirty="0" smtClean="0"/>
              <a:t>CTOD helps:</a:t>
            </a:r>
          </a:p>
          <a:p>
            <a:pPr lvl="1">
              <a:buFont typeface="Arial" pitchFamily="34" charset="0"/>
              <a:buChar char="•"/>
            </a:pPr>
            <a:r>
              <a:rPr lang="en-US" dirty="0" smtClean="0"/>
              <a:t>develop standards and definitions for transit-oriented development adjacent to public transportation facilities</a:t>
            </a:r>
          </a:p>
          <a:p>
            <a:pPr lvl="1">
              <a:buFont typeface="Arial" pitchFamily="34" charset="0"/>
              <a:buChar char="•"/>
            </a:pPr>
            <a:r>
              <a:rPr lang="en-US" dirty="0" smtClean="0"/>
              <a:t>system planning guidance, performance criteria, and modeling techniques for MPO</a:t>
            </a:r>
          </a:p>
          <a:p>
            <a:pPr lvl="1">
              <a:buFont typeface="Arial" pitchFamily="34" charset="0"/>
              <a:buChar char="•"/>
            </a:pPr>
            <a:r>
              <a:rPr lang="en-US" dirty="0" smtClean="0"/>
              <a:t>and research support and technical assistance to public transportation agencies, metropolitan planning agencies, and other persons regarding transit-oriented development;</a:t>
            </a:r>
          </a:p>
          <a:p>
            <a:pPr lvl="1">
              <a:buFont typeface="Arial" pitchFamily="34" charset="0"/>
              <a:buChar char="•"/>
            </a:pPr>
            <a:endParaRPr lang="en-US" dirty="0" smtClean="0"/>
          </a:p>
          <a:p>
            <a:pPr marL="0" lvl="1" defTabSz="904433">
              <a:defRPr/>
            </a:pPr>
            <a:r>
              <a:rPr lang="en-US" dirty="0" smtClean="0"/>
              <a:t>Transportation and Community and Systems Preservation Pilot Program (e.g. NJ, $800,000 for 11 municipalities to study TOD feasibility)</a:t>
            </a:r>
          </a:p>
          <a:p>
            <a:pPr>
              <a:buFont typeface="Arial" pitchFamily="34" charset="0"/>
              <a:buNone/>
            </a:pPr>
            <a:endParaRPr lang="en-US" dirty="0" smtClean="0"/>
          </a:p>
          <a:p>
            <a:pPr>
              <a:buFont typeface="Arial" pitchFamily="34" charset="0"/>
              <a:buNone/>
            </a:pPr>
            <a:r>
              <a:rPr lang="en-US" dirty="0" smtClean="0"/>
              <a:t>STATE</a:t>
            </a:r>
          </a:p>
          <a:p>
            <a:pPr>
              <a:buFont typeface="Arial" pitchFamily="34" charset="0"/>
              <a:buNone/>
            </a:pPr>
            <a:r>
              <a:rPr lang="en-US" dirty="0" smtClean="0"/>
              <a:t>Forge collaborative working relationships among state entities such as transportation, transit, highways, community development, and housing;</a:t>
            </a:r>
          </a:p>
          <a:p>
            <a:pPr marL="0" lvl="1" defTabSz="904433">
              <a:defRPr/>
            </a:pPr>
            <a:r>
              <a:rPr lang="en-US" dirty="0" smtClean="0"/>
              <a:t>Implement programs and funding initiatives (often using federal dollars) that achieve these goals;</a:t>
            </a:r>
          </a:p>
          <a:p>
            <a:pPr marL="0" lvl="1" defTabSz="904433">
              <a:defRPr/>
            </a:pPr>
            <a:endParaRPr lang="en-US" dirty="0" smtClean="0"/>
          </a:p>
          <a:p>
            <a:pPr marL="0" lvl="1" defTabSz="904433">
              <a:defRPr/>
            </a:pPr>
            <a:r>
              <a:rPr lang="en-US" dirty="0" smtClean="0"/>
              <a:t>TCRP Report 102</a:t>
            </a:r>
          </a:p>
          <a:p>
            <a:pPr marL="0" lvl="1" defTabSz="904433">
              <a:defRPr/>
            </a:pPr>
            <a:endParaRPr lang="en-US"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8E4F036F-EC2F-44DF-932F-5885862EA32F}" type="slidenum">
              <a:rPr lang="en-US" smtClean="0"/>
              <a:pPr/>
              <a:t>28</a:t>
            </a:fld>
            <a:endParaRPr lang="en-US"/>
          </a:p>
        </p:txBody>
      </p:sp>
    </p:spTree>
    <p:extLst>
      <p:ext uri="{BB962C8B-B14F-4D97-AF65-F5344CB8AC3E}">
        <p14:creationId xmlns:p14="http://schemas.microsoft.com/office/powerpoint/2010/main" val="900354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Transit agencies should</a:t>
            </a:r>
            <a:r>
              <a:rPr lang="en-US" baseline="0" dirty="0" smtClean="0"/>
              <a:t> provide good transit service. But above and beyond that transit agencies can also:</a:t>
            </a:r>
            <a:endParaRPr lang="en-US" dirty="0" smtClean="0"/>
          </a:p>
          <a:p>
            <a:endParaRPr lang="en-US" dirty="0" smtClean="0"/>
          </a:p>
          <a:p>
            <a:r>
              <a:rPr lang="en-US" dirty="0" smtClean="0"/>
              <a:t>“Factors that most </a:t>
            </a:r>
            <a:r>
              <a:rPr lang="en-US" dirty="0" err="1" smtClean="0"/>
              <a:t>inﬂuence</a:t>
            </a:r>
            <a:r>
              <a:rPr lang="en-US" dirty="0" smtClean="0"/>
              <a:t> transit ridership are station proximity, transit quality, and parking policies.</a:t>
            </a:r>
          </a:p>
          <a:p>
            <a:r>
              <a:rPr lang="en-US" dirty="0" smtClean="0"/>
              <a:t>Fast, frequent, and comfortable transit service will increase ridership.</a:t>
            </a:r>
          </a:p>
          <a:p>
            <a:r>
              <a:rPr lang="en-US" dirty="0" smtClean="0"/>
              <a:t>High parking charges and/or constrained parking supply also will increase ridership.</a:t>
            </a:r>
          </a:p>
          <a:p>
            <a:r>
              <a:rPr lang="en-US" dirty="0" smtClean="0"/>
              <a:t>Free or low-cost parking is a major deterrent to transit ridership.</a:t>
            </a:r>
          </a:p>
          <a:p>
            <a:r>
              <a:rPr lang="en-US" dirty="0" smtClean="0"/>
              <a:t>Successful strategies include: TOD transit pass programs, parking reductions, and car-sharing programs</a:t>
            </a:r>
          </a:p>
          <a:p>
            <a:r>
              <a:rPr lang="en-US" dirty="0" smtClean="0"/>
              <a:t>TOD transit programs will be similar to other transit programs. Because by definition TOD residents and households are the nearest to transit, TODs should be among the </a:t>
            </a:r>
            <a:r>
              <a:rPr lang="en-US" dirty="0" err="1" smtClean="0"/>
              <a:t>ﬁrst</a:t>
            </a:r>
            <a:r>
              <a:rPr lang="en-US" dirty="0" smtClean="0"/>
              <a:t> locations that transit agencies implement specialized programs.</a:t>
            </a:r>
          </a:p>
          <a:p>
            <a:r>
              <a:rPr lang="en-US" dirty="0" smtClean="0"/>
              <a:t>TOD (e.g., mixed uses, high densities, reduced parking) is still illegal around station areas in many cities and transit districts</a:t>
            </a:r>
          </a:p>
          <a:p>
            <a:r>
              <a:rPr lang="en-US" dirty="0" smtClean="0"/>
              <a:t>Steps transit agencies are taking to promote TOD include: reconsidering replacement parking requirements at park and rides, advocating for zoning changes with TOD entitlements, land assembly, joint development, and educational efforts (e.g., producing TOD guidebooks)”</a:t>
            </a:r>
          </a:p>
          <a:p>
            <a:endParaRPr lang="en-US" dirty="0" smtClean="0"/>
          </a:p>
          <a:p>
            <a:pPr defTabSz="904433">
              <a:defRPr/>
            </a:pPr>
            <a:r>
              <a:rPr lang="en-US" dirty="0" smtClean="0"/>
              <a:t>Taken from TCRP Report 102</a:t>
            </a:r>
          </a:p>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29</a:t>
            </a:fld>
            <a:endParaRPr lang="en-US"/>
          </a:p>
        </p:txBody>
      </p:sp>
    </p:spTree>
    <p:extLst>
      <p:ext uri="{BB962C8B-B14F-4D97-AF65-F5344CB8AC3E}">
        <p14:creationId xmlns:p14="http://schemas.microsoft.com/office/powerpoint/2010/main" val="2791355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a:t>
            </a:fld>
            <a:endParaRPr lang="en-US" dirty="0"/>
          </a:p>
        </p:txBody>
      </p:sp>
    </p:spTree>
    <p:extLst>
      <p:ext uri="{BB962C8B-B14F-4D97-AF65-F5344CB8AC3E}">
        <p14:creationId xmlns:p14="http://schemas.microsoft.com/office/powerpoint/2010/main" val="31663395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30</a:t>
            </a:fld>
            <a:endParaRPr lang="en-US" dirty="0"/>
          </a:p>
        </p:txBody>
      </p:sp>
    </p:spTree>
    <p:extLst>
      <p:ext uri="{BB962C8B-B14F-4D97-AF65-F5344CB8AC3E}">
        <p14:creationId xmlns:p14="http://schemas.microsoft.com/office/powerpoint/2010/main" val="40529042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31</a:t>
            </a:fld>
            <a:endParaRPr lang="en-US"/>
          </a:p>
        </p:txBody>
      </p:sp>
    </p:spTree>
    <p:extLst>
      <p:ext uri="{BB962C8B-B14F-4D97-AF65-F5344CB8AC3E}">
        <p14:creationId xmlns:p14="http://schemas.microsoft.com/office/powerpoint/2010/main" val="26511625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32</a:t>
            </a:fld>
            <a:endParaRPr lang="en-US"/>
          </a:p>
        </p:txBody>
      </p:sp>
    </p:spTree>
    <p:extLst>
      <p:ext uri="{BB962C8B-B14F-4D97-AF65-F5344CB8AC3E}">
        <p14:creationId xmlns:p14="http://schemas.microsoft.com/office/powerpoint/2010/main" val="22757839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33</a:t>
            </a:fld>
            <a:endParaRPr lang="en-US" dirty="0"/>
          </a:p>
        </p:txBody>
      </p:sp>
    </p:spTree>
    <p:extLst>
      <p:ext uri="{BB962C8B-B14F-4D97-AF65-F5344CB8AC3E}">
        <p14:creationId xmlns:p14="http://schemas.microsoft.com/office/powerpoint/2010/main" val="5594923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34</a:t>
            </a:fld>
            <a:endParaRPr lang="en-US" dirty="0"/>
          </a:p>
        </p:txBody>
      </p:sp>
    </p:spTree>
    <p:extLst>
      <p:ext uri="{BB962C8B-B14F-4D97-AF65-F5344CB8AC3E}">
        <p14:creationId xmlns:p14="http://schemas.microsoft.com/office/powerpoint/2010/main" val="14939712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35</a:t>
            </a:fld>
            <a:endParaRPr lang="en-US" dirty="0"/>
          </a:p>
        </p:txBody>
      </p:sp>
    </p:spTree>
    <p:extLst>
      <p:ext uri="{BB962C8B-B14F-4D97-AF65-F5344CB8AC3E}">
        <p14:creationId xmlns:p14="http://schemas.microsoft.com/office/powerpoint/2010/main" val="31492608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36</a:t>
            </a:fld>
            <a:endParaRPr lang="en-US" dirty="0"/>
          </a:p>
        </p:txBody>
      </p:sp>
    </p:spTree>
    <p:extLst>
      <p:ext uri="{BB962C8B-B14F-4D97-AF65-F5344CB8AC3E}">
        <p14:creationId xmlns:p14="http://schemas.microsoft.com/office/powerpoint/2010/main" val="20958173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slide lists the main sources for this presentation. You can find a detailed list of references on the last slide of this presentation. The detailed text in the lecture notes generally originates from these sources.</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37</a:t>
            </a:fld>
            <a:endParaRPr lang="en-US"/>
          </a:p>
        </p:txBody>
      </p:sp>
    </p:spTree>
    <p:extLst>
      <p:ext uri="{BB962C8B-B14F-4D97-AF65-F5344CB8AC3E}">
        <p14:creationId xmlns:p14="http://schemas.microsoft.com/office/powerpoint/2010/main" val="2999585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Transportation system, travel behavior, and spatial development patterns are interdependent. Transportation infrastructure, programs, and policies influence spatial development patterns. At the same time spatial development patterns shape travel behavior.  </a:t>
            </a:r>
          </a:p>
          <a:p>
            <a:endParaRPr lang="en-US" smtClean="0"/>
          </a:p>
          <a:p>
            <a:r>
              <a:rPr lang="en-US" smtClean="0"/>
              <a:t>For example, construction of a new freeway provides better (faster and easier) accesses to a new part of a metropolitan area.  Businesses and households can now locate alongside this new freeway.  Low-density development around the new freeway and poor accessibility without a car contribute to car dependence in these new outlying areas.</a:t>
            </a:r>
          </a:p>
          <a:p>
            <a:endParaRPr lang="en-US" smtClean="0"/>
          </a:p>
          <a:p>
            <a:r>
              <a:rPr lang="en-US" smtClean="0"/>
              <a:t>Similarly, a new light rail corridor may improve accessibility by public transportation.  Households and businesses may locate next to one of the light rail stops. Mixed-use and dense development will allow individuals to ride transit or walk and cycle more easily for certain trips. </a:t>
            </a:r>
          </a:p>
          <a:p>
            <a:endParaRPr lang="en-US" smtClean="0"/>
          </a:p>
          <a:p>
            <a:r>
              <a:rPr lang="en-US" smtClean="0"/>
              <a:t>Even though the transportation and land-use connection seems to be obvious, empirical studies have proven to be difficult and the precise relationship remains still uncertain. </a:t>
            </a:r>
          </a:p>
          <a:p>
            <a:endParaRPr lang="en-US" smtClean="0"/>
          </a:p>
          <a:p>
            <a:r>
              <a:rPr lang="en-US" smtClean="0"/>
              <a:t>Source: Handy (2005)</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4</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312903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Transportation investments can influence land use in several ways:</a:t>
            </a:r>
          </a:p>
          <a:p>
            <a:endParaRPr lang="en-US" dirty="0" smtClean="0"/>
          </a:p>
          <a:p>
            <a:r>
              <a:rPr lang="en-US" dirty="0" smtClean="0"/>
              <a:t>(1) Through improved</a:t>
            </a:r>
            <a:r>
              <a:rPr lang="en-US" baseline="0" dirty="0" smtClean="0"/>
              <a:t> accessibility, as discussed in slide 4.  Accessibility is the focus of most transportation studies.  Changes in accessibility influence travel demand and development of new areas.</a:t>
            </a:r>
          </a:p>
          <a:p>
            <a:r>
              <a:rPr lang="en-US" baseline="0" dirty="0" smtClean="0"/>
              <a:t>(2) Complementary policies.  New transport infrastructure can ‘spur’ complementary policies and programs that focus on changing land-use patterns.  Transport investments provide the impetus for stakeholder involvement,  planning, and potentially a new community vision on land use.</a:t>
            </a:r>
          </a:p>
          <a:p>
            <a:r>
              <a:rPr lang="en-US" baseline="0" dirty="0" smtClean="0"/>
              <a:t>(3) The momentum gained through the new investment may attract other investors or community support for land-use changes.</a:t>
            </a:r>
          </a:p>
          <a:p>
            <a:endParaRPr lang="en-US" baseline="0" dirty="0" smtClean="0"/>
          </a:p>
          <a:p>
            <a:r>
              <a:rPr lang="en-US" baseline="0" dirty="0" smtClean="0"/>
              <a:t>Source: </a:t>
            </a:r>
            <a:r>
              <a:rPr lang="en-US" baseline="0" dirty="0" err="1" smtClean="0"/>
              <a:t>Polzin</a:t>
            </a:r>
            <a:r>
              <a:rPr lang="en-US" baseline="0" dirty="0" smtClean="0"/>
              <a:t>, 1999.</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5</a:t>
            </a:fld>
            <a:endParaRPr lang="en-US"/>
          </a:p>
        </p:txBody>
      </p:sp>
    </p:spTree>
    <p:extLst>
      <p:ext uri="{BB962C8B-B14F-4D97-AF65-F5344CB8AC3E}">
        <p14:creationId xmlns:p14="http://schemas.microsoft.com/office/powerpoint/2010/main" val="563972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spatial development patterns</a:t>
            </a:r>
            <a:r>
              <a:rPr lang="en-US" baseline="0" dirty="0" smtClean="0"/>
              <a:t> of American cities co-evolved alongside changes in transportation technology. New transportation modes allowed for new types of developments.</a:t>
            </a:r>
          </a:p>
          <a:p>
            <a:endParaRPr lang="en-US" baseline="0" dirty="0" smtClean="0"/>
          </a:p>
          <a:p>
            <a:pPr marL="226108" indent="-226108">
              <a:buAutoNum type="arabicParenBoth"/>
            </a:pPr>
            <a:r>
              <a:rPr lang="en-US" baseline="0" dirty="0" smtClean="0"/>
              <a:t>In the 19</a:t>
            </a:r>
            <a:r>
              <a:rPr lang="en-US" baseline="30000" dirty="0" smtClean="0"/>
              <a:t>th</a:t>
            </a:r>
            <a:r>
              <a:rPr lang="en-US" baseline="0" dirty="0" smtClean="0"/>
              <a:t> century, spatial expansion of the city was limited by distances accessible on foot or by </a:t>
            </a:r>
            <a:r>
              <a:rPr lang="en-US" baseline="0" dirty="0" err="1" smtClean="0"/>
              <a:t>horsecar</a:t>
            </a:r>
            <a:r>
              <a:rPr lang="en-US" baseline="0" dirty="0" smtClean="0"/>
              <a:t> (for wealthier individuals). Steam railroads also allowed traveling longer distance, but fares were expensive and only affordable for the very wealthy.</a:t>
            </a:r>
          </a:p>
          <a:p>
            <a:pPr marL="226108" indent="-226108">
              <a:buAutoNum type="arabicParenBoth"/>
            </a:pPr>
            <a:endParaRPr lang="en-US" baseline="0" dirty="0" smtClean="0"/>
          </a:p>
          <a:p>
            <a:r>
              <a:rPr lang="en-US" baseline="0" dirty="0" smtClean="0"/>
              <a:t>(2) Because of comparatively low fares streetcars allowed a larger share of the population to move farther away from the city center following streetcar corridors. Often transit agencies developed land around new transit stations and along new transit corridors.</a:t>
            </a:r>
          </a:p>
          <a:p>
            <a:endParaRPr lang="en-US" baseline="0" dirty="0" smtClean="0"/>
          </a:p>
          <a:p>
            <a:r>
              <a:rPr lang="en-US" baseline="0" dirty="0" smtClean="0"/>
              <a:t>(3) The advent of the automobile allowed households and businesses to locate away from transit corridors and open new areas between corridors for development.</a:t>
            </a:r>
          </a:p>
          <a:p>
            <a:endParaRPr lang="en-US" baseline="0" dirty="0" smtClean="0"/>
          </a:p>
          <a:p>
            <a:r>
              <a:rPr lang="en-US" baseline="0" dirty="0" smtClean="0"/>
              <a:t>(4) Today urban freeways allow faster travel and easier access to certain areas of the metropolitan area.</a:t>
            </a:r>
          </a:p>
          <a:p>
            <a:endParaRPr lang="en-US" baseline="0" dirty="0" smtClean="0"/>
          </a:p>
          <a:p>
            <a:r>
              <a:rPr lang="en-US" baseline="0" dirty="0" smtClean="0"/>
              <a:t>Over the last 60 years American metropolitan areas have been spreading out with declining population densities and large separated single-use residential, commercial and residential areas.  The majority of trips in these areas are made by automobile.</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6</a:t>
            </a:fld>
            <a:endParaRPr lang="en-US"/>
          </a:p>
        </p:txBody>
      </p:sp>
    </p:spTree>
    <p:extLst>
      <p:ext uri="{BB962C8B-B14F-4D97-AF65-F5344CB8AC3E}">
        <p14:creationId xmlns:p14="http://schemas.microsoft.com/office/powerpoint/2010/main" val="459716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Commonly cited characteristics of sprawled development are: Poor accessibility (residential and destination); Scattered or leap-frog development; Lack of functional open space (e.g. parks for recreation); Low dense development; Strip development; Scattered development; Lack of mix of land uses; Poor street connectivity (source: Ewing)</a:t>
            </a:r>
          </a:p>
          <a:p>
            <a:endParaRPr lang="en-US" dirty="0" smtClean="0"/>
          </a:p>
          <a:p>
            <a:r>
              <a:rPr lang="en-US" dirty="0" smtClean="0"/>
              <a:t>Alleged costs of sprawl include:</a:t>
            </a:r>
          </a:p>
          <a:p>
            <a:r>
              <a:rPr lang="en-US" dirty="0" smtClean="0"/>
              <a:t>- More Vehicle Miles Traveled: greater distances between trip origins and destinations and lack of transportation alternatives to automobile use.</a:t>
            </a:r>
          </a:p>
          <a:p>
            <a:r>
              <a:rPr lang="en-US" dirty="0" smtClean="0"/>
              <a:t>- Higher Infrastructure Costs: this includes costs for roads but also for other municipal services, such as sewage or water.  In low density areas there are more miles of roads, sewage or water lines per capita—resulting in higher costs to municipalities.</a:t>
            </a:r>
          </a:p>
          <a:p>
            <a:r>
              <a:rPr lang="en-US" dirty="0" smtClean="0"/>
              <a:t>- Less Cost-Effective Transit: provision of public transport is more difficult in low density areas.  Everything else equal, lower vehicle occupancy reduces transit’s cost effectives and productivity.</a:t>
            </a:r>
          </a:p>
          <a:p>
            <a:r>
              <a:rPr lang="en-US" dirty="0" smtClean="0"/>
              <a:t> Loss of Agriculture and Environmental Lands: Low density development consumes more land than dense, mixed-use development, thus reducing available land for agriculture and environment.</a:t>
            </a:r>
          </a:p>
          <a:p>
            <a:r>
              <a:rPr lang="en-US" dirty="0" smtClean="0"/>
              <a:t> Higher Energy Consumption: more trips and longer distances traveled by automobile contributes to more energy consumption.  Moreover, residential areas with single detached housing consume more energy per capita for heating and cooling than apartments.</a:t>
            </a:r>
          </a:p>
          <a:p>
            <a:endParaRPr lang="en-US" dirty="0" smtClean="0"/>
          </a:p>
          <a:p>
            <a:r>
              <a:rPr lang="en-US" dirty="0" smtClean="0"/>
              <a:t>Source: </a:t>
            </a:r>
            <a:r>
              <a:rPr lang="en-US" dirty="0" err="1" smtClean="0"/>
              <a:t>Burchell</a:t>
            </a:r>
            <a:r>
              <a:rPr lang="en-US" dirty="0" smtClean="0"/>
              <a:t> et al. 2002</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7</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230583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Ewing and </a:t>
            </a:r>
            <a:r>
              <a:rPr lang="en-US" dirty="0" err="1" smtClean="0"/>
              <a:t>Cervero</a:t>
            </a:r>
            <a:r>
              <a:rPr lang="en-US" dirty="0" smtClean="0"/>
              <a:t> provide an overview of past studies linking land-use to travel behavior. This slide shows relationships  of land use indicators with public transportation use. The authors group land-use and built environments in several categories (density, diversity, design, distance to transit).</a:t>
            </a:r>
          </a:p>
          <a:p>
            <a:endParaRPr lang="en-US" dirty="0" smtClean="0"/>
          </a:p>
          <a:p>
            <a:r>
              <a:rPr lang="en-US" dirty="0" smtClean="0"/>
              <a:t>Density Indicators:</a:t>
            </a:r>
          </a:p>
          <a:p>
            <a:r>
              <a:rPr lang="en-US" dirty="0" smtClean="0"/>
              <a:t>- Measured per unit of gross or net area;</a:t>
            </a:r>
          </a:p>
          <a:p>
            <a:r>
              <a:rPr lang="en-US" dirty="0" smtClean="0"/>
              <a:t>- Different kinds of density: Population, dwelling units, employment, building floor area, or something else. Population and employment are sometimes summed to compute an overall activity density per areal unit.</a:t>
            </a:r>
          </a:p>
          <a:p>
            <a:endParaRPr lang="en-US" dirty="0" smtClean="0"/>
          </a:p>
          <a:p>
            <a:r>
              <a:rPr lang="en-US" dirty="0" smtClean="0"/>
              <a:t>Diversity:</a:t>
            </a:r>
          </a:p>
          <a:p>
            <a:r>
              <a:rPr lang="en-US" dirty="0" smtClean="0"/>
              <a:t>- number of different land uses in a given area and the degree to which they are represented in land area, floor area, or employment.</a:t>
            </a:r>
          </a:p>
          <a:p>
            <a:r>
              <a:rPr lang="en-US" dirty="0" smtClean="0"/>
              <a:t>- low values indicate single-use environments and higher values more varied land uses</a:t>
            </a:r>
          </a:p>
          <a:p>
            <a:r>
              <a:rPr lang="en-US" dirty="0" smtClean="0"/>
              <a:t>- Jobs to housing or jobs-to-population ratios are less frequently used.</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8</a:t>
            </a:fld>
            <a:endParaRPr lang="en-US"/>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930706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Residing and working near rail is associated with the greatest likelihood to commute by rail—even controlling for car ownership.</a:t>
            </a:r>
          </a:p>
          <a:p>
            <a:r>
              <a:rPr lang="en-US" dirty="0" smtClean="0"/>
              <a:t>Residing away from rail and working away from rail is associated with the least likelihood to commute by rail, even after controlling for car access.</a:t>
            </a:r>
            <a:endParaRPr lang="en-US" dirty="0"/>
          </a:p>
        </p:txBody>
      </p:sp>
      <p:sp>
        <p:nvSpPr>
          <p:cNvPr id="4" name="Slide Number Placeholder 3"/>
          <p:cNvSpPr>
            <a:spLocks noGrp="1"/>
          </p:cNvSpPr>
          <p:nvPr>
            <p:ph type="sldNum" sz="quarter" idx="10"/>
          </p:nvPr>
        </p:nvSpPr>
        <p:spPr/>
        <p:txBody>
          <a:bodyPr/>
          <a:lstStyle/>
          <a:p>
            <a:fld id="{8E4F036F-EC2F-44DF-932F-5885862EA32F}" type="slidenum">
              <a:rPr lang="en-US" smtClean="0"/>
              <a:pPr/>
              <a:t>9</a:t>
            </a:fld>
            <a:endParaRPr lang="en-US"/>
          </a:p>
        </p:txBody>
      </p:sp>
    </p:spTree>
    <p:extLst>
      <p:ext uri="{BB962C8B-B14F-4D97-AF65-F5344CB8AC3E}">
        <p14:creationId xmlns:p14="http://schemas.microsoft.com/office/powerpoint/2010/main" val="1365824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1625" y="1600200"/>
            <a:ext cx="8540750" cy="4498975"/>
          </a:xfrm>
        </p:spPr>
        <p:txBody>
          <a:bodyPr/>
          <a:lstStyle/>
          <a:p>
            <a:pPr lvl="0"/>
            <a:endParaRPr lang="en-US" noProof="0" smtClean="0"/>
          </a:p>
        </p:txBody>
      </p:sp>
      <p:sp>
        <p:nvSpPr>
          <p:cNvPr id="4" name="Rectangle 154"/>
          <p:cNvSpPr>
            <a:spLocks noGrp="1" noChangeArrowheads="1"/>
          </p:cNvSpPr>
          <p:nvPr>
            <p:ph type="dt" sz="half" idx="10"/>
          </p:nvPr>
        </p:nvSpPr>
        <p:spPr>
          <a:xfrm>
            <a:off x="457200" y="18288"/>
            <a:ext cx="2895600" cy="329184"/>
          </a:xfrm>
          <a:prstGeom prst="rect">
            <a:avLst/>
          </a:prstGeom>
          <a:ln/>
        </p:spPr>
        <p:txBody>
          <a:bodyPr/>
          <a:lstStyle>
            <a:lvl1pPr>
              <a:defRPr/>
            </a:lvl1pPr>
          </a:lstStyle>
          <a:p>
            <a:pPr>
              <a:defRPr/>
            </a:pPr>
            <a:endParaRPr lang="en-US"/>
          </a:p>
        </p:txBody>
      </p:sp>
      <p:sp>
        <p:nvSpPr>
          <p:cNvPr id="5" name="Rectangle 155"/>
          <p:cNvSpPr>
            <a:spLocks noGrp="1" noChangeArrowheads="1"/>
          </p:cNvSpPr>
          <p:nvPr>
            <p:ph type="ftr" sz="quarter" idx="11"/>
          </p:nvPr>
        </p:nvSpPr>
        <p:spPr>
          <a:xfrm>
            <a:off x="3429000" y="18288"/>
            <a:ext cx="4114800" cy="329184"/>
          </a:xfrm>
          <a:prstGeom prst="rect">
            <a:avLst/>
          </a:prstGeom>
          <a:ln/>
        </p:spPr>
        <p:txBody>
          <a:bodyPr/>
          <a:lstStyle>
            <a:lvl1pPr>
              <a:defRPr/>
            </a:lvl1pPr>
          </a:lstStyle>
          <a:p>
            <a:pPr>
              <a:defRPr/>
            </a:pPr>
            <a:endParaRPr lang="en-US"/>
          </a:p>
        </p:txBody>
      </p:sp>
      <p:sp>
        <p:nvSpPr>
          <p:cNvPr id="6" name="Rectangle 156"/>
          <p:cNvSpPr>
            <a:spLocks noGrp="1" noChangeArrowheads="1"/>
          </p:cNvSpPr>
          <p:nvPr>
            <p:ph type="sldNum" sz="quarter" idx="12"/>
          </p:nvPr>
        </p:nvSpPr>
        <p:spPr>
          <a:xfrm>
            <a:off x="7620000" y="18288"/>
            <a:ext cx="1066800" cy="329184"/>
          </a:xfrm>
          <a:prstGeom prst="rect">
            <a:avLst/>
          </a:prstGeom>
          <a:ln/>
        </p:spPr>
        <p:txBody>
          <a:bodyPr/>
          <a:lstStyle>
            <a:lvl1pPr>
              <a:defRPr/>
            </a:lvl1pPr>
          </a:lstStyle>
          <a:p>
            <a:pPr>
              <a:defRPr/>
            </a:pPr>
            <a:fld id="{A3E11234-0EBF-4BF8-89AF-DE087CC4F25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vl1pPr>
          </a:lstStyle>
          <a:p>
            <a:pPr>
              <a:defRPr/>
            </a:pPr>
            <a:fld id="{F361F6E4-6074-4FDD-9957-240A84839E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96" r:id="rId11"/>
    <p:sldLayoutId id="2147483897" r:id="rId12"/>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14.w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hyperlink" Target="http://www.ctod.org/" TargetMode="External"/><Relationship Id="rId4" Type="http://schemas.openxmlformats.org/officeDocument/2006/relationships/hyperlink" Target="http://www.railvolution.org/"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notesSlide" Target="../notesSlides/notesSlide37.xml"/><Relationship Id="rId7" Type="http://schemas.openxmlformats.org/officeDocument/2006/relationships/hyperlink" Target="http://onlinepubs.trb.org/onlinepubs/tcrp/tcrp_rpt_102.pdf" TargetMode="External"/><Relationship Id="rId12"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38.xml"/><Relationship Id="rId6" Type="http://schemas.openxmlformats.org/officeDocument/2006/relationships/image" Target="../media/image17.png"/><Relationship Id="rId11" Type="http://schemas.openxmlformats.org/officeDocument/2006/relationships/image" Target="../media/image21.pn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image" Target="../media/image19.pn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Planning for Public Transportation and </a:t>
            </a:r>
            <a:br>
              <a:rPr lang="en-US" sz="4000" dirty="0" smtClean="0"/>
            </a:br>
            <a:r>
              <a:rPr lang="en-US" sz="4000" dirty="0" smtClean="0"/>
              <a:t>Land-Use</a:t>
            </a:r>
            <a:endParaRPr lang="en-US" sz="4000" dirty="0"/>
          </a:p>
        </p:txBody>
      </p:sp>
      <p:sp>
        <p:nvSpPr>
          <p:cNvPr id="5" name="Subtitle 4"/>
          <p:cNvSpPr>
            <a:spLocks noGrp="1"/>
          </p:cNvSpPr>
          <p:nvPr>
            <p:ph type="subTitle" idx="1"/>
          </p:nvPr>
        </p:nvSpPr>
        <p:spPr/>
        <p:txBody>
          <a:bodyPr/>
          <a:lstStyle/>
          <a:p>
            <a:r>
              <a:rPr lang="en-US" dirty="0" smtClean="0"/>
              <a:t>Module 3, Lesson 5</a:t>
            </a:r>
            <a:endParaRPr 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en-US" smtClean="0"/>
              <a:t>Pedestrian-Friendly Characteristics</a:t>
            </a:r>
            <a:endParaRPr lang="en-US" dirty="0" smtClean="0"/>
          </a:p>
        </p:txBody>
      </p:sp>
      <p:sp>
        <p:nvSpPr>
          <p:cNvPr id="265219" name="Rectangle 3"/>
          <p:cNvSpPr>
            <a:spLocks noGrp="1" noChangeArrowheads="1"/>
          </p:cNvSpPr>
          <p:nvPr>
            <p:ph idx="1"/>
          </p:nvPr>
        </p:nvSpPr>
        <p:spPr/>
        <p:txBody>
          <a:bodyPr>
            <a:normAutofit fontScale="92500" lnSpcReduction="10000"/>
          </a:bodyPr>
          <a:lstStyle/>
          <a:p>
            <a:r>
              <a:rPr lang="en-US" smtClean="0"/>
              <a:t> Attention to Detail</a:t>
            </a:r>
          </a:p>
          <a:p>
            <a:r>
              <a:rPr lang="en-US" smtClean="0"/>
              <a:t> Accessibility</a:t>
            </a:r>
          </a:p>
          <a:p>
            <a:r>
              <a:rPr lang="en-US" smtClean="0"/>
              <a:t> Comfort/Safety</a:t>
            </a:r>
          </a:p>
          <a:p>
            <a:r>
              <a:rPr lang="en-US" smtClean="0"/>
              <a:t> Human Scale</a:t>
            </a:r>
          </a:p>
          <a:p>
            <a:r>
              <a:rPr lang="en-US" smtClean="0"/>
              <a:t>Definition/Visual Enclosure</a:t>
            </a:r>
          </a:p>
          <a:p>
            <a:r>
              <a:rPr lang="en-US" smtClean="0"/>
              <a:t> Linkage</a:t>
            </a:r>
          </a:p>
          <a:p>
            <a:r>
              <a:rPr lang="en-US" smtClean="0"/>
              <a:t> Complexity/Intricacy</a:t>
            </a:r>
          </a:p>
          <a:p>
            <a:r>
              <a:rPr lang="en-US" smtClean="0"/>
              <a:t> Coherence/Order</a:t>
            </a:r>
          </a:p>
          <a:p>
            <a:r>
              <a:rPr lang="en-US" smtClean="0"/>
              <a:t> Transparency/Human Presence</a:t>
            </a:r>
          </a:p>
          <a:p>
            <a:r>
              <a:rPr lang="en-US" smtClean="0"/>
              <a:t> Sense of Place/Identity</a:t>
            </a:r>
            <a:endParaRPr lang="en-US" dirty="0" smtClean="0"/>
          </a:p>
        </p:txBody>
      </p:sp>
      <p:sp>
        <p:nvSpPr>
          <p:cNvPr id="5" name="TextBox 4"/>
          <p:cNvSpPr txBox="1"/>
          <p:nvPr/>
        </p:nvSpPr>
        <p:spPr>
          <a:xfrm>
            <a:off x="1905000" y="6248400"/>
            <a:ext cx="5410200" cy="369332"/>
          </a:xfrm>
          <a:prstGeom prst="rect">
            <a:avLst/>
          </a:prstGeom>
          <a:noFill/>
        </p:spPr>
        <p:txBody>
          <a:bodyPr wrap="square" rtlCol="0">
            <a:spAutoFit/>
          </a:bodyPr>
          <a:lstStyle/>
          <a:p>
            <a:pPr algn="ctr"/>
            <a:r>
              <a:rPr lang="en-US" dirty="0" smtClean="0"/>
              <a:t>Source: Ewing 1999</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Transit Oriented Development (TOD)</a:t>
            </a:r>
            <a:endParaRPr lang="en-US" dirty="0"/>
          </a:p>
        </p:txBody>
      </p:sp>
      <p:sp>
        <p:nvSpPr>
          <p:cNvPr id="3" name="Content Placeholder 2"/>
          <p:cNvSpPr>
            <a:spLocks noGrp="1"/>
          </p:cNvSpPr>
          <p:nvPr>
            <p:ph idx="1"/>
          </p:nvPr>
        </p:nvSpPr>
        <p:spPr/>
        <p:txBody>
          <a:bodyPr>
            <a:normAutofit/>
          </a:bodyPr>
          <a:lstStyle/>
          <a:p>
            <a:r>
              <a:rPr lang="en-US" dirty="0" smtClean="0"/>
              <a:t>“An environment around a transit stop or station that supports pedestrian and transit use, created by providing a mix of land uses in a safe, clean, vibrant, and active place.” (New Jersey DOT)</a:t>
            </a:r>
          </a:p>
          <a:p>
            <a:r>
              <a:rPr lang="en-US" dirty="0" smtClean="0"/>
              <a:t>“Is a mix of housing, retail and/or commercial development and amenities – typically referred to as mixed-use development – integrated into walkable neighborhoods within a half-mile of quality public transportation.” ( Reconnecting America)</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Transit Oriented Development (TOD)</a:t>
            </a:r>
            <a:endParaRPr lang="en-US" dirty="0"/>
          </a:p>
        </p:txBody>
      </p:sp>
      <p:sp>
        <p:nvSpPr>
          <p:cNvPr id="3" name="Content Placeholder 2"/>
          <p:cNvSpPr>
            <a:spLocks noGrp="1"/>
          </p:cNvSpPr>
          <p:nvPr>
            <p:ph idx="1"/>
          </p:nvPr>
        </p:nvSpPr>
        <p:spPr/>
        <p:txBody>
          <a:bodyPr>
            <a:normAutofit/>
          </a:bodyPr>
          <a:lstStyle/>
          <a:p>
            <a:r>
              <a:rPr lang="en-US" dirty="0" smtClean="0"/>
              <a:t>“Moderate- to higher-density development, located within an easy walk of a major transit stop, generally with a mix of residential, employment, and shopping opportunities designed for pedestrians without excluding the automobile. TOD can be new construction or redevelopment of one or more buildings whose design and orientation facilitate transit use. “ (California DOT)</a:t>
            </a:r>
          </a:p>
          <a:p>
            <a:r>
              <a:rPr lang="en-US" dirty="0" smtClean="0"/>
              <a:t>Transit oriented development (TOD) generally refers to higher-density development, with pedestrian priority, located within easy walking distance of a major public transit station or stop(s). (TCRP Report 95)</a:t>
            </a:r>
            <a:endParaRPr lang="en-US" dirty="0"/>
          </a:p>
        </p:txBody>
      </p:sp>
    </p:spTree>
    <p:custDataLst>
      <p:tags r:id="rId1"/>
    </p:custDataLst>
    <p:extLst>
      <p:ext uri="{BB962C8B-B14F-4D97-AF65-F5344CB8AC3E}">
        <p14:creationId xmlns:p14="http://schemas.microsoft.com/office/powerpoint/2010/main" val="91677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Potential Benefits of TOD</a:t>
            </a:r>
            <a:endParaRPr lang="en-US" dirty="0"/>
          </a:p>
        </p:txBody>
      </p:sp>
      <p:sp>
        <p:nvSpPr>
          <p:cNvPr id="3" name="Content Placeholder 2"/>
          <p:cNvSpPr>
            <a:spLocks noGrp="1"/>
          </p:cNvSpPr>
          <p:nvPr>
            <p:ph idx="1"/>
          </p:nvPr>
        </p:nvSpPr>
        <p:spPr/>
        <p:txBody>
          <a:bodyPr>
            <a:normAutofit fontScale="92500" lnSpcReduction="20000"/>
          </a:bodyPr>
          <a:lstStyle/>
          <a:p>
            <a:r>
              <a:rPr lang="en-US" smtClean="0"/>
              <a:t>Reduced household driving and thus lowered regional congestion, air pollution and greenhouse gas emissions</a:t>
            </a:r>
          </a:p>
          <a:p>
            <a:r>
              <a:rPr lang="en-US" smtClean="0"/>
              <a:t>Walkable communities that accommodate more healthy and active lifestyles</a:t>
            </a:r>
          </a:p>
          <a:p>
            <a:r>
              <a:rPr lang="en-US" smtClean="0"/>
              <a:t>Increased transit ridership and fare revenue</a:t>
            </a:r>
          </a:p>
          <a:p>
            <a:r>
              <a:rPr lang="en-US" smtClean="0"/>
              <a:t>Potential for added value created through increased and/or sustained property values where transit investments have occurred</a:t>
            </a:r>
          </a:p>
          <a:p>
            <a:r>
              <a:rPr lang="en-US" smtClean="0"/>
              <a:t>Improved access to jobs and economic opportunity for low-income people and working families</a:t>
            </a:r>
          </a:p>
          <a:p>
            <a:r>
              <a:rPr lang="en-US" smtClean="0"/>
              <a:t>Expanded mobility choices that reduce dependence on the automobile, reduce transportation costs and free up household income for other purposes</a:t>
            </a:r>
          </a:p>
          <a:p>
            <a:endParaRPr lang="en-US" dirty="0"/>
          </a:p>
        </p:txBody>
      </p:sp>
      <p:sp>
        <p:nvSpPr>
          <p:cNvPr id="4" name="TextBox 3"/>
          <p:cNvSpPr txBox="1"/>
          <p:nvPr/>
        </p:nvSpPr>
        <p:spPr>
          <a:xfrm>
            <a:off x="381000" y="6324600"/>
            <a:ext cx="5105400" cy="369332"/>
          </a:xfrm>
          <a:prstGeom prst="rect">
            <a:avLst/>
          </a:prstGeom>
          <a:noFill/>
        </p:spPr>
        <p:txBody>
          <a:bodyPr wrap="square" rtlCol="0">
            <a:spAutoFit/>
          </a:bodyPr>
          <a:lstStyle/>
          <a:p>
            <a:r>
              <a:rPr lang="en-US" dirty="0" smtClean="0"/>
              <a:t>Sources: Reconnecting America</a:t>
            </a:r>
            <a:endParaRPr 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Taxonomy of TODs I</a:t>
            </a:r>
            <a:endParaRPr lang="en-US" dirty="0"/>
          </a:p>
        </p:txBody>
      </p:sp>
      <p:pic>
        <p:nvPicPr>
          <p:cNvPr id="1026" name="Picture 2"/>
          <p:cNvPicPr>
            <a:picLocks noGrp="1" noChangeAspect="1" noChangeArrowheads="1"/>
          </p:cNvPicPr>
          <p:nvPr>
            <p:ph idx="1"/>
          </p:nvPr>
        </p:nvPicPr>
        <p:blipFill>
          <a:blip r:embed="rId4" cstate="print"/>
          <a:srcRect/>
          <a:stretch>
            <a:fillRect/>
          </a:stretch>
        </p:blipFill>
        <p:spPr>
          <a:xfrm>
            <a:off x="421446" y="1371600"/>
            <a:ext cx="7384292" cy="4948237"/>
          </a:xfrm>
        </p:spPr>
      </p:pic>
      <p:sp>
        <p:nvSpPr>
          <p:cNvPr id="5" name="TextBox 4"/>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4" cstate="print"/>
          <a:srcRect/>
          <a:stretch>
            <a:fillRect/>
          </a:stretch>
        </p:blipFill>
        <p:spPr bwMode="auto">
          <a:xfrm>
            <a:off x="457200" y="1597572"/>
            <a:ext cx="7277685" cy="4876800"/>
          </a:xfrm>
          <a:prstGeom prst="rect">
            <a:avLst/>
          </a:prstGeom>
          <a:noFill/>
          <a:ln w="9525">
            <a:noFill/>
            <a:miter lim="800000"/>
            <a:headEnd/>
            <a:tailEnd/>
          </a:ln>
        </p:spPr>
      </p:pic>
      <p:sp>
        <p:nvSpPr>
          <p:cNvPr id="3" name="Title 2"/>
          <p:cNvSpPr>
            <a:spLocks noGrp="1"/>
          </p:cNvSpPr>
          <p:nvPr>
            <p:ph type="title"/>
          </p:nvPr>
        </p:nvSpPr>
        <p:spPr/>
        <p:txBody>
          <a:bodyPr/>
          <a:lstStyle/>
          <a:p>
            <a:pPr lvl="0"/>
            <a:r>
              <a:rPr lang="en-US" smtClean="0"/>
              <a:t>A Taxonomy of TODs Continued</a:t>
            </a:r>
            <a:endParaRPr lang="en-US" dirty="0"/>
          </a:p>
        </p:txBody>
      </p:sp>
      <p:pic>
        <p:nvPicPr>
          <p:cNvPr id="2050" name="Picture 2"/>
          <p:cNvPicPr>
            <a:picLocks noGrp="1" noChangeAspect="1" noChangeArrowheads="1"/>
          </p:cNvPicPr>
          <p:nvPr>
            <p:ph idx="1"/>
          </p:nvPr>
        </p:nvPicPr>
        <p:blipFill>
          <a:blip r:embed="rId5" cstate="print"/>
          <a:srcRect/>
          <a:stretch>
            <a:fillRect/>
          </a:stretch>
        </p:blipFill>
        <p:spPr>
          <a:xfrm>
            <a:off x="1952625" y="2009775"/>
            <a:ext cx="5238750" cy="4286250"/>
          </a:xfrm>
        </p:spPr>
      </p:pic>
      <p:sp>
        <p:nvSpPr>
          <p:cNvPr id="8" name="TextBox 7"/>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
        <p:nvSpPr>
          <p:cNvPr id="9"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2"/>
              </a:solidFill>
              <a:effectLst/>
              <a:uLnTx/>
              <a:uFillTx/>
              <a:latin typeface="Times" pitchFamily="18" charset="0"/>
              <a:ea typeface="+mj-ea"/>
              <a:cs typeface="+mj-cs"/>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Planning for TOD at 3 Different Scales</a:t>
            </a:r>
            <a:endParaRPr lang="en-US" dirty="0"/>
          </a:p>
        </p:txBody>
      </p:sp>
      <p:sp>
        <p:nvSpPr>
          <p:cNvPr id="3" name="Content Placeholder 2"/>
          <p:cNvSpPr>
            <a:spLocks noGrp="1"/>
          </p:cNvSpPr>
          <p:nvPr>
            <p:ph idx="1"/>
          </p:nvPr>
        </p:nvSpPr>
        <p:spPr/>
        <p:txBody>
          <a:bodyPr/>
          <a:lstStyle/>
          <a:p>
            <a:r>
              <a:rPr lang="en-US" smtClean="0"/>
              <a:t>Station Area Scale</a:t>
            </a:r>
          </a:p>
          <a:p>
            <a:r>
              <a:rPr lang="en-US" smtClean="0"/>
              <a:t>Corridor Scale</a:t>
            </a:r>
          </a:p>
          <a:p>
            <a:r>
              <a:rPr lang="en-US" smtClean="0"/>
              <a:t>Regional Scale</a:t>
            </a:r>
            <a:endParaRPr lang="en-US" dirty="0"/>
          </a:p>
        </p:txBody>
      </p:sp>
      <p:sp>
        <p:nvSpPr>
          <p:cNvPr id="4" name="TextBox 3"/>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2010. Station Area Planning.</a:t>
            </a:r>
            <a:endParaRPr lang="en-US" sz="1200"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Planning Fundamentals For TOD</a:t>
            </a:r>
            <a:endParaRPr lang="en-US" dirty="0"/>
          </a:p>
        </p:txBody>
      </p:sp>
      <p:sp>
        <p:nvSpPr>
          <p:cNvPr id="4" name="Content Placeholder 3"/>
          <p:cNvSpPr>
            <a:spLocks noGrp="1"/>
          </p:cNvSpPr>
          <p:nvPr>
            <p:ph idx="1"/>
          </p:nvPr>
        </p:nvSpPr>
        <p:spPr/>
        <p:txBody>
          <a:bodyPr>
            <a:normAutofit fontScale="92500" lnSpcReduction="20000"/>
          </a:bodyPr>
          <a:lstStyle/>
          <a:p>
            <a:r>
              <a:rPr lang="en-US" dirty="0" smtClean="0"/>
              <a:t>1. Maximize ridership through appropriate development.</a:t>
            </a:r>
          </a:p>
          <a:p>
            <a:r>
              <a:rPr lang="en-US" dirty="0" smtClean="0"/>
              <a:t>2. Generate meaningful community involvement.</a:t>
            </a:r>
          </a:p>
          <a:p>
            <a:r>
              <a:rPr lang="en-US" dirty="0" smtClean="0"/>
              <a:t>3. Design streets for all users.</a:t>
            </a:r>
          </a:p>
          <a:p>
            <a:r>
              <a:rPr lang="en-US" dirty="0" smtClean="0"/>
              <a:t>4. Create opportunities for affordable and accessible living.</a:t>
            </a:r>
          </a:p>
          <a:p>
            <a:r>
              <a:rPr lang="en-US" dirty="0" smtClean="0"/>
              <a:t>5. Make great public spaces.</a:t>
            </a:r>
          </a:p>
          <a:p>
            <a:r>
              <a:rPr lang="en-US" dirty="0" smtClean="0"/>
              <a:t>6. Manage parking effectively.</a:t>
            </a:r>
          </a:p>
          <a:p>
            <a:r>
              <a:rPr lang="en-US" dirty="0" smtClean="0"/>
              <a:t>7. Capture the value of transit.</a:t>
            </a:r>
          </a:p>
          <a:p>
            <a:r>
              <a:rPr lang="en-US" dirty="0" smtClean="0"/>
              <a:t>8. Maximize neighborhood and station connectivity.</a:t>
            </a:r>
          </a:p>
          <a:p>
            <a:r>
              <a:rPr lang="en-US" dirty="0" smtClean="0"/>
              <a:t>9. Implement the plan and evaluate its success.</a:t>
            </a:r>
          </a:p>
          <a:p>
            <a:endParaRPr lang="en-US" dirty="0" smtClean="0"/>
          </a:p>
          <a:p>
            <a:pPr marL="0" indent="0">
              <a:buNone/>
            </a:pPr>
            <a:r>
              <a:rPr lang="en-US" sz="1400" dirty="0" smtClean="0"/>
              <a:t>Source: American Planning Association (http://www.planning.org/pas/brochure/pdf/quicknotes.pdf</a:t>
            </a:r>
          </a:p>
          <a:p>
            <a:endParaRPr 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Development Guidelines by Type of TOD I</a:t>
            </a:r>
            <a:endParaRPr lang="en-US" dirty="0"/>
          </a:p>
        </p:txBody>
      </p:sp>
      <p:pic>
        <p:nvPicPr>
          <p:cNvPr id="3074" name="Picture 2"/>
          <p:cNvPicPr>
            <a:picLocks noGrp="1" noChangeAspect="1" noChangeArrowheads="1"/>
          </p:cNvPicPr>
          <p:nvPr>
            <p:ph idx="1"/>
          </p:nvPr>
        </p:nvPicPr>
        <p:blipFill>
          <a:blip r:embed="rId4" cstate="print"/>
          <a:srcRect/>
          <a:stretch>
            <a:fillRect/>
          </a:stretch>
        </p:blipFill>
        <p:spPr>
          <a:xfrm>
            <a:off x="381000" y="1828800"/>
            <a:ext cx="8077200" cy="4205803"/>
          </a:xfrm>
        </p:spPr>
      </p:pic>
      <p:sp>
        <p:nvSpPr>
          <p:cNvPr id="5" name="TextBox 4"/>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4" cstate="print"/>
          <a:srcRect t="4918"/>
          <a:stretch>
            <a:fillRect/>
          </a:stretch>
        </p:blipFill>
        <p:spPr bwMode="auto">
          <a:xfrm>
            <a:off x="79627" y="1752600"/>
            <a:ext cx="8926818" cy="4419600"/>
          </a:xfrm>
          <a:prstGeom prst="rect">
            <a:avLst/>
          </a:prstGeom>
          <a:noFill/>
          <a:ln w="9525">
            <a:noFill/>
            <a:miter lim="800000"/>
            <a:headEnd/>
            <a:tailEnd/>
          </a:ln>
        </p:spPr>
      </p:pic>
      <p:sp>
        <p:nvSpPr>
          <p:cNvPr id="3" name="Title 2"/>
          <p:cNvSpPr>
            <a:spLocks noGrp="1"/>
          </p:cNvSpPr>
          <p:nvPr>
            <p:ph type="title"/>
          </p:nvPr>
        </p:nvSpPr>
        <p:spPr/>
        <p:txBody>
          <a:bodyPr>
            <a:normAutofit fontScale="90000"/>
          </a:bodyPr>
          <a:lstStyle/>
          <a:p>
            <a:pPr lvl="0">
              <a:defRPr/>
            </a:pPr>
            <a:r>
              <a:rPr lang="en-US" b="1" spc="0" dirty="0"/>
              <a:t>Development Guidelines by </a:t>
            </a:r>
            <a:br>
              <a:rPr lang="en-US" b="1" spc="0" dirty="0"/>
            </a:br>
            <a:r>
              <a:rPr lang="en-US" b="1" spc="0" dirty="0"/>
              <a:t>Type of TOD </a:t>
            </a:r>
            <a:r>
              <a:rPr lang="en-US" b="1" spc="0" dirty="0" smtClean="0"/>
              <a:t>II</a:t>
            </a:r>
            <a:endParaRPr lang="en-US" dirty="0"/>
          </a:p>
        </p:txBody>
      </p:sp>
      <p:sp>
        <p:nvSpPr>
          <p:cNvPr id="6" name="TextBox 5"/>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
        <p:nvSpPr>
          <p:cNvPr id="8" name="Title 1"/>
          <p:cNvSpPr txBox="1">
            <a:spLocks/>
          </p:cNvSpPr>
          <p:nvPr/>
        </p:nvSpPr>
        <p:spPr>
          <a:xfrm>
            <a:off x="0" y="274638"/>
            <a:ext cx="91440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a:ln>
                <a:noFill/>
              </a:ln>
              <a:solidFill>
                <a:schemeClr val="tx2"/>
              </a:solidFill>
              <a:effectLst/>
              <a:uLnTx/>
              <a:uFillTx/>
              <a:latin typeface="+mj-lt"/>
              <a:ea typeface="+mj-ea"/>
              <a:cs typeface="+mj-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Explain the Transportation and Land-Use Connection</a:t>
            </a:r>
          </a:p>
          <a:p>
            <a:r>
              <a:rPr lang="en-US" dirty="0" smtClean="0"/>
              <a:t>Describe the history of Transportation and Urban Development</a:t>
            </a:r>
          </a:p>
          <a:p>
            <a:r>
              <a:rPr lang="en-US" dirty="0" smtClean="0"/>
              <a:t>Examine the costs of Sprawl</a:t>
            </a:r>
          </a:p>
          <a:p>
            <a:r>
              <a:rPr lang="en-US" dirty="0" smtClean="0"/>
              <a:t>Discuss pedestrian-friendly design and Transit Oriented Development</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TOD Residential Building Typology</a:t>
            </a:r>
            <a:endParaRPr lang="en-US" dirty="0"/>
          </a:p>
        </p:txBody>
      </p:sp>
      <p:pic>
        <p:nvPicPr>
          <p:cNvPr id="2050" name="Picture 2"/>
          <p:cNvPicPr>
            <a:picLocks noGrp="1" noChangeAspect="1" noChangeArrowheads="1"/>
          </p:cNvPicPr>
          <p:nvPr>
            <p:ph idx="1"/>
          </p:nvPr>
        </p:nvPicPr>
        <p:blipFill>
          <a:blip r:embed="rId4" cstate="print"/>
          <a:srcRect/>
          <a:stretch>
            <a:fillRect/>
          </a:stretch>
        </p:blipFill>
        <p:spPr bwMode="auto">
          <a:xfrm>
            <a:off x="1109803" y="1688559"/>
            <a:ext cx="6924393" cy="4751655"/>
          </a:xfrm>
          <a:prstGeom prst="rect">
            <a:avLst/>
          </a:prstGeom>
          <a:noFill/>
          <a:ln w="9525">
            <a:noFill/>
            <a:miter lim="800000"/>
            <a:headEnd/>
            <a:tailEnd/>
          </a:ln>
        </p:spPr>
      </p:pic>
      <p:sp>
        <p:nvSpPr>
          <p:cNvPr id="5" name="TextBox 4"/>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A TOD Mixed Use/Employment Building Typology</a:t>
            </a:r>
            <a:endParaRPr lang="en-US" sz="3200" dirty="0"/>
          </a:p>
        </p:txBody>
      </p:sp>
      <p:pic>
        <p:nvPicPr>
          <p:cNvPr id="3074" name="Picture 2"/>
          <p:cNvPicPr>
            <a:picLocks noGrp="1" noChangeAspect="1" noChangeArrowheads="1"/>
          </p:cNvPicPr>
          <p:nvPr>
            <p:ph idx="1"/>
          </p:nvPr>
        </p:nvPicPr>
        <p:blipFill>
          <a:blip r:embed="rId4" cstate="print"/>
          <a:srcRect/>
          <a:stretch>
            <a:fillRect/>
          </a:stretch>
        </p:blipFill>
        <p:spPr bwMode="auto">
          <a:xfrm>
            <a:off x="990600" y="1678556"/>
            <a:ext cx="6781800" cy="4798444"/>
          </a:xfrm>
          <a:prstGeom prst="rect">
            <a:avLst/>
          </a:prstGeom>
          <a:noFill/>
          <a:ln w="9525">
            <a:noFill/>
            <a:miter lim="800000"/>
            <a:headEnd/>
            <a:tailEnd/>
          </a:ln>
        </p:spPr>
      </p:pic>
      <p:sp>
        <p:nvSpPr>
          <p:cNvPr id="4" name="TextBox 3"/>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TOD Open Space Typology</a:t>
            </a:r>
            <a:endParaRPr lang="en-US" dirty="0"/>
          </a:p>
        </p:txBody>
      </p:sp>
      <p:pic>
        <p:nvPicPr>
          <p:cNvPr id="4098" name="Picture 2"/>
          <p:cNvPicPr>
            <a:picLocks noChangeAspect="1" noChangeArrowheads="1"/>
          </p:cNvPicPr>
          <p:nvPr/>
        </p:nvPicPr>
        <p:blipFill>
          <a:blip r:embed="rId4" cstate="print"/>
          <a:srcRect/>
          <a:stretch>
            <a:fillRect/>
          </a:stretch>
        </p:blipFill>
        <p:spPr bwMode="auto">
          <a:xfrm>
            <a:off x="990600" y="1460609"/>
            <a:ext cx="6667500" cy="5000625"/>
          </a:xfrm>
          <a:prstGeom prst="rect">
            <a:avLst/>
          </a:prstGeom>
          <a:noFill/>
          <a:ln w="9525">
            <a:noFill/>
            <a:miter lim="800000"/>
            <a:headEnd/>
            <a:tailEnd/>
          </a:ln>
        </p:spPr>
      </p:pic>
      <p:sp>
        <p:nvSpPr>
          <p:cNvPr id="5" name="TextBox 4"/>
          <p:cNvSpPr txBox="1"/>
          <p:nvPr/>
        </p:nvSpPr>
        <p:spPr>
          <a:xfrm>
            <a:off x="0" y="6477000"/>
            <a:ext cx="9144000" cy="276999"/>
          </a:xfrm>
          <a:prstGeom prst="rect">
            <a:avLst/>
          </a:prstGeom>
          <a:noFill/>
        </p:spPr>
        <p:txBody>
          <a:bodyPr wrap="square" rtlCol="0">
            <a:spAutoFit/>
          </a:bodyPr>
          <a:lstStyle/>
          <a:p>
            <a:pPr algn="ctr"/>
            <a:r>
              <a:rPr lang="en-US" sz="1200" dirty="0" smtClean="0"/>
              <a:t>Source: Reconnecting America &amp; CTOD. 2008. Station Area Planning. How To Make Great Transit-Oriented Places. TOD 202.</a:t>
            </a:r>
            <a:endParaRPr lang="en-US" sz="1200"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Empirical Findings: TOD, Travel Behavior, Land Use, and Transit System</a:t>
            </a:r>
            <a:endParaRPr lang="en-US" dirty="0"/>
          </a:p>
        </p:txBody>
      </p:sp>
      <p:sp>
        <p:nvSpPr>
          <p:cNvPr id="3" name="Content Placeholder 2"/>
          <p:cNvSpPr>
            <a:spLocks noGrp="1"/>
          </p:cNvSpPr>
          <p:nvPr>
            <p:ph idx="1"/>
          </p:nvPr>
        </p:nvSpPr>
        <p:spPr/>
        <p:txBody>
          <a:bodyPr>
            <a:normAutofit fontScale="77500" lnSpcReduction="20000"/>
          </a:bodyPr>
          <a:lstStyle/>
          <a:p>
            <a:r>
              <a:rPr lang="en-US" smtClean="0"/>
              <a:t>TOD commuters typically use transit two to five times more than other commuters; TOD transit commute share can vary from 5% to near 50%</a:t>
            </a:r>
          </a:p>
          <a:p>
            <a:r>
              <a:rPr lang="en-US" smtClean="0"/>
              <a:t>Transit share of all trips in TOD is two to five times higher than outside TOD, but mode shares  only 2% to 20%</a:t>
            </a:r>
          </a:p>
          <a:p>
            <a:r>
              <a:rPr lang="en-US" smtClean="0"/>
              <a:t>Transit system extensiveness and level of service are positively correlated with transit ridership; Transit service headways of 10 minutes seem to support a transit lifestyle,</a:t>
            </a:r>
          </a:p>
          <a:p>
            <a:r>
              <a:rPr lang="en-US" smtClean="0"/>
              <a:t>For commutes, proximity to rail stations is a stronger influence on transit use than land use or quality of walking environment. Location of jobs accessible by transit influences ridership </a:t>
            </a:r>
          </a:p>
          <a:p>
            <a:r>
              <a:rPr lang="en-US" smtClean="0"/>
              <a:t>Factors that most influence transit ridership are station proximity, transit quality, and parking policies.</a:t>
            </a:r>
          </a:p>
          <a:p>
            <a:pPr lvl="1"/>
            <a:r>
              <a:rPr lang="en-US" smtClean="0"/>
              <a:t>Fast, frequent, and comfortable transit service will increase ridership, as will high parking charges and/or constrained parking supply</a:t>
            </a:r>
          </a:p>
          <a:p>
            <a:pPr lvl="1"/>
            <a:r>
              <a:rPr lang="en-US" smtClean="0"/>
              <a:t>The availability of free or low-cost parking is a major deterrent to transit ridership </a:t>
            </a:r>
          </a:p>
          <a:p>
            <a:endParaRPr lang="en-US" smtClean="0"/>
          </a:p>
          <a:p>
            <a:endParaRPr lang="en-US" dirty="0"/>
          </a:p>
        </p:txBody>
      </p:sp>
      <p:sp>
        <p:nvSpPr>
          <p:cNvPr id="4" name="TextBox 3"/>
          <p:cNvSpPr txBox="1"/>
          <p:nvPr/>
        </p:nvSpPr>
        <p:spPr>
          <a:xfrm>
            <a:off x="3200400" y="6400800"/>
            <a:ext cx="2971800" cy="369332"/>
          </a:xfrm>
          <a:prstGeom prst="rect">
            <a:avLst/>
          </a:prstGeom>
          <a:noFill/>
        </p:spPr>
        <p:txBody>
          <a:bodyPr wrap="square" rtlCol="0">
            <a:spAutoFit/>
          </a:bodyPr>
          <a:lstStyle/>
          <a:p>
            <a:pPr algn="ctr"/>
            <a:r>
              <a:rPr lang="en-US" dirty="0" smtClean="0">
                <a:latin typeface="Times" pitchFamily="18" charset="0"/>
              </a:rPr>
              <a:t>Source: TCRP Report 128</a:t>
            </a:r>
            <a:endParaRPr lang="en-US" dirty="0">
              <a:latin typeface="Times" pitchFamily="18" charset="0"/>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However, it remains difficult to isolate the effect of TOD empirically, because of….</a:t>
            </a:r>
            <a:endParaRPr lang="en-US" dirty="0"/>
          </a:p>
        </p:txBody>
      </p:sp>
      <p:sp>
        <p:nvSpPr>
          <p:cNvPr id="4" name="Content Placeholder 3"/>
          <p:cNvSpPr>
            <a:spLocks noGrp="1"/>
          </p:cNvSpPr>
          <p:nvPr>
            <p:ph idx="1"/>
          </p:nvPr>
        </p:nvSpPr>
        <p:spPr/>
        <p:txBody>
          <a:bodyPr/>
          <a:lstStyle/>
          <a:p>
            <a:r>
              <a:rPr lang="en-US" smtClean="0"/>
              <a:t>Many confounding factors</a:t>
            </a:r>
          </a:p>
          <a:p>
            <a:r>
              <a:rPr lang="en-US" smtClean="0"/>
              <a:t>Long time horizons</a:t>
            </a:r>
          </a:p>
          <a:p>
            <a:r>
              <a:rPr lang="en-US" smtClean="0"/>
              <a:t>Residential self-selection</a:t>
            </a:r>
          </a:p>
          <a:p>
            <a:r>
              <a:rPr lang="en-US" smtClean="0"/>
              <a:t>Generative or redistributive benefits</a:t>
            </a:r>
          </a:p>
          <a:p>
            <a:r>
              <a:rPr lang="en-US" smtClean="0"/>
              <a:t>Negative impacts on property values (e.g. noise)</a:t>
            </a:r>
          </a:p>
          <a:p>
            <a:r>
              <a:rPr lang="en-US" smtClean="0"/>
              <a:t>Network aspect of location of TOD</a:t>
            </a:r>
          </a:p>
          <a:p>
            <a:endParaRPr lang="en-US" smtClean="0"/>
          </a:p>
          <a:p>
            <a:endParaRPr lang="en-US" dirty="0"/>
          </a:p>
        </p:txBody>
      </p:sp>
      <p:sp>
        <p:nvSpPr>
          <p:cNvPr id="6" name="TextBox 5"/>
          <p:cNvSpPr txBox="1"/>
          <p:nvPr/>
        </p:nvSpPr>
        <p:spPr>
          <a:xfrm>
            <a:off x="2743200" y="6400800"/>
            <a:ext cx="4343400" cy="369332"/>
          </a:xfrm>
          <a:prstGeom prst="rect">
            <a:avLst/>
          </a:prstGeom>
          <a:noFill/>
        </p:spPr>
        <p:txBody>
          <a:bodyPr wrap="square" rtlCol="0">
            <a:spAutoFit/>
          </a:bodyPr>
          <a:lstStyle/>
          <a:p>
            <a:pPr algn="ctr"/>
            <a:r>
              <a:rPr lang="en-US" dirty="0" smtClean="0">
                <a:latin typeface="Times" pitchFamily="18" charset="0"/>
              </a:rPr>
              <a:t>Source: TCRP Report 128, Curtis et al. 2010.</a:t>
            </a:r>
            <a:endParaRPr lang="en-US" dirty="0">
              <a:latin typeface="Times" pitchFamily="18" charset="0"/>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p:cNvPicPr>
            <a:picLocks noChangeAspect="1" noChangeArrowheads="1"/>
          </p:cNvPicPr>
          <p:nvPr/>
        </p:nvPicPr>
        <p:blipFill>
          <a:blip r:embed="rId4" cstate="print"/>
          <a:srcRect t="3171" b="49895"/>
          <a:stretch>
            <a:fillRect/>
          </a:stretch>
        </p:blipFill>
        <p:spPr bwMode="auto">
          <a:xfrm>
            <a:off x="0" y="1752600"/>
            <a:ext cx="9138521" cy="3810000"/>
          </a:xfrm>
          <a:prstGeom prst="rect">
            <a:avLst/>
          </a:prstGeom>
          <a:noFill/>
          <a:ln w="9525">
            <a:noFill/>
            <a:miter lim="800000"/>
            <a:headEnd/>
            <a:tailEnd/>
          </a:ln>
          <a:effectLst/>
        </p:spPr>
      </p:pic>
      <p:sp>
        <p:nvSpPr>
          <p:cNvPr id="2" name="Title 1"/>
          <p:cNvSpPr>
            <a:spLocks noGrp="1"/>
          </p:cNvSpPr>
          <p:nvPr>
            <p:ph type="title"/>
          </p:nvPr>
        </p:nvSpPr>
        <p:spPr/>
        <p:txBody>
          <a:bodyPr>
            <a:normAutofit fontScale="90000"/>
          </a:bodyPr>
          <a:lstStyle/>
          <a:p>
            <a:r>
              <a:rPr lang="en-US" sz="3600" dirty="0" smtClean="0"/>
              <a:t>Comparison of TOD housing and ITE vehicle trip generation rates (24 hour estimates)</a:t>
            </a:r>
            <a:endParaRPr lang="en-US" dirty="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Impediments to TOD by Stakeholder Group</a:t>
            </a:r>
            <a:endParaRPr lang="en-US" dirty="0"/>
          </a:p>
        </p:txBody>
      </p:sp>
      <p:pic>
        <p:nvPicPr>
          <p:cNvPr id="2050" name="Picture 2"/>
          <p:cNvPicPr>
            <a:picLocks noGrp="1" noChangeAspect="1" noChangeArrowheads="1"/>
          </p:cNvPicPr>
          <p:nvPr>
            <p:ph idx="1"/>
          </p:nvPr>
        </p:nvPicPr>
        <p:blipFill>
          <a:blip r:embed="rId4" cstate="print"/>
          <a:srcRect/>
          <a:stretch>
            <a:fillRect/>
          </a:stretch>
        </p:blipFill>
        <p:spPr bwMode="auto">
          <a:xfrm>
            <a:off x="1066800" y="1143000"/>
            <a:ext cx="7174922" cy="5318411"/>
          </a:xfrm>
          <a:prstGeom prst="rect">
            <a:avLst/>
          </a:prstGeom>
          <a:noFill/>
          <a:ln w="9525">
            <a:noFill/>
            <a:miter lim="800000"/>
            <a:headEnd/>
            <a:tailEnd/>
          </a:ln>
        </p:spPr>
      </p:pic>
      <p:sp>
        <p:nvSpPr>
          <p:cNvPr id="5" name="TextBox 4"/>
          <p:cNvSpPr txBox="1"/>
          <p:nvPr/>
        </p:nvSpPr>
        <p:spPr>
          <a:xfrm>
            <a:off x="2057400" y="6488668"/>
            <a:ext cx="6553200" cy="369332"/>
          </a:xfrm>
          <a:prstGeom prst="rect">
            <a:avLst/>
          </a:prstGeom>
          <a:noFill/>
        </p:spPr>
        <p:txBody>
          <a:bodyPr wrap="square" rtlCol="0">
            <a:spAutoFit/>
          </a:bodyPr>
          <a:lstStyle/>
          <a:p>
            <a:r>
              <a:rPr lang="en-US" dirty="0" smtClean="0"/>
              <a:t>TCRP Report 102</a:t>
            </a:r>
            <a:endParaRPr lang="en-US" dirty="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Potential Government Support for TOD</a:t>
            </a:r>
            <a:endParaRPr lang="en-US" dirty="0"/>
          </a:p>
        </p:txBody>
      </p:sp>
      <p:sp>
        <p:nvSpPr>
          <p:cNvPr id="6" name="Content Placeholder 5"/>
          <p:cNvSpPr>
            <a:spLocks noGrp="1"/>
          </p:cNvSpPr>
          <p:nvPr>
            <p:ph idx="1"/>
          </p:nvPr>
        </p:nvSpPr>
        <p:spPr/>
        <p:txBody>
          <a:bodyPr>
            <a:normAutofit fontScale="85000" lnSpcReduction="20000"/>
          </a:bodyPr>
          <a:lstStyle/>
          <a:p>
            <a:r>
              <a:rPr lang="en-US" b="1" dirty="0" smtClean="0"/>
              <a:t>Federal:</a:t>
            </a:r>
          </a:p>
          <a:p>
            <a:pPr lvl="1"/>
            <a:r>
              <a:rPr lang="en-US" dirty="0" smtClean="0"/>
              <a:t>Legislation (e.g. New Starts, Transportation and Community and Systems Preservation Pilot Program);</a:t>
            </a:r>
          </a:p>
          <a:p>
            <a:pPr lvl="1"/>
            <a:r>
              <a:rPr lang="en-US" dirty="0" smtClean="0"/>
              <a:t>Center for Transit-Oriented Development;</a:t>
            </a:r>
          </a:p>
          <a:p>
            <a:pPr lvl="1"/>
            <a:r>
              <a:rPr lang="en-US" dirty="0" smtClean="0"/>
              <a:t>Funding for state and regional planning.</a:t>
            </a:r>
          </a:p>
          <a:p>
            <a:pPr lvl="1"/>
            <a:endParaRPr lang="en-US" dirty="0" smtClean="0"/>
          </a:p>
          <a:p>
            <a:r>
              <a:rPr lang="en-US" b="1" dirty="0" smtClean="0"/>
              <a:t>States:</a:t>
            </a:r>
          </a:p>
          <a:p>
            <a:pPr lvl="1"/>
            <a:r>
              <a:rPr lang="en-US" dirty="0" smtClean="0"/>
              <a:t>Promote regional and state-wide coordination; </a:t>
            </a:r>
          </a:p>
          <a:p>
            <a:pPr lvl="1"/>
            <a:r>
              <a:rPr lang="en-US" dirty="0" smtClean="0"/>
              <a:t>Provide financial incentives;</a:t>
            </a:r>
          </a:p>
          <a:p>
            <a:pPr lvl="1"/>
            <a:r>
              <a:rPr lang="en-US" dirty="0" smtClean="0"/>
              <a:t>Remove regulatory and statutory barriers to land use;</a:t>
            </a:r>
          </a:p>
          <a:p>
            <a:pPr lvl="1"/>
            <a:r>
              <a:rPr lang="en-US" dirty="0" smtClean="0"/>
              <a:t>Provide planning, policy research, technical assistance, and information for municipalities;</a:t>
            </a:r>
          </a:p>
          <a:p>
            <a:pPr lvl="1"/>
            <a:r>
              <a:rPr lang="en-US" dirty="0" smtClean="0"/>
              <a:t>Pilot programs.</a:t>
            </a:r>
          </a:p>
          <a:p>
            <a:endParaRPr lang="en-US" dirty="0" smtClean="0"/>
          </a:p>
          <a:p>
            <a:endParaRPr lang="en-US" dirty="0"/>
          </a:p>
        </p:txBody>
      </p:sp>
      <p:sp>
        <p:nvSpPr>
          <p:cNvPr id="5" name="TextBox 4"/>
          <p:cNvSpPr txBox="1"/>
          <p:nvPr/>
        </p:nvSpPr>
        <p:spPr>
          <a:xfrm>
            <a:off x="7162800" y="6488668"/>
            <a:ext cx="1981200" cy="276999"/>
          </a:xfrm>
          <a:prstGeom prst="rect">
            <a:avLst/>
          </a:prstGeom>
          <a:noFill/>
        </p:spPr>
        <p:txBody>
          <a:bodyPr wrap="square" rtlCol="0">
            <a:spAutoFit/>
          </a:bodyPr>
          <a:lstStyle/>
          <a:p>
            <a:r>
              <a:rPr lang="en-US" sz="1200" dirty="0" smtClean="0"/>
              <a:t>TCRP Report 102</a:t>
            </a:r>
            <a:endParaRPr lang="en-US" sz="1200"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Potential Government Support for TOD</a:t>
            </a:r>
            <a:endParaRPr lang="en-US" dirty="0"/>
          </a:p>
        </p:txBody>
      </p:sp>
      <p:sp>
        <p:nvSpPr>
          <p:cNvPr id="6" name="Content Placeholder 5"/>
          <p:cNvSpPr>
            <a:spLocks noGrp="1"/>
          </p:cNvSpPr>
          <p:nvPr>
            <p:ph idx="1"/>
          </p:nvPr>
        </p:nvSpPr>
        <p:spPr/>
        <p:txBody>
          <a:bodyPr>
            <a:normAutofit fontScale="92500" lnSpcReduction="20000"/>
          </a:bodyPr>
          <a:lstStyle/>
          <a:p>
            <a:r>
              <a:rPr lang="en-US" dirty="0" smtClean="0"/>
              <a:t>Regional</a:t>
            </a:r>
          </a:p>
          <a:p>
            <a:pPr lvl="1"/>
            <a:r>
              <a:rPr lang="en-US" dirty="0" smtClean="0"/>
              <a:t>Promote regional coordination for transportation and land-use planning;</a:t>
            </a:r>
          </a:p>
          <a:p>
            <a:pPr lvl="1"/>
            <a:r>
              <a:rPr lang="en-US" dirty="0" smtClean="0"/>
              <a:t>Provide financial incentives;</a:t>
            </a:r>
          </a:p>
          <a:p>
            <a:pPr lvl="1"/>
            <a:r>
              <a:rPr lang="en-US" dirty="0" smtClean="0"/>
              <a:t>Setting regional visions and policy goals.</a:t>
            </a:r>
          </a:p>
          <a:p>
            <a:pPr lvl="1"/>
            <a:endParaRPr lang="en-US" dirty="0" smtClean="0"/>
          </a:p>
          <a:p>
            <a:r>
              <a:rPr lang="en-US" dirty="0" smtClean="0"/>
              <a:t>Local:</a:t>
            </a:r>
          </a:p>
          <a:p>
            <a:pPr lvl="1"/>
            <a:r>
              <a:rPr lang="en-US" dirty="0" smtClean="0"/>
              <a:t>Zoning (reduced parking, mixed use, minimum densities, density bonuses, overlay zones);</a:t>
            </a:r>
          </a:p>
          <a:p>
            <a:pPr lvl="1"/>
            <a:r>
              <a:rPr lang="en-US" dirty="0" smtClean="0"/>
              <a:t>Planning;</a:t>
            </a:r>
          </a:p>
          <a:p>
            <a:pPr lvl="1"/>
            <a:r>
              <a:rPr lang="en-US" dirty="0" smtClean="0"/>
              <a:t>Reduced Fees;</a:t>
            </a:r>
          </a:p>
          <a:p>
            <a:pPr lvl="1"/>
            <a:r>
              <a:rPr lang="en-US" dirty="0" smtClean="0"/>
              <a:t>Siting Government Facilities.</a:t>
            </a:r>
          </a:p>
          <a:p>
            <a:pPr lvl="1"/>
            <a:endParaRPr lang="en-US" dirty="0" smtClean="0"/>
          </a:p>
          <a:p>
            <a:endParaRPr lang="en-US" dirty="0" smtClean="0"/>
          </a:p>
          <a:p>
            <a:endParaRPr lang="en-US" dirty="0"/>
          </a:p>
        </p:txBody>
      </p:sp>
      <p:sp>
        <p:nvSpPr>
          <p:cNvPr id="5" name="TextBox 4"/>
          <p:cNvSpPr txBox="1"/>
          <p:nvPr/>
        </p:nvSpPr>
        <p:spPr>
          <a:xfrm>
            <a:off x="7162800" y="6488668"/>
            <a:ext cx="1981200" cy="276999"/>
          </a:xfrm>
          <a:prstGeom prst="rect">
            <a:avLst/>
          </a:prstGeom>
          <a:noFill/>
        </p:spPr>
        <p:txBody>
          <a:bodyPr wrap="square" rtlCol="0">
            <a:spAutoFit/>
          </a:bodyPr>
          <a:lstStyle/>
          <a:p>
            <a:r>
              <a:rPr lang="en-US" sz="1200" dirty="0" smtClean="0"/>
              <a:t>TCRP Report 102</a:t>
            </a:r>
            <a:endParaRPr lang="en-US" sz="1200" dirty="0"/>
          </a:p>
        </p:txBody>
      </p:sp>
    </p:spTree>
    <p:custDataLst>
      <p:tags r:id="rId1"/>
    </p:custDataLst>
    <p:extLst>
      <p:ext uri="{BB962C8B-B14F-4D97-AF65-F5344CB8AC3E}">
        <p14:creationId xmlns:p14="http://schemas.microsoft.com/office/powerpoint/2010/main" val="19203689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Possible Roles for the Transit Agency in Support for TOD</a:t>
            </a:r>
            <a:endParaRPr lang="en-US" dirty="0"/>
          </a:p>
        </p:txBody>
      </p:sp>
      <p:sp>
        <p:nvSpPr>
          <p:cNvPr id="3" name="Content Placeholder 2"/>
          <p:cNvSpPr>
            <a:spLocks noGrp="1"/>
          </p:cNvSpPr>
          <p:nvPr>
            <p:ph idx="1"/>
          </p:nvPr>
        </p:nvSpPr>
        <p:spPr/>
        <p:txBody>
          <a:bodyPr/>
          <a:lstStyle/>
          <a:p>
            <a:r>
              <a:rPr lang="en-US" smtClean="0"/>
              <a:t>Brokers, facilitators, educators</a:t>
            </a:r>
          </a:p>
          <a:p>
            <a:r>
              <a:rPr lang="en-US" smtClean="0"/>
              <a:t>Funders, active development partners</a:t>
            </a:r>
          </a:p>
          <a:p>
            <a:r>
              <a:rPr lang="en-US" smtClean="0"/>
              <a:t>Advocates</a:t>
            </a:r>
          </a:p>
          <a:p>
            <a:r>
              <a:rPr lang="en-US" smtClean="0"/>
              <a:t>Land and land assembly</a:t>
            </a:r>
          </a:p>
          <a:p>
            <a:r>
              <a:rPr lang="en-US" smtClean="0"/>
              <a:t>Infrastructure investment</a:t>
            </a:r>
          </a:p>
          <a:p>
            <a:r>
              <a:rPr lang="en-US" smtClean="0"/>
              <a:t>Shared parking</a:t>
            </a:r>
          </a:p>
          <a:p>
            <a:r>
              <a:rPr lang="en-US" smtClean="0"/>
              <a:t>Direct financial participation</a:t>
            </a:r>
            <a:endParaRPr lang="en-US" dirty="0"/>
          </a:p>
        </p:txBody>
      </p:sp>
      <p:sp>
        <p:nvSpPr>
          <p:cNvPr id="4" name="TextBox 3"/>
          <p:cNvSpPr txBox="1"/>
          <p:nvPr/>
        </p:nvSpPr>
        <p:spPr>
          <a:xfrm>
            <a:off x="2057400" y="6488668"/>
            <a:ext cx="6553200" cy="369332"/>
          </a:xfrm>
          <a:prstGeom prst="rect">
            <a:avLst/>
          </a:prstGeom>
          <a:noFill/>
        </p:spPr>
        <p:txBody>
          <a:bodyPr wrap="square" rtlCol="0">
            <a:spAutoFit/>
          </a:bodyPr>
          <a:lstStyle/>
          <a:p>
            <a:r>
              <a:rPr lang="en-US" dirty="0" smtClean="0"/>
              <a:t>TCRP Report 102</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Context</a:t>
            </a:r>
            <a:endParaRPr lang="en-US" dirty="0"/>
          </a:p>
        </p:txBody>
      </p:sp>
      <p:sp>
        <p:nvSpPr>
          <p:cNvPr id="3" name="Content Placeholder 2"/>
          <p:cNvSpPr>
            <a:spLocks noGrp="1"/>
          </p:cNvSpPr>
          <p:nvPr>
            <p:ph idx="1"/>
          </p:nvPr>
        </p:nvSpPr>
        <p:spPr/>
        <p:txBody>
          <a:bodyPr>
            <a:normAutofit/>
          </a:bodyPr>
          <a:lstStyle/>
          <a:p>
            <a:r>
              <a:rPr lang="en-US" dirty="0" smtClean="0"/>
              <a:t>Places a focus </a:t>
            </a:r>
            <a:r>
              <a:rPr lang="en-US" dirty="0"/>
              <a:t>on the interdependence between the transportation and land-use </a:t>
            </a:r>
            <a:r>
              <a:rPr lang="en-US" dirty="0" smtClean="0"/>
              <a:t>systems</a:t>
            </a:r>
            <a:r>
              <a:rPr lang="en-US" dirty="0"/>
              <a:t> </a:t>
            </a:r>
            <a:r>
              <a:rPr lang="en-US" dirty="0" smtClean="0"/>
              <a:t>through a discussion of the </a:t>
            </a:r>
            <a:r>
              <a:rPr lang="en-US" dirty="0"/>
              <a:t>history of urban transport and urban </a:t>
            </a:r>
            <a:r>
              <a:rPr lang="en-US" dirty="0" smtClean="0"/>
              <a:t>development, and the costs of sprawl.</a:t>
            </a:r>
            <a:endParaRPr lang="en-US" dirty="0"/>
          </a:p>
          <a:p>
            <a:r>
              <a:rPr lang="en-US" dirty="0" smtClean="0"/>
              <a:t>Transit </a:t>
            </a:r>
            <a:r>
              <a:rPr lang="en-US" dirty="0"/>
              <a:t>Oriented </a:t>
            </a:r>
            <a:r>
              <a:rPr lang="en-US" dirty="0" smtClean="0"/>
              <a:t>Development is examined as a </a:t>
            </a:r>
            <a:r>
              <a:rPr lang="en-US" dirty="0"/>
              <a:t>solution to combat urban sprawl and promote walking, cycling , and public transportation.</a:t>
            </a:r>
          </a:p>
          <a:p>
            <a:endParaRPr lang="en-US" dirty="0"/>
          </a:p>
        </p:txBody>
      </p:sp>
    </p:spTree>
    <p:custDataLst>
      <p:tags r:id="rId1"/>
    </p:custDataLst>
    <p:extLst>
      <p:ext uri="{BB962C8B-B14F-4D97-AF65-F5344CB8AC3E}">
        <p14:creationId xmlns:p14="http://schemas.microsoft.com/office/powerpoint/2010/main" val="3051834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Suggested Readings</a:t>
            </a:r>
            <a:endParaRPr lang="en-US" dirty="0"/>
          </a:p>
        </p:txBody>
      </p:sp>
      <p:sp>
        <p:nvSpPr>
          <p:cNvPr id="3" name="Content Placeholder 2"/>
          <p:cNvSpPr>
            <a:spLocks noGrp="1"/>
          </p:cNvSpPr>
          <p:nvPr>
            <p:ph idx="1"/>
          </p:nvPr>
        </p:nvSpPr>
        <p:spPr/>
        <p:txBody>
          <a:bodyPr>
            <a:normAutofit fontScale="70000" lnSpcReduction="20000"/>
          </a:bodyPr>
          <a:lstStyle/>
          <a:p>
            <a:r>
              <a:rPr lang="en-US" smtClean="0"/>
              <a:t>Arrington, G.B., Cervero, R. 2008. TCRP Report  128: Effects of TOD on Housing Parking and Travel. National Academies, Transportation Research Board, Transit Cooperative Research Program, Washington, D.C.  (available online, read summary only, pp. 1-5)</a:t>
            </a:r>
          </a:p>
          <a:p>
            <a:r>
              <a:rPr lang="en-US" smtClean="0"/>
              <a:t>Burchell, R., Lowenstein, G., Dolphin, W.R., Galley, C., 2002. Costs of sprawl 2000, TCRP Report 74. Transportation Research Board. National Academy Press, Washington D.C. (available online, read executive summary only, pp. 1-20)</a:t>
            </a:r>
          </a:p>
          <a:p>
            <a:r>
              <a:rPr lang="en-US" smtClean="0"/>
              <a:t>Ewing, R., Cervero, R., 2010. Travel and the Built Environment: A Meta Analysis. Journal of the American Planning Association 76(3), 265 - 294.</a:t>
            </a:r>
          </a:p>
          <a:p>
            <a:r>
              <a:rPr lang="en-US" smtClean="0"/>
              <a:t>Polzin, S.  1999. Transportation/Land-use Relationship: Public Transit’s Impact on Land Use. ASCE Journal of Urban Planning and Development, December 1999, pp. 135-151.</a:t>
            </a:r>
          </a:p>
          <a:p>
            <a:r>
              <a:rPr lang="en-US" smtClean="0"/>
              <a:t>TRB, 2001. Making transit work: Insight from Western Europe, Canada and the United States. Transportation Research Board, National Research Council, National Academy Press, Washington DC. (available online, read chapter 2 only).</a:t>
            </a:r>
          </a:p>
          <a:p>
            <a:endParaRPr lang="en-US" smtClean="0"/>
          </a:p>
          <a:p>
            <a:endParaRPr lang="en-US" smtClean="0"/>
          </a:p>
          <a:p>
            <a:endParaRPr lang="en-US" dirty="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More Resources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Arrington, G.B., </a:t>
            </a:r>
            <a:r>
              <a:rPr lang="en-US" dirty="0" err="1" smtClean="0"/>
              <a:t>Cervero</a:t>
            </a:r>
            <a:r>
              <a:rPr lang="en-US" dirty="0" smtClean="0"/>
              <a:t>, R. 2008. TCRP Report  128: Effects of TOD on Housing Parking and Travel. National Academies, Transportation Research Board, Transit Cooperative Research Program, Washington, D.C. </a:t>
            </a:r>
          </a:p>
          <a:p>
            <a:r>
              <a:rPr lang="en-US" dirty="0" smtClean="0"/>
              <a:t>Black, A., 1995. Urban Mass Transportation Planning. McGraw-Hill, New York City.</a:t>
            </a:r>
          </a:p>
          <a:p>
            <a:r>
              <a:rPr lang="en-US" dirty="0" err="1" smtClean="0"/>
              <a:t>Burchell</a:t>
            </a:r>
            <a:r>
              <a:rPr lang="en-US" dirty="0" smtClean="0"/>
              <a:t>, R., Lowenstein, G., Dolphin, W.R., Galley, C., 2002. Costs of sprawl 2000, TCRP Report 74. Transportation Research Board. National Academy Press, Washington D.C.</a:t>
            </a:r>
          </a:p>
          <a:p>
            <a:r>
              <a:rPr lang="en-US" dirty="0" smtClean="0"/>
              <a:t>Curtis, C., </a:t>
            </a:r>
            <a:r>
              <a:rPr lang="en-US" dirty="0" err="1" smtClean="0"/>
              <a:t>Renne</a:t>
            </a:r>
            <a:r>
              <a:rPr lang="en-US" dirty="0" smtClean="0"/>
              <a:t> J., </a:t>
            </a:r>
            <a:r>
              <a:rPr lang="en-US" dirty="0" err="1" smtClean="0"/>
              <a:t>Bertolini</a:t>
            </a:r>
            <a:r>
              <a:rPr lang="en-US" dirty="0" smtClean="0"/>
              <a:t>, L., 2009. Transit Oriented Development: Making It Happen. </a:t>
            </a:r>
            <a:r>
              <a:rPr lang="en-US" dirty="0" err="1" smtClean="0"/>
              <a:t>Ashgate</a:t>
            </a:r>
            <a:r>
              <a:rPr lang="en-US" dirty="0" smtClean="0"/>
              <a:t> Publishing, Burlington.</a:t>
            </a:r>
          </a:p>
          <a:p>
            <a:r>
              <a:rPr lang="en-US" dirty="0" err="1" smtClean="0"/>
              <a:t>Cervero</a:t>
            </a:r>
            <a:r>
              <a:rPr lang="en-US" dirty="0" smtClean="0"/>
              <a:t>, R., Ferrell, C., Murphy, S. 2002. Transit-Oriented Development and Joint Development in the United States: A Literature Review. National Academies, Transportation Research Board, Transit Cooperative Research Program, Washington, D.C. </a:t>
            </a:r>
          </a:p>
          <a:p>
            <a:r>
              <a:rPr lang="en-US" dirty="0" err="1" smtClean="0"/>
              <a:t>Cervero</a:t>
            </a:r>
            <a:r>
              <a:rPr lang="en-US" dirty="0" smtClean="0"/>
              <a:t> et al. 2004.  TCRP Report 102: Transit Oriented Development in the United States-Experiences, Challenges, and Prospects. National Academies, Transportation Research Board, Transit Cooperative Research Program, Washington, D.C. </a:t>
            </a:r>
          </a:p>
          <a:p>
            <a:r>
              <a:rPr lang="en-US" dirty="0" smtClean="0"/>
              <a:t>Ewing, R., </a:t>
            </a:r>
            <a:r>
              <a:rPr lang="en-US" dirty="0" err="1" smtClean="0"/>
              <a:t>Cervero</a:t>
            </a:r>
            <a:r>
              <a:rPr lang="en-US" dirty="0" smtClean="0"/>
              <a:t>, R., 2001. Travel and the built environment. A synthesis. Transportation Research Record 1780.</a:t>
            </a:r>
          </a:p>
          <a:p>
            <a:r>
              <a:rPr lang="en-US" dirty="0" smtClean="0"/>
              <a:t>Ewing, R., </a:t>
            </a:r>
            <a:r>
              <a:rPr lang="en-US" dirty="0" err="1" smtClean="0"/>
              <a:t>Cervero</a:t>
            </a:r>
            <a:r>
              <a:rPr lang="en-US" dirty="0" smtClean="0"/>
              <a:t>, R., 2010. Travel and the Built Environment: A Meta Analysis. J. Am. </a:t>
            </a:r>
            <a:r>
              <a:rPr lang="en-US" dirty="0" err="1" smtClean="0"/>
              <a:t>Plann</a:t>
            </a:r>
            <a:r>
              <a:rPr lang="en-US" dirty="0" smtClean="0"/>
              <a:t>. Assoc. 76(3), 265 - 294.</a:t>
            </a:r>
          </a:p>
          <a:p>
            <a:r>
              <a:rPr lang="en-US" dirty="0" smtClean="0"/>
              <a:t>Ewing, R., 1999. Pedestrian- and Transit-Friendly Design: A Primer for Smart Growth. Smart Growth Network, Washington, D.C.</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More Resources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Handy, S. 2005. “Smart growth and the transportation - Land use connection: What does the research tell us?” International Regional Science Review. 28 (2), pp. 146-167.</a:t>
            </a:r>
          </a:p>
          <a:p>
            <a:r>
              <a:rPr lang="en-US" dirty="0" smtClean="0"/>
              <a:t>Hanson, S., </a:t>
            </a:r>
            <a:r>
              <a:rPr lang="en-US" dirty="0" err="1" smtClean="0"/>
              <a:t>Giuliano</a:t>
            </a:r>
            <a:r>
              <a:rPr lang="en-US" dirty="0" smtClean="0"/>
              <a:t>, G., 2004. The geography of urban transportation, 3rd ed. The Guilford Press, New York. </a:t>
            </a:r>
          </a:p>
          <a:p>
            <a:r>
              <a:rPr lang="en-US" dirty="0" smtClean="0"/>
              <a:t>Moore, T., </a:t>
            </a:r>
            <a:r>
              <a:rPr lang="en-US" dirty="0" err="1" smtClean="0"/>
              <a:t>Thorsnes</a:t>
            </a:r>
            <a:r>
              <a:rPr lang="en-US" dirty="0" smtClean="0"/>
              <a:t>, P., </a:t>
            </a:r>
            <a:r>
              <a:rPr lang="en-US" dirty="0" err="1" smtClean="0"/>
              <a:t>Appleyard</a:t>
            </a:r>
            <a:r>
              <a:rPr lang="en-US" dirty="0" smtClean="0"/>
              <a:t>, B., 2007. The Transportation/Land Use Connection. American Planning Association, Chicago.</a:t>
            </a:r>
          </a:p>
          <a:p>
            <a:r>
              <a:rPr lang="en-US" dirty="0" smtClean="0"/>
              <a:t>Muller, P.O., 2004. Transportation and urban form: Stages in the evolution of the American metropolis, In: Hanson, S., </a:t>
            </a:r>
            <a:r>
              <a:rPr lang="en-US" dirty="0" err="1" smtClean="0"/>
              <a:t>Giuliano</a:t>
            </a:r>
            <a:r>
              <a:rPr lang="en-US" dirty="0" smtClean="0"/>
              <a:t>, G. (Eds.), The geography of urban transportation. Guilford Publications, New York.</a:t>
            </a:r>
          </a:p>
          <a:p>
            <a:r>
              <a:rPr lang="en-US" dirty="0" err="1" smtClean="0"/>
              <a:t>Polzin</a:t>
            </a:r>
            <a:r>
              <a:rPr lang="en-US" dirty="0" smtClean="0"/>
              <a:t>, S.  1999. Transportation/Land-use Relationship: Public Transit’s Impact on Land Use. Journal of Urban Planning and Development, December 1999, pp. 135-151.</a:t>
            </a:r>
          </a:p>
          <a:p>
            <a:r>
              <a:rPr lang="en-US" dirty="0" smtClean="0"/>
              <a:t>Reconnecting America, 2008. TOD 202 Station Area Planning. Reconnecting America/ Center for Transit Oriented Development.</a:t>
            </a:r>
          </a:p>
          <a:p>
            <a:r>
              <a:rPr lang="en-US" dirty="0" smtClean="0"/>
              <a:t>Reconnecting America, 2010. TOD 203 Transit Corridors and TOD. Reconnecting America/ Center for Transit Oriented Development.</a:t>
            </a:r>
          </a:p>
          <a:p>
            <a:r>
              <a:rPr lang="en-US" dirty="0" smtClean="0"/>
              <a:t>Reconnecting America, 2011. TOD 204 Planning for TOD at the Regional Scale. Reconnecting America/ Center for Transit Oriented Development.</a:t>
            </a:r>
          </a:p>
          <a:p>
            <a:r>
              <a:rPr lang="en-US" dirty="0" smtClean="0"/>
              <a:t>TRB, 2001. Making transit work: Insight from Western Europe, Canada and the United States. Transportation Research Board, National Research Council, National Academy Press, Washington DC.</a:t>
            </a:r>
          </a:p>
          <a:p>
            <a:r>
              <a:rPr lang="en-US" dirty="0" err="1" smtClean="0"/>
              <a:t>Vuchic</a:t>
            </a:r>
            <a:r>
              <a:rPr lang="en-US" dirty="0" smtClean="0"/>
              <a:t>, V., 1999. Transportation for livable cities. Center for Urban Policy Research (CUPR), New Brunswick, NJ.</a:t>
            </a:r>
          </a:p>
        </p:txBody>
      </p:sp>
    </p:spTree>
    <p:custDataLst>
      <p:tags r:id="rId1"/>
    </p:custDataLst>
    <p:extLst>
      <p:ext uri="{BB962C8B-B14F-4D97-AF65-F5344CB8AC3E}">
        <p14:creationId xmlns:p14="http://schemas.microsoft.com/office/powerpoint/2010/main" val="2837849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Walkability Assignment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About 80% of passengers access public transportation on foot. For this assignment you will grade the streets/built environment adjacent to a public transportation station (or hub) according to pedestrian friendly design criteria. You can choose a station/hub close to your campus or you can use online software with street view features (e.g. </a:t>
            </a:r>
            <a:r>
              <a:rPr lang="en-US" dirty="0" err="1" smtClean="0"/>
              <a:t>google</a:t>
            </a:r>
            <a:r>
              <a:rPr lang="en-US" dirty="0" smtClean="0"/>
              <a:t> maps or </a:t>
            </a:r>
            <a:r>
              <a:rPr lang="en-US" dirty="0" err="1" smtClean="0"/>
              <a:t>bing</a:t>
            </a:r>
            <a:r>
              <a:rPr lang="en-US" dirty="0" smtClean="0"/>
              <a:t> maps) to access stations elsewhere in the United States.  You should employ pedestrian friendly design criteria introduced during today’s lecture and/or some of those listed in the reading by Reid Ewing (see link below).</a:t>
            </a:r>
          </a:p>
          <a:p>
            <a:endParaRPr lang="en-US" dirty="0" smtClean="0"/>
          </a:p>
          <a:p>
            <a:r>
              <a:rPr lang="en-US" dirty="0" smtClean="0"/>
              <a:t>First, you should develop your own tool to measure walkability/transit accessibility. Criteria can include: human scale (signs, height to width ratio), buffering (trees, parking distance to street), street furniture, space (wide, long views, complex scenes), etc. Once the tool is developed you should score the street(s) close to the transit stop on all of your indicators on a scale from 1 to 5 (5 is best).  You can evaluate the street in person or via street view features of </a:t>
            </a:r>
            <a:r>
              <a:rPr lang="en-US" dirty="0" err="1" smtClean="0"/>
              <a:t>google</a:t>
            </a:r>
            <a:r>
              <a:rPr lang="en-US" dirty="0" smtClean="0"/>
              <a:t>, </a:t>
            </a:r>
            <a:r>
              <a:rPr lang="en-US" dirty="0" err="1" smtClean="0"/>
              <a:t>bing</a:t>
            </a:r>
            <a:r>
              <a:rPr lang="en-US" dirty="0" smtClean="0"/>
              <a:t>, or others.</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Walkability Assignment</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Deliverables: </a:t>
            </a:r>
          </a:p>
          <a:p>
            <a:pPr lvl="0"/>
            <a:r>
              <a:rPr lang="en-US" dirty="0" smtClean="0"/>
              <a:t>Measurement instrument for pedestrian friendly design. In a short write-up you should explain how your measurement instrument works; this includes connections between constructs (e.g. buffering from car traffic) and measurements (e.g. spacing of street trees, presence of parked cars).</a:t>
            </a:r>
          </a:p>
          <a:p>
            <a:pPr lvl="0"/>
            <a:r>
              <a:rPr lang="en-US" dirty="0" smtClean="0"/>
              <a:t>Overall and criterion score for the street(s) (ideally with pictures or screenshots from the street).</a:t>
            </a:r>
          </a:p>
          <a:p>
            <a:pPr lvl="0"/>
            <a:r>
              <a:rPr lang="en-US" dirty="0" smtClean="0"/>
              <a:t>Short text summarizing your justification for the score given to the street(s). This text should explain why you decided to give your score; this should ideally be connected to the readings or class discussion.</a:t>
            </a:r>
          </a:p>
          <a:p>
            <a:pPr lvl="0"/>
            <a:r>
              <a:rPr lang="en-US" dirty="0" smtClean="0"/>
              <a:t>Excel table summarizing your individual scores of the streets.</a:t>
            </a:r>
          </a:p>
          <a:p>
            <a:pPr lvl="0"/>
            <a:r>
              <a:rPr lang="en-US" dirty="0" smtClean="0"/>
              <a:t>Suggestions for (realistic) improvements for the street for more pedestrian friendliness.</a:t>
            </a:r>
          </a:p>
          <a:p>
            <a:pPr lvl="0"/>
            <a:r>
              <a:rPr lang="en-US" dirty="0" smtClean="0"/>
              <a:t>Evaluation of the performance of your tool (1 or 2 paragraphs). What were the problems? How would you improve it?</a:t>
            </a:r>
          </a:p>
          <a:p>
            <a:r>
              <a:rPr lang="en-US" dirty="0" smtClean="0"/>
              <a:t>Note: you can work in groups to develop the tool, analyze the results, and write the text. However, each student has to score the street(s) him or herself. Groups should then present average scores across all group members and indicate potential diverging scores across group members.</a:t>
            </a:r>
          </a:p>
          <a:p>
            <a:r>
              <a:rPr lang="en-US" dirty="0" smtClean="0"/>
              <a:t>Link to the Ewing (1999) text: http://www.epa.gov/smartgrowth/pdf/ptfd_primer.pdf</a:t>
            </a:r>
          </a:p>
          <a:p>
            <a:endParaRPr lang="en-US" dirty="0" smtClean="0"/>
          </a:p>
        </p:txBody>
      </p:sp>
    </p:spTree>
    <p:custDataLst>
      <p:tags r:id="rId1"/>
    </p:custDataLst>
    <p:extLst>
      <p:ext uri="{BB962C8B-B14F-4D97-AF65-F5344CB8AC3E}">
        <p14:creationId xmlns:p14="http://schemas.microsoft.com/office/powerpoint/2010/main" val="891210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Walkability Tool Example</a:t>
            </a:r>
            <a:endParaRPr lang="en-US" dirty="0"/>
          </a:p>
        </p:txBody>
      </p:sp>
      <p:pic>
        <p:nvPicPr>
          <p:cNvPr id="1026" name="Picture 2"/>
          <p:cNvPicPr>
            <a:picLocks noGrp="1" noChangeAspect="1" noChangeArrowheads="1"/>
          </p:cNvPicPr>
          <p:nvPr>
            <p:ph idx="1"/>
          </p:nvPr>
        </p:nvPicPr>
        <p:blipFill>
          <a:blip r:embed="rId4" cstate="print"/>
          <a:srcRect/>
          <a:stretch>
            <a:fillRect/>
          </a:stretch>
        </p:blipFill>
        <p:spPr bwMode="auto">
          <a:xfrm>
            <a:off x="457200" y="1828800"/>
            <a:ext cx="7835522" cy="1996750"/>
          </a:xfrm>
          <a:prstGeom prst="rect">
            <a:avLst/>
          </a:prstGeom>
          <a:noFill/>
          <a:ln w="9525">
            <a:noFill/>
            <a:miter lim="800000"/>
            <a:headEnd/>
            <a:tailEnd/>
          </a:ln>
          <a:effectLst/>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Links</a:t>
            </a:r>
            <a:endParaRPr lang="en-US" dirty="0"/>
          </a:p>
        </p:txBody>
      </p:sp>
      <p:sp>
        <p:nvSpPr>
          <p:cNvPr id="3" name="Content Placeholder 2"/>
          <p:cNvSpPr>
            <a:spLocks noGrp="1"/>
          </p:cNvSpPr>
          <p:nvPr>
            <p:ph idx="1"/>
          </p:nvPr>
        </p:nvSpPr>
        <p:spPr/>
        <p:txBody>
          <a:bodyPr/>
          <a:lstStyle/>
          <a:p>
            <a:r>
              <a:rPr lang="en-US" smtClean="0"/>
              <a:t>Rail~Volution: </a:t>
            </a:r>
            <a:r>
              <a:rPr lang="en-US" smtClean="0">
                <a:hlinkClick r:id="rId4"/>
              </a:rPr>
              <a:t>http://www.railvolution.org/</a:t>
            </a:r>
            <a:endParaRPr lang="en-US" smtClean="0"/>
          </a:p>
          <a:p>
            <a:r>
              <a:rPr lang="en-US" smtClean="0"/>
              <a:t>CTOD (Center for Transit Oriented Development): </a:t>
            </a:r>
            <a:r>
              <a:rPr lang="en-US" smtClean="0">
                <a:hlinkClick r:id="rId5"/>
              </a:rPr>
              <a:t>http://www.ctod.org/</a:t>
            </a:r>
            <a:endParaRPr lang="en-US" smtClean="0"/>
          </a:p>
          <a:p>
            <a:r>
              <a:rPr lang="en-US" smtClean="0"/>
              <a:t>Reconnecting America: http://reconnectingamerica.org/</a:t>
            </a:r>
          </a:p>
          <a:p>
            <a:endParaRPr lang="en-US" dirty="0"/>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dirty="0"/>
          </a:p>
        </p:txBody>
      </p:sp>
      <p:pic>
        <p:nvPicPr>
          <p:cNvPr id="1026" name="Picture 2"/>
          <p:cNvPicPr>
            <a:picLocks noGrp="1" noChangeAspect="1" noChangeArrowheads="1"/>
          </p:cNvPicPr>
          <p:nvPr>
            <p:ph idx="1"/>
          </p:nvPr>
        </p:nvPicPr>
        <p:blipFill>
          <a:blip r:embed="rId4" cstate="print"/>
          <a:srcRect/>
          <a:stretch>
            <a:fillRect/>
          </a:stretch>
        </p:blipFill>
        <p:spPr>
          <a:xfrm>
            <a:off x="3656460" y="4400550"/>
            <a:ext cx="971550" cy="1257300"/>
          </a:xfrm>
        </p:spPr>
      </p:pic>
      <p:pic>
        <p:nvPicPr>
          <p:cNvPr id="1027" name="Picture 3"/>
          <p:cNvPicPr>
            <a:picLocks noChangeAspect="1" noChangeArrowheads="1"/>
          </p:cNvPicPr>
          <p:nvPr/>
        </p:nvPicPr>
        <p:blipFill>
          <a:blip r:embed="rId5" cstate="print"/>
          <a:srcRect/>
          <a:stretch>
            <a:fillRect/>
          </a:stretch>
        </p:blipFill>
        <p:spPr bwMode="auto">
          <a:xfrm>
            <a:off x="1542040" y="2324100"/>
            <a:ext cx="1364093" cy="1752600"/>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l="11483" r="11962"/>
          <a:stretch>
            <a:fillRect/>
          </a:stretch>
        </p:blipFill>
        <p:spPr bwMode="auto">
          <a:xfrm>
            <a:off x="6504435" y="4767727"/>
            <a:ext cx="1225032" cy="1600199"/>
          </a:xfrm>
          <a:prstGeom prst="rect">
            <a:avLst/>
          </a:prstGeom>
          <a:noFill/>
          <a:ln w="9525">
            <a:noFill/>
            <a:miter lim="800000"/>
            <a:headEnd/>
            <a:tailEnd/>
          </a:ln>
        </p:spPr>
      </p:pic>
      <p:pic>
        <p:nvPicPr>
          <p:cNvPr id="1029" name="Picture 5">
            <a:hlinkClick r:id="rId7"/>
          </p:cNvPr>
          <p:cNvPicPr>
            <a:picLocks noChangeAspect="1" noChangeArrowheads="1"/>
          </p:cNvPicPr>
          <p:nvPr/>
        </p:nvPicPr>
        <p:blipFill>
          <a:blip r:embed="rId8" cstate="print"/>
          <a:srcRect/>
          <a:stretch>
            <a:fillRect/>
          </a:stretch>
        </p:blipFill>
        <p:spPr bwMode="auto">
          <a:xfrm>
            <a:off x="2989840" y="2324100"/>
            <a:ext cx="1295101" cy="1676400"/>
          </a:xfrm>
          <a:prstGeom prst="rect">
            <a:avLst/>
          </a:prstGeom>
          <a:noFill/>
          <a:ln w="9525">
            <a:noFill/>
            <a:miter lim="800000"/>
            <a:headEnd/>
            <a:tailEnd/>
          </a:ln>
        </p:spPr>
      </p:pic>
      <p:pic>
        <p:nvPicPr>
          <p:cNvPr id="1031" name="Picture 7"/>
          <p:cNvPicPr>
            <a:picLocks noChangeAspect="1" noChangeArrowheads="1"/>
          </p:cNvPicPr>
          <p:nvPr/>
        </p:nvPicPr>
        <p:blipFill>
          <a:blip r:embed="rId9" cstate="print"/>
          <a:srcRect/>
          <a:stretch>
            <a:fillRect/>
          </a:stretch>
        </p:blipFill>
        <p:spPr bwMode="auto">
          <a:xfrm>
            <a:off x="5580640" y="2324100"/>
            <a:ext cx="1377544" cy="1752600"/>
          </a:xfrm>
          <a:prstGeom prst="rect">
            <a:avLst/>
          </a:prstGeom>
          <a:noFill/>
          <a:ln w="9525">
            <a:noFill/>
            <a:miter lim="800000"/>
            <a:headEnd/>
            <a:tailEnd/>
          </a:ln>
        </p:spPr>
      </p:pic>
      <p:pic>
        <p:nvPicPr>
          <p:cNvPr id="1032" name="Picture 8"/>
          <p:cNvPicPr>
            <a:picLocks noChangeAspect="1" noChangeArrowheads="1"/>
          </p:cNvPicPr>
          <p:nvPr/>
        </p:nvPicPr>
        <p:blipFill>
          <a:blip r:embed="rId10" cstate="print"/>
          <a:srcRect/>
          <a:stretch>
            <a:fillRect/>
          </a:stretch>
        </p:blipFill>
        <p:spPr bwMode="auto">
          <a:xfrm>
            <a:off x="560835" y="4667250"/>
            <a:ext cx="2466975" cy="1847850"/>
          </a:xfrm>
          <a:prstGeom prst="rect">
            <a:avLst/>
          </a:prstGeom>
          <a:noFill/>
          <a:ln w="9525">
            <a:noFill/>
            <a:miter lim="800000"/>
            <a:headEnd/>
            <a:tailEnd/>
          </a:ln>
        </p:spPr>
      </p:pic>
      <p:pic>
        <p:nvPicPr>
          <p:cNvPr id="1033" name="Picture 9"/>
          <p:cNvPicPr>
            <a:picLocks noChangeAspect="1" noChangeArrowheads="1"/>
          </p:cNvPicPr>
          <p:nvPr/>
        </p:nvPicPr>
        <p:blipFill>
          <a:blip r:embed="rId11" cstate="print"/>
          <a:srcRect/>
          <a:stretch>
            <a:fillRect/>
          </a:stretch>
        </p:blipFill>
        <p:spPr bwMode="auto">
          <a:xfrm>
            <a:off x="2999235" y="4795374"/>
            <a:ext cx="1676400" cy="1676400"/>
          </a:xfrm>
          <a:prstGeom prst="rect">
            <a:avLst/>
          </a:prstGeom>
          <a:noFill/>
          <a:ln w="9525">
            <a:noFill/>
            <a:miter lim="800000"/>
            <a:headEnd/>
            <a:tailEnd/>
          </a:ln>
        </p:spPr>
      </p:pic>
      <p:pic>
        <p:nvPicPr>
          <p:cNvPr id="1034" name="Picture 10"/>
          <p:cNvPicPr>
            <a:picLocks noChangeAspect="1" noChangeArrowheads="1"/>
          </p:cNvPicPr>
          <p:nvPr/>
        </p:nvPicPr>
        <p:blipFill>
          <a:blip r:embed="rId12" cstate="print"/>
          <a:srcRect/>
          <a:stretch>
            <a:fillRect/>
          </a:stretch>
        </p:blipFill>
        <p:spPr bwMode="auto">
          <a:xfrm>
            <a:off x="4828035" y="4743450"/>
            <a:ext cx="1676399" cy="1676399"/>
          </a:xfrm>
          <a:prstGeom prst="rect">
            <a:avLst/>
          </a:prstGeom>
          <a:noFill/>
          <a:ln w="9525">
            <a:noFill/>
            <a:miter lim="800000"/>
            <a:headEnd/>
            <a:tailEnd/>
          </a:ln>
        </p:spPr>
      </p:pic>
      <p:pic>
        <p:nvPicPr>
          <p:cNvPr id="1035" name="Picture 11"/>
          <p:cNvPicPr>
            <a:picLocks noChangeAspect="1" noChangeArrowheads="1"/>
          </p:cNvPicPr>
          <p:nvPr/>
        </p:nvPicPr>
        <p:blipFill>
          <a:blip r:embed="rId13" cstate="print"/>
          <a:srcRect l="14222" r="14667"/>
          <a:stretch>
            <a:fillRect/>
          </a:stretch>
        </p:blipFill>
        <p:spPr bwMode="auto">
          <a:xfrm>
            <a:off x="4285240" y="2324100"/>
            <a:ext cx="1246293" cy="1752600"/>
          </a:xfrm>
          <a:prstGeom prst="rect">
            <a:avLst/>
          </a:prstGeom>
          <a:noFill/>
          <a:ln w="9525">
            <a:noFill/>
            <a:miter lim="800000"/>
            <a:headEnd/>
            <a:tailEnd/>
          </a:ln>
        </p:spPr>
      </p:pic>
      <p:pic>
        <p:nvPicPr>
          <p:cNvPr id="1036" name="Picture 12"/>
          <p:cNvPicPr>
            <a:picLocks noChangeAspect="1" noChangeArrowheads="1"/>
          </p:cNvPicPr>
          <p:nvPr/>
        </p:nvPicPr>
        <p:blipFill>
          <a:blip r:embed="rId14" cstate="print"/>
          <a:srcRect l="16000" t="2667" r="20000"/>
          <a:stretch>
            <a:fillRect/>
          </a:stretch>
        </p:blipFill>
        <p:spPr bwMode="auto">
          <a:xfrm>
            <a:off x="7104640" y="2324100"/>
            <a:ext cx="1152395" cy="17526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The Transportation and Land Use Connection</a:t>
            </a:r>
            <a:endParaRPr lang="en-US" dirty="0"/>
          </a:p>
        </p:txBody>
      </p:sp>
      <p:sp>
        <p:nvSpPr>
          <p:cNvPr id="4" name="TextBox 3"/>
          <p:cNvSpPr txBox="1">
            <a:spLocks noChangeArrowheads="1"/>
          </p:cNvSpPr>
          <p:nvPr/>
        </p:nvSpPr>
        <p:spPr bwMode="auto">
          <a:xfrm>
            <a:off x="1752600" y="6019800"/>
            <a:ext cx="5500688" cy="276225"/>
          </a:xfrm>
          <a:prstGeom prst="rect">
            <a:avLst/>
          </a:prstGeom>
          <a:noFill/>
          <a:ln w="9525">
            <a:noFill/>
            <a:miter lim="800000"/>
            <a:headEnd/>
            <a:tailEnd/>
          </a:ln>
        </p:spPr>
        <p:txBody>
          <a:bodyPr>
            <a:spAutoFit/>
          </a:bodyPr>
          <a:lstStyle/>
          <a:p>
            <a:pPr algn="ctr"/>
            <a:r>
              <a:rPr lang="en-US" sz="1200" dirty="0">
                <a:latin typeface="Times New Roman" pitchFamily="18" charset="0"/>
                <a:cs typeface="Times New Roman" pitchFamily="18" charset="0"/>
              </a:rPr>
              <a:t>Source: </a:t>
            </a:r>
            <a:r>
              <a:rPr lang="en-US" sz="1200" dirty="0" smtClean="0">
                <a:latin typeface="Times New Roman" pitchFamily="18" charset="0"/>
                <a:cs typeface="Times New Roman" pitchFamily="18" charset="0"/>
              </a:rPr>
              <a:t>adapted </a:t>
            </a:r>
            <a:r>
              <a:rPr lang="en-US" sz="1200" dirty="0">
                <a:latin typeface="Times New Roman" pitchFamily="18" charset="0"/>
                <a:cs typeface="Times New Roman" pitchFamily="18" charset="0"/>
              </a:rPr>
              <a:t>from Giuliano </a:t>
            </a:r>
            <a:r>
              <a:rPr lang="en-US" sz="1200" dirty="0" smtClean="0">
                <a:latin typeface="Times New Roman" pitchFamily="18" charset="0"/>
                <a:cs typeface="Times New Roman" pitchFamily="18" charset="0"/>
              </a:rPr>
              <a:t>(2005)</a:t>
            </a:r>
            <a:endParaRPr lang="en-US" sz="1200" dirty="0">
              <a:latin typeface="Times New Roman" pitchFamily="18" charset="0"/>
              <a:cs typeface="Times New Roman" pitchFamily="18" charset="0"/>
            </a:endParaRPr>
          </a:p>
        </p:txBody>
      </p:sp>
      <p:sp>
        <p:nvSpPr>
          <p:cNvPr id="5" name="Rectangle 4"/>
          <p:cNvSpPr/>
          <p:nvPr/>
        </p:nvSpPr>
        <p:spPr>
          <a:xfrm>
            <a:off x="2971800" y="1905000"/>
            <a:ext cx="29718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Transportation</a:t>
            </a:r>
            <a:endParaRPr lang="en-US" dirty="0"/>
          </a:p>
        </p:txBody>
      </p:sp>
      <p:sp>
        <p:nvSpPr>
          <p:cNvPr id="6" name="Rectangle 5"/>
          <p:cNvSpPr/>
          <p:nvPr/>
        </p:nvSpPr>
        <p:spPr>
          <a:xfrm>
            <a:off x="5715000" y="3429000"/>
            <a:ext cx="2971800" cy="1066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Accessibility</a:t>
            </a:r>
            <a:endParaRPr lang="en-US" dirty="0"/>
          </a:p>
        </p:txBody>
      </p:sp>
      <p:sp>
        <p:nvSpPr>
          <p:cNvPr id="7" name="Rectangle 6"/>
          <p:cNvSpPr/>
          <p:nvPr/>
        </p:nvSpPr>
        <p:spPr>
          <a:xfrm>
            <a:off x="2971800" y="4724400"/>
            <a:ext cx="29718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Land Use</a:t>
            </a:r>
            <a:endParaRPr lang="en-US" dirty="0"/>
          </a:p>
        </p:txBody>
      </p:sp>
      <p:sp>
        <p:nvSpPr>
          <p:cNvPr id="8" name="Rectangle 7"/>
          <p:cNvSpPr/>
          <p:nvPr/>
        </p:nvSpPr>
        <p:spPr>
          <a:xfrm>
            <a:off x="381000" y="3429000"/>
            <a:ext cx="2971800" cy="1066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Activity Pattern</a:t>
            </a:r>
            <a:endParaRPr lang="en-US" dirty="0"/>
          </a:p>
        </p:txBody>
      </p:sp>
      <p:sp>
        <p:nvSpPr>
          <p:cNvPr id="9" name="Right Arrow 8"/>
          <p:cNvSpPr/>
          <p:nvPr/>
        </p:nvSpPr>
        <p:spPr>
          <a:xfrm rot="2170770">
            <a:off x="6124881" y="2407606"/>
            <a:ext cx="6858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3739901">
            <a:off x="1874761" y="4610446"/>
            <a:ext cx="6858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8033005">
            <a:off x="6216663" y="4690563"/>
            <a:ext cx="685800" cy="8382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Right Arrow 11"/>
          <p:cNvSpPr/>
          <p:nvPr/>
        </p:nvSpPr>
        <p:spPr>
          <a:xfrm rot="19388759">
            <a:off x="1935444" y="2255513"/>
            <a:ext cx="685800" cy="8382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Grp="1" noChangeAspect="1" noChangeArrowheads="1"/>
          </p:cNvPicPr>
          <p:nvPr>
            <p:ph idx="4294967295"/>
          </p:nvPr>
        </p:nvPicPr>
        <p:blipFill rotWithShape="1">
          <a:blip r:embed="rId4" cstate="print"/>
          <a:srcRect l="5165" b="7599"/>
          <a:stretch/>
        </p:blipFill>
        <p:spPr>
          <a:xfrm>
            <a:off x="126124" y="820966"/>
            <a:ext cx="9007366" cy="6037034"/>
          </a:xfrm>
        </p:spPr>
      </p:pic>
      <p:sp>
        <p:nvSpPr>
          <p:cNvPr id="5" name="Title 4"/>
          <p:cNvSpPr>
            <a:spLocks noGrp="1"/>
          </p:cNvSpPr>
          <p:nvPr>
            <p:ph type="title"/>
          </p:nvPr>
        </p:nvSpPr>
        <p:spPr/>
        <p:txBody>
          <a:bodyPr>
            <a:normAutofit fontScale="90000"/>
          </a:bodyPr>
          <a:lstStyle/>
          <a:p>
            <a:r>
              <a:rPr lang="en-US" sz="3600" b="1" dirty="0"/>
              <a:t>Potential Land Use Responses to Transit Investments</a:t>
            </a:r>
            <a:r>
              <a:rPr lang="en-US" b="1" dirty="0"/>
              <a:t/>
            </a:r>
            <a:br>
              <a:rPr lang="en-US" b="1" dirty="0"/>
            </a:br>
            <a:endParaRPr lang="en-US" dirty="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Spatial Evolution of U.S. Metropolitan Areas: One Hour Commuting Distance and Different Transportation Modes </a:t>
            </a:r>
            <a:endParaRPr lang="en-US" sz="2800" dirty="0"/>
          </a:p>
        </p:txBody>
      </p:sp>
      <p:sp>
        <p:nvSpPr>
          <p:cNvPr id="4" name="Rectangle 2"/>
          <p:cNvSpPr>
            <a:spLocks noGrp="1" noChangeArrowheads="1"/>
          </p:cNvSpPr>
          <p:nvPr>
            <p:ph idx="1"/>
          </p:nvPr>
        </p:nvSpPr>
        <p:spPr>
          <a:xfrm>
            <a:off x="457200" y="2057400"/>
            <a:ext cx="4953000" cy="4648200"/>
          </a:xfrm>
        </p:spPr>
        <p:txBody>
          <a:bodyPr>
            <a:normAutofit fontScale="85000" lnSpcReduction="10000"/>
          </a:bodyPr>
          <a:lstStyle/>
          <a:p>
            <a:r>
              <a:rPr lang="en-US" dirty="0" smtClean="0"/>
              <a:t>(1) Walking-</a:t>
            </a:r>
            <a:r>
              <a:rPr lang="en-US" dirty="0" err="1" smtClean="0"/>
              <a:t>horsecar</a:t>
            </a:r>
            <a:r>
              <a:rPr lang="en-US" dirty="0" smtClean="0"/>
              <a:t> era (1800-1890)</a:t>
            </a:r>
          </a:p>
          <a:p>
            <a:pPr lvl="1"/>
            <a:r>
              <a:rPr lang="en-US" dirty="0" smtClean="0"/>
              <a:t>Pedestrian walking speed is about at 5 km/h.  A circle of about 10 km around the city center could be reached within this time. </a:t>
            </a:r>
          </a:p>
          <a:p>
            <a:r>
              <a:rPr lang="en-US" dirty="0" smtClean="0"/>
              <a:t>(2) Streetcar era (1890-1920)</a:t>
            </a:r>
          </a:p>
          <a:p>
            <a:pPr lvl="1"/>
            <a:r>
              <a:rPr lang="en-US" dirty="0" smtClean="0"/>
              <a:t>Travel speed is  around 15 km per hour along fixed lines. </a:t>
            </a:r>
          </a:p>
          <a:p>
            <a:r>
              <a:rPr lang="en-US" dirty="0" smtClean="0"/>
              <a:t>(3) Automobile era (1920-1945) </a:t>
            </a:r>
          </a:p>
          <a:p>
            <a:pPr lvl="1"/>
            <a:r>
              <a:rPr lang="en-US" dirty="0" smtClean="0"/>
              <a:t>Driving (without freeways) at about 30 km/h.</a:t>
            </a:r>
          </a:p>
          <a:p>
            <a:r>
              <a:rPr lang="en-US" dirty="0" smtClean="0"/>
              <a:t>(4) The highway era (1945-now). </a:t>
            </a:r>
          </a:p>
          <a:p>
            <a:pPr lvl="1"/>
            <a:r>
              <a:rPr lang="en-US" dirty="0" smtClean="0"/>
              <a:t>Driving (with freeways). Along freeways 60 km/h are possible </a:t>
            </a:r>
            <a:endParaRPr lang="en-US" dirty="0"/>
          </a:p>
        </p:txBody>
      </p:sp>
      <p:sp>
        <p:nvSpPr>
          <p:cNvPr id="6" name="Text Box 5"/>
          <p:cNvSpPr txBox="1">
            <a:spLocks noChangeArrowheads="1"/>
          </p:cNvSpPr>
          <p:nvPr/>
        </p:nvSpPr>
        <p:spPr bwMode="auto">
          <a:xfrm>
            <a:off x="5791200" y="5791200"/>
            <a:ext cx="3048000" cy="244475"/>
          </a:xfrm>
          <a:prstGeom prst="rect">
            <a:avLst/>
          </a:prstGeom>
          <a:noFill/>
          <a:ln w="9525">
            <a:noFill/>
            <a:miter lim="800000"/>
            <a:headEnd/>
            <a:tailEnd/>
          </a:ln>
        </p:spPr>
        <p:txBody>
          <a:bodyPr>
            <a:spAutoFit/>
          </a:bodyPr>
          <a:lstStyle/>
          <a:p>
            <a:pPr algn="ctr">
              <a:spcBef>
                <a:spcPct val="50000"/>
              </a:spcBef>
            </a:pPr>
            <a:r>
              <a:rPr lang="en-US" sz="1000" dirty="0"/>
              <a:t>Source: </a:t>
            </a:r>
            <a:r>
              <a:rPr lang="en-US" sz="1000" dirty="0" smtClean="0"/>
              <a:t>Adapted from Rodriguez 2005, Mueller, 2005</a:t>
            </a:r>
            <a:endParaRPr lang="en-US" sz="1000" dirty="0"/>
          </a:p>
        </p:txBody>
      </p:sp>
      <p:grpSp>
        <p:nvGrpSpPr>
          <p:cNvPr id="80" name="Group 79"/>
          <p:cNvGrpSpPr/>
          <p:nvPr/>
        </p:nvGrpSpPr>
        <p:grpSpPr>
          <a:xfrm>
            <a:off x="5410200" y="1524000"/>
            <a:ext cx="3429000" cy="4343400"/>
            <a:chOff x="5486400" y="2133600"/>
            <a:chExt cx="3429000" cy="4343400"/>
          </a:xfrm>
        </p:grpSpPr>
        <p:grpSp>
          <p:nvGrpSpPr>
            <p:cNvPr id="54" name="Group 53"/>
            <p:cNvGrpSpPr/>
            <p:nvPr/>
          </p:nvGrpSpPr>
          <p:grpSpPr>
            <a:xfrm>
              <a:off x="5486400" y="2133600"/>
              <a:ext cx="3429000" cy="3047999"/>
              <a:chOff x="2819400" y="4267200"/>
              <a:chExt cx="3429000" cy="3047999"/>
            </a:xfrm>
          </p:grpSpPr>
          <p:sp>
            <p:nvSpPr>
              <p:cNvPr id="15" name="Flowchart: Extract 14"/>
              <p:cNvSpPr/>
              <p:nvPr/>
            </p:nvSpPr>
            <p:spPr>
              <a:xfrm rot="16200000">
                <a:off x="2743200" y="5486400"/>
                <a:ext cx="762000" cy="609600"/>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6" name="Flowchart: Extract 15"/>
              <p:cNvSpPr/>
              <p:nvPr/>
            </p:nvSpPr>
            <p:spPr>
              <a:xfrm rot="5400000">
                <a:off x="5562600" y="5486400"/>
                <a:ext cx="762000" cy="609600"/>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8" name="Flowchart: Extract 17"/>
              <p:cNvSpPr/>
              <p:nvPr/>
            </p:nvSpPr>
            <p:spPr>
              <a:xfrm>
                <a:off x="4114800" y="4267200"/>
                <a:ext cx="779335" cy="630488"/>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9" name="Flowchart: Extract 18"/>
              <p:cNvSpPr/>
              <p:nvPr/>
            </p:nvSpPr>
            <p:spPr>
              <a:xfrm rot="10800000">
                <a:off x="4114800" y="6684711"/>
                <a:ext cx="779335" cy="630488"/>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0" name="Flowchart: Extract 19"/>
              <p:cNvSpPr/>
              <p:nvPr/>
            </p:nvSpPr>
            <p:spPr>
              <a:xfrm rot="2656988">
                <a:off x="5122064" y="4680763"/>
                <a:ext cx="779335" cy="630488"/>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1" name="Flowchart: Extract 20"/>
              <p:cNvSpPr/>
              <p:nvPr/>
            </p:nvSpPr>
            <p:spPr>
              <a:xfrm rot="7764113">
                <a:off x="5130469" y="6205760"/>
                <a:ext cx="779335" cy="630488"/>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2" name="Flowchart: Extract 21"/>
              <p:cNvSpPr/>
              <p:nvPr/>
            </p:nvSpPr>
            <p:spPr>
              <a:xfrm rot="12913697">
                <a:off x="3310881" y="6263041"/>
                <a:ext cx="779335" cy="630488"/>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3" name="Flowchart: Extract 22"/>
              <p:cNvSpPr/>
              <p:nvPr/>
            </p:nvSpPr>
            <p:spPr>
              <a:xfrm rot="19100456">
                <a:off x="3238809" y="4673717"/>
                <a:ext cx="779335" cy="641346"/>
              </a:xfrm>
              <a:prstGeom prst="flowChartExtra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Oval 8"/>
              <p:cNvSpPr/>
              <p:nvPr/>
            </p:nvSpPr>
            <p:spPr>
              <a:xfrm>
                <a:off x="3352800" y="4800600"/>
                <a:ext cx="2362200" cy="1981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267200" y="5672671"/>
                <a:ext cx="381000" cy="381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Flowchart: Stored Data 10"/>
              <p:cNvSpPr/>
              <p:nvPr/>
            </p:nvSpPr>
            <p:spPr>
              <a:xfrm>
                <a:off x="3581400" y="5672665"/>
                <a:ext cx="838200" cy="381000"/>
              </a:xfrm>
              <a:prstGeom prst="flowChartOnlineStora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2" name="Flowchart: Stored Data 11"/>
              <p:cNvSpPr/>
              <p:nvPr/>
            </p:nvSpPr>
            <p:spPr>
              <a:xfrm rot="7214713">
                <a:off x="4274570" y="5262841"/>
                <a:ext cx="838200" cy="381000"/>
              </a:xfrm>
              <a:prstGeom prst="flowChartOnlineStora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Flowchart: Stored Data 12"/>
              <p:cNvSpPr/>
              <p:nvPr/>
            </p:nvSpPr>
            <p:spPr>
              <a:xfrm rot="13008277">
                <a:off x="4424792" y="5959092"/>
                <a:ext cx="838200" cy="381000"/>
              </a:xfrm>
              <a:prstGeom prst="flowChartOnlineStora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25" name="Straight Connector 24"/>
              <p:cNvCxnSpPr>
                <a:stCxn id="12" idx="3"/>
                <a:endCxn id="12" idx="1"/>
              </p:cNvCxnSpPr>
              <p:nvPr/>
            </p:nvCxnSpPr>
            <p:spPr>
              <a:xfrm flipV="1">
                <a:off x="4552936" y="5091290"/>
                <a:ext cx="351835" cy="603418"/>
              </a:xfrm>
              <a:prstGeom prst="line">
                <a:avLst/>
              </a:prstGeom>
              <a:ln>
                <a:prstDash val="sysDash"/>
              </a:ln>
            </p:spPr>
            <p:style>
              <a:lnRef idx="3">
                <a:schemeClr val="dk1"/>
              </a:lnRef>
              <a:fillRef idx="0">
                <a:schemeClr val="dk1"/>
              </a:fillRef>
              <a:effectRef idx="2">
                <a:schemeClr val="dk1"/>
              </a:effectRef>
              <a:fontRef idx="minor">
                <a:schemeClr val="tx1"/>
              </a:fontRef>
            </p:style>
          </p:cxnSp>
          <p:cxnSp>
            <p:nvCxnSpPr>
              <p:cNvPr id="26" name="Straight Connector 25"/>
              <p:cNvCxnSpPr>
                <a:stCxn id="13" idx="3"/>
                <a:endCxn id="13" idx="1"/>
              </p:cNvCxnSpPr>
              <p:nvPr/>
            </p:nvCxnSpPr>
            <p:spPr>
              <a:xfrm>
                <a:off x="4620181" y="5982207"/>
                <a:ext cx="559277" cy="418463"/>
              </a:xfrm>
              <a:prstGeom prst="line">
                <a:avLst/>
              </a:prstGeom>
              <a:ln>
                <a:prstDash val="sysDash"/>
              </a:ln>
            </p:spPr>
            <p:style>
              <a:lnRef idx="3">
                <a:schemeClr val="dk1"/>
              </a:lnRef>
              <a:fillRef idx="0">
                <a:schemeClr val="dk1"/>
              </a:fillRef>
              <a:effectRef idx="2">
                <a:schemeClr val="dk1"/>
              </a:effectRef>
              <a:fontRef idx="minor">
                <a:schemeClr val="tx1"/>
              </a:fontRef>
            </p:style>
          </p:cxnSp>
          <p:cxnSp>
            <p:nvCxnSpPr>
              <p:cNvPr id="30" name="Straight Connector 29"/>
              <p:cNvCxnSpPr>
                <a:stCxn id="11" idx="1"/>
                <a:endCxn id="11" idx="3"/>
              </p:cNvCxnSpPr>
              <p:nvPr/>
            </p:nvCxnSpPr>
            <p:spPr>
              <a:xfrm>
                <a:off x="3581400" y="5863165"/>
                <a:ext cx="698500" cy="0"/>
              </a:xfrm>
              <a:prstGeom prst="line">
                <a:avLst/>
              </a:prstGeom>
              <a:ln>
                <a:prstDash val="sysDash"/>
              </a:ln>
            </p:spPr>
            <p:style>
              <a:lnRef idx="3">
                <a:schemeClr val="dk1"/>
              </a:lnRef>
              <a:fillRef idx="0">
                <a:schemeClr val="dk1"/>
              </a:fillRef>
              <a:effectRef idx="2">
                <a:schemeClr val="dk1"/>
              </a:effectRef>
              <a:fontRef idx="minor">
                <a:schemeClr val="tx1"/>
              </a:fontRef>
            </p:style>
          </p:cxnSp>
          <p:cxnSp>
            <p:nvCxnSpPr>
              <p:cNvPr id="34" name="Straight Connector 33"/>
              <p:cNvCxnSpPr/>
              <p:nvPr/>
            </p:nvCxnSpPr>
            <p:spPr>
              <a:xfrm flipV="1">
                <a:off x="4648200" y="4800600"/>
                <a:ext cx="1066800" cy="990600"/>
              </a:xfrm>
              <a:prstGeom prst="line">
                <a:avLst/>
              </a:prstGeom>
              <a:ln w="12700"/>
            </p:spPr>
            <p:style>
              <a:lnRef idx="3">
                <a:schemeClr val="dk1"/>
              </a:lnRef>
              <a:fillRef idx="0">
                <a:schemeClr val="dk1"/>
              </a:fillRef>
              <a:effectRef idx="2">
                <a:schemeClr val="dk1"/>
              </a:effectRef>
              <a:fontRef idx="minor">
                <a:schemeClr val="tx1"/>
              </a:fontRef>
            </p:style>
          </p:cxnSp>
          <p:cxnSp>
            <p:nvCxnSpPr>
              <p:cNvPr id="35" name="Straight Connector 34"/>
              <p:cNvCxnSpPr>
                <a:endCxn id="16" idx="0"/>
              </p:cNvCxnSpPr>
              <p:nvPr/>
            </p:nvCxnSpPr>
            <p:spPr>
              <a:xfrm>
                <a:off x="4648200" y="5791200"/>
                <a:ext cx="1600200" cy="0"/>
              </a:xfrm>
              <a:prstGeom prst="line">
                <a:avLst/>
              </a:prstGeom>
              <a:ln w="12700"/>
            </p:spPr>
            <p:style>
              <a:lnRef idx="3">
                <a:schemeClr val="dk1"/>
              </a:lnRef>
              <a:fillRef idx="0">
                <a:schemeClr val="dk1"/>
              </a:fillRef>
              <a:effectRef idx="2">
                <a:schemeClr val="dk1"/>
              </a:effectRef>
              <a:fontRef idx="minor">
                <a:schemeClr val="tx1"/>
              </a:fontRef>
            </p:style>
          </p:cxnSp>
          <p:cxnSp>
            <p:nvCxnSpPr>
              <p:cNvPr id="38" name="Straight Connector 37"/>
              <p:cNvCxnSpPr>
                <a:stCxn id="8" idx="5"/>
                <a:endCxn id="21" idx="0"/>
              </p:cNvCxnSpPr>
              <p:nvPr/>
            </p:nvCxnSpPr>
            <p:spPr>
              <a:xfrm>
                <a:off x="4592404" y="5997875"/>
                <a:ext cx="1171325" cy="723232"/>
              </a:xfrm>
              <a:prstGeom prst="line">
                <a:avLst/>
              </a:prstGeom>
              <a:ln w="12700"/>
            </p:spPr>
            <p:style>
              <a:lnRef idx="3">
                <a:schemeClr val="dk1"/>
              </a:lnRef>
              <a:fillRef idx="0">
                <a:schemeClr val="dk1"/>
              </a:fillRef>
              <a:effectRef idx="2">
                <a:schemeClr val="dk1"/>
              </a:effectRef>
              <a:fontRef idx="minor">
                <a:schemeClr val="tx1"/>
              </a:fontRef>
            </p:style>
          </p:cxnSp>
          <p:cxnSp>
            <p:nvCxnSpPr>
              <p:cNvPr id="41" name="Straight Connector 40"/>
              <p:cNvCxnSpPr>
                <a:endCxn id="19" idx="0"/>
              </p:cNvCxnSpPr>
              <p:nvPr/>
            </p:nvCxnSpPr>
            <p:spPr>
              <a:xfrm>
                <a:off x="4419600" y="6096000"/>
                <a:ext cx="84867" cy="1219199"/>
              </a:xfrm>
              <a:prstGeom prst="line">
                <a:avLst/>
              </a:prstGeom>
              <a:ln w="12700"/>
            </p:spPr>
            <p:style>
              <a:lnRef idx="3">
                <a:schemeClr val="dk1"/>
              </a:lnRef>
              <a:fillRef idx="0">
                <a:schemeClr val="dk1"/>
              </a:fillRef>
              <a:effectRef idx="2">
                <a:schemeClr val="dk1"/>
              </a:effectRef>
              <a:fontRef idx="minor">
                <a:schemeClr val="tx1"/>
              </a:fontRef>
            </p:style>
          </p:cxnSp>
          <p:cxnSp>
            <p:nvCxnSpPr>
              <p:cNvPr id="44" name="Straight Connector 43"/>
              <p:cNvCxnSpPr>
                <a:endCxn id="22" idx="0"/>
              </p:cNvCxnSpPr>
              <p:nvPr/>
            </p:nvCxnSpPr>
            <p:spPr>
              <a:xfrm flipH="1">
                <a:off x="3518704" y="6019800"/>
                <a:ext cx="900897" cy="815995"/>
              </a:xfrm>
              <a:prstGeom prst="line">
                <a:avLst/>
              </a:prstGeom>
              <a:ln w="12700"/>
            </p:spPr>
            <p:style>
              <a:lnRef idx="3">
                <a:schemeClr val="dk1"/>
              </a:lnRef>
              <a:fillRef idx="0">
                <a:schemeClr val="dk1"/>
              </a:fillRef>
              <a:effectRef idx="2">
                <a:schemeClr val="dk1"/>
              </a:effectRef>
              <a:fontRef idx="minor">
                <a:schemeClr val="tx1"/>
              </a:fontRef>
            </p:style>
          </p:cxnSp>
          <p:cxnSp>
            <p:nvCxnSpPr>
              <p:cNvPr id="47" name="Straight Connector 46"/>
              <p:cNvCxnSpPr>
                <a:stCxn id="11" idx="3"/>
                <a:endCxn id="15" idx="0"/>
              </p:cNvCxnSpPr>
              <p:nvPr/>
            </p:nvCxnSpPr>
            <p:spPr>
              <a:xfrm flipH="1" flipV="1">
                <a:off x="2819400" y="5791200"/>
                <a:ext cx="1460500" cy="71965"/>
              </a:xfrm>
              <a:prstGeom prst="line">
                <a:avLst/>
              </a:prstGeom>
              <a:ln w="12700"/>
            </p:spPr>
            <p:style>
              <a:lnRef idx="3">
                <a:schemeClr val="dk1"/>
              </a:lnRef>
              <a:fillRef idx="0">
                <a:schemeClr val="dk1"/>
              </a:fillRef>
              <a:effectRef idx="2">
                <a:schemeClr val="dk1"/>
              </a:effectRef>
              <a:fontRef idx="minor">
                <a:schemeClr val="tx1"/>
              </a:fontRef>
            </p:style>
          </p:cxnSp>
          <p:cxnSp>
            <p:nvCxnSpPr>
              <p:cNvPr id="50" name="Straight Connector 49"/>
              <p:cNvCxnSpPr/>
              <p:nvPr/>
            </p:nvCxnSpPr>
            <p:spPr>
              <a:xfrm flipH="1" flipV="1">
                <a:off x="3429000" y="4724401"/>
                <a:ext cx="914400" cy="990599"/>
              </a:xfrm>
              <a:prstGeom prst="line">
                <a:avLst/>
              </a:prstGeom>
              <a:ln w="12700"/>
            </p:spPr>
            <p:style>
              <a:lnRef idx="3">
                <a:schemeClr val="dk1"/>
              </a:lnRef>
              <a:fillRef idx="0">
                <a:schemeClr val="dk1"/>
              </a:fillRef>
              <a:effectRef idx="2">
                <a:schemeClr val="dk1"/>
              </a:effectRef>
              <a:fontRef idx="minor">
                <a:schemeClr val="tx1"/>
              </a:fontRef>
            </p:style>
          </p:cxnSp>
          <p:cxnSp>
            <p:nvCxnSpPr>
              <p:cNvPr id="52" name="Straight Connector 51"/>
              <p:cNvCxnSpPr/>
              <p:nvPr/>
            </p:nvCxnSpPr>
            <p:spPr>
              <a:xfrm flipV="1">
                <a:off x="4419600" y="4267201"/>
                <a:ext cx="76200" cy="1371599"/>
              </a:xfrm>
              <a:prstGeom prst="line">
                <a:avLst/>
              </a:prstGeom>
              <a:ln w="12700"/>
            </p:spPr>
            <p:style>
              <a:lnRef idx="3">
                <a:schemeClr val="dk1"/>
              </a:lnRef>
              <a:fillRef idx="0">
                <a:schemeClr val="dk1"/>
              </a:fillRef>
              <a:effectRef idx="2">
                <a:schemeClr val="dk1"/>
              </a:effectRef>
              <a:fontRef idx="minor">
                <a:schemeClr val="tx1"/>
              </a:fontRef>
            </p:style>
          </p:cxnSp>
        </p:grpSp>
        <p:sp>
          <p:nvSpPr>
            <p:cNvPr id="55" name="Rectangle 54"/>
            <p:cNvSpPr/>
            <p:nvPr/>
          </p:nvSpPr>
          <p:spPr>
            <a:xfrm>
              <a:off x="6172200" y="5410200"/>
              <a:ext cx="381000" cy="3810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1</a:t>
              </a:r>
              <a:endParaRPr lang="en-US" dirty="0"/>
            </a:p>
          </p:txBody>
        </p:sp>
        <p:sp>
          <p:nvSpPr>
            <p:cNvPr id="56" name="Rectangle 55"/>
            <p:cNvSpPr/>
            <p:nvPr/>
          </p:nvSpPr>
          <p:spPr>
            <a:xfrm>
              <a:off x="6705600" y="5410200"/>
              <a:ext cx="381000" cy="381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smtClean="0"/>
                <a:t>2</a:t>
              </a:r>
              <a:endParaRPr lang="en-US" dirty="0"/>
            </a:p>
          </p:txBody>
        </p:sp>
        <p:sp>
          <p:nvSpPr>
            <p:cNvPr id="57" name="Rectangle 56"/>
            <p:cNvSpPr/>
            <p:nvPr/>
          </p:nvSpPr>
          <p:spPr>
            <a:xfrm>
              <a:off x="7239000" y="54102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58" name="Rectangle 57"/>
            <p:cNvSpPr/>
            <p:nvPr/>
          </p:nvSpPr>
          <p:spPr>
            <a:xfrm>
              <a:off x="7772400" y="5410200"/>
              <a:ext cx="381000" cy="381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4</a:t>
              </a:r>
              <a:endParaRPr lang="en-US" dirty="0"/>
            </a:p>
          </p:txBody>
        </p:sp>
        <p:cxnSp>
          <p:nvCxnSpPr>
            <p:cNvPr id="63" name="Straight Connector 62"/>
            <p:cNvCxnSpPr/>
            <p:nvPr/>
          </p:nvCxnSpPr>
          <p:spPr>
            <a:xfrm>
              <a:off x="6172200" y="6019800"/>
              <a:ext cx="381000" cy="0"/>
            </a:xfrm>
            <a:prstGeom prst="line">
              <a:avLst/>
            </a:prstGeom>
            <a:ln>
              <a:prstDash val="sysDash"/>
            </a:ln>
          </p:spPr>
          <p:style>
            <a:lnRef idx="2">
              <a:schemeClr val="dk1"/>
            </a:lnRef>
            <a:fillRef idx="0">
              <a:schemeClr val="dk1"/>
            </a:fillRef>
            <a:effectRef idx="1">
              <a:schemeClr val="dk1"/>
            </a:effectRef>
            <a:fontRef idx="minor">
              <a:schemeClr val="tx1"/>
            </a:fontRef>
          </p:style>
        </p:cxnSp>
        <p:sp>
          <p:nvSpPr>
            <p:cNvPr id="65" name="TextBox 64"/>
            <p:cNvSpPr txBox="1"/>
            <p:nvPr/>
          </p:nvSpPr>
          <p:spPr>
            <a:xfrm>
              <a:off x="6509658" y="5823858"/>
              <a:ext cx="1752600" cy="381000"/>
            </a:xfrm>
            <a:prstGeom prst="rect">
              <a:avLst/>
            </a:prstGeom>
            <a:noFill/>
          </p:spPr>
          <p:txBody>
            <a:bodyPr wrap="square" rtlCol="0">
              <a:spAutoFit/>
            </a:bodyPr>
            <a:lstStyle/>
            <a:p>
              <a:r>
                <a:rPr lang="en-US" dirty="0" smtClean="0"/>
                <a:t>Transit line</a:t>
              </a:r>
              <a:endParaRPr lang="en-US" dirty="0"/>
            </a:p>
          </p:txBody>
        </p:sp>
        <p:sp>
          <p:nvSpPr>
            <p:cNvPr id="66" name="TextBox 65"/>
            <p:cNvSpPr txBox="1"/>
            <p:nvPr/>
          </p:nvSpPr>
          <p:spPr>
            <a:xfrm>
              <a:off x="6553200" y="6096000"/>
              <a:ext cx="1752600" cy="381000"/>
            </a:xfrm>
            <a:prstGeom prst="rect">
              <a:avLst/>
            </a:prstGeom>
            <a:noFill/>
          </p:spPr>
          <p:txBody>
            <a:bodyPr wrap="square" rtlCol="0">
              <a:spAutoFit/>
            </a:bodyPr>
            <a:lstStyle/>
            <a:p>
              <a:r>
                <a:rPr lang="en-US" dirty="0" smtClean="0"/>
                <a:t>Urban highway</a:t>
              </a:r>
              <a:endParaRPr lang="en-US" dirty="0"/>
            </a:p>
          </p:txBody>
        </p:sp>
        <p:cxnSp>
          <p:nvCxnSpPr>
            <p:cNvPr id="68" name="Straight Connector 67"/>
            <p:cNvCxnSpPr/>
            <p:nvPr/>
          </p:nvCxnSpPr>
          <p:spPr>
            <a:xfrm>
              <a:off x="6172200" y="6248400"/>
              <a:ext cx="381000" cy="0"/>
            </a:xfrm>
            <a:prstGeom prst="line">
              <a:avLst/>
            </a:prstGeom>
            <a:ln w="12700"/>
          </p:spPr>
          <p:style>
            <a:lnRef idx="2">
              <a:schemeClr val="dk1"/>
            </a:lnRef>
            <a:fillRef idx="0">
              <a:schemeClr val="dk1"/>
            </a:fillRef>
            <a:effectRef idx="1">
              <a:schemeClr val="dk1"/>
            </a:effectRef>
            <a:fontRef idx="minor">
              <a:schemeClr val="tx1"/>
            </a:fontRef>
          </p:style>
        </p:cxn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smtClean="0"/>
              <a:t>Potential Costs of Sprawl</a:t>
            </a:r>
          </a:p>
        </p:txBody>
      </p:sp>
      <p:sp>
        <p:nvSpPr>
          <p:cNvPr id="24579" name="Rectangle 3"/>
          <p:cNvSpPr>
            <a:spLocks noGrp="1" noChangeArrowheads="1"/>
          </p:cNvSpPr>
          <p:nvPr>
            <p:ph idx="1"/>
          </p:nvPr>
        </p:nvSpPr>
        <p:spPr/>
        <p:txBody>
          <a:bodyPr>
            <a:normAutofit fontScale="92500" lnSpcReduction="10000"/>
          </a:bodyPr>
          <a:lstStyle/>
          <a:p>
            <a:r>
              <a:rPr lang="en-US" smtClean="0"/>
              <a:t>More Vehicle Miles Traveled</a:t>
            </a:r>
          </a:p>
          <a:p>
            <a:r>
              <a:rPr lang="en-US" smtClean="0"/>
              <a:t>Higher Infrastructure Costs</a:t>
            </a:r>
          </a:p>
          <a:p>
            <a:r>
              <a:rPr lang="en-US" smtClean="0"/>
              <a:t>Adverse Fiscal Impacts</a:t>
            </a:r>
          </a:p>
          <a:p>
            <a:r>
              <a:rPr lang="en-US" smtClean="0"/>
              <a:t>Less Cost-Effective Transit</a:t>
            </a:r>
          </a:p>
          <a:p>
            <a:r>
              <a:rPr lang="en-US" smtClean="0"/>
              <a:t>Loss of Agriculture Lands</a:t>
            </a:r>
          </a:p>
          <a:p>
            <a:r>
              <a:rPr lang="en-US" smtClean="0"/>
              <a:t>Loss of Environmental Lands</a:t>
            </a:r>
          </a:p>
          <a:p>
            <a:r>
              <a:rPr lang="en-US" smtClean="0"/>
              <a:t>Greater Stress</a:t>
            </a:r>
          </a:p>
          <a:p>
            <a:r>
              <a:rPr lang="en-US" smtClean="0"/>
              <a:t>Higher Energy Consumption</a:t>
            </a:r>
          </a:p>
          <a:p>
            <a:r>
              <a:rPr lang="en-US" smtClean="0"/>
              <a:t>Greater City Fiscal Distress</a:t>
            </a:r>
          </a:p>
          <a:p>
            <a:r>
              <a:rPr lang="en-US" smtClean="0"/>
              <a:t>Greater Inner City Deterioration</a:t>
            </a:r>
            <a:endParaRPr lang="en-US" dirty="0" smtClean="0"/>
          </a:p>
        </p:txBody>
      </p:sp>
      <p:sp>
        <p:nvSpPr>
          <p:cNvPr id="4" name="TextBox 3"/>
          <p:cNvSpPr txBox="1"/>
          <p:nvPr/>
        </p:nvSpPr>
        <p:spPr>
          <a:xfrm>
            <a:off x="0" y="6488668"/>
            <a:ext cx="9144000" cy="276999"/>
          </a:xfrm>
          <a:prstGeom prst="rect">
            <a:avLst/>
          </a:prstGeom>
          <a:noFill/>
        </p:spPr>
        <p:txBody>
          <a:bodyPr wrap="square" rtlCol="0">
            <a:spAutoFit/>
          </a:bodyPr>
          <a:lstStyle/>
          <a:p>
            <a:pPr algn="ctr"/>
            <a:r>
              <a:rPr lang="en-US" sz="1200" dirty="0" smtClean="0"/>
              <a:t>Source: </a:t>
            </a:r>
            <a:r>
              <a:rPr lang="en-US" sz="1200" dirty="0" err="1" smtClean="0"/>
              <a:t>Burchell</a:t>
            </a:r>
            <a:r>
              <a:rPr lang="en-US" sz="1200" dirty="0" smtClean="0"/>
              <a:t> et al. 2002</a:t>
            </a:r>
            <a:endParaRPr lang="en-US" sz="1200"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Empirical Evidence: Weighted Average Elasticities of Transit Use with Respect to Built Environment Variables</a:t>
            </a:r>
            <a:endParaRPr lang="en-US" dirty="0"/>
          </a:p>
        </p:txBody>
      </p:sp>
      <p:pic>
        <p:nvPicPr>
          <p:cNvPr id="3074" name="Picture 2"/>
          <p:cNvPicPr>
            <a:picLocks noGrp="1" noChangeAspect="1" noChangeArrowheads="1"/>
          </p:cNvPicPr>
          <p:nvPr>
            <p:ph idx="1"/>
          </p:nvPr>
        </p:nvPicPr>
        <p:blipFill>
          <a:blip r:embed="rId4" cstate="print"/>
          <a:srcRect t="10127"/>
          <a:stretch>
            <a:fillRect/>
          </a:stretch>
        </p:blipFill>
        <p:spPr>
          <a:xfrm>
            <a:off x="571500" y="3138492"/>
            <a:ext cx="8001000" cy="2028816"/>
          </a:xfrm>
        </p:spPr>
      </p:pic>
      <p:sp>
        <p:nvSpPr>
          <p:cNvPr id="4" name="TextBox 3"/>
          <p:cNvSpPr txBox="1"/>
          <p:nvPr/>
        </p:nvSpPr>
        <p:spPr>
          <a:xfrm>
            <a:off x="2667000" y="6400800"/>
            <a:ext cx="3268011" cy="369332"/>
          </a:xfrm>
          <a:prstGeom prst="rect">
            <a:avLst/>
          </a:prstGeom>
          <a:noFill/>
        </p:spPr>
        <p:txBody>
          <a:bodyPr wrap="none" rtlCol="0">
            <a:spAutoFit/>
          </a:bodyPr>
          <a:lstStyle/>
          <a:p>
            <a:r>
              <a:rPr lang="en-US" dirty="0" smtClean="0"/>
              <a:t>Source: Ewing and </a:t>
            </a:r>
            <a:r>
              <a:rPr lang="en-US" dirty="0" err="1" smtClean="0"/>
              <a:t>Cervero</a:t>
            </a:r>
            <a:r>
              <a:rPr lang="en-US" dirty="0" smtClean="0"/>
              <a:t>, 2010</a:t>
            </a:r>
            <a:endParaRPr lang="en-US" dirty="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Transit at Destination and Origin</a:t>
            </a:r>
            <a:endParaRPr lang="en-US" dirty="0"/>
          </a:p>
        </p:txBody>
      </p:sp>
      <p:pic>
        <p:nvPicPr>
          <p:cNvPr id="4" name="Picture 2"/>
          <p:cNvPicPr>
            <a:picLocks noChangeAspect="1" noChangeArrowheads="1"/>
          </p:cNvPicPr>
          <p:nvPr/>
        </p:nvPicPr>
        <p:blipFill>
          <a:blip r:embed="rId4" cstate="print"/>
          <a:srcRect l="7627" t="3933" r="7627" b="6908"/>
          <a:stretch>
            <a:fillRect/>
          </a:stretch>
        </p:blipFill>
        <p:spPr bwMode="auto">
          <a:xfrm>
            <a:off x="609600" y="1530096"/>
            <a:ext cx="7162800" cy="4870704"/>
          </a:xfrm>
          <a:prstGeom prst="rect">
            <a:avLst/>
          </a:prstGeom>
          <a:noFill/>
          <a:ln w="9525">
            <a:noFill/>
            <a:miter lim="800000"/>
            <a:headEnd/>
            <a:tailEnd/>
          </a:ln>
          <a:effectLst/>
        </p:spPr>
      </p:pic>
      <p:sp>
        <p:nvSpPr>
          <p:cNvPr id="5" name="TextBox 4"/>
          <p:cNvSpPr txBox="1"/>
          <p:nvPr/>
        </p:nvSpPr>
        <p:spPr>
          <a:xfrm>
            <a:off x="1447800" y="6532519"/>
            <a:ext cx="3657600" cy="276999"/>
          </a:xfrm>
          <a:prstGeom prst="rect">
            <a:avLst/>
          </a:prstGeom>
          <a:noFill/>
        </p:spPr>
        <p:txBody>
          <a:bodyPr wrap="square" rtlCol="0">
            <a:spAutoFit/>
          </a:bodyPr>
          <a:lstStyle/>
          <a:p>
            <a:r>
              <a:rPr lang="en-US" sz="1200" dirty="0" smtClean="0"/>
              <a:t>Source: Cervero/TRB, 2005</a:t>
            </a:r>
            <a:endParaRPr lang="en-US" sz="1200"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7"/>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659</TotalTime>
  <Words>7625</Words>
  <Application>Microsoft Office PowerPoint</Application>
  <PresentationFormat>On-screen Show (4:3)</PresentationFormat>
  <Paragraphs>508</Paragraphs>
  <Slides>37</Slides>
  <Notes>37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Clarity</vt:lpstr>
      <vt:lpstr>Planning for Public Transportation and  Land-Use</vt:lpstr>
      <vt:lpstr>Learning Objectives</vt:lpstr>
      <vt:lpstr>Overall Context</vt:lpstr>
      <vt:lpstr>The Transportation and Land Use Connection</vt:lpstr>
      <vt:lpstr>Potential Land Use Responses to Transit Investments </vt:lpstr>
      <vt:lpstr>Spatial Evolution of U.S. Metropolitan Areas: One Hour Commuting Distance and Different Transportation Modes </vt:lpstr>
      <vt:lpstr>Potential Costs of Sprawl</vt:lpstr>
      <vt:lpstr>Empirical Evidence: Weighted Average Elasticities of Transit Use with Respect to Built Environment Variables</vt:lpstr>
      <vt:lpstr>Transit at Destination and Origin</vt:lpstr>
      <vt:lpstr>Pedestrian-Friendly Characteristics</vt:lpstr>
      <vt:lpstr>Transit Oriented Development (TOD)</vt:lpstr>
      <vt:lpstr>Transit Oriented Development (TOD)</vt:lpstr>
      <vt:lpstr>Potential Benefits of TOD</vt:lpstr>
      <vt:lpstr>A Taxonomy of TODs I</vt:lpstr>
      <vt:lpstr>A Taxonomy of TODs Continued</vt:lpstr>
      <vt:lpstr>Planning for TOD at 3 Different Scales</vt:lpstr>
      <vt:lpstr>Planning Fundamentals For TOD</vt:lpstr>
      <vt:lpstr>Development Guidelines by Type of TOD I</vt:lpstr>
      <vt:lpstr>Development Guidelines by  Type of TOD II</vt:lpstr>
      <vt:lpstr>A TOD Residential Building Typology</vt:lpstr>
      <vt:lpstr>A TOD Mixed Use/Employment Building Typology</vt:lpstr>
      <vt:lpstr>A TOD Open Space Typology</vt:lpstr>
      <vt:lpstr>Empirical Findings: TOD, Travel Behavior, Land Use, and Transit System</vt:lpstr>
      <vt:lpstr>However, it remains difficult to isolate the effect of TOD empirically, because of….</vt:lpstr>
      <vt:lpstr>Comparison of TOD housing and ITE vehicle trip generation rates (24 hour estimates)</vt:lpstr>
      <vt:lpstr>Impediments to TOD by Stakeholder Group</vt:lpstr>
      <vt:lpstr>Potential Government Support for TOD</vt:lpstr>
      <vt:lpstr>Potential Government Support for TOD</vt:lpstr>
      <vt:lpstr>Possible Roles for the Transit Agency in Support for TOD</vt:lpstr>
      <vt:lpstr>Suggested Readings</vt:lpstr>
      <vt:lpstr>More Resources</vt:lpstr>
      <vt:lpstr>More Resources</vt:lpstr>
      <vt:lpstr>Walkability Assignment</vt:lpstr>
      <vt:lpstr>Walkability Assignment</vt:lpstr>
      <vt:lpstr>Walkability Tool Example</vt:lpstr>
      <vt:lpstr>Links</vt:lpstr>
      <vt:lpstr>Sources:</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Lori Glickman</cp:lastModifiedBy>
  <cp:revision>83</cp:revision>
  <dcterms:created xsi:type="dcterms:W3CDTF">2012-01-19T20:24:50Z</dcterms:created>
  <dcterms:modified xsi:type="dcterms:W3CDTF">2015-06-03T18:07:30Z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49800418-BA39-4CE3-9BE5-44FD968BBE8E</vt:lpwstr>
  </property>
  <property fmtid="{D5CDD505-2E9C-101B-9397-08002B2CF9AE}" pid="3" name="ArticulatePath">
    <vt:lpwstr>Module 3 Lesson 5 transit and land use 5.19.15</vt:lpwstr>
  </property>
</Properties>
</file>