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34"/>
  </p:notesMasterIdLst>
  <p:sldIdLst>
    <p:sldId id="490" r:id="rId2"/>
    <p:sldId id="520" r:id="rId3"/>
    <p:sldId id="521" r:id="rId4"/>
    <p:sldId id="491" r:id="rId5"/>
    <p:sldId id="492" r:id="rId6"/>
    <p:sldId id="493" r:id="rId7"/>
    <p:sldId id="494" r:id="rId8"/>
    <p:sldId id="495" r:id="rId9"/>
    <p:sldId id="496" r:id="rId10"/>
    <p:sldId id="497" r:id="rId11"/>
    <p:sldId id="498" r:id="rId12"/>
    <p:sldId id="499" r:id="rId13"/>
    <p:sldId id="500" r:id="rId14"/>
    <p:sldId id="501" r:id="rId15"/>
    <p:sldId id="502" r:id="rId16"/>
    <p:sldId id="503" r:id="rId17"/>
    <p:sldId id="504" r:id="rId18"/>
    <p:sldId id="505" r:id="rId19"/>
    <p:sldId id="506" r:id="rId20"/>
    <p:sldId id="507" r:id="rId21"/>
    <p:sldId id="508" r:id="rId22"/>
    <p:sldId id="509" r:id="rId23"/>
    <p:sldId id="510" r:id="rId24"/>
    <p:sldId id="511" r:id="rId25"/>
    <p:sldId id="512" r:id="rId26"/>
    <p:sldId id="513" r:id="rId27"/>
    <p:sldId id="514" r:id="rId28"/>
    <p:sldId id="515" r:id="rId29"/>
    <p:sldId id="516" r:id="rId30"/>
    <p:sldId id="517" r:id="rId31"/>
    <p:sldId id="518" r:id="rId32"/>
    <p:sldId id="519" r:id="rId33"/>
  </p:sldIdLst>
  <p:sldSz cx="9144000" cy="6858000" type="screen4x3"/>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15" autoAdjust="0"/>
  </p:normalViewPr>
  <p:slideViewPr>
    <p:cSldViewPr>
      <p:cViewPr>
        <p:scale>
          <a:sx n="60" d="100"/>
          <a:sy n="60" d="100"/>
        </p:scale>
        <p:origin x="-1350" y="-62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6/3/2015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nctr.usf.edu/jpt/pdf/JPT12-3Pucher.pdf"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policy.rutgers.edu/faculty/pucher/TRBJan2010.pdf"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a:t>
            </a:fld>
            <a:endParaRPr lang="en-US" dirty="0"/>
          </a:p>
        </p:txBody>
      </p:sp>
    </p:spTree>
    <p:extLst>
      <p:ext uri="{BB962C8B-B14F-4D97-AF65-F5344CB8AC3E}">
        <p14:creationId xmlns:p14="http://schemas.microsoft.com/office/powerpoint/2010/main" val="3263647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r>
              <a:rPr lang="en-US" smtClean="0"/>
              <a:t>Can still make an argument that radial is the “best” approach but clearly limits upside of transit use forever.  </a:t>
            </a:r>
          </a:p>
          <a:p>
            <a:endParaRPr lang="en-US" smtClean="0"/>
          </a:p>
          <a:p>
            <a:r>
              <a:rPr lang="en-US" smtClean="0"/>
              <a:t>FYI. Thompson paper classifies transit systems as radial and non-radial:</a:t>
            </a:r>
          </a:p>
          <a:p>
            <a:r>
              <a:rPr lang="en-US" b="1" smtClean="0"/>
              <a:t>Service Orientation, Bus–Rail Service Integration, and Transit Performance</a:t>
            </a:r>
          </a:p>
          <a:p>
            <a:r>
              <a:rPr lang="en-US" b="1" smtClean="0"/>
              <a:t>Examination of 45 U.S. Metropolitan Areas</a:t>
            </a:r>
          </a:p>
          <a:p>
            <a:r>
              <a:rPr lang="en-US" smtClean="0"/>
              <a:t>Jeffrey R. Brown and Gregory L. Thompson</a:t>
            </a:r>
            <a:endParaRPr lang="en-US" i="1" smtClean="0"/>
          </a:p>
          <a:p>
            <a:r>
              <a:rPr lang="en-US" i="1" smtClean="0"/>
              <a:t>Transportation Research Record: Journal of the Transportation Research Board,</a:t>
            </a:r>
          </a:p>
          <a:p>
            <a:r>
              <a:rPr lang="en-US" i="1" smtClean="0"/>
              <a:t>No. 2042, </a:t>
            </a:r>
            <a:r>
              <a:rPr lang="en-US" smtClean="0"/>
              <a:t>Transportation Research Board of the National Academies, Washington,</a:t>
            </a:r>
          </a:p>
          <a:p>
            <a:r>
              <a:rPr lang="en-US" smtClean="0"/>
              <a:t>D.C., 2008, pp. 82–89.</a:t>
            </a:r>
          </a:p>
        </p:txBody>
      </p:sp>
      <p:sp>
        <p:nvSpPr>
          <p:cNvPr id="38916"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B9692B77-2E95-40B5-A8F7-EFEA59A4EA60}" type="slidenum">
              <a:rPr lang="en-US" sz="1200"/>
              <a:pPr/>
              <a:t>10</a:t>
            </a:fld>
            <a:endParaRPr lang="en-US" sz="1200"/>
          </a:p>
        </p:txBody>
      </p:sp>
    </p:spTree>
    <p:extLst>
      <p:ext uri="{BB962C8B-B14F-4D97-AF65-F5344CB8AC3E}">
        <p14:creationId xmlns:p14="http://schemas.microsoft.com/office/powerpoint/2010/main" val="3057663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US" smtClean="0"/>
              <a:t>Thompson, G.L. (1977).  Planning considerations for alternative transit route structures.  Journal of the American Institute of Planners, 43, 158-168.</a:t>
            </a:r>
          </a:p>
          <a:p>
            <a:endParaRPr lang="en-US" smtClean="0"/>
          </a:p>
          <a:p>
            <a:endParaRPr lang="en-US" smtClean="0"/>
          </a:p>
        </p:txBody>
      </p:sp>
      <p:sp>
        <p:nvSpPr>
          <p:cNvPr id="39940"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7DDF062F-8566-4052-BD5F-13A12C7DCADF}" type="slidenum">
              <a:rPr lang="en-US" sz="1200"/>
              <a:pPr/>
              <a:t>11</a:t>
            </a:fld>
            <a:endParaRPr lang="en-US" sz="1200"/>
          </a:p>
        </p:txBody>
      </p:sp>
    </p:spTree>
    <p:extLst>
      <p:ext uri="{BB962C8B-B14F-4D97-AF65-F5344CB8AC3E}">
        <p14:creationId xmlns:p14="http://schemas.microsoft.com/office/powerpoint/2010/main" val="3888755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12</a:t>
            </a:fld>
            <a:endParaRPr lang="en-US" dirty="0"/>
          </a:p>
        </p:txBody>
      </p:sp>
    </p:spTree>
    <p:extLst>
      <p:ext uri="{BB962C8B-B14F-4D97-AF65-F5344CB8AC3E}">
        <p14:creationId xmlns:p14="http://schemas.microsoft.com/office/powerpoint/2010/main" val="1193733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r>
              <a:rPr lang="en-US" smtClean="0"/>
              <a:t>Paris</a:t>
            </a:r>
          </a:p>
        </p:txBody>
      </p:sp>
      <p:sp>
        <p:nvSpPr>
          <p:cNvPr id="40964"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92D1323D-0DCF-4FB0-8E43-F76780E4D415}" type="slidenum">
              <a:rPr lang="en-US" sz="1200"/>
              <a:pPr/>
              <a:t>13</a:t>
            </a:fld>
            <a:endParaRPr lang="en-US" sz="1200"/>
          </a:p>
        </p:txBody>
      </p:sp>
    </p:spTree>
    <p:extLst>
      <p:ext uri="{BB962C8B-B14F-4D97-AF65-F5344CB8AC3E}">
        <p14:creationId xmlns:p14="http://schemas.microsoft.com/office/powerpoint/2010/main" val="3114116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US" smtClean="0"/>
              <a:t>London</a:t>
            </a:r>
          </a:p>
        </p:txBody>
      </p:sp>
      <p:sp>
        <p:nvSpPr>
          <p:cNvPr id="41988"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608EC42D-2AC0-4EE9-9169-DAEFFBB82FF6}" type="slidenum">
              <a:rPr lang="en-US" sz="1200"/>
              <a:pPr/>
              <a:t>14</a:t>
            </a:fld>
            <a:endParaRPr lang="en-US" sz="1200"/>
          </a:p>
        </p:txBody>
      </p:sp>
    </p:spTree>
    <p:extLst>
      <p:ext uri="{BB962C8B-B14F-4D97-AF65-F5344CB8AC3E}">
        <p14:creationId xmlns:p14="http://schemas.microsoft.com/office/powerpoint/2010/main" val="3375383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smtClean="0"/>
              <a:t>Thompson, G.L. (1977).  Planning considerations for alternative transit route structures.  Journal of the American Institute of Planners, 43, 158-168.</a:t>
            </a:r>
          </a:p>
          <a:p>
            <a:endParaRPr lang="en-US" smtClean="0"/>
          </a:p>
          <a:p>
            <a:endParaRPr lang="en-US" smtClean="0"/>
          </a:p>
        </p:txBody>
      </p:sp>
      <p:sp>
        <p:nvSpPr>
          <p:cNvPr id="43012"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64616205-941F-4A42-B7E0-954F8A378397}" type="slidenum">
              <a:rPr lang="en-US" sz="1200"/>
              <a:pPr/>
              <a:t>15</a:t>
            </a:fld>
            <a:endParaRPr lang="en-US" sz="1200"/>
          </a:p>
        </p:txBody>
      </p:sp>
    </p:spTree>
    <p:extLst>
      <p:ext uri="{BB962C8B-B14F-4D97-AF65-F5344CB8AC3E}">
        <p14:creationId xmlns:p14="http://schemas.microsoft.com/office/powerpoint/2010/main" val="218675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endParaRPr lang="en-US" smtClean="0"/>
          </a:p>
        </p:txBody>
      </p:sp>
      <p:sp>
        <p:nvSpPr>
          <p:cNvPr id="44036"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9CFC58C9-5B3B-4FA3-A153-C49A5D3A3032}" type="slidenum">
              <a:rPr lang="en-US" sz="1200"/>
              <a:pPr/>
              <a:t>16</a:t>
            </a:fld>
            <a:endParaRPr lang="en-US" sz="1200"/>
          </a:p>
        </p:txBody>
      </p:sp>
    </p:spTree>
    <p:extLst>
      <p:ext uri="{BB962C8B-B14F-4D97-AF65-F5344CB8AC3E}">
        <p14:creationId xmlns:p14="http://schemas.microsoft.com/office/powerpoint/2010/main" val="469294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17</a:t>
            </a:fld>
            <a:endParaRPr lang="en-US" dirty="0"/>
          </a:p>
        </p:txBody>
      </p:sp>
    </p:spTree>
    <p:extLst>
      <p:ext uri="{BB962C8B-B14F-4D97-AF65-F5344CB8AC3E}">
        <p14:creationId xmlns:p14="http://schemas.microsoft.com/office/powerpoint/2010/main" val="25849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r>
              <a:rPr lang="en-US" smtClean="0"/>
              <a:t>Vuchic</a:t>
            </a:r>
          </a:p>
        </p:txBody>
      </p:sp>
      <p:sp>
        <p:nvSpPr>
          <p:cNvPr id="45060"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1726C592-5C72-41BE-85B2-FFABB4C4CE7D}" type="slidenum">
              <a:rPr lang="en-US" sz="1200"/>
              <a:pPr/>
              <a:t>18</a:t>
            </a:fld>
            <a:endParaRPr lang="en-US" sz="1200"/>
          </a:p>
        </p:txBody>
      </p:sp>
    </p:spTree>
    <p:extLst>
      <p:ext uri="{BB962C8B-B14F-4D97-AF65-F5344CB8AC3E}">
        <p14:creationId xmlns:p14="http://schemas.microsoft.com/office/powerpoint/2010/main" val="406629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r>
              <a:rPr lang="en-US" smtClean="0"/>
              <a:t>Vuchic</a:t>
            </a:r>
          </a:p>
        </p:txBody>
      </p:sp>
      <p:sp>
        <p:nvSpPr>
          <p:cNvPr id="46084"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5CEA13EF-9270-4C90-88D1-614C0FA76EEF}" type="slidenum">
              <a:rPr lang="en-US" sz="1200"/>
              <a:pPr/>
              <a:t>19</a:t>
            </a:fld>
            <a:endParaRPr lang="en-US" sz="1200"/>
          </a:p>
        </p:txBody>
      </p:sp>
    </p:spTree>
    <p:extLst>
      <p:ext uri="{BB962C8B-B14F-4D97-AF65-F5344CB8AC3E}">
        <p14:creationId xmlns:p14="http://schemas.microsoft.com/office/powerpoint/2010/main" val="83385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a:t>
            </a:fld>
            <a:endParaRPr lang="en-US" dirty="0"/>
          </a:p>
        </p:txBody>
      </p:sp>
    </p:spTree>
    <p:extLst>
      <p:ext uri="{BB962C8B-B14F-4D97-AF65-F5344CB8AC3E}">
        <p14:creationId xmlns:p14="http://schemas.microsoft.com/office/powerpoint/2010/main" val="2602093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r>
              <a:rPr lang="en-US" smtClean="0"/>
              <a:t>Thompson – need to get source</a:t>
            </a:r>
          </a:p>
        </p:txBody>
      </p:sp>
      <p:sp>
        <p:nvSpPr>
          <p:cNvPr id="47108"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B110BCDB-56FE-4E98-B40A-1268F5E23EA0}" type="slidenum">
              <a:rPr lang="en-US" sz="1200"/>
              <a:pPr/>
              <a:t>20</a:t>
            </a:fld>
            <a:endParaRPr lang="en-US" sz="1200"/>
          </a:p>
        </p:txBody>
      </p:sp>
    </p:spTree>
    <p:extLst>
      <p:ext uri="{BB962C8B-B14F-4D97-AF65-F5344CB8AC3E}">
        <p14:creationId xmlns:p14="http://schemas.microsoft.com/office/powerpoint/2010/main" val="2235376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r>
              <a:rPr lang="en-US" smtClean="0"/>
              <a:t>Tom Matoff (asserted based on experience)</a:t>
            </a:r>
          </a:p>
        </p:txBody>
      </p:sp>
      <p:sp>
        <p:nvSpPr>
          <p:cNvPr id="48132"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0E298CEB-A5B4-41CC-8D9F-F6B6DCA9C6DB}" type="slidenum">
              <a:rPr lang="en-US" sz="1200"/>
              <a:pPr/>
              <a:t>21</a:t>
            </a:fld>
            <a:endParaRPr lang="en-US" sz="1200"/>
          </a:p>
        </p:txBody>
      </p:sp>
    </p:spTree>
    <p:extLst>
      <p:ext uri="{BB962C8B-B14F-4D97-AF65-F5344CB8AC3E}">
        <p14:creationId xmlns:p14="http://schemas.microsoft.com/office/powerpoint/2010/main" val="2978529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22</a:t>
            </a:fld>
            <a:endParaRPr lang="en-US" dirty="0"/>
          </a:p>
        </p:txBody>
      </p:sp>
    </p:spTree>
    <p:extLst>
      <p:ext uri="{BB962C8B-B14F-4D97-AF65-F5344CB8AC3E}">
        <p14:creationId xmlns:p14="http://schemas.microsoft.com/office/powerpoint/2010/main" val="3353164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23</a:t>
            </a:fld>
            <a:endParaRPr lang="en-US" dirty="0"/>
          </a:p>
        </p:txBody>
      </p:sp>
    </p:spTree>
    <p:extLst>
      <p:ext uri="{BB962C8B-B14F-4D97-AF65-F5344CB8AC3E}">
        <p14:creationId xmlns:p14="http://schemas.microsoft.com/office/powerpoint/2010/main" val="3191767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24</a:t>
            </a:fld>
            <a:endParaRPr lang="en-US" dirty="0"/>
          </a:p>
        </p:txBody>
      </p:sp>
    </p:spTree>
    <p:extLst>
      <p:ext uri="{BB962C8B-B14F-4D97-AF65-F5344CB8AC3E}">
        <p14:creationId xmlns:p14="http://schemas.microsoft.com/office/powerpoint/2010/main" val="3969631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p:spPr>
        <p:txBody>
          <a:bodyPr/>
          <a:lstStyle/>
          <a:p>
            <a:r>
              <a:rPr lang="en-US" smtClean="0"/>
              <a:t>Vuchic</a:t>
            </a:r>
          </a:p>
          <a:p>
            <a:endParaRPr lang="en-US" smtClean="0"/>
          </a:p>
        </p:txBody>
      </p:sp>
      <p:sp>
        <p:nvSpPr>
          <p:cNvPr id="49156"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3E9096CE-E20F-4733-BB52-07A8B3FA0F4A}" type="slidenum">
              <a:rPr lang="en-US" sz="1200"/>
              <a:pPr/>
              <a:t>25</a:t>
            </a:fld>
            <a:endParaRPr lang="en-US" sz="1200"/>
          </a:p>
        </p:txBody>
      </p:sp>
    </p:spTree>
    <p:extLst>
      <p:ext uri="{BB962C8B-B14F-4D97-AF65-F5344CB8AC3E}">
        <p14:creationId xmlns:p14="http://schemas.microsoft.com/office/powerpoint/2010/main" val="3441894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26</a:t>
            </a:fld>
            <a:endParaRPr lang="en-US" dirty="0"/>
          </a:p>
        </p:txBody>
      </p:sp>
    </p:spTree>
    <p:extLst>
      <p:ext uri="{BB962C8B-B14F-4D97-AF65-F5344CB8AC3E}">
        <p14:creationId xmlns:p14="http://schemas.microsoft.com/office/powerpoint/2010/main" val="34422409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r>
              <a:rPr lang="en-US" smtClean="0"/>
              <a:t>Source?</a:t>
            </a:r>
          </a:p>
        </p:txBody>
      </p:sp>
      <p:sp>
        <p:nvSpPr>
          <p:cNvPr id="50180"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511D3EBB-80FB-4895-95DA-1C6F3290DCC8}" type="slidenum">
              <a:rPr lang="en-US" sz="1200"/>
              <a:pPr/>
              <a:t>27</a:t>
            </a:fld>
            <a:endParaRPr lang="en-US" sz="1200"/>
          </a:p>
        </p:txBody>
      </p:sp>
    </p:spTree>
    <p:extLst>
      <p:ext uri="{BB962C8B-B14F-4D97-AF65-F5344CB8AC3E}">
        <p14:creationId xmlns:p14="http://schemas.microsoft.com/office/powerpoint/2010/main" val="1672998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28</a:t>
            </a:fld>
            <a:endParaRPr lang="en-US" dirty="0"/>
          </a:p>
        </p:txBody>
      </p:sp>
    </p:spTree>
    <p:extLst>
      <p:ext uri="{BB962C8B-B14F-4D97-AF65-F5344CB8AC3E}">
        <p14:creationId xmlns:p14="http://schemas.microsoft.com/office/powerpoint/2010/main" val="38776052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29</a:t>
            </a:fld>
            <a:endParaRPr lang="en-US" dirty="0"/>
          </a:p>
        </p:txBody>
      </p:sp>
    </p:spTree>
    <p:extLst>
      <p:ext uri="{BB962C8B-B14F-4D97-AF65-F5344CB8AC3E}">
        <p14:creationId xmlns:p14="http://schemas.microsoft.com/office/powerpoint/2010/main" val="2505204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a:t>
            </a:fld>
            <a:endParaRPr lang="en-US" dirty="0"/>
          </a:p>
        </p:txBody>
      </p:sp>
    </p:spTree>
    <p:extLst>
      <p:ext uri="{BB962C8B-B14F-4D97-AF65-F5344CB8AC3E}">
        <p14:creationId xmlns:p14="http://schemas.microsoft.com/office/powerpoint/2010/main" val="29230486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r>
              <a:rPr lang="en-US" smtClean="0"/>
              <a:t>More information about bike transit integration:</a:t>
            </a:r>
          </a:p>
          <a:p>
            <a:r>
              <a:rPr lang="en-US" smtClean="0"/>
              <a:t> </a:t>
            </a:r>
          </a:p>
          <a:p>
            <a:r>
              <a:rPr lang="en-US" u="sng" smtClean="0">
                <a:hlinkClick r:id="rId3"/>
              </a:rPr>
              <a:t>http://www.nctr.usf.edu/jpt/pdf/JPT12-3Pucher.pdf</a:t>
            </a:r>
            <a:endParaRPr lang="en-US" smtClean="0"/>
          </a:p>
          <a:p>
            <a:r>
              <a:rPr lang="en-US" smtClean="0"/>
              <a:t> </a:t>
            </a:r>
          </a:p>
          <a:p>
            <a:r>
              <a:rPr lang="en-US" u="sng" smtClean="0">
                <a:hlinkClick r:id="rId4"/>
              </a:rPr>
              <a:t>http://policy.rutgers.edu/faculty/pucher/TRBJan2010.pdf</a:t>
            </a:r>
            <a:endParaRPr lang="en-US" smtClean="0"/>
          </a:p>
          <a:p>
            <a:r>
              <a:rPr lang="en-US" smtClean="0"/>
              <a:t> </a:t>
            </a:r>
          </a:p>
        </p:txBody>
      </p:sp>
      <p:sp>
        <p:nvSpPr>
          <p:cNvPr id="51204"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72CD575F-E8D0-46FB-9564-F3C0F0FBA158}" type="slidenum">
              <a:rPr lang="en-US" sz="1200"/>
              <a:pPr/>
              <a:t>30</a:t>
            </a:fld>
            <a:endParaRPr lang="en-US" sz="1200"/>
          </a:p>
        </p:txBody>
      </p:sp>
    </p:spTree>
    <p:extLst>
      <p:ext uri="{BB962C8B-B14F-4D97-AF65-F5344CB8AC3E}">
        <p14:creationId xmlns:p14="http://schemas.microsoft.com/office/powerpoint/2010/main" val="24590460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31</a:t>
            </a:fld>
            <a:endParaRPr lang="en-US" dirty="0"/>
          </a:p>
        </p:txBody>
      </p:sp>
    </p:spTree>
    <p:extLst>
      <p:ext uri="{BB962C8B-B14F-4D97-AF65-F5344CB8AC3E}">
        <p14:creationId xmlns:p14="http://schemas.microsoft.com/office/powerpoint/2010/main" val="39894007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32</a:t>
            </a:fld>
            <a:endParaRPr lang="en-US" dirty="0"/>
          </a:p>
        </p:txBody>
      </p:sp>
    </p:spTree>
    <p:extLst>
      <p:ext uri="{BB962C8B-B14F-4D97-AF65-F5344CB8AC3E}">
        <p14:creationId xmlns:p14="http://schemas.microsoft.com/office/powerpoint/2010/main" val="2045025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smtClean="0"/>
              <a:t>Use this time to relate back to urban transportation modeling in general.  Demand for transit trips is constrained by supply because transit does not go everywhere at every time.  Demand for auto trips is generally not constrained by supply – there may be congestion that affects the trip time but you can still get to any place where there is a road.  </a:t>
            </a:r>
          </a:p>
        </p:txBody>
      </p:sp>
      <p:sp>
        <p:nvSpPr>
          <p:cNvPr id="33796"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BD5352C5-1A82-47F6-A920-478F7EEC8F80}" type="slidenum">
              <a:rPr lang="en-US" sz="1200"/>
              <a:pPr/>
              <a:t>4</a:t>
            </a:fld>
            <a:endParaRPr lang="en-US" sz="1200"/>
          </a:p>
        </p:txBody>
      </p:sp>
    </p:spTree>
    <p:extLst>
      <p:ext uri="{BB962C8B-B14F-4D97-AF65-F5344CB8AC3E}">
        <p14:creationId xmlns:p14="http://schemas.microsoft.com/office/powerpoint/2010/main" val="775201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r>
              <a:rPr lang="en-US" smtClean="0"/>
              <a:t>From a Portland metropolitan plan from the 1980s and should be updated. </a:t>
            </a:r>
          </a:p>
        </p:txBody>
      </p:sp>
      <p:sp>
        <p:nvSpPr>
          <p:cNvPr id="34820"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D16ADD39-A444-49EB-825E-CB7CE2917067}" type="slidenum">
              <a:rPr lang="en-US" sz="1200"/>
              <a:pPr/>
              <a:t>5</a:t>
            </a:fld>
            <a:endParaRPr lang="en-US" sz="1200"/>
          </a:p>
        </p:txBody>
      </p:sp>
    </p:spTree>
    <p:extLst>
      <p:ext uri="{BB962C8B-B14F-4D97-AF65-F5344CB8AC3E}">
        <p14:creationId xmlns:p14="http://schemas.microsoft.com/office/powerpoint/2010/main" val="1271650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smtClean="0"/>
              <a:t>Vuchic</a:t>
            </a:r>
          </a:p>
        </p:txBody>
      </p:sp>
      <p:sp>
        <p:nvSpPr>
          <p:cNvPr id="35844"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76410F0F-7B48-4EBD-A561-76D6DA6FA923}" type="slidenum">
              <a:rPr lang="en-US" sz="1200"/>
              <a:pPr/>
              <a:t>6</a:t>
            </a:fld>
            <a:endParaRPr lang="en-US" sz="1200"/>
          </a:p>
        </p:txBody>
      </p:sp>
    </p:spTree>
    <p:extLst>
      <p:ext uri="{BB962C8B-B14F-4D97-AF65-F5344CB8AC3E}">
        <p14:creationId xmlns:p14="http://schemas.microsoft.com/office/powerpoint/2010/main" val="2861241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p:spPr>
        <p:txBody>
          <a:bodyPr/>
          <a:lstStyle/>
          <a:p>
            <a:r>
              <a:rPr lang="en-US" smtClean="0"/>
              <a:t>Thompson, G.L. (1977).  Planning considerations for alternative transit route structures.  Journal of the American Institute of Planners, 43, 158-168.</a:t>
            </a:r>
          </a:p>
          <a:p>
            <a:endParaRPr lang="en-US" smtClean="0"/>
          </a:p>
          <a:p>
            <a:endParaRPr lang="en-US" smtClean="0"/>
          </a:p>
        </p:txBody>
      </p:sp>
      <p:sp>
        <p:nvSpPr>
          <p:cNvPr id="36868"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4454BC35-DF2C-4821-BFE7-10FC9D2B7BDE}" type="slidenum">
              <a:rPr lang="en-US" sz="1200"/>
              <a:pPr/>
              <a:t>7</a:t>
            </a:fld>
            <a:endParaRPr lang="en-US" sz="1200"/>
          </a:p>
        </p:txBody>
      </p:sp>
    </p:spTree>
    <p:extLst>
      <p:ext uri="{BB962C8B-B14F-4D97-AF65-F5344CB8AC3E}">
        <p14:creationId xmlns:p14="http://schemas.microsoft.com/office/powerpoint/2010/main" val="1629488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8</a:t>
            </a:fld>
            <a:endParaRPr lang="en-US" dirty="0"/>
          </a:p>
        </p:txBody>
      </p:sp>
    </p:spTree>
    <p:extLst>
      <p:ext uri="{BB962C8B-B14F-4D97-AF65-F5344CB8AC3E}">
        <p14:creationId xmlns:p14="http://schemas.microsoft.com/office/powerpoint/2010/main" val="2819411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r>
              <a:rPr lang="en-US" smtClean="0"/>
              <a:t>Thompson, G.L. (1977).  Planning considerations for alternative transit route structures.  Journal of the American Institute of Planners, 43, 158-168.</a:t>
            </a:r>
          </a:p>
          <a:p>
            <a:endParaRPr lang="en-US" smtClean="0"/>
          </a:p>
        </p:txBody>
      </p:sp>
      <p:sp>
        <p:nvSpPr>
          <p:cNvPr id="37892" name="Slide Number Placeholder 3"/>
          <p:cNvSpPr>
            <a:spLocks noGrp="1"/>
          </p:cNvSpPr>
          <p:nvPr>
            <p:ph type="sldNum" sz="quarter" idx="5"/>
          </p:nvPr>
        </p:nvSpPr>
        <p:spPr>
          <a:noFill/>
        </p:spPr>
        <p:txBody>
          <a:bodyPr/>
          <a:lstStyle>
            <a:lvl1pPr>
              <a:defRPr sz="2400">
                <a:solidFill>
                  <a:schemeClr val="tx1"/>
                </a:solidFill>
                <a:latin typeface="Times New Roman" pitchFamily="18" charset="0"/>
              </a:defRPr>
            </a:lvl1pPr>
            <a:lvl2pPr marL="731731" indent="-281435">
              <a:defRPr sz="2400">
                <a:solidFill>
                  <a:schemeClr val="tx1"/>
                </a:solidFill>
                <a:latin typeface="Times New Roman" pitchFamily="18" charset="0"/>
              </a:defRPr>
            </a:lvl2pPr>
            <a:lvl3pPr marL="1125741" indent="-225148">
              <a:defRPr sz="2400">
                <a:solidFill>
                  <a:schemeClr val="tx1"/>
                </a:solidFill>
                <a:latin typeface="Times New Roman" pitchFamily="18" charset="0"/>
              </a:defRPr>
            </a:lvl3pPr>
            <a:lvl4pPr marL="1576037" indent="-225148">
              <a:defRPr sz="2400">
                <a:solidFill>
                  <a:schemeClr val="tx1"/>
                </a:solidFill>
                <a:latin typeface="Times New Roman" pitchFamily="18" charset="0"/>
              </a:defRPr>
            </a:lvl4pPr>
            <a:lvl5pPr marL="2026333" indent="-225148">
              <a:defRPr sz="2400">
                <a:solidFill>
                  <a:schemeClr val="tx1"/>
                </a:solidFill>
                <a:latin typeface="Times New Roman" pitchFamily="18" charset="0"/>
              </a:defRPr>
            </a:lvl5pPr>
            <a:lvl6pPr marL="2476630" indent="-225148" eaLnBrk="0" fontAlgn="base" hangingPunct="0">
              <a:spcBef>
                <a:spcPct val="0"/>
              </a:spcBef>
              <a:spcAft>
                <a:spcPct val="0"/>
              </a:spcAft>
              <a:defRPr sz="2400">
                <a:solidFill>
                  <a:schemeClr val="tx1"/>
                </a:solidFill>
                <a:latin typeface="Times New Roman" pitchFamily="18" charset="0"/>
              </a:defRPr>
            </a:lvl6pPr>
            <a:lvl7pPr marL="2926926" indent="-225148" eaLnBrk="0" fontAlgn="base" hangingPunct="0">
              <a:spcBef>
                <a:spcPct val="0"/>
              </a:spcBef>
              <a:spcAft>
                <a:spcPct val="0"/>
              </a:spcAft>
              <a:defRPr sz="2400">
                <a:solidFill>
                  <a:schemeClr val="tx1"/>
                </a:solidFill>
                <a:latin typeface="Times New Roman" pitchFamily="18" charset="0"/>
              </a:defRPr>
            </a:lvl7pPr>
            <a:lvl8pPr marL="3377222" indent="-225148" eaLnBrk="0" fontAlgn="base" hangingPunct="0">
              <a:spcBef>
                <a:spcPct val="0"/>
              </a:spcBef>
              <a:spcAft>
                <a:spcPct val="0"/>
              </a:spcAft>
              <a:defRPr sz="2400">
                <a:solidFill>
                  <a:schemeClr val="tx1"/>
                </a:solidFill>
                <a:latin typeface="Times New Roman" pitchFamily="18" charset="0"/>
              </a:defRPr>
            </a:lvl8pPr>
            <a:lvl9pPr marL="3827518" indent="-225148" eaLnBrk="0" fontAlgn="base" hangingPunct="0">
              <a:spcBef>
                <a:spcPct val="0"/>
              </a:spcBef>
              <a:spcAft>
                <a:spcPct val="0"/>
              </a:spcAft>
              <a:defRPr sz="2400">
                <a:solidFill>
                  <a:schemeClr val="tx1"/>
                </a:solidFill>
                <a:latin typeface="Times New Roman" pitchFamily="18" charset="0"/>
              </a:defRPr>
            </a:lvl9pPr>
          </a:lstStyle>
          <a:p>
            <a:fld id="{A5939F39-F93E-487B-986C-6392C360139E}" type="slidenum">
              <a:rPr lang="en-US" sz="1200"/>
              <a:pPr/>
              <a:t>9</a:t>
            </a:fld>
            <a:endParaRPr lang="en-US" sz="1200"/>
          </a:p>
        </p:txBody>
      </p:sp>
    </p:spTree>
    <p:extLst>
      <p:ext uri="{BB962C8B-B14F-4D97-AF65-F5344CB8AC3E}">
        <p14:creationId xmlns:p14="http://schemas.microsoft.com/office/powerpoint/2010/main" val="187549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A3E11234-0EBF-4BF8-89AF-DE087CC4F25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96"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smtClean="0"/>
              <a:t>Network </a:t>
            </a:r>
            <a:r>
              <a:rPr lang="en-US" dirty="0"/>
              <a:t>Characteristics</a:t>
            </a:r>
          </a:p>
        </p:txBody>
      </p:sp>
      <p:sp>
        <p:nvSpPr>
          <p:cNvPr id="3075" name="Rectangle 3"/>
          <p:cNvSpPr>
            <a:spLocks noGrp="1" noChangeArrowheads="1"/>
          </p:cNvSpPr>
          <p:nvPr>
            <p:ph type="subTitle" idx="1"/>
          </p:nvPr>
        </p:nvSpPr>
        <p:spPr/>
        <p:txBody>
          <a:bodyPr/>
          <a:lstStyle/>
          <a:p>
            <a:r>
              <a:rPr lang="en-US" dirty="0" smtClean="0"/>
              <a:t>Module 3, Lesson 3</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Radial Network Characteristics</a:t>
            </a:r>
          </a:p>
        </p:txBody>
      </p:sp>
      <p:sp>
        <p:nvSpPr>
          <p:cNvPr id="3" name="Content Placeholder 2"/>
          <p:cNvSpPr>
            <a:spLocks noGrp="1"/>
          </p:cNvSpPr>
          <p:nvPr>
            <p:ph idx="1"/>
          </p:nvPr>
        </p:nvSpPr>
        <p:spPr>
          <a:xfrm>
            <a:off x="228600" y="1600200"/>
            <a:ext cx="8686800" cy="4525963"/>
          </a:xfrm>
        </p:spPr>
        <p:txBody>
          <a:bodyPr/>
          <a:lstStyle/>
          <a:p>
            <a:pPr marL="342900" lvl="1" indent="-342900" eaLnBrk="1" hangingPunct="1">
              <a:buFont typeface="Arial" charset="0"/>
              <a:buChar char="•"/>
              <a:defRPr/>
            </a:pPr>
            <a:r>
              <a:rPr lang="en-US" dirty="0" smtClean="0"/>
              <a:t>Historical orientation to traditional city center</a:t>
            </a:r>
          </a:p>
          <a:p>
            <a:pPr lvl="1" eaLnBrk="1" hangingPunct="1">
              <a:defRPr/>
            </a:pPr>
            <a:r>
              <a:rPr lang="en-US" dirty="0" smtClean="0"/>
              <a:t>Where the densest concentration of jobs are (were?)</a:t>
            </a:r>
          </a:p>
          <a:p>
            <a:pPr lvl="1" eaLnBrk="1" hangingPunct="1">
              <a:defRPr/>
            </a:pPr>
            <a:r>
              <a:rPr lang="en-US" dirty="0" smtClean="0"/>
              <a:t>Higher congestion and parking prices; comparative advantage for transit</a:t>
            </a:r>
          </a:p>
          <a:p>
            <a:pPr marL="342900" lvl="1" indent="-342900" eaLnBrk="1" hangingPunct="1">
              <a:buFont typeface="Arial" charset="0"/>
              <a:buChar char="•"/>
              <a:defRPr/>
            </a:pPr>
            <a:r>
              <a:rPr lang="en-US" dirty="0"/>
              <a:t>Service for </a:t>
            </a:r>
            <a:r>
              <a:rPr lang="en-US" dirty="0" smtClean="0"/>
              <a:t>&gt; </a:t>
            </a:r>
            <a:r>
              <a:rPr lang="en-US" dirty="0"/>
              <a:t>90% of region’s trips not oriented to CBD</a:t>
            </a:r>
            <a:endParaRPr lang="en-US" dirty="0" smtClean="0"/>
          </a:p>
          <a:p>
            <a:pPr lvl="1" eaLnBrk="1" hangingPunct="1">
              <a:defRPr/>
            </a:pPr>
            <a:r>
              <a:rPr lang="en-US" dirty="0"/>
              <a:t>Travel through CBD (in and out</a:t>
            </a:r>
            <a:r>
              <a:rPr lang="en-US" dirty="0" smtClean="0"/>
              <a:t>)</a:t>
            </a:r>
          </a:p>
          <a:p>
            <a:pPr lvl="1" eaLnBrk="1" hangingPunct="1">
              <a:defRPr/>
            </a:pPr>
            <a:r>
              <a:rPr lang="en-US" dirty="0"/>
              <a:t>“Reverse” commute generally not equivalent service (highest frequency is peak time peak direction</a:t>
            </a:r>
            <a:r>
              <a:rPr lang="en-US" dirty="0" smtClean="0"/>
              <a:t>)</a:t>
            </a:r>
          </a:p>
          <a:p>
            <a:pPr lvl="1" eaLnBrk="1" hangingPunct="1">
              <a:defRPr/>
            </a:pPr>
            <a:r>
              <a:rPr lang="en-US" dirty="0"/>
              <a:t>Circumferential routes (similar to highways)</a:t>
            </a:r>
            <a:endParaRPr lang="en-US" dirty="0" smtClean="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Grid System</a:t>
            </a:r>
          </a:p>
        </p:txBody>
      </p:sp>
      <p:pic>
        <p:nvPicPr>
          <p:cNvPr id="10243" name="Picture 3" descr="UCD-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828800"/>
            <a:ext cx="44418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Grid System Characteristics</a:t>
            </a:r>
          </a:p>
        </p:txBody>
      </p:sp>
      <p:sp>
        <p:nvSpPr>
          <p:cNvPr id="3" name="Content Placeholder 2"/>
          <p:cNvSpPr>
            <a:spLocks noGrp="1"/>
          </p:cNvSpPr>
          <p:nvPr>
            <p:ph idx="1"/>
          </p:nvPr>
        </p:nvSpPr>
        <p:spPr/>
        <p:txBody>
          <a:bodyPr/>
          <a:lstStyle/>
          <a:p>
            <a:r>
              <a:rPr lang="en-US" smtClean="0"/>
              <a:t>Provides service for “many-to-many” O-D pairs without connecting every pair directly</a:t>
            </a:r>
          </a:p>
          <a:p>
            <a:pPr lvl="1"/>
            <a:r>
              <a:rPr lang="en-US" smtClean="0"/>
              <a:t>No out of direction travel</a:t>
            </a:r>
          </a:p>
          <a:p>
            <a:pPr lvl="1"/>
            <a:r>
              <a:rPr lang="en-US" smtClean="0"/>
              <a:t>But, a transfer is required for many trips (high ratio of unlinked to linked trips)</a:t>
            </a:r>
          </a:p>
          <a:p>
            <a:r>
              <a:rPr lang="en-US" smtClean="0"/>
              <a:t>Requires high frequency service throughout the grid at all times of day and on weekends</a:t>
            </a:r>
          </a:p>
          <a:p>
            <a:r>
              <a:rPr lang="en-US" smtClean="0"/>
              <a:t>System does not have to be a literal grid (i.e., right angles) to work functionally as a grid</a:t>
            </a:r>
          </a:p>
          <a:p>
            <a:pPr lvl="1"/>
            <a:endParaRPr lang="en-US"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Grid System</a:t>
            </a:r>
          </a:p>
        </p:txBody>
      </p:sp>
      <p:pic>
        <p:nvPicPr>
          <p:cNvPr id="12292" name="Picture 5" descr="UCD-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676400"/>
            <a:ext cx="7696200" cy="477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Grid System</a:t>
            </a:r>
          </a:p>
        </p:txBody>
      </p:sp>
      <p:pic>
        <p:nvPicPr>
          <p:cNvPr id="13316" name="Picture 4" descr="UCD-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676400"/>
            <a:ext cx="78771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z="4000" smtClean="0"/>
              <a:t>Timed Transfer (Focal Point) System</a:t>
            </a:r>
          </a:p>
        </p:txBody>
      </p:sp>
      <p:pic>
        <p:nvPicPr>
          <p:cNvPr id="14339" name="Picture 3" descr="UCD-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950" y="1828800"/>
            <a:ext cx="389096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Timed Transfer Characteristics</a:t>
            </a:r>
          </a:p>
        </p:txBody>
      </p:sp>
      <p:sp>
        <p:nvSpPr>
          <p:cNvPr id="15363" name="Content Placeholder 2"/>
          <p:cNvSpPr>
            <a:spLocks noGrp="1"/>
          </p:cNvSpPr>
          <p:nvPr>
            <p:ph idx="1"/>
          </p:nvPr>
        </p:nvSpPr>
        <p:spPr>
          <a:xfrm>
            <a:off x="457200" y="1600200"/>
            <a:ext cx="8305800" cy="4724400"/>
          </a:xfrm>
        </p:spPr>
        <p:txBody>
          <a:bodyPr/>
          <a:lstStyle/>
          <a:p>
            <a:pPr eaLnBrk="1" hangingPunct="1"/>
            <a:r>
              <a:rPr lang="en-US" smtClean="0"/>
              <a:t>Allows for “many-to-many” travel but at lower cost than full grid </a:t>
            </a:r>
          </a:p>
          <a:p>
            <a:pPr lvl="1" eaLnBrk="1" hangingPunct="1"/>
            <a:r>
              <a:rPr lang="en-US" smtClean="0"/>
              <a:t>Or could be used to supplement grid during off peak times</a:t>
            </a:r>
          </a:p>
          <a:p>
            <a:pPr eaLnBrk="1" hangingPunct="1"/>
            <a:r>
              <a:rPr lang="en-US" smtClean="0"/>
              <a:t>May require 2 transfers </a:t>
            </a:r>
          </a:p>
          <a:p>
            <a:pPr lvl="1" eaLnBrk="1" hangingPunct="1"/>
            <a:r>
              <a:rPr lang="en-US" smtClean="0"/>
              <a:t>Airline hub analogy (small city to small city)</a:t>
            </a:r>
          </a:p>
          <a:p>
            <a:pPr eaLnBrk="1" hangingPunct="1"/>
            <a:r>
              <a:rPr lang="en-US" smtClean="0"/>
              <a:t>Multi-centered systems </a:t>
            </a:r>
          </a:p>
          <a:p>
            <a:pPr lvl="1" eaLnBrk="1" hangingPunct="1"/>
            <a:r>
              <a:rPr lang="en-US" smtClean="0"/>
              <a:t>Rail stations as hubs for transfers between buses</a:t>
            </a:r>
          </a:p>
          <a:p>
            <a:pPr lvl="1" eaLnBrk="1" hangingPunct="1"/>
            <a:r>
              <a:rPr lang="en-US" smtClean="0"/>
              <a:t>Activity centers (malls, colleges, etc.) w/all day use</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Timed Transfer (Focal Point) System</a:t>
            </a:r>
          </a:p>
        </p:txBody>
      </p:sp>
      <p:sp>
        <p:nvSpPr>
          <p:cNvPr id="16387" name="Rectangle 3"/>
          <p:cNvSpPr>
            <a:spLocks noGrp="1" noChangeArrowheads="1"/>
          </p:cNvSpPr>
          <p:nvPr>
            <p:ph idx="1"/>
          </p:nvPr>
        </p:nvSpPr>
        <p:spPr/>
        <p:txBody>
          <a:bodyPr/>
          <a:lstStyle/>
          <a:p>
            <a:r>
              <a:rPr lang="en-US" smtClean="0"/>
              <a:t>Some Rules:</a:t>
            </a:r>
          </a:p>
          <a:p>
            <a:r>
              <a:rPr lang="en-US" smtClean="0"/>
              <a:t>Most lines on identical Headways (H)</a:t>
            </a:r>
          </a:p>
          <a:p>
            <a:r>
              <a:rPr lang="en-US" smtClean="0"/>
              <a:t>Travel time between TCs should be a multiple of H  </a:t>
            </a:r>
          </a:p>
          <a:p>
            <a:r>
              <a:rPr lang="en-US" smtClean="0"/>
              <a:t>Some flexibility, but if H varies, longer/shorter must be an Integer</a:t>
            </a:r>
          </a:p>
          <a:p>
            <a:r>
              <a:rPr lang="en-US" smtClean="0"/>
              <a:t>Requires operational discipline to guarantee connections</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smtClean="0"/>
              <a:t>Timed Transfer (Focal Point) System</a:t>
            </a:r>
          </a:p>
        </p:txBody>
      </p:sp>
      <p:pic>
        <p:nvPicPr>
          <p:cNvPr id="17411" name="Picture 4" descr="UCD-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1905000"/>
            <a:ext cx="49149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z="4000" smtClean="0"/>
              <a:t>Timed Transfer (Focal Point) System</a:t>
            </a:r>
          </a:p>
        </p:txBody>
      </p:sp>
      <p:pic>
        <p:nvPicPr>
          <p:cNvPr id="18435" name="Picture 4" descr="UCD-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600200"/>
            <a:ext cx="6308725" cy="461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342900" indent="-342900">
              <a:buFont typeface="Arial" pitchFamily="34" charset="0"/>
              <a:buChar char="•"/>
            </a:pPr>
            <a:r>
              <a:rPr lang="en-US" dirty="0" smtClean="0"/>
              <a:t>Understand how technology traits should match the market characteristics</a:t>
            </a:r>
          </a:p>
          <a:p>
            <a:pPr marL="342900" indent="-342900">
              <a:buFont typeface="Arial" pitchFamily="34" charset="0"/>
              <a:buChar char="•"/>
            </a:pPr>
            <a:r>
              <a:rPr lang="en-US" dirty="0" smtClean="0"/>
              <a:t>Be able to describe the different network configurations including overlaying modes, radial/crosstown/timed transfer</a:t>
            </a:r>
          </a:p>
          <a:p>
            <a:pPr marL="342900" indent="-342900">
              <a:buFont typeface="Arial" pitchFamily="34" charset="0"/>
              <a:buChar char="•"/>
            </a:pPr>
            <a:r>
              <a:rPr lang="en-US" dirty="0" smtClean="0"/>
              <a:t>Describe the integration of multiple modes including park and ride, bikes on buses and airport/intercity</a:t>
            </a:r>
            <a:endParaRPr lang="en-US" dirty="0"/>
          </a:p>
        </p:txBody>
      </p:sp>
    </p:spTree>
    <p:custDataLst>
      <p:tags r:id="rId1"/>
    </p:custDataLst>
    <p:extLst>
      <p:ext uri="{BB962C8B-B14F-4D97-AF65-F5344CB8AC3E}">
        <p14:creationId xmlns:p14="http://schemas.microsoft.com/office/powerpoint/2010/main" val="19389119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4000" smtClean="0"/>
              <a:t>Timed Transfer (Focal Point) System</a:t>
            </a:r>
          </a:p>
        </p:txBody>
      </p:sp>
      <p:pic>
        <p:nvPicPr>
          <p:cNvPr id="19459" name="Picture 4" descr="UCD-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752600"/>
            <a:ext cx="73152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en-US" smtClean="0"/>
              <a:t>Grid System Maximum Headway Theorem</a:t>
            </a:r>
            <a:endParaRPr lang="en-US" dirty="0" smtClean="0"/>
          </a:p>
        </p:txBody>
      </p:sp>
      <p:sp>
        <p:nvSpPr>
          <p:cNvPr id="20483" name="Rectangle 3"/>
          <p:cNvSpPr>
            <a:spLocks noGrp="1" noChangeArrowheads="1"/>
          </p:cNvSpPr>
          <p:nvPr>
            <p:ph idx="1"/>
          </p:nvPr>
        </p:nvSpPr>
        <p:spPr/>
        <p:txBody>
          <a:bodyPr/>
          <a:lstStyle/>
          <a:p>
            <a:endParaRPr lang="en-US" dirty="0" smtClean="0"/>
          </a:p>
          <a:p>
            <a:r>
              <a:rPr lang="en-US" dirty="0" smtClean="0"/>
              <a:t>15 Minutes is the maximum headway for:</a:t>
            </a:r>
          </a:p>
          <a:p>
            <a:pPr lvl="1"/>
            <a:r>
              <a:rPr lang="en-US" dirty="0" smtClean="0"/>
              <a:t>Random arrival at a stop or station, and therefore</a:t>
            </a:r>
          </a:p>
          <a:p>
            <a:pPr lvl="1"/>
            <a:r>
              <a:rPr lang="en-US" dirty="0" smtClean="0"/>
              <a:t>Transferring on a ubiquitous transfer network (grid)</a:t>
            </a:r>
          </a:p>
          <a:p>
            <a:endParaRPr lang="en-US" dirty="0" smtClean="0"/>
          </a:p>
          <a:p>
            <a:endParaRPr lang="en-US" dirty="0" smtClean="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r>
              <a:rPr lang="en-US" smtClean="0"/>
              <a:t>Grid System Maximum Headway Corollary</a:t>
            </a:r>
            <a:endParaRPr lang="en-US" dirty="0" smtClean="0"/>
          </a:p>
        </p:txBody>
      </p:sp>
      <p:sp>
        <p:nvSpPr>
          <p:cNvPr id="21507" name="Rectangle 3"/>
          <p:cNvSpPr>
            <a:spLocks noGrp="1" noChangeArrowheads="1"/>
          </p:cNvSpPr>
          <p:nvPr>
            <p:ph idx="1"/>
          </p:nvPr>
        </p:nvSpPr>
        <p:spPr/>
        <p:txBody>
          <a:bodyPr/>
          <a:lstStyle/>
          <a:p>
            <a:pPr marL="0" indent="0">
              <a:buNone/>
            </a:pPr>
            <a:r>
              <a:rPr lang="en-US" dirty="0" smtClean="0"/>
              <a:t>Grid service on a 15-minute maximum headway, or shorter, is the best service.                </a:t>
            </a:r>
          </a:p>
          <a:p>
            <a:pPr marL="0" indent="0">
              <a:buNone/>
            </a:pPr>
            <a:r>
              <a:rPr lang="en-US" dirty="0" smtClean="0"/>
              <a:t>               However………                </a:t>
            </a:r>
          </a:p>
          <a:p>
            <a:endParaRPr lang="en-US" dirty="0" smtClean="0"/>
          </a:p>
          <a:p>
            <a:endParaRPr lang="en-US" dirty="0" smtClean="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Maximum Headway Corollary (cont’d)</a:t>
            </a:r>
          </a:p>
        </p:txBody>
      </p:sp>
      <p:sp>
        <p:nvSpPr>
          <p:cNvPr id="22531" name="Rectangle 3"/>
          <p:cNvSpPr>
            <a:spLocks noGrp="1" noChangeArrowheads="1"/>
          </p:cNvSpPr>
          <p:nvPr>
            <p:ph idx="1"/>
          </p:nvPr>
        </p:nvSpPr>
        <p:spPr/>
        <p:txBody>
          <a:bodyPr/>
          <a:lstStyle/>
          <a:p>
            <a:pPr marL="0" indent="0">
              <a:buNone/>
            </a:pPr>
            <a:r>
              <a:rPr lang="en-US" dirty="0" smtClean="0"/>
              <a:t>If a 15-minute headway cannot be sustained, better service is provided by a timed transfer system based on a maximum system headway of 30 minutes.</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Grid and Timed Transfer Networks</a:t>
            </a:r>
          </a:p>
        </p:txBody>
      </p:sp>
      <p:sp>
        <p:nvSpPr>
          <p:cNvPr id="23555" name="Rectangle 3"/>
          <p:cNvSpPr>
            <a:spLocks noGrp="1" noChangeArrowheads="1"/>
          </p:cNvSpPr>
          <p:nvPr>
            <p:ph idx="1"/>
          </p:nvPr>
        </p:nvSpPr>
        <p:spPr/>
        <p:txBody>
          <a:bodyPr/>
          <a:lstStyle/>
          <a:p>
            <a:r>
              <a:rPr lang="en-US" smtClean="0"/>
              <a:t>Require attention to Physical Detail</a:t>
            </a:r>
          </a:p>
          <a:p>
            <a:r>
              <a:rPr lang="en-US" smtClean="0"/>
              <a:t>Relationship of Network Concept to Physical/Project Design</a:t>
            </a:r>
          </a:p>
          <a:p>
            <a:r>
              <a:rPr lang="en-US" smtClean="0"/>
              <a:t>Transit or Transfer Centers required (Infrastructure Intensive)</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z="4000" smtClean="0"/>
              <a:t>Grid and Timed Transfer Networks</a:t>
            </a:r>
          </a:p>
        </p:txBody>
      </p:sp>
      <p:pic>
        <p:nvPicPr>
          <p:cNvPr id="24579" name="Picture 6" descr="UCD-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447800"/>
            <a:ext cx="5334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Grid and Timed Transfer Networks</a:t>
            </a:r>
          </a:p>
        </p:txBody>
      </p:sp>
      <p:sp>
        <p:nvSpPr>
          <p:cNvPr id="25603" name="Rectangle 3"/>
          <p:cNvSpPr>
            <a:spLocks noGrp="1" noChangeArrowheads="1"/>
          </p:cNvSpPr>
          <p:nvPr>
            <p:ph idx="1"/>
          </p:nvPr>
        </p:nvSpPr>
        <p:spPr/>
        <p:txBody>
          <a:bodyPr/>
          <a:lstStyle/>
          <a:p>
            <a:r>
              <a:rPr lang="en-US" dirty="0" smtClean="0"/>
              <a:t>Like the Grid System, the Timed Transfer System has an important network property………. </a:t>
            </a:r>
          </a:p>
          <a:p>
            <a:r>
              <a:rPr lang="en-US" dirty="0" smtClean="0"/>
              <a:t>They concentrate CBD ridership (and some other major market ridership) on a few lines in select corridors</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smtClean="0"/>
              <a:t>Concentrating Travel Volumes Can Reduce Operating Cost</a:t>
            </a:r>
          </a:p>
        </p:txBody>
      </p:sp>
      <p:pic>
        <p:nvPicPr>
          <p:cNvPr id="26627" name="Picture 4" descr="UCD-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905000"/>
            <a:ext cx="6172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mtClean="0"/>
              <a:t>Multiple Mode Trips </a:t>
            </a:r>
          </a:p>
        </p:txBody>
      </p:sp>
      <p:sp>
        <p:nvSpPr>
          <p:cNvPr id="27651" name="Content Placeholder 2"/>
          <p:cNvSpPr>
            <a:spLocks noGrp="1"/>
          </p:cNvSpPr>
          <p:nvPr>
            <p:ph idx="1"/>
          </p:nvPr>
        </p:nvSpPr>
        <p:spPr>
          <a:xfrm>
            <a:off x="457200" y="1600200"/>
            <a:ext cx="8382000" cy="4525963"/>
          </a:xfrm>
        </p:spPr>
        <p:txBody>
          <a:bodyPr/>
          <a:lstStyle/>
          <a:p>
            <a:pPr eaLnBrk="1" hangingPunct="1"/>
            <a:r>
              <a:rPr lang="en-US" smtClean="0"/>
              <a:t>Circulator shuttle (bus, van, people mover)</a:t>
            </a:r>
          </a:p>
          <a:p>
            <a:pPr lvl="1" eaLnBrk="1" hangingPunct="1"/>
            <a:r>
              <a:rPr lang="en-US" smtClean="0"/>
              <a:t>Corporate</a:t>
            </a:r>
          </a:p>
          <a:p>
            <a:pPr lvl="1" eaLnBrk="1" hangingPunct="1"/>
            <a:r>
              <a:rPr lang="en-US" smtClean="0"/>
              <a:t>Neighborhood</a:t>
            </a:r>
          </a:p>
          <a:p>
            <a:pPr lvl="1" eaLnBrk="1" hangingPunct="1"/>
            <a:r>
              <a:rPr lang="en-US" smtClean="0"/>
              <a:t>Downtown</a:t>
            </a:r>
          </a:p>
          <a:p>
            <a:pPr eaLnBrk="1" hangingPunct="1"/>
            <a:r>
              <a:rPr lang="en-US" smtClean="0"/>
              <a:t>Low Demand Areas </a:t>
            </a:r>
          </a:p>
          <a:p>
            <a:pPr lvl="1" eaLnBrk="1" hangingPunct="1"/>
            <a:r>
              <a:rPr lang="en-US" smtClean="0"/>
              <a:t>Flexible-route minibus or van</a:t>
            </a:r>
          </a:p>
          <a:p>
            <a:pPr lvl="1" eaLnBrk="1" hangingPunct="1"/>
            <a:r>
              <a:rPr lang="en-US" smtClean="0"/>
              <a:t>Demand Response vehicle</a:t>
            </a:r>
          </a:p>
          <a:p>
            <a:pPr lvl="1" eaLnBrk="1" hangingPunct="1"/>
            <a:r>
              <a:rPr lang="en-US" smtClean="0"/>
              <a:t>Taxi</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mtClean="0"/>
              <a:t>Multiple Mode Trips (cont.)</a:t>
            </a:r>
          </a:p>
        </p:txBody>
      </p:sp>
      <p:sp>
        <p:nvSpPr>
          <p:cNvPr id="28675" name="Content Placeholder 2"/>
          <p:cNvSpPr>
            <a:spLocks noGrp="1"/>
          </p:cNvSpPr>
          <p:nvPr>
            <p:ph idx="1"/>
          </p:nvPr>
        </p:nvSpPr>
        <p:spPr>
          <a:xfrm>
            <a:off x="457200" y="1600200"/>
            <a:ext cx="8382000" cy="4525963"/>
          </a:xfrm>
        </p:spPr>
        <p:txBody>
          <a:bodyPr/>
          <a:lstStyle/>
          <a:p>
            <a:pPr eaLnBrk="1" hangingPunct="1"/>
            <a:r>
              <a:rPr lang="en-US" smtClean="0"/>
              <a:t>Park and Ride</a:t>
            </a:r>
          </a:p>
          <a:p>
            <a:pPr lvl="1" eaLnBrk="1" hangingPunct="1"/>
            <a:r>
              <a:rPr lang="en-US" smtClean="0"/>
              <a:t>Relatively small operating cost for transit system</a:t>
            </a:r>
          </a:p>
          <a:p>
            <a:pPr lvl="2" eaLnBrk="1" hangingPunct="1"/>
            <a:r>
              <a:rPr lang="en-US" smtClean="0"/>
              <a:t>Lot security and upkeep &lt;&lt;$ feeder bus service</a:t>
            </a:r>
          </a:p>
          <a:p>
            <a:pPr lvl="2" eaLnBrk="1" hangingPunct="1"/>
            <a:r>
              <a:rPr lang="en-US" smtClean="0"/>
              <a:t>Costs borne by auto drivers who park there</a:t>
            </a:r>
          </a:p>
          <a:p>
            <a:pPr lvl="1" eaLnBrk="1" hangingPunct="1"/>
            <a:r>
              <a:rPr lang="en-US" smtClean="0"/>
              <a:t>Requires large area for surface lots or high cost structure</a:t>
            </a:r>
          </a:p>
          <a:p>
            <a:pPr lvl="2" eaLnBrk="1" hangingPunct="1"/>
            <a:r>
              <a:rPr lang="en-US" smtClean="0"/>
              <a:t>Limits station area development / TOD potential</a:t>
            </a:r>
          </a:p>
          <a:p>
            <a:pPr lvl="1" eaLnBrk="1" hangingPunct="1"/>
            <a:r>
              <a:rPr lang="en-US" smtClean="0"/>
              <a:t>Reduced benefits (emissions, cost of auto use, etc.)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lstStyle/>
          <a:p>
            <a:r>
              <a:rPr lang="en-US" dirty="0"/>
              <a:t>Transit systems often include aspects of the radial, grid, and timed transfer </a:t>
            </a:r>
            <a:r>
              <a:rPr lang="en-US" dirty="0" smtClean="0"/>
              <a:t>concepts in their design characteristics.</a:t>
            </a:r>
            <a:endParaRPr lang="en-US" dirty="0"/>
          </a:p>
          <a:p>
            <a:endParaRPr lang="en-US" dirty="0"/>
          </a:p>
        </p:txBody>
      </p:sp>
    </p:spTree>
    <p:custDataLst>
      <p:tags r:id="rId1"/>
    </p:custDataLst>
    <p:extLst>
      <p:ext uri="{BB962C8B-B14F-4D97-AF65-F5344CB8AC3E}">
        <p14:creationId xmlns:p14="http://schemas.microsoft.com/office/powerpoint/2010/main" val="17764154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Multiple Mode Trips (continued)</a:t>
            </a:r>
          </a:p>
        </p:txBody>
      </p:sp>
      <p:sp>
        <p:nvSpPr>
          <p:cNvPr id="29699" name="Content Placeholder 2"/>
          <p:cNvSpPr>
            <a:spLocks noGrp="1"/>
          </p:cNvSpPr>
          <p:nvPr>
            <p:ph idx="1"/>
          </p:nvPr>
        </p:nvSpPr>
        <p:spPr>
          <a:xfrm>
            <a:off x="457200" y="1600200"/>
            <a:ext cx="8382000" cy="4525963"/>
          </a:xfrm>
        </p:spPr>
        <p:txBody>
          <a:bodyPr/>
          <a:lstStyle/>
          <a:p>
            <a:pPr eaLnBrk="1" hangingPunct="1"/>
            <a:r>
              <a:rPr lang="en-US" smtClean="0"/>
              <a:t>Bicycling</a:t>
            </a:r>
          </a:p>
          <a:p>
            <a:pPr lvl="1" eaLnBrk="1" hangingPunct="1"/>
            <a:r>
              <a:rPr lang="en-US" smtClean="0"/>
              <a:t>Lockers, bike racks at stations</a:t>
            </a:r>
          </a:p>
          <a:p>
            <a:pPr lvl="1" eaLnBrk="1" hangingPunct="1"/>
            <a:r>
              <a:rPr lang="en-US" smtClean="0"/>
              <a:t>Bike stations (safe storage and repair)</a:t>
            </a:r>
          </a:p>
          <a:p>
            <a:pPr lvl="1" eaLnBrk="1" hangingPunct="1"/>
            <a:r>
              <a:rPr lang="en-US" smtClean="0"/>
              <a:t>Bike sharing</a:t>
            </a:r>
          </a:p>
          <a:p>
            <a:pPr lvl="1" eaLnBrk="1" hangingPunct="1"/>
            <a:r>
              <a:rPr lang="en-US" smtClean="0"/>
              <a:t>Bike racks on buses</a:t>
            </a:r>
          </a:p>
          <a:p>
            <a:pPr lvl="1" eaLnBrk="1" hangingPunct="1"/>
            <a:r>
              <a:rPr lang="en-US" smtClean="0"/>
              <a:t>Storage locations on rail cars</a:t>
            </a:r>
          </a:p>
          <a:p>
            <a:pPr eaLnBrk="1" hangingPunct="1"/>
            <a:r>
              <a:rPr lang="en-US" smtClean="0"/>
              <a:t>The “last mile” problem</a:t>
            </a:r>
          </a:p>
          <a:p>
            <a:pPr lvl="1" eaLnBrk="1" hangingPunct="1"/>
            <a:r>
              <a:rPr lang="en-US" smtClean="0"/>
              <a:t>Often a problem where density not adequate to support attractive level of regular transit service</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mtClean="0"/>
              <a:t>Other Network Considerations</a:t>
            </a:r>
          </a:p>
        </p:txBody>
      </p:sp>
      <p:sp>
        <p:nvSpPr>
          <p:cNvPr id="3" name="Content Placeholder 2"/>
          <p:cNvSpPr>
            <a:spLocks noGrp="1"/>
          </p:cNvSpPr>
          <p:nvPr>
            <p:ph idx="1"/>
          </p:nvPr>
        </p:nvSpPr>
        <p:spPr/>
        <p:txBody>
          <a:bodyPr/>
          <a:lstStyle/>
          <a:p>
            <a:pPr eaLnBrk="1" hangingPunct="1">
              <a:defRPr/>
            </a:pPr>
            <a:r>
              <a:rPr lang="en-US" dirty="0" smtClean="0"/>
              <a:t>Connections to inter-city hubs</a:t>
            </a:r>
          </a:p>
          <a:p>
            <a:pPr lvl="1" eaLnBrk="1" hangingPunct="1">
              <a:defRPr/>
            </a:pPr>
            <a:r>
              <a:rPr lang="en-US" dirty="0" smtClean="0"/>
              <a:t>Airports</a:t>
            </a:r>
          </a:p>
          <a:p>
            <a:pPr lvl="1" eaLnBrk="1" hangingPunct="1">
              <a:defRPr/>
            </a:pPr>
            <a:r>
              <a:rPr lang="en-US" dirty="0" smtClean="0"/>
              <a:t>Train Station (High-Speed Rail)</a:t>
            </a:r>
          </a:p>
          <a:p>
            <a:pPr eaLnBrk="1" hangingPunct="1">
              <a:defRPr/>
            </a:pPr>
            <a:r>
              <a:rPr lang="en-US" dirty="0" smtClean="0"/>
              <a:t>Special events</a:t>
            </a:r>
          </a:p>
          <a:p>
            <a:pPr lvl="1" eaLnBrk="1" hangingPunct="1">
              <a:defRPr/>
            </a:pPr>
            <a:r>
              <a:rPr lang="en-US" dirty="0" smtClean="0"/>
              <a:t>Stadiums, arenas, festivals</a:t>
            </a:r>
          </a:p>
          <a:p>
            <a:pPr lvl="2" eaLnBrk="1" hangingPunct="1">
              <a:defRPr/>
            </a:pPr>
            <a:r>
              <a:rPr lang="en-US" dirty="0" smtClean="0"/>
              <a:t>Often very occasional use (handful of events each year) but very large volumes</a:t>
            </a:r>
          </a:p>
          <a:p>
            <a:pPr lvl="2" eaLnBrk="1" hangingPunct="1">
              <a:defRPr/>
            </a:pPr>
            <a:r>
              <a:rPr lang="en-US" dirty="0" smtClean="0"/>
              <a:t>Can provide wider support for facilities (even if only use the service once a year)</a:t>
            </a:r>
          </a:p>
          <a:p>
            <a:pPr marL="457200" lvl="1" indent="0" eaLnBrk="1" hangingPunct="1">
              <a:buFont typeface="Arial" charset="0"/>
              <a:buNone/>
              <a:defRPr/>
            </a:pPr>
            <a:endParaRPr lang="en-US" dirty="0" smtClean="0"/>
          </a:p>
          <a:p>
            <a:pPr lvl="1" eaLnBrk="1" hangingPunct="1">
              <a:defRPr/>
            </a:pPr>
            <a:endParaRPr lang="en-US" dirty="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mtClean="0"/>
              <a:t>Network Structure Summary</a:t>
            </a:r>
          </a:p>
        </p:txBody>
      </p:sp>
      <p:sp>
        <p:nvSpPr>
          <p:cNvPr id="31747" name="Content Placeholder 2"/>
          <p:cNvSpPr>
            <a:spLocks noGrp="1"/>
          </p:cNvSpPr>
          <p:nvPr>
            <p:ph idx="1"/>
          </p:nvPr>
        </p:nvSpPr>
        <p:spPr/>
        <p:txBody>
          <a:bodyPr/>
          <a:lstStyle/>
          <a:p>
            <a:pPr eaLnBrk="1" hangingPunct="1"/>
            <a:r>
              <a:rPr lang="en-US" dirty="0" smtClean="0"/>
              <a:t>Transit systems often include aspects of the radial, grid, and timed transfer concepts</a:t>
            </a:r>
          </a:p>
          <a:p>
            <a:pPr eaLnBrk="1" hangingPunct="1"/>
            <a:r>
              <a:rPr lang="en-US" dirty="0" smtClean="0"/>
              <a:t>Heaviest travel link(s) in network may be considered as corridor(s) for higher volume modes such as rail or BRT</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mtClean="0"/>
              <a:t>Metropolitan Area Travel</a:t>
            </a:r>
          </a:p>
        </p:txBody>
      </p:sp>
      <p:sp>
        <p:nvSpPr>
          <p:cNvPr id="3075" name="Content Placeholder 2"/>
          <p:cNvSpPr>
            <a:spLocks noGrp="1"/>
          </p:cNvSpPr>
          <p:nvPr>
            <p:ph idx="1"/>
          </p:nvPr>
        </p:nvSpPr>
        <p:spPr/>
        <p:txBody>
          <a:bodyPr/>
          <a:lstStyle/>
          <a:p>
            <a:pPr marL="0" lvl="1" indent="0" eaLnBrk="1" hangingPunct="1">
              <a:buNone/>
            </a:pPr>
            <a:r>
              <a:rPr lang="en-US" dirty="0" smtClean="0"/>
              <a:t>Diverse origins and destinations</a:t>
            </a:r>
          </a:p>
          <a:p>
            <a:pPr marL="525780" lvl="1"/>
            <a:r>
              <a:rPr lang="en-US" dirty="0" smtClean="0"/>
              <a:t>Auto access available for virtually any O/D pair at any time of day</a:t>
            </a:r>
          </a:p>
          <a:p>
            <a:pPr marL="525780" lvl="1"/>
            <a:r>
              <a:rPr lang="en-US" dirty="0" smtClean="0"/>
              <a:t>Traditional Central Business Districts generally represent less than 10% of the region’s overall travel market</a:t>
            </a:r>
          </a:p>
          <a:p>
            <a:pPr marL="525780" lvl="1"/>
            <a:r>
              <a:rPr lang="en-US" dirty="0" smtClean="0"/>
              <a:t>To attract a large market share, transit must appeal to non-CBD travel</a:t>
            </a:r>
          </a:p>
          <a:p>
            <a:pPr marL="525780" lvl="1"/>
            <a:r>
              <a:rPr lang="en-US" dirty="0" smtClean="0"/>
              <a:t>A challenge for transit to “organize” diverse travel patterns into functional transit lines.</a:t>
            </a:r>
          </a:p>
          <a:p>
            <a:pPr marL="342900" lvl="1" indent="-342900" eaLnBrk="1" hangingPunct="1">
              <a:buFont typeface="Arial" charset="0"/>
              <a:buChar char="•"/>
            </a:pPr>
            <a:endParaRPr lang="en-US" dirty="0" smtClean="0"/>
          </a:p>
          <a:p>
            <a:pPr eaLnBrk="1" hangingPunct="1"/>
            <a:endParaRPr lang="en-US" dirty="0" smtClean="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Typical Regional Travel Patterns</a:t>
            </a:r>
          </a:p>
        </p:txBody>
      </p:sp>
      <p:pic>
        <p:nvPicPr>
          <p:cNvPr id="4099" name="Picture 4" descr="UCD-28"/>
          <p:cNvPicPr>
            <a:picLocks noChangeAspect="1" noChangeArrowheads="1"/>
          </p:cNvPicPr>
          <p:nvPr/>
        </p:nvPicPr>
        <p:blipFill rotWithShape="1">
          <a:blip r:embed="rId4">
            <a:extLst>
              <a:ext uri="{28A0092B-C50C-407E-A947-70E740481C1C}">
                <a14:useLocalDpi xmlns:a14="http://schemas.microsoft.com/office/drawing/2010/main" val="0"/>
              </a:ext>
            </a:extLst>
          </a:blip>
          <a:srcRect t="3390" b="5085"/>
          <a:stretch/>
        </p:blipFill>
        <p:spPr bwMode="auto">
          <a:xfrm>
            <a:off x="838200" y="1828800"/>
            <a:ext cx="7162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smtClean="0"/>
              <a:t>Transit’s Competitive Situation</a:t>
            </a:r>
            <a:br>
              <a:rPr lang="en-US" sz="4000" smtClean="0"/>
            </a:br>
            <a:r>
              <a:rPr lang="en-US" sz="4000" smtClean="0"/>
              <a:t>(Conceptual Mode Choice Curve)</a:t>
            </a:r>
          </a:p>
        </p:txBody>
      </p:sp>
      <p:pic>
        <p:nvPicPr>
          <p:cNvPr id="5123" name="Picture 3" descr="UCD-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286000"/>
            <a:ext cx="5238750"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smtClean="0"/>
              <a:t>“Ubiquitous” (Everywhere to Everywhere) System Probably Not Affordable </a:t>
            </a:r>
          </a:p>
        </p:txBody>
      </p:sp>
      <p:pic>
        <p:nvPicPr>
          <p:cNvPr id="6147" name="Picture 4" descr="UCD-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057400"/>
            <a:ext cx="4191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Systemwide Network Concepts</a:t>
            </a:r>
          </a:p>
        </p:txBody>
      </p:sp>
      <p:sp>
        <p:nvSpPr>
          <p:cNvPr id="7171" name="Rectangle 3"/>
          <p:cNvSpPr>
            <a:spLocks noGrp="1" noChangeArrowheads="1"/>
          </p:cNvSpPr>
          <p:nvPr>
            <p:ph idx="1"/>
          </p:nvPr>
        </p:nvSpPr>
        <p:spPr/>
        <p:txBody>
          <a:bodyPr/>
          <a:lstStyle/>
          <a:p>
            <a:r>
              <a:rPr lang="en-US" dirty="0" smtClean="0"/>
              <a:t>Traditional CBD Radial Networks</a:t>
            </a:r>
          </a:p>
          <a:p>
            <a:r>
              <a:rPr lang="en-US" dirty="0" smtClean="0"/>
              <a:t>Grid Networks</a:t>
            </a:r>
          </a:p>
          <a:p>
            <a:r>
              <a:rPr lang="en-US" dirty="0" smtClean="0"/>
              <a:t>Timed Transfer Networks</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Traditional Radial Concept</a:t>
            </a:r>
          </a:p>
        </p:txBody>
      </p:sp>
      <p:pic>
        <p:nvPicPr>
          <p:cNvPr id="8195" name="Picture 3" descr="UCD-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828800"/>
            <a:ext cx="4343400" cy="43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605</TotalTime>
  <Words>1200</Words>
  <Application>Microsoft Office PowerPoint</Application>
  <PresentationFormat>On-screen Show (4:3)</PresentationFormat>
  <Paragraphs>175</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Clarity</vt:lpstr>
      <vt:lpstr>Network Characteristics</vt:lpstr>
      <vt:lpstr>Learning Objectives</vt:lpstr>
      <vt:lpstr>Overall Context</vt:lpstr>
      <vt:lpstr>Metropolitan Area Travel</vt:lpstr>
      <vt:lpstr>Typical Regional Travel Patterns</vt:lpstr>
      <vt:lpstr>Transit’s Competitive Situation (Conceptual Mode Choice Curve)</vt:lpstr>
      <vt:lpstr>“Ubiquitous” (Everywhere to Everywhere) System Probably Not Affordable </vt:lpstr>
      <vt:lpstr>Systemwide Network Concepts</vt:lpstr>
      <vt:lpstr>Traditional Radial Concept</vt:lpstr>
      <vt:lpstr>Radial Network Characteristics</vt:lpstr>
      <vt:lpstr>Grid System</vt:lpstr>
      <vt:lpstr>Grid System Characteristics</vt:lpstr>
      <vt:lpstr>Grid System</vt:lpstr>
      <vt:lpstr>Grid System</vt:lpstr>
      <vt:lpstr>Timed Transfer (Focal Point) System</vt:lpstr>
      <vt:lpstr>Timed Transfer Characteristics</vt:lpstr>
      <vt:lpstr>Timed Transfer (Focal Point) System</vt:lpstr>
      <vt:lpstr>Timed Transfer (Focal Point) System</vt:lpstr>
      <vt:lpstr>Timed Transfer (Focal Point) System</vt:lpstr>
      <vt:lpstr>Timed Transfer (Focal Point) System</vt:lpstr>
      <vt:lpstr>Grid System Maximum Headway Theorem</vt:lpstr>
      <vt:lpstr>Grid System Maximum Headway Corollary</vt:lpstr>
      <vt:lpstr>Maximum Headway Corollary (cont’d)</vt:lpstr>
      <vt:lpstr>Grid and Timed Transfer Networks</vt:lpstr>
      <vt:lpstr>Grid and Timed Transfer Networks</vt:lpstr>
      <vt:lpstr>Grid and Timed Transfer Networks</vt:lpstr>
      <vt:lpstr>Concentrating Travel Volumes Can Reduce Operating Cost</vt:lpstr>
      <vt:lpstr>Multiple Mode Trips </vt:lpstr>
      <vt:lpstr>Multiple Mode Trips (cont.)</vt:lpstr>
      <vt:lpstr>Multiple Mode Trips (continued)</vt:lpstr>
      <vt:lpstr>Other Network Considerations</vt:lpstr>
      <vt:lpstr>Network Structure Summary</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68</cp:revision>
  <dcterms:created xsi:type="dcterms:W3CDTF">2012-01-19T20:24:50Z</dcterms:created>
  <dcterms:modified xsi:type="dcterms:W3CDTF">2015-06-03T18:06:05Z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0447919C-6703-4247-84C3-AECAC8608498</vt:lpwstr>
  </property>
  <property fmtid="{D5CDD505-2E9C-101B-9397-08002B2CF9AE}" pid="3" name="ArticulatePath">
    <vt:lpwstr>Module 3 Lesson 3 Network Characteristics 5.19.15</vt:lpwstr>
  </property>
</Properties>
</file>