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24"/>
  </p:notesMasterIdLst>
  <p:sldIdLst>
    <p:sldId id="545" r:id="rId2"/>
    <p:sldId id="565" r:id="rId3"/>
    <p:sldId id="567" r:id="rId4"/>
    <p:sldId id="547" r:id="rId5"/>
    <p:sldId id="566" r:id="rId6"/>
    <p:sldId id="548" r:id="rId7"/>
    <p:sldId id="549" r:id="rId8"/>
    <p:sldId id="550" r:id="rId9"/>
    <p:sldId id="551" r:id="rId10"/>
    <p:sldId id="552" r:id="rId11"/>
    <p:sldId id="564" r:id="rId12"/>
    <p:sldId id="554" r:id="rId13"/>
    <p:sldId id="555" r:id="rId14"/>
    <p:sldId id="556" r:id="rId15"/>
    <p:sldId id="557" r:id="rId16"/>
    <p:sldId id="558" r:id="rId17"/>
    <p:sldId id="559" r:id="rId18"/>
    <p:sldId id="560" r:id="rId19"/>
    <p:sldId id="561" r:id="rId20"/>
    <p:sldId id="562" r:id="rId21"/>
    <p:sldId id="563" r:id="rId22"/>
    <p:sldId id="546" r:id="rId23"/>
  </p:sldIdLst>
  <p:sldSz cx="9144000" cy="6858000" type="screen4x3"/>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74063" autoAdjust="0"/>
  </p:normalViewPr>
  <p:slideViewPr>
    <p:cSldViewPr>
      <p:cViewPr>
        <p:scale>
          <a:sx n="60" d="100"/>
          <a:sy n="60" d="100"/>
        </p:scale>
        <p:origin x="-1080" y="-51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B71D85-367C-4C6D-B64D-F8F86FB525D5}" type="datetimeFigureOut">
              <a:rPr lang="en-US" smtClean="0"/>
              <a:pPr/>
              <a:t>6/3/2015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A1F8C8-8E18-48E8-A745-10AB944894D6}" type="slidenum">
              <a:rPr lang="en-US" smtClean="0"/>
              <a:pPr/>
              <a:t>‹#›</a:t>
            </a:fld>
            <a:endParaRPr lang="en-US" dirty="0"/>
          </a:p>
        </p:txBody>
      </p:sp>
    </p:spTree>
    <p:extLst>
      <p:ext uri="{BB962C8B-B14F-4D97-AF65-F5344CB8AC3E}">
        <p14:creationId xmlns:p14="http://schemas.microsoft.com/office/powerpoint/2010/main" val="1598539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presentation is designed to give a brief introduction to the history and the current state of regional transportation planning in the United States.</a:t>
            </a:r>
          </a:p>
          <a:p>
            <a:endParaRPr lang="en-US" dirty="0" smtClean="0"/>
          </a:p>
          <a:p>
            <a:pPr defTabSz="897301">
              <a:defRPr/>
            </a:pPr>
            <a:r>
              <a:rPr lang="en-US" dirty="0" smtClean="0"/>
              <a:t>First,</a:t>
            </a:r>
            <a:r>
              <a:rPr lang="en-US" baseline="0" dirty="0" smtClean="0"/>
              <a:t> t</a:t>
            </a:r>
            <a:r>
              <a:rPr lang="en-US" dirty="0" smtClean="0"/>
              <a:t>he presentation</a:t>
            </a:r>
            <a:r>
              <a:rPr lang="en-US" baseline="0" dirty="0" smtClean="0"/>
              <a:t> highlights reasons why regional planning is important for public transportation. </a:t>
            </a:r>
          </a:p>
          <a:p>
            <a:pPr defTabSz="897301">
              <a:defRPr/>
            </a:pPr>
            <a:r>
              <a:rPr lang="en-US" baseline="0" dirty="0" smtClean="0"/>
              <a:t>Next, a brief history of regional transport planning is introduced.</a:t>
            </a:r>
          </a:p>
          <a:p>
            <a:pPr defTabSz="897301">
              <a:defRPr/>
            </a:pPr>
            <a:r>
              <a:rPr lang="en-US" baseline="0" dirty="0" smtClean="0"/>
              <a:t>Then the current regional transportation planning process is described including relevant planning documents, such as long range and short range plans.</a:t>
            </a:r>
          </a:p>
          <a:p>
            <a:pPr defTabSz="897301">
              <a:defRPr/>
            </a:pPr>
            <a:r>
              <a:rPr lang="en-US" baseline="0" dirty="0" smtClean="0"/>
              <a:t>Funding sources for regional planning are identified and federal and state funding sources for public transport are examined.</a:t>
            </a:r>
          </a:p>
          <a:p>
            <a:pPr defTabSz="897301">
              <a:defRPr/>
            </a:pPr>
            <a:r>
              <a:rPr lang="en-US" baseline="0" dirty="0" smtClean="0"/>
              <a:t>Lastly, the 4-step planning process is briefly introduced (more details are presented in another lecture of module 3)</a:t>
            </a:r>
            <a:endParaRPr lang="en-US" dirty="0" smtClean="0"/>
          </a:p>
          <a:p>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1</a:t>
            </a:fld>
            <a:endParaRPr lang="en-US"/>
          </a:p>
        </p:txBody>
      </p:sp>
    </p:spTree>
    <p:extLst>
      <p:ext uri="{BB962C8B-B14F-4D97-AF65-F5344CB8AC3E}">
        <p14:creationId xmlns:p14="http://schemas.microsoft.com/office/powerpoint/2010/main" val="900895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defTabSz="907171">
              <a:defRPr/>
            </a:pPr>
            <a:r>
              <a:rPr lang="en-US" sz="2800" b="1" dirty="0" smtClean="0"/>
              <a:t>“Clean Air Act Amendments of 1990</a:t>
            </a:r>
          </a:p>
          <a:p>
            <a:pPr marL="0" lvl="1" defTabSz="907171">
              <a:defRPr/>
            </a:pPr>
            <a:r>
              <a:rPr lang="en-US" sz="2800" dirty="0" smtClean="0"/>
              <a:t>New transportation projects must conform to State Implementation Plan (SIP)with  focus on reducing air quality violations</a:t>
            </a:r>
          </a:p>
          <a:p>
            <a:pPr marL="317509" indent="-317509">
              <a:buFont typeface="Wingdings"/>
              <a:buChar char=""/>
              <a:defRPr/>
            </a:pPr>
            <a:r>
              <a:rPr lang="en-US" sz="2800" dirty="0" smtClean="0"/>
              <a:t>CAA of 1970 had been a great success</a:t>
            </a:r>
          </a:p>
          <a:p>
            <a:pPr marL="317509" indent="-317509">
              <a:buFont typeface="Wingdings"/>
              <a:buChar char=""/>
              <a:defRPr/>
            </a:pPr>
            <a:r>
              <a:rPr lang="en-US" sz="2800" dirty="0" smtClean="0"/>
              <a:t>Title 1 of CAAA 1990 addressed the attainment and maintenance of NAAQS. </a:t>
            </a:r>
          </a:p>
          <a:p>
            <a:pPr marL="317509" indent="-317509">
              <a:buFont typeface="Wingdings"/>
              <a:buChar char=""/>
              <a:defRPr/>
            </a:pPr>
            <a:r>
              <a:rPr lang="en-US" sz="2800" dirty="0" smtClean="0"/>
              <a:t>Non-attainment areas were classified for ozone, CO, and particulate matter in accordance with the severity of the air pollution problem. </a:t>
            </a:r>
          </a:p>
          <a:p>
            <a:pPr marL="317509" indent="-317509">
              <a:buFont typeface="Wingdings"/>
              <a:buChar char=""/>
              <a:defRPr/>
            </a:pPr>
            <a:r>
              <a:rPr lang="en-US" sz="2800" dirty="0" smtClean="0"/>
              <a:t>Depending upon the degree to which an area exceeded the standard, that area was required to implement various control programs and to achieve attainment of the NAAQS within a specified period of time. </a:t>
            </a:r>
          </a:p>
          <a:p>
            <a:pPr marL="317509" indent="-317509">
              <a:buFont typeface="Wingdings"/>
              <a:buChar char=""/>
              <a:defRPr/>
            </a:pPr>
            <a:r>
              <a:rPr lang="en-US" sz="2800" dirty="0" smtClean="0"/>
              <a:t>The areas that were furthest out of compliance were given the longest length of time to achieve the standards. </a:t>
            </a:r>
          </a:p>
          <a:p>
            <a:pPr marL="0" lvl="1" defTabSz="907171">
              <a:defRPr/>
            </a:pPr>
            <a:r>
              <a:rPr lang="en-US" sz="2800" dirty="0" smtClean="0"/>
              <a:t>CAAA 1990</a:t>
            </a:r>
          </a:p>
          <a:p>
            <a:pPr marL="317509" indent="-317509">
              <a:buFont typeface="Wingdings"/>
              <a:buChar char=""/>
              <a:defRPr/>
            </a:pPr>
            <a:r>
              <a:rPr lang="en-US" sz="2800" dirty="0" smtClean="0"/>
              <a:t>expanded the “sanctions" where states failed to carry out requirements of the Act. </a:t>
            </a:r>
          </a:p>
          <a:p>
            <a:pPr marL="317509" indent="-317509">
              <a:buFont typeface="Wingdings"/>
              <a:buChar char=""/>
              <a:defRPr/>
            </a:pPr>
            <a:r>
              <a:rPr lang="en-US" sz="2800" dirty="0" smtClean="0"/>
              <a:t>Previously, sanctions were only applied for failing to submit a SIP. </a:t>
            </a:r>
          </a:p>
          <a:p>
            <a:pPr marL="317509" indent="-317509">
              <a:buFont typeface="Wingdings"/>
              <a:buChar char=""/>
              <a:defRPr/>
            </a:pPr>
            <a:r>
              <a:rPr lang="en-US" sz="2800" dirty="0" smtClean="0"/>
              <a:t>Now, sanctions could additionally be triggered when EPA disapproved a SIP or a State or MPO failed to implement any SIP provision. </a:t>
            </a:r>
          </a:p>
          <a:p>
            <a:pPr marL="317509" indent="-317509">
              <a:buFont typeface="Wingdings"/>
              <a:buChar char=""/>
              <a:defRPr/>
            </a:pPr>
            <a:r>
              <a:rPr lang="en-US" sz="2800" dirty="0" smtClean="0"/>
              <a:t>mandatory sanctions included withholding approval of Federal-aid highway projects</a:t>
            </a:r>
          </a:p>
          <a:p>
            <a:pPr marL="317509" indent="-317509">
              <a:buFont typeface="Wingdings"/>
              <a:buChar char=""/>
              <a:defRPr/>
            </a:pPr>
            <a:r>
              <a:rPr lang="en-US" sz="2800" dirty="0" smtClean="0"/>
              <a:t>Areas had 18 months to correct the deficiency before the sanctions took effect</a:t>
            </a:r>
          </a:p>
          <a:p>
            <a:pPr marL="317509" indent="-317509">
              <a:buFont typeface="Wingdings"/>
              <a:buChar char=""/>
              <a:defRPr/>
            </a:pPr>
            <a:r>
              <a:rPr lang="en-US" sz="2800" dirty="0" smtClean="0"/>
              <a:t>Previously, sanctions could only be applied to the Non-attainment area. The 1990 provisions expanded the application of sanctions to any portion of the State that EPA determined reasonable and appropriate</a:t>
            </a:r>
          </a:p>
          <a:p>
            <a:pPr marL="317509" indent="-317509">
              <a:buFont typeface="Wingdings"/>
              <a:buChar char=""/>
              <a:defRPr/>
            </a:pPr>
            <a:r>
              <a:rPr lang="en-US" sz="2800" dirty="0" smtClean="0"/>
              <a:t>set more stringent emission standards for automobiles and light duty trucks to be met between model years 1996 to 2003; beginning with 40 percent of vehicles in 1994 and increasing to 100 percent by 1998</a:t>
            </a:r>
          </a:p>
          <a:p>
            <a:pPr marL="317509" indent="-317509">
              <a:buFont typeface="Wingdings"/>
              <a:buChar char=""/>
              <a:defRPr/>
            </a:pPr>
            <a:r>
              <a:rPr lang="en-US" sz="2800" dirty="0" smtClean="0"/>
              <a:t>A pilot program was set up for the sale of clean fuel vehicles in California. </a:t>
            </a:r>
          </a:p>
          <a:p>
            <a:pPr marL="317509" indent="-317509">
              <a:buFont typeface="Wingdings"/>
              <a:buChar char=""/>
              <a:defRPr/>
            </a:pPr>
            <a:r>
              <a:rPr lang="en-US" sz="2800" dirty="0" smtClean="0"/>
              <a:t>The Act also required government and private fleets in polluted areas to purchase 30 percent of the vehicles to be clean fueled. </a:t>
            </a:r>
          </a:p>
          <a:p>
            <a:pPr marL="317509" indent="-317509">
              <a:buFont typeface="Wingdings"/>
              <a:buChar char=""/>
              <a:defRPr/>
            </a:pPr>
            <a:r>
              <a:rPr lang="en-US" sz="2800" dirty="0" smtClean="0"/>
              <a:t>The Act required the sale of “reformulated gasoline" with specified oxygen content in the nine cities with the most severe ozone problems. </a:t>
            </a:r>
          </a:p>
          <a:p>
            <a:pPr marL="317509" indent="-317509">
              <a:buFont typeface="Wingdings"/>
              <a:buChar char=""/>
              <a:defRPr/>
            </a:pPr>
            <a:r>
              <a:rPr lang="en-US" sz="2800" dirty="0" smtClean="0"/>
              <a:t>It also required the sale of gasoline with higher oxygen content to reduce winter CO pollution. </a:t>
            </a:r>
          </a:p>
          <a:p>
            <a:pPr marL="317509" indent="-317509">
              <a:buFont typeface="Wingdings"/>
              <a:buChar char=""/>
              <a:defRPr/>
            </a:pPr>
            <a:r>
              <a:rPr lang="en-US" sz="2800" dirty="0" smtClean="0"/>
              <a:t>As of January 1, 1996, lead was banned from use in motor fuel.</a:t>
            </a:r>
          </a:p>
          <a:p>
            <a:pPr marL="317509" indent="-317509">
              <a:buFont typeface="Wingdings"/>
              <a:buChar char=""/>
              <a:defRPr/>
            </a:pPr>
            <a:endParaRPr lang="en-US" sz="2800" dirty="0" smtClean="0"/>
          </a:p>
          <a:p>
            <a:pPr marL="317509" indent="-317509">
              <a:defRPr/>
            </a:pPr>
            <a:r>
              <a:rPr lang="en-US" sz="2800" b="1" dirty="0" smtClean="0"/>
              <a:t>ADA</a:t>
            </a:r>
          </a:p>
          <a:p>
            <a:pPr marL="317509" indent="-317509">
              <a:buFont typeface="Wingdings"/>
              <a:buChar char=""/>
              <a:defRPr/>
            </a:pPr>
            <a:r>
              <a:rPr lang="en-US" sz="2800" dirty="0" smtClean="0"/>
              <a:t>The ADA prohibited discrimination on the basis of disability in both the public and private sectors</a:t>
            </a:r>
          </a:p>
          <a:p>
            <a:pPr marL="317509" indent="-317509">
              <a:buFont typeface="Wingdings"/>
              <a:buChar char=""/>
              <a:defRPr/>
            </a:pPr>
            <a:r>
              <a:rPr lang="en-US" sz="2800" dirty="0" smtClean="0"/>
              <a:t>required transit authorities to only buy or lease accessible transit vehicles</a:t>
            </a:r>
          </a:p>
          <a:p>
            <a:pPr marL="317509" indent="-317509">
              <a:buFont typeface="Wingdings"/>
              <a:buChar char=""/>
              <a:defRPr/>
            </a:pPr>
            <a:r>
              <a:rPr lang="en-US" sz="2800" dirty="0" smtClean="0"/>
              <a:t>requirement that any operator of a fixed route transit system provide </a:t>
            </a:r>
            <a:r>
              <a:rPr lang="en-US" sz="2800" dirty="0" err="1" smtClean="0"/>
              <a:t>paratransit</a:t>
            </a:r>
            <a:r>
              <a:rPr lang="en-US" sz="2800" dirty="0" smtClean="0"/>
              <a:t> or other special services to persons with disabilities</a:t>
            </a:r>
          </a:p>
          <a:p>
            <a:pPr marL="317509" indent="-317509">
              <a:buFont typeface="Wingdings"/>
              <a:buChar char=""/>
              <a:defRPr/>
            </a:pPr>
            <a:r>
              <a:rPr lang="en-US" sz="2800" dirty="0" err="1" smtClean="0"/>
              <a:t>paratransit</a:t>
            </a:r>
            <a:r>
              <a:rPr lang="en-US" sz="2800" dirty="0" smtClean="0"/>
              <a:t> services be provided to all origins and destinations within a corridor of a given width on each side of any fixed transit route</a:t>
            </a:r>
          </a:p>
          <a:p>
            <a:pPr eaLnBrk="1" hangingPunct="1"/>
            <a:r>
              <a:rPr lang="en-US" sz="2800" dirty="0" smtClean="0"/>
              <a:t>-The service had to be operated the same days and hours as the fixed route service. </a:t>
            </a:r>
          </a:p>
          <a:p>
            <a:pPr eaLnBrk="1" hangingPunct="1"/>
            <a:r>
              <a:rPr lang="en-US" sz="2800" dirty="0" smtClean="0"/>
              <a:t>-A 24-hour advanced reservation system was required where service had to be provided if requested on the previous day. </a:t>
            </a:r>
          </a:p>
          <a:p>
            <a:pPr eaLnBrk="1" hangingPunct="1"/>
            <a:r>
              <a:rPr lang="en-US" sz="2800" dirty="0" smtClean="0"/>
              <a:t>-The fare had to be comparable with the base fare of the fixed route service.</a:t>
            </a:r>
          </a:p>
          <a:p>
            <a:pPr eaLnBrk="1" hangingPunct="1"/>
            <a:r>
              <a:rPr lang="en-US" sz="2800" dirty="0" smtClean="0"/>
              <a:t>-Each transit system had to establish a system to determine eligibility for the new </a:t>
            </a:r>
            <a:r>
              <a:rPr lang="en-US" sz="2800" dirty="0" err="1" smtClean="0"/>
              <a:t>paratransit</a:t>
            </a:r>
            <a:r>
              <a:rPr lang="en-US" sz="2800" dirty="0" smtClean="0"/>
              <a:t> service</a:t>
            </a:r>
          </a:p>
          <a:p>
            <a:pPr marL="317509" indent="-317509">
              <a:buFont typeface="Wingdings"/>
              <a:buChar char=""/>
              <a:defRPr/>
            </a:pPr>
            <a:endParaRPr lang="en-US" sz="2800" dirty="0" smtClean="0"/>
          </a:p>
          <a:p>
            <a:pPr marL="0" lvl="1" defTabSz="907171">
              <a:defRPr/>
            </a:pPr>
            <a:r>
              <a:rPr lang="en-US" sz="2800" b="1" dirty="0" smtClean="0"/>
              <a:t>Major elements</a:t>
            </a:r>
            <a:r>
              <a:rPr lang="en-US" sz="2800" b="1" baseline="0" dirty="0" smtClean="0"/>
              <a:t> </a:t>
            </a:r>
            <a:r>
              <a:rPr lang="en-US" sz="2800" b="1" dirty="0" smtClean="0"/>
              <a:t>ISTEA 1991</a:t>
            </a:r>
          </a:p>
          <a:p>
            <a:pPr eaLnBrk="1" hangingPunct="1">
              <a:lnSpc>
                <a:spcPct val="90000"/>
              </a:lnSpc>
            </a:pPr>
            <a:r>
              <a:rPr lang="en-US" sz="2800" dirty="0"/>
              <a:t>A proactive and inclusive public involvement process</a:t>
            </a:r>
          </a:p>
          <a:p>
            <a:pPr eaLnBrk="1" hangingPunct="1">
              <a:lnSpc>
                <a:spcPct val="90000"/>
              </a:lnSpc>
            </a:pPr>
            <a:r>
              <a:rPr lang="en-US" sz="2800" dirty="0"/>
              <a:t> Consideration of 15 specific planning factors</a:t>
            </a:r>
          </a:p>
          <a:p>
            <a:pPr lvl="1" eaLnBrk="1" hangingPunct="1">
              <a:lnSpc>
                <a:spcPct val="90000"/>
              </a:lnSpc>
            </a:pPr>
            <a:r>
              <a:rPr lang="en-US" sz="2800" dirty="0"/>
              <a:t>Ensure that the transportation planning process reflects a variety of issues</a:t>
            </a:r>
          </a:p>
          <a:p>
            <a:pPr lvl="1" eaLnBrk="1" hangingPunct="1">
              <a:lnSpc>
                <a:spcPct val="90000"/>
              </a:lnSpc>
            </a:pPr>
            <a:r>
              <a:rPr lang="en-US" sz="2800" dirty="0"/>
              <a:t>Considers other concerns such as land-use planning, energy conservation, and environmental management</a:t>
            </a:r>
          </a:p>
          <a:p>
            <a:pPr eaLnBrk="1" hangingPunct="1">
              <a:lnSpc>
                <a:spcPct val="90000"/>
              </a:lnSpc>
            </a:pPr>
            <a:r>
              <a:rPr lang="en-US" sz="2800" dirty="0"/>
              <a:t> As part of plan development, major investment studies are conducted to address significant transportation problems in a corridor or sub-area that might involve the use of Federal funds       </a:t>
            </a:r>
          </a:p>
          <a:p>
            <a:pPr marL="317509" indent="-317509">
              <a:lnSpc>
                <a:spcPct val="90000"/>
              </a:lnSpc>
              <a:buFont typeface="Wingdings"/>
              <a:buChar char=""/>
              <a:defRPr/>
            </a:pPr>
            <a:r>
              <a:rPr lang="en-US" sz="2800" dirty="0"/>
              <a:t>Development and implementation of management systems including:</a:t>
            </a:r>
          </a:p>
          <a:p>
            <a:pPr marL="635020" lvl="1" indent="-272152">
              <a:lnSpc>
                <a:spcPct val="90000"/>
              </a:lnSpc>
              <a:buFont typeface="Wingdings 2"/>
              <a:buChar char=""/>
              <a:defRPr/>
            </a:pPr>
            <a:r>
              <a:rPr lang="en-US" sz="2800" dirty="0"/>
              <a:t>intermodal management system</a:t>
            </a:r>
          </a:p>
          <a:p>
            <a:pPr marL="635020" lvl="1" indent="-272152">
              <a:lnSpc>
                <a:spcPct val="90000"/>
              </a:lnSpc>
              <a:buFont typeface="Wingdings 2"/>
              <a:buChar char=""/>
              <a:defRPr/>
            </a:pPr>
            <a:r>
              <a:rPr lang="en-US" sz="2800" dirty="0"/>
              <a:t> congestion management system</a:t>
            </a:r>
          </a:p>
          <a:p>
            <a:pPr marL="635020" lvl="1" indent="-272152">
              <a:lnSpc>
                <a:spcPct val="90000"/>
              </a:lnSpc>
              <a:buFont typeface="Wingdings 2"/>
              <a:buChar char=""/>
              <a:defRPr/>
            </a:pPr>
            <a:r>
              <a:rPr lang="en-US" sz="2800" dirty="0"/>
              <a:t>public transit facilities management system</a:t>
            </a:r>
          </a:p>
          <a:p>
            <a:pPr marL="635020" lvl="1" indent="-272152">
              <a:lnSpc>
                <a:spcPct val="90000"/>
              </a:lnSpc>
              <a:buFont typeface="Wingdings 2"/>
              <a:buChar char=""/>
              <a:defRPr/>
            </a:pPr>
            <a:r>
              <a:rPr lang="en-US" sz="2800" dirty="0"/>
              <a:t>pavement management system</a:t>
            </a:r>
          </a:p>
          <a:p>
            <a:pPr marL="635020" lvl="1" indent="-272152">
              <a:lnSpc>
                <a:spcPct val="90000"/>
              </a:lnSpc>
              <a:buFont typeface="Wingdings 2"/>
              <a:buChar char=""/>
              <a:defRPr/>
            </a:pPr>
            <a:r>
              <a:rPr lang="en-US" sz="2800" dirty="0"/>
              <a:t>bridge management system</a:t>
            </a:r>
          </a:p>
          <a:p>
            <a:pPr marL="635020" lvl="1" indent="-272152">
              <a:lnSpc>
                <a:spcPct val="90000"/>
              </a:lnSpc>
              <a:buFont typeface="Wingdings 2"/>
              <a:buChar char=""/>
              <a:defRPr/>
            </a:pPr>
            <a:r>
              <a:rPr lang="en-US" sz="2800" dirty="0"/>
              <a:t>safety management system</a:t>
            </a:r>
          </a:p>
          <a:p>
            <a:pPr marL="317509" indent="-317509">
              <a:lnSpc>
                <a:spcPct val="90000"/>
              </a:lnSpc>
              <a:buFont typeface="Wingdings"/>
              <a:buChar char=""/>
              <a:defRPr/>
            </a:pPr>
            <a:r>
              <a:rPr lang="en-US" sz="2800" dirty="0"/>
              <a:t>Development of financial plans for implementing the transportation plan and TIP</a:t>
            </a:r>
          </a:p>
          <a:p>
            <a:pPr marL="317509" indent="-317509">
              <a:lnSpc>
                <a:spcPct val="90000"/>
              </a:lnSpc>
              <a:buFont typeface="Wingdings"/>
              <a:buChar char=""/>
              <a:defRPr/>
            </a:pPr>
            <a:r>
              <a:rPr lang="en-US" sz="2800" dirty="0"/>
              <a:t>Assurance that the transportation plan and UP conform to the State implementation Plan (SIP) pursuant to the standards of the CAAA”</a:t>
            </a:r>
          </a:p>
          <a:p>
            <a:pPr lvl="1" eaLnBrk="1" hangingPunct="1">
              <a:lnSpc>
                <a:spcPct val="90000"/>
              </a:lnSpc>
            </a:pPr>
            <a:endParaRPr lang="en-US" sz="2800" dirty="0" smtClean="0"/>
          </a:p>
          <a:p>
            <a:pPr marL="0" lvl="1" defTabSz="907171">
              <a:defRPr/>
            </a:pPr>
            <a:r>
              <a:rPr lang="en-US" sz="2800" dirty="0" smtClean="0"/>
              <a:t>From Weiner, 2008.</a:t>
            </a:r>
          </a:p>
          <a:p>
            <a:pPr marL="0" lvl="1" defTabSz="907171">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10</a:t>
            </a:fld>
            <a:endParaRPr lang="en-US"/>
          </a:p>
        </p:txBody>
      </p:sp>
    </p:spTree>
    <p:extLst>
      <p:ext uri="{BB962C8B-B14F-4D97-AF65-F5344CB8AC3E}">
        <p14:creationId xmlns:p14="http://schemas.microsoft.com/office/powerpoint/2010/main" val="22473340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defRPr/>
            </a:pPr>
            <a:r>
              <a:rPr lang="en-US" sz="800" dirty="0" smtClean="0"/>
              <a:t>“Urban transportation planning evolved from highway and transit planning activities in the 1930s and 1940s, which were primarily intended to improve the design and operation of individual transportation facilities.</a:t>
            </a:r>
          </a:p>
          <a:p>
            <a:pPr marL="171450" indent="-171450">
              <a:buFont typeface="Arial" pitchFamily="34" charset="0"/>
              <a:buChar char="•"/>
              <a:defRPr/>
            </a:pPr>
            <a:r>
              <a:rPr lang="en-US" sz="800" dirty="0" smtClean="0"/>
              <a:t>Legislation for the National System of Interstate and Defense Highways required major highways be designed for traffic projected twenty years into the future. </a:t>
            </a:r>
          </a:p>
          <a:p>
            <a:pPr marL="171450" indent="-171450">
              <a:buFont typeface="Arial" pitchFamily="34" charset="0"/>
              <a:buChar char="•"/>
              <a:defRPr/>
            </a:pPr>
            <a:r>
              <a:rPr lang="en-US" sz="800" dirty="0" smtClean="0"/>
              <a:t>As a result: transportation planning studies were primarily systems-oriented with a twenty-year time horizon and region-wide in scope focus </a:t>
            </a:r>
          </a:p>
          <a:p>
            <a:pPr marL="171450" indent="-171450">
              <a:buFont typeface="Arial" pitchFamily="34" charset="0"/>
              <a:buChar char="•"/>
              <a:defRPr/>
            </a:pPr>
            <a:r>
              <a:rPr lang="en-US" sz="800" dirty="0" smtClean="0"/>
              <a:t>planning process through the decade of the 1960s was on this long-range time horizon and broad regional scale.</a:t>
            </a:r>
          </a:p>
          <a:p>
            <a:endParaRPr lang="en-US" sz="800" dirty="0" smtClean="0"/>
          </a:p>
          <a:p>
            <a:pPr eaLnBrk="1" hangingPunct="1"/>
            <a:r>
              <a:rPr lang="en-US" sz="800" dirty="0" smtClean="0"/>
              <a:t>-planning processes turned their attention to shorter-term time horizons and the corridor-level scale</a:t>
            </a:r>
          </a:p>
          <a:p>
            <a:pPr eaLnBrk="1" hangingPunct="1"/>
            <a:r>
              <a:rPr lang="en-US" sz="800" dirty="0" smtClean="0"/>
              <a:t>-shift was reinforced by the increasing difficulties and cost in constructing new facilities, growing environmental concerns, and the Arab oil embargo</a:t>
            </a:r>
          </a:p>
          <a:p>
            <a:pPr eaLnBrk="1" hangingPunct="1"/>
            <a:r>
              <a:rPr lang="en-US" sz="800" dirty="0" smtClean="0"/>
              <a:t>-Transportation system management (TSM ) encompassed a whole range of techniques to increase the utilization and productivity of existing vehicles and facilities</a:t>
            </a:r>
          </a:p>
          <a:p>
            <a:endParaRPr lang="en-US" sz="800" dirty="0" smtClean="0"/>
          </a:p>
          <a:p>
            <a:pPr marL="317509" indent="-317509">
              <a:buFont typeface="Wingdings"/>
              <a:buChar char=""/>
              <a:defRPr/>
            </a:pPr>
            <a:r>
              <a:rPr lang="en-US" sz="800" dirty="0" smtClean="0"/>
              <a:t>A period of learning and adaptation was necessary to redirect planning processes so that they could perform this new type of planning. </a:t>
            </a:r>
          </a:p>
          <a:p>
            <a:pPr marL="317509" indent="-317509">
              <a:buFont typeface="Wingdings"/>
              <a:buChar char=""/>
              <a:defRPr/>
            </a:pPr>
            <a:r>
              <a:rPr lang="en-US" sz="800" dirty="0" smtClean="0"/>
              <a:t>During the 1980s, urban transportation planning had become primarily short-term oriented in most urbanized areas.</a:t>
            </a:r>
          </a:p>
          <a:p>
            <a:pPr marL="317509" indent="-317509">
              <a:buFont typeface="Wingdings"/>
              <a:buChar char=""/>
              <a:defRPr/>
            </a:pPr>
            <a:r>
              <a:rPr lang="en-US" sz="800" dirty="0" smtClean="0"/>
              <a:t>By the early 1990s, the era of major new highway construction was over in most urban areas</a:t>
            </a:r>
          </a:p>
          <a:p>
            <a:pPr marL="317509" indent="-317509">
              <a:buFont typeface="Wingdings"/>
              <a:buChar char=""/>
              <a:defRPr/>
            </a:pPr>
            <a:r>
              <a:rPr lang="en-US" sz="800" dirty="0" smtClean="0"/>
              <a:t>By 2000 transportation planning shifted to addressing growing congestion, meeting the NAAQS, reducing global warming, and supporting sustainable development</a:t>
            </a:r>
          </a:p>
          <a:p>
            <a:endParaRPr lang="en-US" sz="800" dirty="0" smtClean="0"/>
          </a:p>
          <a:p>
            <a:pPr marL="317509" indent="-317509">
              <a:buFont typeface="Wingdings"/>
              <a:buChar char=""/>
              <a:defRPr/>
            </a:pPr>
            <a:r>
              <a:rPr lang="en-US" sz="800" dirty="0" smtClean="0"/>
              <a:t>Over time it was the requirements from the federal government to which the planning process was responding.</a:t>
            </a:r>
          </a:p>
          <a:p>
            <a:pPr marL="317509" indent="-317509">
              <a:buFont typeface="Wingdings"/>
              <a:buChar char=""/>
              <a:defRPr/>
            </a:pPr>
            <a:r>
              <a:rPr lang="en-US" sz="800" dirty="0" smtClean="0"/>
              <a:t>Procedures for specific purposes were integrated into an urban travel forecasting process in the early urban transportation studies in the 1950s. Through the 1960s improvements in planning techniques were made primarily by practitioners, and these new approaches were integrated into practice fairly easily. </a:t>
            </a:r>
          </a:p>
          <a:p>
            <a:pPr marL="317509" indent="-317509">
              <a:buFont typeface="Wingdings"/>
              <a:buChar char=""/>
              <a:defRPr/>
            </a:pPr>
            <a:r>
              <a:rPr lang="en-US" sz="800" dirty="0" smtClean="0"/>
              <a:t>The FHWA and UMTA carried out extensive activities to develop and disseminate analytical techniques and computer programs for use by state and local governments. </a:t>
            </a:r>
          </a:p>
          <a:p>
            <a:pPr marL="317509" indent="-317509">
              <a:buFont typeface="Wingdings"/>
              <a:buChar char=""/>
              <a:defRPr/>
            </a:pPr>
            <a:r>
              <a:rPr lang="en-US" sz="800" dirty="0" smtClean="0"/>
              <a:t>The Urban Transportation Planning System (UTPS) became the standard computer battery for urban transportation analysis by the mid 1970s.</a:t>
            </a:r>
          </a:p>
          <a:p>
            <a:pPr marL="317509" indent="-317509">
              <a:buFont typeface="Wingdings"/>
              <a:buChar char=""/>
              <a:defRPr/>
            </a:pPr>
            <a:r>
              <a:rPr lang="en-US" sz="800" dirty="0" smtClean="0"/>
              <a:t>During the 1970s new travel forecasting techniques were developed for the most part by the research community largely in universities. These disaggregate travel forecasting approaches differed from the aggregate approaches being used in practice at the time.</a:t>
            </a:r>
          </a:p>
          <a:p>
            <a:pPr marL="317509" indent="-317509">
              <a:buFont typeface="Wingdings"/>
              <a:buChar char=""/>
              <a:defRPr/>
            </a:pPr>
            <a:endParaRPr lang="en-US" sz="800" dirty="0" smtClean="0"/>
          </a:p>
          <a:p>
            <a:pPr defTabSz="907171">
              <a:defRPr/>
            </a:pPr>
            <a:r>
              <a:rPr lang="en-US" sz="800" dirty="0" smtClean="0"/>
              <a:t>The requirements of the Clean Air Act Amendments of 1990 are forcing a reevaluation of travel forecasting procedures that is likely to bring significant improvements.”</a:t>
            </a:r>
          </a:p>
          <a:p>
            <a:pPr defTabSz="907171">
              <a:defRPr/>
            </a:pPr>
            <a:endParaRPr lang="en-US" sz="800" dirty="0" smtClean="0"/>
          </a:p>
          <a:p>
            <a:pPr defTabSz="907171">
              <a:defRPr/>
            </a:pPr>
            <a:r>
              <a:rPr lang="en-US" sz="800" dirty="0" smtClean="0"/>
              <a:t>From Weiner, 2008.</a:t>
            </a:r>
          </a:p>
          <a:p>
            <a:pPr defTabSz="907171">
              <a:defRPr/>
            </a:pPr>
            <a:endParaRPr lang="en-US" sz="800" dirty="0" smtClean="0"/>
          </a:p>
          <a:p>
            <a:endParaRPr lang="en-US" sz="800" dirty="0" smtClean="0"/>
          </a:p>
        </p:txBody>
      </p:sp>
      <p:sp>
        <p:nvSpPr>
          <p:cNvPr id="4" name="Slide Number Placeholder 3"/>
          <p:cNvSpPr>
            <a:spLocks noGrp="1"/>
          </p:cNvSpPr>
          <p:nvPr>
            <p:ph type="sldNum" sz="quarter" idx="10"/>
          </p:nvPr>
        </p:nvSpPr>
        <p:spPr/>
        <p:txBody>
          <a:bodyPr/>
          <a:lstStyle/>
          <a:p>
            <a:fld id="{C1A1F8C8-8E18-48E8-A745-10AB944894D6}" type="slidenum">
              <a:rPr lang="en-US" smtClean="0"/>
              <a:pPr/>
              <a:t>11</a:t>
            </a:fld>
            <a:endParaRPr lang="en-US" dirty="0"/>
          </a:p>
        </p:txBody>
      </p:sp>
    </p:spTree>
    <p:extLst>
      <p:ext uri="{BB962C8B-B14F-4D97-AF65-F5344CB8AC3E}">
        <p14:creationId xmlns:p14="http://schemas.microsoft.com/office/powerpoint/2010/main" val="3093383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“Regional planning relies on a cooperative planning process: a cooperative process designed to foster involvement by all users of the system; A proactive public participation process conducted by the Metropolitan Planning Organization (MPO), state Department of Transportation (state DOT), and transit operators.</a:t>
            </a:r>
          </a:p>
          <a:p>
            <a:endParaRPr lang="en-US" dirty="0" smtClean="0"/>
          </a:p>
          <a:p>
            <a:pPr eaLnBrk="1" hangingPunct="1"/>
            <a:r>
              <a:rPr lang="en-US" dirty="0" smtClean="0"/>
              <a:t>Federal legislation passed in the early 1970s required the formation of an MPO for any urbanized area (UA) with a population greater than 50,000.  MPOs were created in order to ensure that existing and future expenditures for transportation projects and programs were based on a continuing, cooperative, and comprehensive (3-C) planning process.”</a:t>
            </a:r>
          </a:p>
          <a:p>
            <a:pPr eaLnBrk="1" hangingPunct="1"/>
            <a:endParaRPr lang="en-US" dirty="0" smtClean="0"/>
          </a:p>
          <a:p>
            <a:pPr eaLnBrk="1" hangingPunct="1"/>
            <a:r>
              <a:rPr lang="en-US" dirty="0" smtClean="0"/>
              <a:t>Source: USDOT (2007). The Transportation Planning Process: Key Issues. Washington, D.C., Federal Highway Administration and Federal Transit Administration. </a:t>
            </a:r>
          </a:p>
          <a:p>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12</a:t>
            </a:fld>
            <a:endParaRPr lang="en-US"/>
          </a:p>
        </p:txBody>
      </p:sp>
    </p:spTree>
    <p:extLst>
      <p:ext uri="{BB962C8B-B14F-4D97-AF65-F5344CB8AC3E}">
        <p14:creationId xmlns:p14="http://schemas.microsoft.com/office/powerpoint/2010/main" val="28414143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317509" indent="-317509">
              <a:buFont typeface="Arial" pitchFamily="34" charset="0"/>
              <a:buChar char="•"/>
              <a:defRPr/>
            </a:pPr>
            <a:r>
              <a:rPr lang="en-US" dirty="0" smtClean="0"/>
              <a:t>“Establish a setting for Decision Making</a:t>
            </a:r>
          </a:p>
          <a:p>
            <a:pPr marL="317509" indent="-317509">
              <a:buFont typeface="Arial" pitchFamily="34" charset="0"/>
              <a:buChar char="•"/>
              <a:defRPr/>
            </a:pPr>
            <a:r>
              <a:rPr lang="en-US" dirty="0" smtClean="0"/>
              <a:t>Identify and evaluate alternative transportation improvement options</a:t>
            </a:r>
          </a:p>
          <a:p>
            <a:pPr marL="317509" indent="-317509">
              <a:buFont typeface="Arial" pitchFamily="34" charset="0"/>
              <a:buChar char="•"/>
              <a:defRPr/>
            </a:pPr>
            <a:r>
              <a:rPr lang="en-US" dirty="0" smtClean="0"/>
              <a:t>Prepare and maintain a Metropolitan Transportation Plan (MTP)</a:t>
            </a:r>
          </a:p>
          <a:p>
            <a:pPr marL="635020" lvl="1" indent="-272152">
              <a:buFont typeface="Arial" pitchFamily="34" charset="0"/>
              <a:buChar char="•"/>
              <a:defRPr/>
            </a:pPr>
            <a:r>
              <a:rPr lang="en-US" dirty="0" smtClean="0"/>
              <a:t>planning horizon of at least twenty years that fosters (1) mobility and access for people and goods, (2) efficient system performance and preservation, and (3) good quality of life</a:t>
            </a:r>
          </a:p>
          <a:p>
            <a:pPr marL="317509" indent="-317509">
              <a:buFont typeface="Arial" pitchFamily="34" charset="0"/>
              <a:buChar char="•"/>
              <a:defRPr/>
            </a:pPr>
            <a:r>
              <a:rPr lang="en-US" dirty="0" smtClean="0"/>
              <a:t>Develop a Transportation Improvement Program (TIP)</a:t>
            </a:r>
          </a:p>
          <a:p>
            <a:pPr marL="635020" lvl="1" indent="-272152">
              <a:buFont typeface="Arial" pitchFamily="34" charset="0"/>
              <a:buChar char="•"/>
              <a:defRPr/>
            </a:pPr>
            <a:r>
              <a:rPr lang="en-US" dirty="0" smtClean="0"/>
              <a:t>Short range 4 year program, based on long range plan</a:t>
            </a:r>
          </a:p>
          <a:p>
            <a:pPr marL="635020" lvl="1" indent="-272152">
              <a:buFont typeface="Arial" pitchFamily="34" charset="0"/>
              <a:buChar char="•"/>
              <a:defRPr/>
            </a:pPr>
            <a:r>
              <a:rPr lang="en-US" dirty="0" smtClean="0"/>
              <a:t>TIP should be designed to achieve the area’s goals, using spending, regulating, operating, management, and financial tools</a:t>
            </a:r>
          </a:p>
          <a:p>
            <a:pPr marL="317509" indent="-317509">
              <a:buFont typeface="Arial" pitchFamily="34" charset="0"/>
              <a:buChar char="•"/>
              <a:defRPr/>
            </a:pPr>
            <a:r>
              <a:rPr lang="en-US" dirty="0" smtClean="0"/>
              <a:t>Involve the public</a:t>
            </a:r>
          </a:p>
          <a:p>
            <a:pPr marL="317509" indent="-317509">
              <a:buFont typeface="Arial" pitchFamily="34" charset="0"/>
              <a:buChar char="•"/>
              <a:defRPr/>
            </a:pPr>
            <a:r>
              <a:rPr lang="en-US" dirty="0" smtClean="0"/>
              <a:t>there is no required structure for an MPO</a:t>
            </a:r>
          </a:p>
          <a:p>
            <a:pPr marL="317509" indent="-317509">
              <a:buFont typeface="Arial" pitchFamily="34" charset="0"/>
              <a:buChar char="•"/>
              <a:defRPr/>
            </a:pPr>
            <a:endParaRPr lang="en-US" dirty="0" smtClean="0"/>
          </a:p>
          <a:p>
            <a:pPr marL="317509" indent="-317509">
              <a:buFont typeface="Arial" pitchFamily="34" charset="0"/>
              <a:buChar char="•"/>
              <a:defRPr/>
            </a:pPr>
            <a:r>
              <a:rPr lang="en-US" dirty="0" smtClean="0"/>
              <a:t>A metropolitan area’s designation as an air quality nonattainment area (NAA) or maintenance area creates additional requirements for transportation planning.</a:t>
            </a:r>
          </a:p>
          <a:p>
            <a:pPr marL="317509" indent="-317509">
              <a:buFont typeface="Arial" pitchFamily="34" charset="0"/>
              <a:buChar char="•"/>
              <a:defRPr/>
            </a:pPr>
            <a:r>
              <a:rPr lang="en-US" dirty="0" smtClean="0"/>
              <a:t>Transportation plans, programs, and projects must conform to the state’s air quality plan, known as the State Implementation Plan (SIP). In nonattainment or maintenance areas for air quality, the MPO is responsible for coordinating transportation and air quality planning.</a:t>
            </a:r>
          </a:p>
          <a:p>
            <a:pPr marL="317509" indent="-317509">
              <a:buFont typeface="Arial" pitchFamily="34" charset="0"/>
              <a:buChar char="•"/>
              <a:defRPr/>
            </a:pPr>
            <a:endParaRPr lang="en-US" dirty="0" smtClean="0"/>
          </a:p>
          <a:p>
            <a:pPr marL="317509" indent="-317509">
              <a:buFont typeface="Arial" pitchFamily="34" charset="0"/>
              <a:buChar char="•"/>
              <a:defRPr/>
            </a:pPr>
            <a:r>
              <a:rPr lang="en-US" dirty="0" smtClean="0"/>
              <a:t>Areas with populations greater than 200,000 are designated transportation management areas (TMAs). </a:t>
            </a:r>
          </a:p>
          <a:p>
            <a:pPr marL="317509" indent="-317509">
              <a:buFont typeface="Arial" pitchFamily="34" charset="0"/>
              <a:buChar char="•"/>
              <a:defRPr/>
            </a:pPr>
            <a:r>
              <a:rPr lang="en-US" dirty="0" smtClean="0"/>
              <a:t>TMAs must have a congestion management process (CMP) that identifies actions and strategies to reduce congestion and increase mobility</a:t>
            </a:r>
          </a:p>
          <a:p>
            <a:pPr marL="317509" indent="-317509">
              <a:buFont typeface="Arial" pitchFamily="34" charset="0"/>
              <a:buChar char="•"/>
              <a:defRPr/>
            </a:pPr>
            <a:r>
              <a:rPr lang="en-US" dirty="0" smtClean="0"/>
              <a:t>TMAs have the ability to select Surface Transportation Program (STP) funded projects in consultation with the state (in other MPOs and rural areas the STP projects are selected by the state in cooperation with the MPO or local government)</a:t>
            </a:r>
          </a:p>
          <a:p>
            <a:pPr marL="317509" indent="-317509">
              <a:buFont typeface="Arial" pitchFamily="34" charset="0"/>
              <a:buChar char="•"/>
              <a:defRPr/>
            </a:pPr>
            <a:r>
              <a:rPr lang="en-US" dirty="0" smtClean="0"/>
              <a:t>State mandates exist as well (e.g. California)”</a:t>
            </a:r>
          </a:p>
          <a:p>
            <a:pPr marL="317509" indent="-317509">
              <a:buFont typeface="Wingdings"/>
              <a:buChar char=""/>
              <a:defRPr/>
            </a:pPr>
            <a:endParaRPr lang="en-US" dirty="0" smtClean="0"/>
          </a:p>
          <a:p>
            <a:pPr marL="317509" indent="-317509" defTabSz="907171">
              <a:defRPr/>
            </a:pPr>
            <a:r>
              <a:rPr lang="en-US" dirty="0" smtClean="0"/>
              <a:t>Source: USDOT (2007). The Transportation Planning Process: Key Issues. Washington, D.C., Federal Highway Administration and Federal Transit Administration. </a:t>
            </a:r>
          </a:p>
          <a:p>
            <a:pPr marL="317509" indent="-317509">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13</a:t>
            </a:fld>
            <a:endParaRPr lang="en-US"/>
          </a:p>
        </p:txBody>
      </p:sp>
    </p:spTree>
    <p:extLst>
      <p:ext uri="{BB962C8B-B14F-4D97-AF65-F5344CB8AC3E}">
        <p14:creationId xmlns:p14="http://schemas.microsoft.com/office/powerpoint/2010/main" val="42941559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09" indent="-317509">
              <a:buFont typeface="Wingdings"/>
              <a:buChar char=""/>
              <a:defRPr/>
            </a:pPr>
            <a:r>
              <a:rPr lang="en-US" dirty="0" smtClean="0"/>
              <a:t>“Each state has an agency or department with official transportation planning, programming, and project implementation responsibility</a:t>
            </a:r>
          </a:p>
          <a:p>
            <a:pPr marL="317509" indent="-317509">
              <a:buFont typeface="Wingdings"/>
              <a:buChar char=""/>
              <a:defRPr/>
            </a:pPr>
            <a:r>
              <a:rPr lang="en-US" dirty="0" smtClean="0"/>
              <a:t>responsibility for the design, construction, operation, or maintenance of state facilities for multiple modes of transportation (including air, water, and surface transportation)</a:t>
            </a:r>
          </a:p>
          <a:p>
            <a:pPr marL="317509" indent="-317509">
              <a:buFont typeface="Wingdings"/>
              <a:buChar char=""/>
              <a:defRPr/>
            </a:pPr>
            <a:r>
              <a:rPr lang="en-US" dirty="0" smtClean="0"/>
              <a:t>work cooperatively with tolling authorities, ports, local agencies, and special districts that own, operate, or maintain different portions of the transportation network, or individual facilities</a:t>
            </a:r>
          </a:p>
          <a:p>
            <a:pPr marL="317509" indent="-317509">
              <a:buFont typeface="Wingdings"/>
              <a:buChar char=""/>
              <a:defRPr/>
            </a:pPr>
            <a:endParaRPr lang="en-US" dirty="0" smtClean="0"/>
          </a:p>
          <a:p>
            <a:pPr marL="317509" indent="-317509">
              <a:buFont typeface="Wingdings"/>
              <a:buChar char=""/>
              <a:defRPr/>
            </a:pPr>
            <a:r>
              <a:rPr lang="en-US" dirty="0" smtClean="0"/>
              <a:t>Prepare and Maintain a Long-Range Statewide Transportation Plan</a:t>
            </a:r>
          </a:p>
          <a:p>
            <a:pPr marL="317509" indent="-317509">
              <a:buFont typeface="Wingdings"/>
              <a:buChar char=""/>
              <a:defRPr/>
            </a:pPr>
            <a:r>
              <a:rPr lang="en-US" dirty="0" smtClean="0"/>
              <a:t>Develop a Statewide Transportation Improvement program of transportation projects based on the  state’s long-range transportation plan and designed to serve the state’s goals, using spending, regulating, operating, management, and financial tools. </a:t>
            </a:r>
          </a:p>
          <a:p>
            <a:pPr marL="317509" indent="-317509">
              <a:buFont typeface="Wingdings"/>
              <a:buChar char=""/>
              <a:defRPr/>
            </a:pPr>
            <a:r>
              <a:rPr lang="en-US" dirty="0" smtClean="0"/>
              <a:t>For metropolitan areas, the STIP incorporates the TIP developed by the MPO</a:t>
            </a:r>
          </a:p>
          <a:p>
            <a:pPr marL="317509" indent="-317509">
              <a:buFont typeface="Wingdings"/>
              <a:buChar char=""/>
              <a:defRPr/>
            </a:pPr>
            <a:r>
              <a:rPr lang="en-US" dirty="0" smtClean="0"/>
              <a:t>Involve the public”</a:t>
            </a:r>
          </a:p>
          <a:p>
            <a:pPr marL="317509" indent="-317509">
              <a:buFont typeface="Wingdings"/>
              <a:buChar char=""/>
              <a:defRPr/>
            </a:pPr>
            <a:endParaRPr lang="en-US" dirty="0" smtClean="0"/>
          </a:p>
          <a:p>
            <a:pPr marL="317509" indent="-317509" defTabSz="907171">
              <a:defRPr/>
            </a:pPr>
            <a:r>
              <a:rPr lang="en-US" dirty="0" smtClean="0"/>
              <a:t>Source: USDOT (2007). The Transportation Planning Process: Key Issues. Washington, D.C., Federal Highway Administration and Federal Transit Administration. </a:t>
            </a:r>
          </a:p>
          <a:p>
            <a:pPr marL="317509" indent="-317509">
              <a:defRPr/>
            </a:pPr>
            <a:endParaRPr lang="en-US" dirty="0" smtClean="0"/>
          </a:p>
          <a:p>
            <a:pPr marL="317509" indent="-317509">
              <a:buFont typeface="Wingdings"/>
              <a:buChar char=""/>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14</a:t>
            </a:fld>
            <a:endParaRPr lang="en-US"/>
          </a:p>
        </p:txBody>
      </p:sp>
    </p:spTree>
    <p:extLst>
      <p:ext uri="{BB962C8B-B14F-4D97-AF65-F5344CB8AC3E}">
        <p14:creationId xmlns:p14="http://schemas.microsoft.com/office/powerpoint/2010/main" val="951279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b="1" dirty="0" smtClean="0"/>
              <a:t>“The Metropolitan Transportation Plan (MTP) or Long-Range Transportation Plan (LRTP)</a:t>
            </a:r>
          </a:p>
          <a:p>
            <a:pPr lvl="0">
              <a:buFont typeface="Arial" pitchFamily="34" charset="0"/>
              <a:buChar char="•"/>
            </a:pPr>
            <a:r>
              <a:rPr lang="en-US" dirty="0" smtClean="0"/>
              <a:t>plan is the statement of the ways the region plans to invest in the transportation system</a:t>
            </a:r>
          </a:p>
          <a:p>
            <a:pPr lvl="0">
              <a:buFont typeface="Arial" pitchFamily="34" charset="0"/>
              <a:buChar char="•"/>
            </a:pPr>
            <a:r>
              <a:rPr lang="en-US" dirty="0" smtClean="0"/>
              <a:t>plan shall “include both long-range and short-range program strategies/actions that lead to the development of an integrated intermodal transportation system that facilitates the efficient movement of people and goods</a:t>
            </a:r>
          </a:p>
          <a:p>
            <a:pPr lvl="0">
              <a:buFont typeface="Arial" pitchFamily="34" charset="0"/>
              <a:buChar char="•"/>
            </a:pPr>
            <a:r>
              <a:rPr lang="en-US" dirty="0" smtClean="0"/>
              <a:t>The Metropolitan Transportation Plan (MTP) and the long-range statewide transportation plan must be consistent with each other</a:t>
            </a:r>
          </a:p>
          <a:p>
            <a:pPr lvl="0">
              <a:buFont typeface="Arial" pitchFamily="34" charset="0"/>
              <a:buChar char="•"/>
            </a:pPr>
            <a:r>
              <a:rPr lang="en-US" dirty="0" smtClean="0"/>
              <a:t>The MTP must be updated every five years in air quality attainment areas or every four years in nonattainment or maintenance areas.</a:t>
            </a:r>
          </a:p>
          <a:p>
            <a:pPr lvl="0">
              <a:buFont typeface="Arial" pitchFamily="34" charset="0"/>
              <a:buChar char="•"/>
            </a:pPr>
            <a:endParaRPr lang="en-US" b="1" dirty="0" smtClean="0"/>
          </a:p>
          <a:p>
            <a:pPr lvl="0">
              <a:buFont typeface="Arial" pitchFamily="34" charset="0"/>
              <a:buChar char="•"/>
            </a:pPr>
            <a:endParaRPr lang="en-US" b="1" dirty="0" smtClean="0"/>
          </a:p>
          <a:p>
            <a:r>
              <a:rPr lang="en-US" b="1" dirty="0" smtClean="0"/>
              <a:t>Transportation Improvement Program (TIP)</a:t>
            </a:r>
          </a:p>
          <a:p>
            <a:pPr eaLnBrk="1" hangingPunct="1">
              <a:buFont typeface="Arial" pitchFamily="34" charset="0"/>
              <a:buChar char="•"/>
            </a:pPr>
            <a:r>
              <a:rPr lang="en-US" dirty="0" smtClean="0"/>
              <a:t>MPO identifies the transportation projects and strategies from the MTP that it plans to undertake over the next four years. </a:t>
            </a:r>
          </a:p>
          <a:p>
            <a:pPr eaLnBrk="1" hangingPunct="1">
              <a:buFont typeface="Arial" pitchFamily="34" charset="0"/>
              <a:buChar char="•"/>
            </a:pPr>
            <a:r>
              <a:rPr lang="en-US" dirty="0" smtClean="0"/>
              <a:t>All projects receiving federal funding must be in the TIP </a:t>
            </a:r>
          </a:p>
          <a:p>
            <a:pPr eaLnBrk="1" hangingPunct="1">
              <a:buFont typeface="Arial" pitchFamily="34" charset="0"/>
              <a:buChar char="•"/>
            </a:pPr>
            <a:r>
              <a:rPr lang="en-US" dirty="0" smtClean="0"/>
              <a:t>The TIP is the region’s way of allocating its limited transportation resources among the various capital and operating needs of the area, based on a clear set of short-term transportation priorities.</a:t>
            </a:r>
          </a:p>
          <a:p>
            <a:pPr marL="317509" indent="-317509">
              <a:buFont typeface="Arial" pitchFamily="34" charset="0"/>
              <a:buChar char="•"/>
              <a:defRPr/>
            </a:pPr>
            <a:r>
              <a:rPr lang="en-US" dirty="0" smtClean="0"/>
              <a:t>Covers a minimum four-year period of investment;</a:t>
            </a:r>
          </a:p>
          <a:p>
            <a:pPr marL="771096" lvl="1" indent="-317509">
              <a:defRPr/>
            </a:pPr>
            <a:r>
              <a:rPr lang="en-US" dirty="0" smtClean="0"/>
              <a:t>• Is updated at least every four years;</a:t>
            </a:r>
          </a:p>
          <a:p>
            <a:pPr marL="771096" lvl="1" indent="-317509">
              <a:defRPr/>
            </a:pPr>
            <a:r>
              <a:rPr lang="en-US" dirty="0" smtClean="0"/>
              <a:t>• Is realistic in terms of available funding and is not just a “wish list” of projects. This concept is known </a:t>
            </a:r>
            <a:r>
              <a:rPr lang="en-US" b="0" dirty="0" smtClean="0"/>
              <a:t>as fiscal constraint;</a:t>
            </a:r>
          </a:p>
          <a:p>
            <a:pPr marL="771096" lvl="1" indent="-317509">
              <a:defRPr/>
            </a:pPr>
            <a:r>
              <a:rPr lang="en-US" dirty="0" smtClean="0"/>
              <a:t>• Conforms with the SIP for air quality in nonattainment and maintenance areas;</a:t>
            </a:r>
          </a:p>
          <a:p>
            <a:pPr marL="771096" lvl="1" indent="-317509">
              <a:defRPr/>
            </a:pPr>
            <a:r>
              <a:rPr lang="en-US" dirty="0" smtClean="0"/>
              <a:t>• Is approved by the MPO and the governor; and</a:t>
            </a:r>
          </a:p>
          <a:p>
            <a:pPr marL="771096" lvl="1" indent="-317509">
              <a:defRPr/>
            </a:pPr>
            <a:r>
              <a:rPr lang="en-US" dirty="0" smtClean="0"/>
              <a:t>• Is incorporated directly, without change, into the Statewide Transportation Improvement Program (STIP).</a:t>
            </a:r>
          </a:p>
          <a:p>
            <a:pPr marL="771096" lvl="1" indent="-317509">
              <a:defRPr/>
            </a:pPr>
            <a:endParaRPr lang="en-US" b="1" dirty="0" smtClean="0"/>
          </a:p>
          <a:p>
            <a:pPr marL="771096" lvl="1" indent="-317509">
              <a:defRPr/>
            </a:pPr>
            <a:endParaRPr lang="en-US" b="1" dirty="0" smtClean="0"/>
          </a:p>
          <a:p>
            <a:pPr marL="771096" lvl="1" indent="-317509">
              <a:defRPr/>
            </a:pPr>
            <a:r>
              <a:rPr lang="en-US" b="1" dirty="0" smtClean="0"/>
              <a:t>The Unified Planning Work Program (UPWP)</a:t>
            </a:r>
          </a:p>
          <a:p>
            <a:pPr eaLnBrk="1" hangingPunct="1">
              <a:buFont typeface="Arial" pitchFamily="34" charset="0"/>
              <a:buChar char="•"/>
            </a:pPr>
            <a:r>
              <a:rPr lang="en-US" dirty="0" smtClean="0"/>
              <a:t>the UPWP lists the transportation studies and tasks to be performed by the MPO staff or a member agency </a:t>
            </a:r>
          </a:p>
          <a:p>
            <a:pPr eaLnBrk="1" hangingPunct="1">
              <a:buFont typeface="Arial" pitchFamily="34" charset="0"/>
              <a:buChar char="•"/>
            </a:pPr>
            <a:r>
              <a:rPr lang="en-US" dirty="0" smtClean="0"/>
              <a:t>one- to two-year period</a:t>
            </a:r>
          </a:p>
          <a:p>
            <a:pPr eaLnBrk="1" hangingPunct="1">
              <a:buFont typeface="Arial" pitchFamily="34" charset="0"/>
              <a:buChar char="•"/>
            </a:pPr>
            <a:r>
              <a:rPr lang="en-US" dirty="0" smtClean="0"/>
              <a:t>UPWP reflect local issues and strategic priorities; thus they differ from one metropolitan area to another</a:t>
            </a:r>
          </a:p>
          <a:p>
            <a:pPr marL="771096" lvl="1" indent="-317509">
              <a:defRPr/>
            </a:pPr>
            <a:endParaRPr lang="en-US" b="1" dirty="0" smtClean="0"/>
          </a:p>
          <a:p>
            <a:r>
              <a:rPr lang="en-US" b="1" dirty="0" smtClean="0"/>
              <a:t>The Long-Range Statewide Transportation Plan</a:t>
            </a:r>
          </a:p>
          <a:p>
            <a:pPr marL="317509" indent="-317509">
              <a:buFont typeface="Wingdings"/>
              <a:buChar char=""/>
              <a:defRPr/>
            </a:pPr>
            <a:r>
              <a:rPr lang="en-US" dirty="0" smtClean="0"/>
              <a:t>vary from state to state; may be policy-oriented or may include a list of specific projects</a:t>
            </a:r>
          </a:p>
          <a:p>
            <a:pPr marL="317509" indent="-317509">
              <a:buFont typeface="Wingdings"/>
              <a:buChar char=""/>
              <a:defRPr/>
            </a:pPr>
            <a:r>
              <a:rPr lang="en-US" dirty="0" smtClean="0"/>
              <a:t>contain policies and strategies, or future projects;</a:t>
            </a:r>
          </a:p>
          <a:p>
            <a:pPr marL="317509" indent="-317509">
              <a:buFont typeface="Wingdings"/>
              <a:buChar char=""/>
              <a:defRPr/>
            </a:pPr>
            <a:r>
              <a:rPr lang="en-US" dirty="0" smtClean="0"/>
              <a:t>projected demand for transportation services over 20 or more years;</a:t>
            </a:r>
          </a:p>
          <a:p>
            <a:pPr marL="317509" indent="-317509">
              <a:buFont typeface="Wingdings"/>
              <a:buChar char=""/>
              <a:defRPr/>
            </a:pPr>
            <a:r>
              <a:rPr lang="en-US" dirty="0" smtClean="0"/>
              <a:t>a systems-level approach by considering roadways, transit, </a:t>
            </a:r>
            <a:r>
              <a:rPr lang="en-US" dirty="0" err="1" smtClean="0"/>
              <a:t>nonmotorized</a:t>
            </a:r>
            <a:endParaRPr lang="en-US" dirty="0" smtClean="0"/>
          </a:p>
          <a:p>
            <a:pPr marL="317509" indent="-317509">
              <a:buFont typeface="Wingdings"/>
              <a:buChar char=""/>
              <a:defRPr/>
            </a:pPr>
            <a:r>
              <a:rPr lang="en-US" dirty="0" smtClean="0"/>
              <a:t>transportation, and intermodal connections;</a:t>
            </a:r>
          </a:p>
          <a:p>
            <a:pPr marL="317509" indent="-317509">
              <a:buFont typeface="Wingdings"/>
              <a:buChar char=""/>
              <a:defRPr/>
            </a:pPr>
            <a:r>
              <a:rPr lang="en-US" dirty="0" smtClean="0"/>
              <a:t>statewide and regional land use, development, housing, natural environmental resource and employment goals and plans;</a:t>
            </a:r>
          </a:p>
          <a:p>
            <a:pPr marL="317509" indent="-317509">
              <a:buFont typeface="Wingdings"/>
              <a:buChar char=""/>
              <a:defRPr/>
            </a:pPr>
            <a:r>
              <a:rPr lang="en-US" dirty="0" smtClean="0"/>
              <a:t>cost estimates and reasonably available financial sources for operation, maintenance, and capital investments</a:t>
            </a:r>
          </a:p>
          <a:p>
            <a:pPr marL="317509" indent="-317509">
              <a:buFont typeface="Wingdings"/>
              <a:buChar char=""/>
              <a:defRPr/>
            </a:pPr>
            <a:r>
              <a:rPr lang="en-US" dirty="0" smtClean="0"/>
              <a:t>ways to preserve existing roads and facilities and make efficient use of the existing system.</a:t>
            </a:r>
          </a:p>
          <a:p>
            <a:pPr marL="317509" indent="-317509">
              <a:buFont typeface="Wingdings"/>
              <a:buChar char=""/>
              <a:defRPr/>
            </a:pPr>
            <a:endParaRPr lang="en-US" dirty="0" smtClean="0"/>
          </a:p>
          <a:p>
            <a:pPr marL="317509" indent="-317509">
              <a:defRPr/>
            </a:pPr>
            <a:r>
              <a:rPr lang="en-US" b="1" dirty="0" smtClean="0"/>
              <a:t>Statewide Transportation Improvement Program (STIP)</a:t>
            </a:r>
          </a:p>
          <a:p>
            <a:pPr marL="317509" indent="-317509">
              <a:buFont typeface="Wingdings"/>
              <a:buChar char=""/>
              <a:defRPr/>
            </a:pPr>
            <a:r>
              <a:rPr lang="en-US" dirty="0" smtClean="0"/>
              <a:t>identifies statewide priorities for transportation projects</a:t>
            </a:r>
          </a:p>
          <a:p>
            <a:pPr marL="317509" indent="-317509">
              <a:buFont typeface="Wingdings"/>
              <a:buChar char=""/>
              <a:defRPr/>
            </a:pPr>
            <a:r>
              <a:rPr lang="en-US" dirty="0" smtClean="0"/>
              <a:t>state DOT solicits or identifies projects from rural, small urban, and urbanized areas of the state</a:t>
            </a:r>
          </a:p>
          <a:p>
            <a:pPr marL="317509" indent="-317509">
              <a:buFont typeface="Wingdings"/>
              <a:buChar char=""/>
              <a:defRPr/>
            </a:pPr>
            <a:r>
              <a:rPr lang="en-US" dirty="0" smtClean="0"/>
              <a:t>Projects are selected based on adopted procedures and criteria. TIPs that have been developed by MPOs must be incorporated directly, without change</a:t>
            </a:r>
          </a:p>
          <a:p>
            <a:pPr marL="317509" indent="-317509">
              <a:buFont typeface="Wingdings"/>
              <a:buChar char=""/>
              <a:defRPr/>
            </a:pPr>
            <a:r>
              <a:rPr lang="en-US" dirty="0" smtClean="0"/>
              <a:t>Must be fiscally constrained and may include a financial plan</a:t>
            </a:r>
          </a:p>
          <a:p>
            <a:pPr marL="317509" indent="-317509">
              <a:buFont typeface="Wingdings"/>
              <a:buChar char=""/>
              <a:defRPr/>
            </a:pPr>
            <a:r>
              <a:rPr lang="en-US" dirty="0" smtClean="0"/>
              <a:t>Must be approved by FHWA and FTA, along with an overall determination that planning requirements are being met</a:t>
            </a:r>
          </a:p>
          <a:p>
            <a:pPr marL="317509" indent="-317509">
              <a:buFont typeface="Wingdings"/>
              <a:buChar char=""/>
              <a:defRPr/>
            </a:pPr>
            <a:r>
              <a:rPr lang="en-US" dirty="0" smtClean="0"/>
              <a:t>STIP approval must be granted before projects can proceed from the planning stage to the implementation stage”</a:t>
            </a:r>
          </a:p>
          <a:p>
            <a:pPr marL="317509" indent="-317509">
              <a:buFont typeface="Wingdings"/>
              <a:buChar char=""/>
              <a:defRPr/>
            </a:pPr>
            <a:endParaRPr lang="en-US" dirty="0" smtClean="0"/>
          </a:p>
          <a:p>
            <a:pPr marL="317509" indent="-317509" defTabSz="907171">
              <a:defRPr/>
            </a:pPr>
            <a:r>
              <a:rPr lang="en-US" dirty="0" smtClean="0"/>
              <a:t>Source: USDOT (2007). The Transportation Planning Process: Key Issues. Washington, D.C., Federal Highway Administration and Federal Transit Administration. </a:t>
            </a:r>
          </a:p>
          <a:p>
            <a:pPr marL="317509" indent="-317509">
              <a:defRPr/>
            </a:pPr>
            <a:endParaRPr lang="en-US" dirty="0" smtClean="0"/>
          </a:p>
          <a:p>
            <a:pPr marL="317509" indent="-317509">
              <a:defRPr/>
            </a:pPr>
            <a:endParaRPr lang="en-US" b="1" dirty="0" smtClean="0"/>
          </a:p>
          <a:p>
            <a:endParaRPr lang="en-US" b="1" dirty="0" smtClean="0"/>
          </a:p>
          <a:p>
            <a:pPr marL="771096" lvl="1" indent="-317509">
              <a:defRPr/>
            </a:pPr>
            <a:endParaRPr lang="en-US" dirty="0" smtClean="0"/>
          </a:p>
          <a:p>
            <a:pPr marL="771096" lvl="1" indent="-317509">
              <a:defRPr/>
            </a:pPr>
            <a:endParaRPr lang="en-US" dirty="0" smtClean="0"/>
          </a:p>
          <a:p>
            <a:pPr eaLnBrk="1" hangingPunct="1">
              <a:buFont typeface="Arial" pitchFamily="34" charset="0"/>
              <a:buNone/>
            </a:pPr>
            <a:endParaRPr lang="en-US" dirty="0" smtClean="0"/>
          </a:p>
          <a:p>
            <a:endParaRPr lang="en-US" b="1"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15</a:t>
            </a:fld>
            <a:endParaRPr lang="en-US"/>
          </a:p>
        </p:txBody>
      </p:sp>
    </p:spTree>
    <p:extLst>
      <p:ext uri="{BB962C8B-B14F-4D97-AF65-F5344CB8AC3E}">
        <p14:creationId xmlns:p14="http://schemas.microsoft.com/office/powerpoint/2010/main" val="32051991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07171">
              <a:defRPr/>
            </a:pPr>
            <a:r>
              <a:rPr lang="en-US" dirty="0" smtClean="0"/>
              <a:t>Source: USDOT (2007). The Transportation Planning Process: Key Issues. Washington, D.C., Federal Highway Administration and Federal Transit Administration.  (see prior slide for details</a:t>
            </a:r>
            <a:r>
              <a:rPr lang="en-US" baseline="0" dirty="0" smtClean="0"/>
              <a:t> about individual plans)</a:t>
            </a:r>
            <a:endParaRPr lang="en-US" dirty="0" smtClean="0"/>
          </a:p>
          <a:p>
            <a:endParaRPr lang="en-US" b="1"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16</a:t>
            </a:fld>
            <a:endParaRPr lang="en-US"/>
          </a:p>
        </p:txBody>
      </p:sp>
    </p:spTree>
    <p:extLst>
      <p:ext uri="{BB962C8B-B14F-4D97-AF65-F5344CB8AC3E}">
        <p14:creationId xmlns:p14="http://schemas.microsoft.com/office/powerpoint/2010/main" val="2860374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317509" indent="-317509" defTabSz="907171">
              <a:defRPr/>
            </a:pPr>
            <a:r>
              <a:rPr lang="en-US" dirty="0" smtClean="0"/>
              <a:t>“Authorizing Legislation</a:t>
            </a:r>
          </a:p>
          <a:p>
            <a:pPr marL="317509" indent="-317509">
              <a:buFont typeface="Wingdings"/>
              <a:buChar char=""/>
              <a:defRPr/>
            </a:pPr>
            <a:r>
              <a:rPr lang="en-US" dirty="0" smtClean="0"/>
              <a:t>Congress enacts legislation that establishes or continues the existing operation of a federal program or agency, including the amount of money it anticipates to be available to spend or grant to states, MPOs, and transit operators</a:t>
            </a:r>
          </a:p>
          <a:p>
            <a:pPr marL="317509" indent="-317509">
              <a:buFont typeface="Wingdings"/>
              <a:buChar char=""/>
              <a:defRPr/>
            </a:pPr>
            <a:r>
              <a:rPr lang="en-US" dirty="0" smtClean="0"/>
              <a:t>Congress generally reauthorizes federal surface transportation programs over multiple years. The amount authorized, however, is not always the amount that ends up actually being available to spend</a:t>
            </a:r>
          </a:p>
          <a:p>
            <a:endParaRPr lang="en-US" dirty="0" smtClean="0"/>
          </a:p>
          <a:p>
            <a:r>
              <a:rPr lang="en-US" dirty="0" smtClean="0"/>
              <a:t>Appropriations</a:t>
            </a:r>
          </a:p>
          <a:p>
            <a:pPr eaLnBrk="1" hangingPunct="1">
              <a:buFont typeface="Arial" pitchFamily="34" charset="0"/>
              <a:buChar char="•"/>
            </a:pPr>
            <a:r>
              <a:rPr lang="en-US" dirty="0" smtClean="0"/>
              <a:t>Each year, Congress decides on the federal budget for the next fiscal year </a:t>
            </a:r>
          </a:p>
          <a:p>
            <a:pPr eaLnBrk="1" hangingPunct="1">
              <a:buFont typeface="Arial" pitchFamily="34" charset="0"/>
              <a:buChar char="•"/>
            </a:pPr>
            <a:r>
              <a:rPr lang="en-US" dirty="0" smtClean="0"/>
              <a:t>As a result of the appropriation process, the amount appropriated to a federal program is often less than the amount authorized for a given year and is the actual amount available to federal agencies to spend or grant.</a:t>
            </a:r>
          </a:p>
          <a:p>
            <a:pPr eaLnBrk="1" hangingPunct="1">
              <a:buFont typeface="Arial" pitchFamily="34" charset="0"/>
              <a:buChar char="•"/>
            </a:pPr>
            <a:endParaRPr lang="en-US" dirty="0" smtClean="0"/>
          </a:p>
          <a:p>
            <a:pPr eaLnBrk="1" hangingPunct="1"/>
            <a:r>
              <a:rPr lang="en-US" dirty="0" smtClean="0"/>
              <a:t>Apportionment</a:t>
            </a:r>
          </a:p>
          <a:p>
            <a:pPr eaLnBrk="1" hangingPunct="1">
              <a:buFont typeface="Arial" pitchFamily="34" charset="0"/>
              <a:buChar char="•"/>
            </a:pPr>
            <a:r>
              <a:rPr lang="en-US" dirty="0" smtClean="0"/>
              <a:t>The distribution of program funds among states and metropolitan areas (for most transit funds) using a formula provided in law is called an apportionment</a:t>
            </a:r>
          </a:p>
          <a:p>
            <a:pPr eaLnBrk="1" hangingPunct="1">
              <a:buFont typeface="Arial" pitchFamily="34" charset="0"/>
              <a:buChar char="•"/>
            </a:pPr>
            <a:r>
              <a:rPr lang="en-US" dirty="0" smtClean="0"/>
              <a:t> An apportionment is usually made on the first day of the federal fiscal year (October 1) for which the funds are authorized</a:t>
            </a:r>
          </a:p>
          <a:p>
            <a:pPr eaLnBrk="1" hangingPunct="1">
              <a:buFont typeface="Arial" pitchFamily="34" charset="0"/>
              <a:buChar char="•"/>
            </a:pPr>
            <a:r>
              <a:rPr lang="en-US" dirty="0" smtClean="0"/>
              <a:t>At that time, the funds are available for obligation (spending) by a state, in accordance with an approved STIP</a:t>
            </a:r>
          </a:p>
          <a:p>
            <a:pPr eaLnBrk="1" hangingPunct="1">
              <a:buFont typeface="Arial" pitchFamily="34" charset="0"/>
              <a:buChar char="•"/>
            </a:pPr>
            <a:endParaRPr lang="en-US" dirty="0" smtClean="0"/>
          </a:p>
          <a:p>
            <a:pPr eaLnBrk="1" hangingPunct="1">
              <a:buFont typeface="Arial" pitchFamily="34" charset="0"/>
              <a:buNone/>
            </a:pPr>
            <a:r>
              <a:rPr lang="en-US" dirty="0" smtClean="0"/>
              <a:t>Eligibility</a:t>
            </a:r>
          </a:p>
          <a:p>
            <a:pPr eaLnBrk="1" hangingPunct="1">
              <a:buFont typeface="Arial" pitchFamily="34" charset="0"/>
              <a:buChar char="•"/>
            </a:pPr>
            <a:r>
              <a:rPr lang="en-US" dirty="0" smtClean="0"/>
              <a:t>Only certain projects and activities are eligible to receive federal transportation funding. Criteria depend on the funding source.</a:t>
            </a:r>
          </a:p>
          <a:p>
            <a:pPr eaLnBrk="1" hangingPunct="1">
              <a:buFont typeface="Arial" pitchFamily="34" charset="0"/>
              <a:buChar char="•"/>
            </a:pPr>
            <a:r>
              <a:rPr lang="en-US" dirty="0" smtClean="0"/>
              <a:t>Most federal transportation programs require a non-federal match. </a:t>
            </a:r>
          </a:p>
          <a:p>
            <a:pPr eaLnBrk="1" hangingPunct="1">
              <a:buFont typeface="Arial" pitchFamily="34" charset="0"/>
              <a:buChar char="•"/>
            </a:pPr>
            <a:r>
              <a:rPr lang="en-US" dirty="0" smtClean="0"/>
              <a:t>This matching level is established by legislation. </a:t>
            </a:r>
          </a:p>
          <a:p>
            <a:pPr eaLnBrk="1" hangingPunct="1">
              <a:buFont typeface="Arial" pitchFamily="34" charset="0"/>
              <a:buChar char="•"/>
            </a:pPr>
            <a:r>
              <a:rPr lang="en-US" dirty="0" smtClean="0"/>
              <a:t>For many programs, the amount the state or local governments have to contribute is 20 percent of the capital cost for most highway and transit projects.”</a:t>
            </a:r>
          </a:p>
          <a:p>
            <a:pPr eaLnBrk="1" hangingPunct="1">
              <a:buFont typeface="Arial" pitchFamily="34" charset="0"/>
              <a:buChar char="•"/>
            </a:pPr>
            <a:endParaRPr lang="en-US" dirty="0" smtClean="0"/>
          </a:p>
          <a:p>
            <a:pPr defTabSz="907171">
              <a:defRPr/>
            </a:pPr>
            <a:r>
              <a:rPr lang="en-US" dirty="0" smtClean="0"/>
              <a:t>Source: USDOT (2007). The Transportation Planning Process: Key Issues. Washington, D.C., Federal Highway Administration and Federal Transit Administration. </a:t>
            </a:r>
          </a:p>
          <a:p>
            <a:pPr eaLnBrk="1" hangingPunct="1">
              <a:buFont typeface="Arial" pitchFamily="34" charset="0"/>
              <a:buNone/>
            </a:pPr>
            <a:endParaRPr lang="en-US" dirty="0" smtClean="0"/>
          </a:p>
          <a:p>
            <a:pPr eaLnBrk="1" hangingPunct="1">
              <a:buFont typeface="Arial" pitchFamily="34" charset="0"/>
              <a:buNone/>
            </a:pPr>
            <a:endParaRPr lang="en-US" dirty="0" smtClean="0"/>
          </a:p>
          <a:p>
            <a:pPr eaLnBrk="1" hangingPunct="1">
              <a:buFont typeface="Arial" pitchFamily="34" charset="0"/>
              <a:buChar char="•"/>
            </a:pPr>
            <a:endParaRPr lang="en-US" dirty="0" smtClean="0"/>
          </a:p>
          <a:p>
            <a:pPr eaLnBrk="1" hangingPunct="1">
              <a:buFont typeface="Arial" pitchFamily="34" charset="0"/>
              <a:buChar char="•"/>
            </a:pPr>
            <a:endParaRPr lang="en-US" dirty="0" smtClean="0"/>
          </a:p>
          <a:p>
            <a:pPr eaLnBrk="1" hangingPunct="1">
              <a:buFont typeface="Arial" pitchFamily="34" charset="0"/>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17</a:t>
            </a:fld>
            <a:endParaRPr lang="en-US"/>
          </a:p>
        </p:txBody>
      </p:sp>
    </p:spTree>
    <p:extLst>
      <p:ext uri="{BB962C8B-B14F-4D97-AF65-F5344CB8AC3E}">
        <p14:creationId xmlns:p14="http://schemas.microsoft.com/office/powerpoint/2010/main" val="2992282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FY 2009, states provided $13.1 billion in transit funding, while federal funds totaled $9.7 billion. The seven states with the largest funding amounts—New York, California, Massachusetts, New Jersey, Pennsylvania, Illinois, and Maryland—collectively allotted $10.8 billion in state funding, while the remaining 39 allotted $2.3 billion. About $5 billion—more than half of all Federal funds spent on transit.</a:t>
            </a:r>
          </a:p>
          <a:p>
            <a:endParaRPr lang="en-US" dirty="0" smtClean="0"/>
          </a:p>
          <a:p>
            <a:r>
              <a:rPr lang="en-US" dirty="0" smtClean="0"/>
              <a:t>The sources for transit funding used by most states were gas taxes (reported by 16 states—7 percent of all transit funds), general funds (reported by 12 states—5.5 percent of all funds), and bond proceeds (12 states—7.6 percent of all funds). Motor vehicle/rental car sales tax and general sales tax were each used by 8 states. General sales tax accounted for 24.4 percent of the total transit funding and motor vehicle/rental car sales tax accounted for 3.2 percent. Registration/license/title fees (7 states—2.6 percent of total funds) and interest income (6 states--0.1 percent) were the least frequently reported.  Thirty-one states reported that they used other sources for funding such as state highway funds, trust funds, miscellaneous revenues, fees, or taxes, lottery funds, documentary stamps, and other types of assessments. Ten of these thirty-one states relied solely (100 </a:t>
            </a:r>
          </a:p>
          <a:p>
            <a:r>
              <a:rPr lang="en-US" dirty="0" smtClean="0"/>
              <a:t>percent of transit dollars) on these miscellaneous revenue sources. Other sources accounted for 49.6 percent of the total transit funds provided by all states and DC. “</a:t>
            </a:r>
          </a:p>
          <a:p>
            <a:endParaRPr lang="en-US" dirty="0" smtClean="0"/>
          </a:p>
          <a:p>
            <a:r>
              <a:rPr lang="en-US" dirty="0" smtClean="0"/>
              <a:t>Taken from AASHTO, 2011</a:t>
            </a:r>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18</a:t>
            </a:fld>
            <a:endParaRPr lang="en-US"/>
          </a:p>
        </p:txBody>
      </p:sp>
    </p:spTree>
    <p:extLst>
      <p:ext uri="{BB962C8B-B14F-4D97-AF65-F5344CB8AC3E}">
        <p14:creationId xmlns:p14="http://schemas.microsoft.com/office/powerpoint/2010/main" val="26087333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eaLnBrk="1" hangingPunct="1">
              <a:buFont typeface="Arial" pitchFamily="34" charset="0"/>
              <a:buNone/>
            </a:pPr>
            <a:r>
              <a:rPr lang="en-US" sz="3600" b="0" dirty="0" smtClean="0"/>
              <a:t>“Air Pollution</a:t>
            </a:r>
          </a:p>
          <a:p>
            <a:pPr eaLnBrk="1" hangingPunct="1">
              <a:buFont typeface="Arial" pitchFamily="34" charset="0"/>
              <a:buChar char="•"/>
            </a:pPr>
            <a:r>
              <a:rPr lang="en-US" sz="3600" b="0" dirty="0" smtClean="0"/>
              <a:t>Large Stationary sources (e.g. power plants)</a:t>
            </a:r>
          </a:p>
          <a:p>
            <a:pPr eaLnBrk="1" hangingPunct="1">
              <a:buFont typeface="Arial" pitchFamily="34" charset="0"/>
              <a:buChar char="•"/>
            </a:pPr>
            <a:r>
              <a:rPr lang="en-US" sz="3600" b="0" dirty="0" smtClean="0"/>
              <a:t>Small Area sources (e.g. dry cleaners)</a:t>
            </a:r>
          </a:p>
          <a:p>
            <a:pPr eaLnBrk="1" hangingPunct="1">
              <a:buFont typeface="Arial" pitchFamily="34" charset="0"/>
              <a:buChar char="•"/>
            </a:pPr>
            <a:r>
              <a:rPr lang="en-US" sz="3600" b="0" dirty="0" smtClean="0"/>
              <a:t>Mobile sources (e.g. cars)</a:t>
            </a:r>
          </a:p>
          <a:p>
            <a:pPr eaLnBrk="1" hangingPunct="1">
              <a:buFont typeface="Arial" pitchFamily="34" charset="0"/>
              <a:buChar char="•"/>
            </a:pPr>
            <a:r>
              <a:rPr lang="en-US" sz="3600" b="0" dirty="0" smtClean="0"/>
              <a:t>The Clean Air Act (CAA), Title 23 and Title 49 U.S.C. requires that transportation and air quality planning be integrated in areas designated by the U.S. Environmental Protection Agency (EPA) as air quality nonattainment or maintenance areas.</a:t>
            </a:r>
          </a:p>
          <a:p>
            <a:pPr eaLnBrk="1" hangingPunct="1">
              <a:buFont typeface="Arial" pitchFamily="34" charset="0"/>
              <a:buChar char="•"/>
            </a:pPr>
            <a:endParaRPr lang="en-US" sz="3600" b="0" dirty="0" smtClean="0"/>
          </a:p>
          <a:p>
            <a:pPr eaLnBrk="1" hangingPunct="1">
              <a:buFont typeface="Arial" pitchFamily="34" charset="0"/>
              <a:buNone/>
            </a:pPr>
            <a:r>
              <a:rPr lang="en-US" sz="3600" b="0" dirty="0" smtClean="0"/>
              <a:t>Air</a:t>
            </a:r>
            <a:r>
              <a:rPr lang="en-US" sz="3600" b="0" baseline="0" dirty="0" smtClean="0"/>
              <a:t> Pollution State</a:t>
            </a:r>
          </a:p>
          <a:p>
            <a:pPr marL="317509" indent="-317509">
              <a:buFont typeface="Wingdings"/>
              <a:buChar char=""/>
              <a:defRPr/>
            </a:pPr>
            <a:r>
              <a:rPr lang="en-US" sz="3600" dirty="0" smtClean="0"/>
              <a:t>CAA requires that each state environmental agency develop a plan called a State Implementation Plan (SIP)</a:t>
            </a:r>
          </a:p>
          <a:p>
            <a:pPr marL="635020" lvl="1" indent="-272152">
              <a:buFont typeface="Wingdings 2"/>
              <a:buChar char=""/>
              <a:defRPr/>
            </a:pPr>
            <a:r>
              <a:rPr lang="en-US" sz="3600" dirty="0" smtClean="0"/>
              <a:t>shows how the state will implement measures designed to improve air quality enough to meet National Ambient Air Quality Standards (NAAQS) for each type of air pollutant</a:t>
            </a:r>
          </a:p>
          <a:p>
            <a:pPr marL="317509" indent="-317509">
              <a:buFont typeface="Wingdings"/>
              <a:buChar char=""/>
              <a:defRPr/>
            </a:pPr>
            <a:r>
              <a:rPr lang="en-US" sz="3600" dirty="0" smtClean="0"/>
              <a:t>Vehicle emissions reductions programs (e.g., the use of reformulated gasoline or implementation of Inspection and Maintenance [I/M] programs)</a:t>
            </a:r>
          </a:p>
          <a:p>
            <a:pPr marL="317509" indent="-317509">
              <a:buFont typeface="Wingdings"/>
              <a:buChar char=""/>
              <a:defRPr/>
            </a:pPr>
            <a:r>
              <a:rPr lang="en-US" sz="3600" dirty="0" smtClean="0"/>
              <a:t>changing how we travel (e.g., ride sharing or use of transit), </a:t>
            </a:r>
          </a:p>
          <a:p>
            <a:pPr marL="317509" indent="-317509">
              <a:buFont typeface="Wingdings"/>
              <a:buChar char=""/>
              <a:defRPr/>
            </a:pPr>
            <a:r>
              <a:rPr lang="en-US" sz="3600" dirty="0" smtClean="0"/>
              <a:t> transportation projects that reduce congestion (e.g., signal synchronization programs) can all help areas meet emission reduction targets for on-road mobile sources.</a:t>
            </a:r>
          </a:p>
          <a:p>
            <a:pPr marL="317509" indent="-317509">
              <a:buFont typeface="Wingdings"/>
              <a:buChar char=""/>
              <a:defRPr/>
            </a:pPr>
            <a:endParaRPr lang="en-US" sz="3600" dirty="0" smtClean="0"/>
          </a:p>
          <a:p>
            <a:pPr marL="317509" indent="-317509">
              <a:defRPr/>
            </a:pPr>
            <a:r>
              <a:rPr lang="en-US" sz="3600" dirty="0" smtClean="0"/>
              <a:t>Air Pollution MPO</a:t>
            </a:r>
          </a:p>
          <a:p>
            <a:pPr eaLnBrk="1" hangingPunct="1">
              <a:buFont typeface="Arial" pitchFamily="34" charset="0"/>
              <a:buChar char="•"/>
            </a:pPr>
            <a:r>
              <a:rPr lang="en-US" sz="3600" dirty="0" smtClean="0"/>
              <a:t>“Nonattainment” areas (NAA) are geographic areas that do not meet the federal air quality standards, and maintenance areas are areas that formerly violated but currently meet the federal air quality standards.</a:t>
            </a:r>
          </a:p>
          <a:p>
            <a:pPr eaLnBrk="1" hangingPunct="1">
              <a:buFont typeface="Arial" pitchFamily="34" charset="0"/>
              <a:buChar char="•"/>
            </a:pPr>
            <a:r>
              <a:rPr lang="en-US" sz="3600" dirty="0" smtClean="0"/>
              <a:t>The Clean Air Act (CAA) of 1990 identifies the actions states and MPOs must take to reduce emissions from on-road mobile sources in nonattainment or maintenance areas</a:t>
            </a:r>
          </a:p>
          <a:p>
            <a:pPr marL="317509" indent="-317509">
              <a:defRPr/>
            </a:pPr>
            <a:endParaRPr lang="en-US" sz="3600" dirty="0" smtClean="0"/>
          </a:p>
          <a:p>
            <a:pPr eaLnBrk="1" hangingPunct="1">
              <a:buFont typeface="Arial" pitchFamily="34" charset="0"/>
              <a:buChar char="•"/>
            </a:pPr>
            <a:endParaRPr lang="en-US" sz="3600" dirty="0" smtClean="0"/>
          </a:p>
          <a:p>
            <a:pPr marL="317509" indent="-317509">
              <a:defRPr/>
            </a:pPr>
            <a:endParaRPr lang="en-US" dirty="0" smtClean="0"/>
          </a:p>
          <a:p>
            <a:pPr marL="317509" indent="-317509">
              <a:defRPr/>
            </a:pPr>
            <a:endParaRPr lang="en-US" dirty="0" smtClean="0"/>
          </a:p>
          <a:p>
            <a:pPr marL="317509" indent="-317509">
              <a:defRPr/>
            </a:pPr>
            <a:endParaRPr lang="en-US" dirty="0" smtClean="0"/>
          </a:p>
          <a:p>
            <a:pPr eaLnBrk="1" hangingPunct="1">
              <a:buFont typeface="Arial" pitchFamily="34" charset="0"/>
              <a:buChar char="•"/>
            </a:pPr>
            <a:endParaRPr lang="en-US" dirty="0" smtClean="0"/>
          </a:p>
          <a:p>
            <a:pPr marL="317509" indent="-317509">
              <a:buFont typeface="Wingdings"/>
              <a:buChar char=""/>
              <a:defRPr/>
            </a:pPr>
            <a:endParaRPr lang="en-US" dirty="0" smtClean="0"/>
          </a:p>
          <a:p>
            <a:pPr marL="317509" indent="-317509">
              <a:defRPr/>
            </a:pPr>
            <a:endParaRPr lang="en-US" dirty="0" smtClean="0"/>
          </a:p>
          <a:p>
            <a:pPr marL="317509" indent="-317509">
              <a:buFont typeface="Wingdings"/>
              <a:buChar char=""/>
              <a:defRPr/>
            </a:pPr>
            <a:endParaRPr lang="en-US" dirty="0" smtClean="0"/>
          </a:p>
          <a:p>
            <a:pPr eaLnBrk="1" hangingPunct="1">
              <a:buFont typeface="Arial" pitchFamily="34" charset="0"/>
              <a:buChar char="•"/>
            </a:pPr>
            <a:endParaRPr lang="en-US" dirty="0" smtClean="0"/>
          </a:p>
          <a:p>
            <a:pPr marL="317509" indent="-317509">
              <a:defRPr/>
            </a:pPr>
            <a:endParaRPr lang="en-US" dirty="0" smtClean="0"/>
          </a:p>
          <a:p>
            <a:pPr marL="317509" indent="-317509">
              <a:defRPr/>
            </a:pPr>
            <a:endParaRPr lang="en-US" dirty="0" smtClean="0"/>
          </a:p>
          <a:p>
            <a:pPr marL="317509" indent="-317509">
              <a:defRPr/>
            </a:pPr>
            <a:endParaRPr lang="en-US" dirty="0" smtClean="0"/>
          </a:p>
          <a:p>
            <a:pPr eaLnBrk="1" hangingPunct="1">
              <a:buFont typeface="Arial" pitchFamily="34" charset="0"/>
              <a:buNone/>
            </a:pPr>
            <a:endParaRPr lang="en-US" b="0" dirty="0" smtClean="0"/>
          </a:p>
          <a:p>
            <a:pPr eaLnBrk="1" hangingPunct="1">
              <a:buFont typeface="Arial" pitchFamily="34" charset="0"/>
              <a:buNone/>
            </a:pPr>
            <a:endParaRPr lang="en-US" b="0" dirty="0" smtClean="0"/>
          </a:p>
          <a:p>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19</a:t>
            </a:fld>
            <a:endParaRPr lang="en-US"/>
          </a:p>
        </p:txBody>
      </p:sp>
    </p:spTree>
    <p:extLst>
      <p:ext uri="{BB962C8B-B14F-4D97-AF65-F5344CB8AC3E}">
        <p14:creationId xmlns:p14="http://schemas.microsoft.com/office/powerpoint/2010/main" val="3868663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a:t>
            </a:fld>
            <a:endParaRPr lang="en-US" dirty="0"/>
          </a:p>
        </p:txBody>
      </p:sp>
    </p:spTree>
    <p:extLst>
      <p:ext uri="{BB962C8B-B14F-4D97-AF65-F5344CB8AC3E}">
        <p14:creationId xmlns:p14="http://schemas.microsoft.com/office/powerpoint/2010/main" val="13579345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317509" indent="-317509">
              <a:defRPr/>
            </a:pPr>
            <a:r>
              <a:rPr lang="en-US" dirty="0" smtClean="0"/>
              <a:t>Note: This slide can be discussed, but is not necessary.</a:t>
            </a:r>
            <a:r>
              <a:rPr lang="en-US" baseline="0" dirty="0" smtClean="0"/>
              <a:t> The 4 step process is discussed in more detail in another presentation of NTC.</a:t>
            </a:r>
          </a:p>
          <a:p>
            <a:pPr marL="317509" indent="-317509">
              <a:defRPr/>
            </a:pPr>
            <a:endParaRPr lang="en-US" dirty="0" smtClean="0"/>
          </a:p>
          <a:p>
            <a:pPr marL="317509" indent="-317509">
              <a:buFont typeface="Wingdings"/>
              <a:buChar char=""/>
              <a:defRPr/>
            </a:pPr>
            <a:r>
              <a:rPr lang="en-US" dirty="0" smtClean="0"/>
              <a:t>“Trip generation: Estimating the number of trips generated in a small geographic area, called a zone, or at a particular location, and attracted to another zone or particular location, based on the assumed relationship among socioeconomic factors, land use characteristics, and the number of trips. Trip generation then leads to:</a:t>
            </a:r>
          </a:p>
          <a:p>
            <a:pPr marL="317509" indent="-317509">
              <a:buFont typeface="Wingdings"/>
              <a:buChar char=""/>
              <a:defRPr/>
            </a:pPr>
            <a:r>
              <a:rPr lang="en-US" dirty="0" smtClean="0"/>
              <a:t>Trip distribution: Estimating the number of trips that originate in every zone in the study area, with destinations to every other zone. </a:t>
            </a:r>
          </a:p>
          <a:p>
            <a:pPr marL="317509" indent="-317509">
              <a:buFont typeface="Wingdings"/>
              <a:buChar char=""/>
              <a:defRPr/>
            </a:pPr>
            <a:r>
              <a:rPr lang="en-US" dirty="0" smtClean="0"/>
              <a:t>Mode split: Estimating, for the number of trips predicted between each origin and destination, the number of trips made via each type of mode that is available for that trip. Thus, “x” percent are likely to drive alone, “y” percent are likely to take transit, “z” percent are likely to ride-share, etc. Mode split leads to</a:t>
            </a:r>
          </a:p>
          <a:p>
            <a:pPr marL="317509" indent="-317509">
              <a:buFont typeface="Wingdings"/>
              <a:buChar char=""/>
              <a:defRPr/>
            </a:pPr>
            <a:r>
              <a:rPr lang="en-US" dirty="0" smtClean="0"/>
              <a:t>Network assignment: Estimating the number of trips via a particular mode that will take specific paths through a road or transit network. The end result, when all trips are assigned to a network, is an estimate of the total number of trips that will use each link in the network. When compared to the capacity of this link, planners can forecast the level of congestion that will occur at that location. This becomes the basis for assessing the performance of the transportation system.</a:t>
            </a:r>
          </a:p>
          <a:p>
            <a:pPr marL="317509" indent="-317509">
              <a:defRPr/>
            </a:pPr>
            <a:endParaRPr lang="en-US" dirty="0" smtClean="0"/>
          </a:p>
          <a:p>
            <a:pPr marL="317509" indent="-317509">
              <a:defRPr/>
            </a:pPr>
            <a:r>
              <a:rPr lang="en-US" dirty="0" smtClean="0"/>
              <a:t>Land Use and Emission Models</a:t>
            </a:r>
          </a:p>
          <a:p>
            <a:pPr marL="317509" indent="-317509">
              <a:buFont typeface="Wingdings"/>
              <a:buChar char=""/>
              <a:defRPr/>
            </a:pPr>
            <a:r>
              <a:rPr lang="en-US" dirty="0" smtClean="0"/>
              <a:t>Land use models are used to forecast future development patterns as well as the potential for proposed transportation improvement to “induce” new or accelerated land development in particular areas. The output of land use models typically provides the input to the trip generation step of the travel forecasting model.</a:t>
            </a:r>
          </a:p>
          <a:p>
            <a:pPr marL="317509" indent="-317509">
              <a:buFont typeface="Wingdings"/>
              <a:buChar char=""/>
              <a:defRPr/>
            </a:pPr>
            <a:r>
              <a:rPr lang="en-US" dirty="0" smtClean="0"/>
              <a:t>Emissions models use the output of travel forecasting models—simulated highway travel as expressed by vehicle miles traveled—in projecting the tons of key pollutants emitted in the exhaust of vehicular trips. Estimates of the tons of emissions of hydrocarbons, nitrogen oxides, and particulates from emissions models provide important information for use in air quality analysis.</a:t>
            </a:r>
          </a:p>
          <a:p>
            <a:pPr marL="317509" indent="-317509">
              <a:defRPr/>
            </a:pPr>
            <a:endParaRPr lang="en-US" dirty="0" smtClean="0"/>
          </a:p>
          <a:p>
            <a:pPr marL="317509" indent="-317509">
              <a:defRPr/>
            </a:pPr>
            <a:r>
              <a:rPr lang="en-US" dirty="0" smtClean="0"/>
              <a:t>Other Models</a:t>
            </a:r>
          </a:p>
          <a:p>
            <a:pPr marL="317509" indent="-317509" defTabSz="907171">
              <a:buFont typeface="Wingdings"/>
              <a:buChar char=""/>
              <a:defRPr/>
            </a:pPr>
            <a:r>
              <a:rPr lang="en-US" dirty="0" smtClean="0"/>
              <a:t>Tour-based models, for instance, keep track of travel activity throughout the day and can assemble multiple trip legs (chained trips) into tours. For example, a parent may leave work, pick up the children at day care, and stop at the grocery store on the way home. These separate trips would be linked together into a tour and, when taken as a whole, the modeled travel behavior of this parent would likely be different than if all of these trips were considered separately.</a:t>
            </a:r>
          </a:p>
          <a:p>
            <a:pPr marL="317509" indent="-317509">
              <a:buFont typeface="Wingdings"/>
              <a:buChar char=""/>
              <a:defRPr/>
            </a:pPr>
            <a:r>
              <a:rPr lang="en-US" dirty="0" smtClean="0"/>
              <a:t>An activity- or tour-based model is able to show the extent to which mixed-use neighborhood residents tend to reduce their automobile use by taking transit, walking, or bicycling, or accomplishing several activities in one automobile trip in cases where mixed-use development places retail, entertainment, and office locations close together. </a:t>
            </a:r>
          </a:p>
          <a:p>
            <a:pPr marL="317509" indent="-317509">
              <a:buFont typeface="Wingdings"/>
              <a:buChar char=""/>
              <a:defRPr/>
            </a:pPr>
            <a:r>
              <a:rPr lang="en-US" dirty="0" smtClean="0"/>
              <a:t>The modeling approach, more disaggregated in time, space, and activities, is also better suited to analyzing other complex policy alternatives such as variable pricing, flexible working hours, non-motorized travel, and induced demand.”</a:t>
            </a:r>
          </a:p>
          <a:p>
            <a:pPr marL="317509" indent="-317509">
              <a:buFont typeface="Wingdings"/>
              <a:buChar char=""/>
              <a:defRPr/>
            </a:pPr>
            <a:endParaRPr lang="en-US" dirty="0" smtClean="0"/>
          </a:p>
          <a:p>
            <a:pPr marL="317509" indent="-317509" defTabSz="907171">
              <a:defRPr/>
            </a:pPr>
            <a:r>
              <a:rPr lang="en-US" dirty="0" smtClean="0"/>
              <a:t>Source: USDOT (2007). The Transportation Planning Process: Key Issues. Washington, D.C., Federal Highway Administration and Federal Transit Administration. </a:t>
            </a:r>
          </a:p>
          <a:p>
            <a:pPr marL="317509" indent="-317509">
              <a:defRPr/>
            </a:pPr>
            <a:endParaRPr lang="en-US" dirty="0" smtClean="0"/>
          </a:p>
          <a:p>
            <a:pPr marL="317509" indent="-317509">
              <a:buFont typeface="Wingdings"/>
              <a:buChar char=""/>
              <a:defRPr/>
            </a:pPr>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20</a:t>
            </a:fld>
            <a:endParaRPr lang="en-US"/>
          </a:p>
        </p:txBody>
      </p:sp>
    </p:spTree>
    <p:extLst>
      <p:ext uri="{BB962C8B-B14F-4D97-AF65-F5344CB8AC3E}">
        <p14:creationId xmlns:p14="http://schemas.microsoft.com/office/powerpoint/2010/main" val="5277832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CBB508F-0E20-4696-AA44-9BCD920D8A35}" type="slidenum">
              <a:rPr lang="en-US" smtClean="0"/>
              <a:pPr/>
              <a:t>21</a:t>
            </a:fld>
            <a:endParaRPr lang="en-US"/>
          </a:p>
        </p:txBody>
      </p:sp>
    </p:spTree>
    <p:extLst>
      <p:ext uri="{BB962C8B-B14F-4D97-AF65-F5344CB8AC3E}">
        <p14:creationId xmlns:p14="http://schemas.microsoft.com/office/powerpoint/2010/main" val="1602272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slide lists the main sources for this presentation. You can find a detailed list of sources on the last slide of the presentation. Lecture notes for this presentation typically originate from these sources.</a:t>
            </a:r>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22</a:t>
            </a:fld>
            <a:endParaRPr lang="en-US"/>
          </a:p>
        </p:txBody>
      </p:sp>
    </p:spTree>
    <p:extLst>
      <p:ext uri="{BB962C8B-B14F-4D97-AF65-F5344CB8AC3E}">
        <p14:creationId xmlns:p14="http://schemas.microsoft.com/office/powerpoint/2010/main" val="1753338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3</a:t>
            </a:fld>
            <a:endParaRPr lang="en-US" dirty="0"/>
          </a:p>
        </p:txBody>
      </p:sp>
    </p:spTree>
    <p:extLst>
      <p:ext uri="{BB962C8B-B14F-4D97-AF65-F5344CB8AC3E}">
        <p14:creationId xmlns:p14="http://schemas.microsoft.com/office/powerpoint/2010/main" val="1082818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Benefits for transit agencies to participate in regional planning:</a:t>
            </a:r>
          </a:p>
          <a:p>
            <a:endParaRPr lang="en-US" dirty="0" smtClean="0"/>
          </a:p>
          <a:p>
            <a:r>
              <a:rPr lang="en-US" dirty="0" smtClean="0"/>
              <a:t>“Influence the identification of transportation issues, policy formation, and funding priorities—by being an  active participant on the MPO Board and/or committees.</a:t>
            </a:r>
          </a:p>
          <a:p>
            <a:r>
              <a:rPr lang="en-US" dirty="0" smtClean="0"/>
              <a:t>Promote transit service as a regional transportation priority—by collaborating with the business community, citizen groups, local officials, and other MPO partners. This can significantly enhance the prospects of any referenda that may be contemplated, and raise the visibility of transit service in your community. </a:t>
            </a:r>
          </a:p>
          <a:p>
            <a:r>
              <a:rPr lang="en-US" dirty="0" smtClean="0"/>
              <a:t>Establish an image of transit as indispensable to community well being—by getting involved in broader issues facing your community, such as homeland security, land use and economic development, and environmental protection.</a:t>
            </a:r>
          </a:p>
          <a:p>
            <a:r>
              <a:rPr lang="en-US" dirty="0" smtClean="0"/>
              <a:t>Win support for transit-friendly land use policies—by promoting land use/economic development/transportation integration, leading to MPO policy support for transit-oriented development.</a:t>
            </a:r>
          </a:p>
          <a:p>
            <a:r>
              <a:rPr lang="en-US" dirty="0" smtClean="0"/>
              <a:t>Win support for your investment needs—by promoting early, open, and objective consideration of transit in regional corridor studies conducted by, or through, the MPO. This can result in support for your capital improvement needs directly, or as a component of another project, such as bus shelters, park-and-ride facilities, signage, sidewalks, or even a special transit right-of-way, when a highway investment alternative is selected.</a:t>
            </a:r>
          </a:p>
          <a:p>
            <a:endParaRPr lang="en-US" dirty="0" smtClean="0"/>
          </a:p>
          <a:p>
            <a:r>
              <a:rPr lang="en-US" dirty="0" smtClean="0"/>
              <a:t>Taken from “USDOT (2004). Transit at the Table: A Guide to Participation in Metropolitan </a:t>
            </a:r>
            <a:r>
              <a:rPr lang="en-US" dirty="0" err="1" smtClean="0"/>
              <a:t>Decisionmaking</a:t>
            </a:r>
            <a:r>
              <a:rPr lang="en-US" dirty="0" smtClean="0"/>
              <a:t>. Washington, D.C., Federal Transit Administration. “</a:t>
            </a:r>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4</a:t>
            </a:fld>
            <a:endParaRPr lang="en-US"/>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579566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Benefits for transit agencies to participate in regional planning:</a:t>
            </a:r>
          </a:p>
          <a:p>
            <a:endParaRPr lang="en-US" dirty="0" smtClean="0"/>
          </a:p>
          <a:p>
            <a:r>
              <a:rPr lang="en-US" dirty="0" smtClean="0"/>
              <a:t>“Influence the identification of transportation issues, policy formation, and funding priorities—by being an  active participant on the MPO Board and/or committees.</a:t>
            </a:r>
          </a:p>
          <a:p>
            <a:r>
              <a:rPr lang="en-US" dirty="0" smtClean="0"/>
              <a:t>Promote transit service as a regional transportation priority—by collaborating with the business community, citizen groups, local officials, and other MPO partners. This can significantly enhance the prospects of any referenda that may be contemplated, and raise the visibility of transit service in your community. </a:t>
            </a:r>
          </a:p>
          <a:p>
            <a:r>
              <a:rPr lang="en-US" dirty="0" smtClean="0"/>
              <a:t>Establish an image of transit as indispensable to community well being—by getting involved in broader issues facing your community, such as homeland security, land use and economic development, and environmental protection.</a:t>
            </a:r>
          </a:p>
          <a:p>
            <a:r>
              <a:rPr lang="en-US" dirty="0" smtClean="0"/>
              <a:t>Win support for transit-friendly land use policies—by promoting land use/economic development/transportation integration, leading to MPO policy support for transit-oriented development.</a:t>
            </a:r>
          </a:p>
          <a:p>
            <a:r>
              <a:rPr lang="en-US" dirty="0" smtClean="0"/>
              <a:t>Win support for your investment needs—by promoting early, open, and objective consideration of transit in regional corridor studies conducted by, or through, the MPO. This can result in support for your capital improvement needs directly, or as a component of another project, such as bus shelters, park-and-ride facilities, signage, sidewalks, or even a special transit right-of-way, when a highway investment alternative is selected.</a:t>
            </a:r>
          </a:p>
          <a:p>
            <a:endParaRPr lang="en-US" dirty="0" smtClean="0"/>
          </a:p>
          <a:p>
            <a:r>
              <a:rPr lang="en-US" dirty="0" smtClean="0"/>
              <a:t>Taken from “USDOT (2004). Transit at the Table: A Guide to Participation in Metropolitan </a:t>
            </a:r>
            <a:r>
              <a:rPr lang="en-US" dirty="0" err="1" smtClean="0"/>
              <a:t>Decisionmaking</a:t>
            </a:r>
            <a:r>
              <a:rPr lang="en-US" dirty="0" smtClean="0"/>
              <a:t>. Washington, D.C., Federal Transit Administration. “</a:t>
            </a:r>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5</a:t>
            </a:fld>
            <a:endParaRPr lang="en-US"/>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4152185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Additional efforts for early transit planning:</a:t>
            </a:r>
          </a:p>
          <a:p>
            <a:endParaRPr lang="en-US" dirty="0" smtClean="0"/>
          </a:p>
          <a:p>
            <a:r>
              <a:rPr lang="en-US" dirty="0" smtClean="0"/>
              <a:t>“In 1930, the heads of 25 electric railway companies formed the Electric Railway Presidents' Conference Committee (PCC). “PCC car,” far surpassed its predecessors in acceleration, braking, passenger comfort, and noise. The first commercial application of the PCC car was in 1935 in Brooklyn, New York.  PCC increased transit’s competitiveness, but could not halt decline of transit.</a:t>
            </a:r>
          </a:p>
          <a:p>
            <a:endParaRPr lang="en-US" dirty="0" smtClean="0"/>
          </a:p>
          <a:p>
            <a:r>
              <a:rPr lang="en-US" dirty="0" smtClean="0"/>
              <a:t>Transit planning: Private market dominates; no Federal involvement in transit; but financial problems.  Planning part of transit operating companies. The Chicago Transit Authority and the Metropolitan Transit Authority in Boston were created in 1947, and the New York City Transit Authority in 1955. Future urban travel volumes were developed by extending the past traffic growth rate into the future, merely an extrapolation technique.</a:t>
            </a:r>
          </a:p>
          <a:p>
            <a:endParaRPr lang="en-US" dirty="0" smtClean="0"/>
          </a:p>
        </p:txBody>
      </p:sp>
      <p:sp>
        <p:nvSpPr>
          <p:cNvPr id="4" name="Slide Number Placeholder 3"/>
          <p:cNvSpPr>
            <a:spLocks noGrp="1"/>
          </p:cNvSpPr>
          <p:nvPr>
            <p:ph type="sldNum" sz="quarter" idx="10"/>
          </p:nvPr>
        </p:nvSpPr>
        <p:spPr/>
        <p:txBody>
          <a:bodyPr/>
          <a:lstStyle/>
          <a:p>
            <a:fld id="{ACBB508F-0E20-4696-AA44-9BCD920D8A35}" type="slidenum">
              <a:rPr lang="en-US" smtClean="0"/>
              <a:pPr/>
              <a:t>6</a:t>
            </a:fld>
            <a:endParaRPr lang="en-US"/>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67477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050" dirty="0" smtClean="0"/>
              <a:t>“The San Juan, Puerto Rico, transportation study begun in 1948, was one of the earliest to use a trip generation approach to forecast trips. </a:t>
            </a:r>
          </a:p>
          <a:p>
            <a:r>
              <a:rPr lang="en-US" sz="1050" dirty="0" smtClean="0"/>
              <a:t>Trip generation rates were developed for a series of land-use categories stratified by general location, crude intensity measures and type of activity. These rates were applied, with some modifications, to the projected land use plan (Silver and </a:t>
            </a:r>
            <a:r>
              <a:rPr lang="en-US" sz="1050" dirty="0" err="1" smtClean="0"/>
              <a:t>Stowers</a:t>
            </a:r>
            <a:r>
              <a:rPr lang="en-US" sz="1050" dirty="0" smtClean="0"/>
              <a:t>, 1964).</a:t>
            </a:r>
          </a:p>
          <a:p>
            <a:endParaRPr lang="en-US" sz="1050" dirty="0" smtClean="0"/>
          </a:p>
          <a:p>
            <a:r>
              <a:rPr lang="en-US" sz="1050" dirty="0" smtClean="0"/>
              <a:t>The Detroit Metropolitan Area Traffic Study (DMATS) put together all the elements of an urban transportation study for the first time.  The DMATS staff developed trip generation rates by land use category for each zone. Future trips were estimated from a land use forecast.  The trip distribution model was a variant of the gravity model with airline distance as the factor to measure travel friction. </a:t>
            </a:r>
          </a:p>
          <a:p>
            <a:endParaRPr lang="en-US" sz="1050" dirty="0" smtClean="0"/>
          </a:p>
          <a:p>
            <a:r>
              <a:rPr lang="en-US" sz="1050" dirty="0" smtClean="0"/>
              <a:t>In 1955 the Chicago Area Transportation Study (CATS) set the standard for future urban transportation studies. The lessons learned in Detroit were applied in Chicago with greater sophistication. CATS used trip generation, trip distribution, modal split, and traffic assignment models for travel forecasting. A simple land-use forecasting procedure was employed to forecast future land-use and activity patterns. The CATS staff made major advances in the use of the computer in travel forecasting. The resulting plans were heavily oriented to regional highway networks based primarily on the criteria of economic costs and benefits. Transit was given secondary consideration. New facilities were evaluated against traffic engineering improvements. Little consideration was given to regulatory or pricing approaches, or new technologies. These pioneering urban transportation studies set the content and tone for future studies. They provided the basis for the federal guidelines that were issued in the following decade.”</a:t>
            </a:r>
          </a:p>
          <a:p>
            <a:endParaRPr lang="en-US" sz="1050" dirty="0" smtClean="0"/>
          </a:p>
          <a:p>
            <a:r>
              <a:rPr lang="en-US" sz="1050" dirty="0" smtClean="0"/>
              <a:t>From Weiner, 2008.</a:t>
            </a:r>
          </a:p>
          <a:p>
            <a:endParaRPr lang="en-US"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7</a:t>
            </a:fld>
            <a:endParaRPr lang="en-US"/>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839369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lvl="1" defTabSz="907171">
              <a:defRPr/>
            </a:pPr>
            <a:r>
              <a:rPr lang="en-US" dirty="0" smtClean="0"/>
              <a:t>“Federal-Aid </a:t>
            </a:r>
            <a:r>
              <a:rPr lang="en-US" b="0" i="0" dirty="0" smtClean="0"/>
              <a:t>Highway Act of 1962 was the first legislative mandate requiring planning as a condition to receiving federal capital assistance funds. Requires approval of any federal-aid highway project in an urbanized area of 50,000+ be based on a continuing, comprehensive urban transportation planning process carried out cooperatively by states and local governments. Urban Mass Transportation Act of 1964 federal capital grants for up to two-thirds of the net project cost of construction, reconstruction, or acquisition of mass transportation facilities and equipment.  The federal share was to be held to 50% in areas that had not completed their comprehensive planning process. </a:t>
            </a:r>
          </a:p>
          <a:p>
            <a:pPr marL="317509" indent="-317509">
              <a:defRPr/>
            </a:pPr>
            <a:endParaRPr lang="en-US" dirty="0" smtClean="0"/>
          </a:p>
          <a:p>
            <a:pPr marL="317509" indent="-317509">
              <a:defRPr/>
            </a:pPr>
            <a:r>
              <a:rPr lang="en-US" dirty="0" smtClean="0"/>
              <a:t>3C</a:t>
            </a:r>
            <a:r>
              <a:rPr lang="en-US" baseline="0" dirty="0" smtClean="0"/>
              <a:t> </a:t>
            </a:r>
            <a:r>
              <a:rPr lang="en-US" dirty="0" smtClean="0"/>
              <a:t> planning process:</a:t>
            </a:r>
          </a:p>
          <a:p>
            <a:pPr marL="317509" indent="-317509">
              <a:buFont typeface="Wingdings"/>
              <a:buChar char=""/>
              <a:defRPr/>
            </a:pPr>
            <a:r>
              <a:rPr lang="en-US" dirty="0" smtClean="0"/>
              <a:t>“Cooperative" was defined to include not only cooperation between the federal, state, and local levels of government but also among the various agencies within the same level of government.</a:t>
            </a:r>
          </a:p>
          <a:p>
            <a:pPr marL="317509" indent="-317509">
              <a:buFont typeface="Wingdings"/>
              <a:buChar char=""/>
              <a:defRPr/>
            </a:pPr>
            <a:r>
              <a:rPr lang="en-US" dirty="0" smtClean="0"/>
              <a:t>“Continuing“ referred to the need to periodically reevaluate and update a transportation plan. </a:t>
            </a:r>
          </a:p>
          <a:p>
            <a:pPr marL="317509" indent="-317509">
              <a:buFont typeface="Wingdings"/>
              <a:buChar char=""/>
              <a:defRPr/>
            </a:pPr>
            <a:r>
              <a:rPr lang="en-US" dirty="0" smtClean="0"/>
              <a:t>“Comprehensive" was defined to include the basic ten elements of a 3C planning process for which inventories and analyses were required.</a:t>
            </a:r>
          </a:p>
          <a:p>
            <a:pPr marL="317509" indent="-317509">
              <a:buFont typeface="Wingdings"/>
              <a:buChar char=""/>
              <a:defRPr/>
            </a:pPr>
            <a:r>
              <a:rPr lang="en-US" dirty="0" smtClean="0"/>
              <a:t>technical phases: collection of data, analysis of data, forecasts of activity and travel, and evaluation of alternatives. </a:t>
            </a:r>
          </a:p>
          <a:p>
            <a:pPr marL="317509" indent="-317509">
              <a:buFont typeface="Wingdings"/>
              <a:buChar char=""/>
              <a:defRPr/>
            </a:pPr>
            <a:r>
              <a:rPr lang="en-US" dirty="0" smtClean="0"/>
              <a:t>Central to this approach was the urban travel forecasting process. The process used  mathematical  models that allowed the simulation and forecasting of current and future travel. </a:t>
            </a:r>
          </a:p>
          <a:p>
            <a:pPr marL="317509" indent="-317509">
              <a:buFont typeface="Wingdings"/>
              <a:buChar char=""/>
              <a:defRPr/>
            </a:pPr>
            <a:r>
              <a:rPr lang="en-US" dirty="0" smtClean="0"/>
              <a:t>The four-step urban travel forecasting process consisted of trip generation, trip distribution, modal split, and traffic assignment. </a:t>
            </a:r>
          </a:p>
          <a:p>
            <a:pPr marL="317509" indent="-317509">
              <a:buFont typeface="Wingdings"/>
              <a:buChar char=""/>
              <a:defRPr/>
            </a:pPr>
            <a:r>
              <a:rPr lang="en-US" dirty="0" smtClean="0"/>
              <a:t>These models were first calibrated to replicate existing travel using actual survey data. These models were then used to forecast future travel</a:t>
            </a:r>
          </a:p>
          <a:p>
            <a:pPr marL="317509" indent="-317509">
              <a:buFont typeface="Wingdings"/>
              <a:buChar char=""/>
              <a:defRPr/>
            </a:pPr>
            <a:r>
              <a:rPr lang="en-US" dirty="0" smtClean="0"/>
              <a:t>The forecasting process began with an estimate of the variables that determine travel patterns including the location and intensity of land use, social and economic characteristics of the population, and the type and extent of transportation facilities in the area. </a:t>
            </a:r>
          </a:p>
          <a:p>
            <a:pPr marL="317509" indent="-317509">
              <a:buFont typeface="Wingdings"/>
              <a:buChar char=""/>
              <a:defRPr/>
            </a:pPr>
            <a:r>
              <a:rPr lang="en-US" dirty="0" smtClean="0"/>
              <a:t>Next, these variables were used to estimate the number of trip origins and destinations in each subarea of a region (i.e. the traffic analysis zone), using a trip generation procedure. </a:t>
            </a:r>
          </a:p>
          <a:p>
            <a:pPr marL="317509" indent="-317509">
              <a:buFont typeface="Wingdings"/>
              <a:buChar char=""/>
              <a:defRPr/>
            </a:pPr>
            <a:r>
              <a:rPr lang="en-US" dirty="0" smtClean="0"/>
              <a:t>A trip distribution model was used to connect the trip ends into an origin-destination trip pattern. </a:t>
            </a:r>
          </a:p>
          <a:p>
            <a:pPr marL="317509" indent="-317509">
              <a:buFont typeface="Wingdings"/>
              <a:buChar char=""/>
              <a:defRPr/>
            </a:pPr>
            <a:r>
              <a:rPr lang="en-US" dirty="0" smtClean="0"/>
              <a:t>This matrix of total vehicle trips was divided into highway and transit trips using a modal split model. </a:t>
            </a:r>
          </a:p>
          <a:p>
            <a:pPr marL="317509" indent="-317509">
              <a:buFont typeface="Wingdings"/>
              <a:buChar char=""/>
              <a:defRPr/>
            </a:pPr>
            <a:r>
              <a:rPr lang="en-US" dirty="0" smtClean="0"/>
              <a:t>The matrices of highway and transit trips were assigned to routes on the highway and transit networks, respectively, by means of a traffic assignment model</a:t>
            </a:r>
          </a:p>
          <a:p>
            <a:pPr marL="317509" indent="-317509">
              <a:buFont typeface="Wingdings"/>
              <a:buChar char=""/>
              <a:defRPr/>
            </a:pPr>
            <a:endParaRPr lang="en-US" dirty="0" smtClean="0"/>
          </a:p>
          <a:p>
            <a:pPr marL="317509" indent="-317509">
              <a:defRPr/>
            </a:pPr>
            <a:r>
              <a:rPr lang="en-US" b="1" dirty="0" smtClean="0"/>
              <a:t>Urban Mass Transportation Act of 1964</a:t>
            </a:r>
          </a:p>
          <a:p>
            <a:pPr marL="635020" lvl="1" indent="-272152">
              <a:buFont typeface="Wingdings 2"/>
              <a:buChar char=""/>
              <a:defRPr/>
            </a:pPr>
            <a:r>
              <a:rPr lang="en-US" dirty="0" smtClean="0"/>
              <a:t>federal capital grants for up to two-thirds of the net project cost of construction, reconstruction, or acquisition of mass transportation facilities and equipment. </a:t>
            </a:r>
          </a:p>
          <a:p>
            <a:pPr marL="635020" lvl="1" indent="-272152">
              <a:buFont typeface="Wingdings 2"/>
              <a:buChar char=""/>
              <a:defRPr/>
            </a:pPr>
            <a:r>
              <a:rPr lang="en-US" dirty="0" smtClean="0"/>
              <a:t>Net project cost was defined as that portion of the total project cost that could not be financed readily from transit revenues. </a:t>
            </a:r>
          </a:p>
          <a:p>
            <a:pPr marL="635020" lvl="1" indent="-272152">
              <a:buFont typeface="Wingdings 2"/>
              <a:buChar char=""/>
              <a:defRPr/>
            </a:pPr>
            <a:r>
              <a:rPr lang="en-US" dirty="0" smtClean="0"/>
              <a:t>However, the federal share was to be held to 50 percent in those areas that had not completed their comprehensive planning process, that is, had not produced a plan. All federal funds had to be channeled through public agencies. Transit projects were to be initiated locally.”</a:t>
            </a:r>
          </a:p>
          <a:p>
            <a:pPr marL="317509" indent="-317509">
              <a:defRPr/>
            </a:pPr>
            <a:endParaRPr lang="en-US" dirty="0" smtClean="0"/>
          </a:p>
          <a:p>
            <a:pPr marL="317509" indent="-317509">
              <a:defRPr/>
            </a:pPr>
            <a:r>
              <a:rPr lang="en-US" dirty="0" smtClean="0"/>
              <a:t>From Weiner, 2008.</a:t>
            </a:r>
          </a:p>
          <a:p>
            <a:pPr marL="0" lvl="1" defTabSz="907171">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8</a:t>
            </a:fld>
            <a:endParaRPr lang="en-US"/>
          </a:p>
        </p:txBody>
      </p:sp>
    </p:spTree>
    <p:extLst>
      <p:ext uri="{BB962C8B-B14F-4D97-AF65-F5344CB8AC3E}">
        <p14:creationId xmlns:p14="http://schemas.microsoft.com/office/powerpoint/2010/main" val="1504104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sz="2500" dirty="0" smtClean="0"/>
              <a:t>“NEPA:</a:t>
            </a:r>
          </a:p>
          <a:p>
            <a:pPr eaLnBrk="1" hangingPunct="1"/>
            <a:r>
              <a:rPr lang="en-US" sz="2500" dirty="0" smtClean="0"/>
              <a:t>-enunciated for the first time a broad national policy to prevent or eliminate damage to the environment</a:t>
            </a:r>
          </a:p>
          <a:p>
            <a:pPr eaLnBrk="1" hangingPunct="1"/>
            <a:r>
              <a:rPr lang="en-US" sz="2500" dirty="0" smtClean="0"/>
              <a:t>-required that an environmental impact statement (EIS) be prepared for all legislation and major federal actions that would affect the environment significantly</a:t>
            </a:r>
          </a:p>
          <a:p>
            <a:pPr eaLnBrk="1" hangingPunct="1"/>
            <a:endParaRPr lang="en-US" sz="2500" dirty="0" smtClean="0"/>
          </a:p>
          <a:p>
            <a:r>
              <a:rPr lang="en-US" sz="2500" b="1" dirty="0" smtClean="0"/>
              <a:t>Clean Air Act Amendments of 1970:</a:t>
            </a:r>
          </a:p>
          <a:p>
            <a:pPr marL="317509" indent="-317509">
              <a:buFont typeface="Wingdings"/>
              <a:buChar char=""/>
              <a:defRPr/>
            </a:pPr>
            <a:r>
              <a:rPr lang="en-US" sz="2500" dirty="0" smtClean="0"/>
              <a:t>created the Environmental Protection Agency (EPA) and empowered it to set ambient air quality standards</a:t>
            </a:r>
          </a:p>
          <a:p>
            <a:pPr marL="317509" indent="-317509">
              <a:buFont typeface="Wingdings"/>
              <a:buChar char=""/>
              <a:defRPr/>
            </a:pPr>
            <a:r>
              <a:rPr lang="en-US" sz="2500" dirty="0" smtClean="0"/>
              <a:t>Required reductions in new automobile emissions were</a:t>
            </a:r>
          </a:p>
          <a:p>
            <a:pPr marL="317509" indent="-317509">
              <a:buFont typeface="Wingdings"/>
              <a:buChar char=""/>
              <a:defRPr/>
            </a:pPr>
            <a:r>
              <a:rPr lang="en-US" sz="2500" dirty="0" smtClean="0"/>
              <a:t>EPA requires states to formulate implementation plans describing how they would achieve and maintain the ambient air quality standards. </a:t>
            </a:r>
          </a:p>
          <a:p>
            <a:pPr marL="317509" indent="-317509">
              <a:buFont typeface="Wingdings"/>
              <a:buChar char=""/>
              <a:defRPr/>
            </a:pPr>
            <a:r>
              <a:rPr lang="en-US" sz="2500" dirty="0" smtClean="0"/>
              <a:t>In 1971 the EPA promulgated national ambient air quality standards and proposed regulations on state implementation plans (SIPs) to meet these standards</a:t>
            </a:r>
          </a:p>
          <a:p>
            <a:pPr marL="317509" indent="-317509">
              <a:buFont typeface="Wingdings"/>
              <a:buChar char=""/>
              <a:defRPr/>
            </a:pPr>
            <a:r>
              <a:rPr lang="en-US" sz="2500" dirty="0" smtClean="0"/>
              <a:t>No immediate collaboration between DOTs and Air Quality Agencies</a:t>
            </a:r>
          </a:p>
          <a:p>
            <a:pPr marL="317509" indent="-317509">
              <a:buFont typeface="Wingdings"/>
              <a:buChar char=""/>
              <a:defRPr/>
            </a:pPr>
            <a:r>
              <a:rPr lang="en-US" sz="2500" dirty="0" smtClean="0"/>
              <a:t>Focuses on short term improvements as well (up to then transportation planning was oriented towards long term/range)</a:t>
            </a:r>
          </a:p>
          <a:p>
            <a:pPr marL="317509" indent="-317509">
              <a:buFont typeface="Wingdings"/>
              <a:buChar char=""/>
              <a:defRPr/>
            </a:pPr>
            <a:endParaRPr lang="en-US" sz="2500" dirty="0" smtClean="0"/>
          </a:p>
          <a:p>
            <a:pPr marL="317509" indent="-317509">
              <a:defRPr/>
            </a:pPr>
            <a:r>
              <a:rPr lang="en-US" sz="2500" b="1" dirty="0" smtClean="0"/>
              <a:t>Urban Mass Transportation Assistance Act of 1970 (UMTA):</a:t>
            </a:r>
          </a:p>
          <a:p>
            <a:pPr eaLnBrk="1" hangingPunct="1"/>
            <a:r>
              <a:rPr lang="en-US" sz="2500" dirty="0" smtClean="0"/>
              <a:t>-first long-term commitment of federal funds (at least $10 billion over a 12-year period)</a:t>
            </a:r>
          </a:p>
          <a:p>
            <a:pPr eaLnBrk="1" hangingPunct="1"/>
            <a:r>
              <a:rPr lang="en-US" sz="2500" dirty="0" smtClean="0"/>
              <a:t>-the federal transit grant program substantially increased from less than $150 million annually before 1970 to over $500 million by 1972</a:t>
            </a:r>
          </a:p>
          <a:p>
            <a:pPr eaLnBrk="1" hangingPunct="1"/>
            <a:r>
              <a:rPr lang="en-US" sz="2500" dirty="0" smtClean="0"/>
              <a:t>-The act authorized that 2 percent of the capital grant and 1.5 percent of the research funds might be set aside and used to finance programs to aid </a:t>
            </a:r>
            <a:r>
              <a:rPr lang="en-US" sz="2500" b="1" dirty="0" smtClean="0"/>
              <a:t>elderly and handicapped</a:t>
            </a:r>
            <a:r>
              <a:rPr lang="en-US" sz="2500" dirty="0" smtClean="0"/>
              <a:t> persons.</a:t>
            </a:r>
          </a:p>
          <a:p>
            <a:pPr eaLnBrk="1" hangingPunct="1"/>
            <a:endParaRPr lang="en-US" sz="2500" dirty="0" smtClean="0"/>
          </a:p>
          <a:p>
            <a:pPr eaLnBrk="1" hangingPunct="1"/>
            <a:r>
              <a:rPr lang="en-US" sz="2500" b="1" dirty="0" smtClean="0"/>
              <a:t>Federal Aid Highway Act 1973:</a:t>
            </a:r>
          </a:p>
          <a:p>
            <a:pPr marL="317509" indent="-317509">
              <a:buFont typeface="Wingdings"/>
              <a:buChar char=""/>
              <a:defRPr/>
            </a:pPr>
            <a:r>
              <a:rPr lang="en-US" sz="2500" dirty="0" smtClean="0"/>
              <a:t>increased the flexibility in the use of highway funds for urban mass transportation</a:t>
            </a:r>
          </a:p>
          <a:p>
            <a:pPr marL="317509" indent="-317509">
              <a:buFont typeface="Wingdings"/>
              <a:buChar char=""/>
              <a:defRPr/>
            </a:pPr>
            <a:r>
              <a:rPr lang="en-US" sz="2500" dirty="0" smtClean="0"/>
              <a:t>First, federal-aid Urban system funds could be used for capital expenditures on urban mass transportation projects</a:t>
            </a:r>
          </a:p>
          <a:p>
            <a:pPr marL="317509" indent="-317509">
              <a:buFont typeface="Wingdings"/>
              <a:buChar char=""/>
              <a:defRPr/>
            </a:pPr>
            <a:r>
              <a:rPr lang="en-US" sz="2500" dirty="0" smtClean="0"/>
              <a:t>Second, funds for </a:t>
            </a:r>
            <a:r>
              <a:rPr lang="en-US" sz="2500" b="1" dirty="0" smtClean="0"/>
              <a:t>Interstate highway projects could be relinquished and replaced by an equivalent amount from the general fund and spent on mass transportation projects in a particular state</a:t>
            </a:r>
          </a:p>
          <a:p>
            <a:pPr marL="317509" indent="-317509">
              <a:buFont typeface="Wingdings"/>
              <a:buChar char=""/>
              <a:defRPr/>
            </a:pPr>
            <a:r>
              <a:rPr lang="en-US" sz="2500" dirty="0" smtClean="0"/>
              <a:t>This opening up of the Highway Trust Fund for urban mass transportation was a significant </a:t>
            </a:r>
            <a:r>
              <a:rPr lang="en-US" sz="2500" b="1" dirty="0" smtClean="0"/>
              <a:t>breakthrough </a:t>
            </a:r>
            <a:r>
              <a:rPr lang="en-US" sz="2500" dirty="0" smtClean="0"/>
              <a:t>sought for many years by transit supporters. </a:t>
            </a:r>
          </a:p>
          <a:p>
            <a:pPr marL="317509" indent="-317509">
              <a:defRPr/>
            </a:pPr>
            <a:endParaRPr lang="en-US" sz="2500" dirty="0" smtClean="0"/>
          </a:p>
          <a:p>
            <a:pPr marL="317509" indent="-317509">
              <a:defRPr/>
            </a:pPr>
            <a:r>
              <a:rPr lang="en-US" sz="2500" b="1" dirty="0" smtClean="0"/>
              <a:t>Joint Highway/Transit Planning Regulations 1975</a:t>
            </a:r>
            <a:endParaRPr lang="en-US" sz="2500" dirty="0" smtClean="0"/>
          </a:p>
          <a:p>
            <a:pPr marL="317509" indent="-317509">
              <a:buFont typeface="Wingdings"/>
              <a:buChar char=""/>
              <a:defRPr/>
            </a:pPr>
            <a:r>
              <a:rPr lang="en-US" sz="2500" dirty="0" smtClean="0"/>
              <a:t>Designation of MPOs by the Governors and, to the maximum extent feasible, that the MPOs be established under state legislation</a:t>
            </a:r>
          </a:p>
          <a:p>
            <a:pPr marL="317509" indent="-317509">
              <a:buFont typeface="Wingdings"/>
              <a:buChar char=""/>
              <a:defRPr/>
            </a:pPr>
            <a:r>
              <a:rPr lang="en-US" sz="2500" dirty="0" smtClean="0"/>
              <a:t>MPO was to be the forum of cooperative decision making by principal elected officials. </a:t>
            </a:r>
          </a:p>
          <a:p>
            <a:pPr marL="317509" indent="-317509">
              <a:buFont typeface="Wingdings"/>
              <a:buChar char=""/>
              <a:defRPr/>
            </a:pPr>
            <a:r>
              <a:rPr lang="en-US" sz="2500" dirty="0" smtClean="0"/>
              <a:t>The MPO together with the state was responsible for carrying out the urban transportation planning process</a:t>
            </a:r>
          </a:p>
          <a:p>
            <a:pPr marL="317509" indent="-317509">
              <a:buFont typeface="Wingdings"/>
              <a:buChar char=""/>
              <a:defRPr/>
            </a:pPr>
            <a:r>
              <a:rPr lang="en-US" sz="2500" dirty="0" smtClean="0"/>
              <a:t>The regulations provided for a joint FHWA/UMTA annual certification of the planning process. This certification was required as a condition for receiving federal funds for projects. </a:t>
            </a:r>
          </a:p>
          <a:p>
            <a:endParaRPr lang="en-US" sz="2500" dirty="0" smtClean="0"/>
          </a:p>
          <a:p>
            <a:pPr eaLnBrk="1" hangingPunct="1"/>
            <a:r>
              <a:rPr lang="en-US" sz="2500" dirty="0" smtClean="0"/>
              <a:t>The urban transportation planning process was required to produce a long-range transportation plan, which had to be reviewed annually to confirm its validity</a:t>
            </a:r>
          </a:p>
          <a:p>
            <a:pPr eaLnBrk="1" hangingPunct="1"/>
            <a:r>
              <a:rPr lang="en-US" sz="2500" b="1" dirty="0" smtClean="0"/>
              <a:t>The transportation plan had to contain a long-range element and a shorter-range “transportation systems management element" (TSME) for improving the operation of existing transportation systems without new facilities.</a:t>
            </a:r>
          </a:p>
          <a:p>
            <a:pPr eaLnBrk="1" hangingPunct="1"/>
            <a:endParaRPr lang="en-US" sz="2500" b="1" dirty="0" smtClean="0"/>
          </a:p>
          <a:p>
            <a:pPr marL="317509" indent="-317509">
              <a:buFont typeface="Wingdings"/>
              <a:buChar char=""/>
              <a:defRPr/>
            </a:pPr>
            <a:r>
              <a:rPr lang="en-US" sz="2500" dirty="0" smtClean="0"/>
              <a:t>had to include all highway and transit projects to be implemented within the coming five years</a:t>
            </a:r>
          </a:p>
          <a:p>
            <a:pPr marL="317509" indent="-317509">
              <a:buFont typeface="Wingdings"/>
              <a:buChar char=""/>
              <a:defRPr/>
            </a:pPr>
            <a:r>
              <a:rPr lang="en-US" sz="2500" dirty="0" smtClean="0"/>
              <a:t>linkage between the planning and programming of urban transportation projects</a:t>
            </a:r>
          </a:p>
          <a:p>
            <a:pPr marL="317509" indent="-317509">
              <a:buFont typeface="Wingdings"/>
              <a:buChar char=""/>
              <a:defRPr/>
            </a:pPr>
            <a:r>
              <a:rPr lang="en-US" sz="2500" dirty="0" smtClean="0"/>
              <a:t>brought together all highway and transit projects into a single document that could be reviewed and approved by decision makers</a:t>
            </a:r>
          </a:p>
          <a:p>
            <a:pPr marL="317509" indent="-317509">
              <a:buFont typeface="Wingdings"/>
              <a:buChar char=""/>
              <a:defRPr/>
            </a:pPr>
            <a:r>
              <a:rPr lang="en-US" sz="2500" dirty="0" smtClean="0"/>
              <a:t>contained an “annual element" that would be the basis for the federal funding decisions on projects for the coming year</a:t>
            </a:r>
          </a:p>
          <a:p>
            <a:pPr marL="317509" indent="-317509">
              <a:defRPr/>
            </a:pPr>
            <a:endParaRPr lang="en-US" sz="2500" dirty="0" smtClean="0"/>
          </a:p>
          <a:p>
            <a:pPr eaLnBrk="1" hangingPunct="1"/>
            <a:endParaRPr lang="en-US" sz="2500" dirty="0" smtClean="0"/>
          </a:p>
          <a:p>
            <a:pPr eaLnBrk="1" hangingPunct="1"/>
            <a:endParaRPr lang="en-US" sz="2500" dirty="0" smtClean="0"/>
          </a:p>
          <a:p>
            <a:pPr marL="317509" indent="-317509">
              <a:defRPr/>
            </a:pPr>
            <a:r>
              <a:rPr lang="en-US" sz="2500" b="1" dirty="0" smtClean="0"/>
              <a:t>National Mass Transportation Assistance Act of 1974</a:t>
            </a:r>
          </a:p>
          <a:p>
            <a:pPr marL="317509" indent="-317509">
              <a:buFont typeface="Wingdings"/>
              <a:buChar char=""/>
              <a:defRPr/>
            </a:pPr>
            <a:r>
              <a:rPr lang="en-US" sz="2500" dirty="0" smtClean="0"/>
              <a:t>authorized for the first time the use of federal funds for transit operating assistance</a:t>
            </a:r>
          </a:p>
          <a:p>
            <a:pPr marL="317509" indent="-317509">
              <a:buFont typeface="Wingdings"/>
              <a:buChar char=""/>
              <a:defRPr/>
            </a:pPr>
            <a:r>
              <a:rPr lang="en-US" sz="2500" dirty="0" smtClean="0"/>
              <a:t>authorized $11.8 billion over a 6-year period. </a:t>
            </a:r>
          </a:p>
          <a:p>
            <a:pPr marL="317509" indent="-317509">
              <a:buFont typeface="Wingdings"/>
              <a:buChar char=""/>
              <a:defRPr/>
            </a:pPr>
            <a:r>
              <a:rPr lang="en-US" sz="2500" dirty="0" smtClean="0"/>
              <a:t>Almost $4 billion was to be allocated to urban areas by a formula based on population and population density</a:t>
            </a:r>
          </a:p>
          <a:p>
            <a:pPr marL="317509" indent="-317509">
              <a:buFont typeface="Wingdings"/>
              <a:buChar char=""/>
              <a:defRPr/>
            </a:pPr>
            <a:r>
              <a:rPr lang="en-US" sz="2500" dirty="0" smtClean="0"/>
              <a:t>The funds could be used for either capital projects or operating assistance. </a:t>
            </a:r>
          </a:p>
          <a:p>
            <a:pPr marL="317509" indent="-317509">
              <a:buFont typeface="Wingdings"/>
              <a:buChar char=""/>
              <a:defRPr/>
            </a:pPr>
            <a:r>
              <a:rPr lang="en-US" sz="2500" dirty="0" smtClean="0"/>
              <a:t>The funds for areas over 200,000 in population were attributable to those areas (areas under 200,000 governor allocated funds)</a:t>
            </a:r>
          </a:p>
          <a:p>
            <a:pPr marL="317509" indent="-317509">
              <a:buFont typeface="Wingdings"/>
              <a:buChar char=""/>
              <a:defRPr/>
            </a:pPr>
            <a:r>
              <a:rPr lang="en-US" sz="2500" dirty="0" smtClean="0"/>
              <a:t>Funds used for capital projects were to have an 80 percent federal matching share. </a:t>
            </a:r>
          </a:p>
          <a:p>
            <a:pPr marL="317509" indent="-317509">
              <a:buFont typeface="Wingdings"/>
              <a:buChar char=""/>
              <a:defRPr/>
            </a:pPr>
            <a:r>
              <a:rPr lang="en-US" sz="2500" dirty="0" smtClean="0"/>
              <a:t>Operating assistance was to be matched 50 percent by the federal government</a:t>
            </a:r>
          </a:p>
          <a:p>
            <a:pPr marL="317509" indent="-317509">
              <a:buFont typeface="Wingdings"/>
              <a:buChar char=""/>
              <a:defRPr/>
            </a:pPr>
            <a:endParaRPr lang="en-US" sz="2500" dirty="0" smtClean="0"/>
          </a:p>
          <a:p>
            <a:pPr marL="317509" indent="-317509">
              <a:defRPr/>
            </a:pPr>
            <a:r>
              <a:rPr lang="en-US" sz="2500" b="1" dirty="0" smtClean="0"/>
              <a:t>Other federal transportation acts related to the oil crisis:</a:t>
            </a:r>
          </a:p>
          <a:p>
            <a:pPr marL="317509" indent="-317509">
              <a:buFont typeface="Wingdings"/>
              <a:buChar char=""/>
              <a:defRPr/>
            </a:pPr>
            <a:r>
              <a:rPr lang="en-US" sz="2500" dirty="0" smtClean="0"/>
              <a:t>Emergency Petroleum Allocation Act of 1973 established price controls on petroleum. It gave the President authority to set petroleum prices, not to exceed $7.66 a barrel. This authority was to terminate on September 30, 1981.</a:t>
            </a:r>
          </a:p>
          <a:p>
            <a:pPr marL="317509" indent="-317509">
              <a:buFont typeface="Wingdings"/>
              <a:buChar char=""/>
              <a:defRPr/>
            </a:pPr>
            <a:r>
              <a:rPr lang="en-US" sz="2500" dirty="0" smtClean="0"/>
              <a:t>The Emergency Highway Energy Conservation Act, signed on January 2, 1974, established a national 55 miles per hour speed limit to reduce gasoline consumption. It was extended indefinitely on January 4, 1975.</a:t>
            </a:r>
          </a:p>
          <a:p>
            <a:pPr marL="317509" indent="-317509">
              <a:buFont typeface="Wingdings"/>
              <a:buChar char=""/>
              <a:defRPr/>
            </a:pPr>
            <a:r>
              <a:rPr lang="en-US" sz="2500" dirty="0" smtClean="0"/>
              <a:t>It also provided that Federal-aid highway funds could be used for ridesharing demonstration programs.</a:t>
            </a:r>
          </a:p>
          <a:p>
            <a:pPr marL="317509" indent="-317509">
              <a:buFont typeface="Wingdings"/>
              <a:buChar char=""/>
              <a:defRPr/>
            </a:pPr>
            <a:r>
              <a:rPr lang="en-US" sz="2500" dirty="0" smtClean="0"/>
              <a:t>CAFE to be raised from 18.0 miles per gallon in 1978 to 27.5 in 1985 and beyond</a:t>
            </a:r>
          </a:p>
          <a:p>
            <a:pPr marL="317509" indent="-317509">
              <a:buFont typeface="Wingdings"/>
              <a:buChar char=""/>
              <a:defRPr/>
            </a:pPr>
            <a:endParaRPr lang="en-US" sz="2500" dirty="0" smtClean="0"/>
          </a:p>
          <a:p>
            <a:pPr marL="317509" indent="-317509">
              <a:defRPr/>
            </a:pPr>
            <a:endParaRPr lang="en-US" dirty="0" smtClean="0"/>
          </a:p>
          <a:p>
            <a:pPr marL="317509" indent="-317509">
              <a:defRPr/>
            </a:pPr>
            <a:endParaRPr lang="en-US" dirty="0"/>
          </a:p>
        </p:txBody>
      </p:sp>
      <p:sp>
        <p:nvSpPr>
          <p:cNvPr id="4" name="Slide Number Placeholder 3"/>
          <p:cNvSpPr>
            <a:spLocks noGrp="1"/>
          </p:cNvSpPr>
          <p:nvPr>
            <p:ph type="sldNum" sz="quarter" idx="10"/>
          </p:nvPr>
        </p:nvSpPr>
        <p:spPr/>
        <p:txBody>
          <a:bodyPr/>
          <a:lstStyle/>
          <a:p>
            <a:fld id="{ACBB508F-0E20-4696-AA44-9BCD920D8A35}" type="slidenum">
              <a:rPr lang="en-US" smtClean="0"/>
              <a:pPr/>
              <a:t>9</a:t>
            </a:fld>
            <a:endParaRPr lang="en-US"/>
          </a:p>
        </p:txBody>
      </p:sp>
    </p:spTree>
    <p:extLst>
      <p:ext uri="{BB962C8B-B14F-4D97-AF65-F5344CB8AC3E}">
        <p14:creationId xmlns:p14="http://schemas.microsoft.com/office/powerpoint/2010/main" val="25567485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48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72200" y="609601"/>
            <a:ext cx="2411539" cy="91118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526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AAECB1DD-265B-3A4A-B926-F28A7408B8F7}" type="slidenum">
              <a:rPr lang="en-US"/>
              <a:pPr>
                <a:defRPr/>
              </a:pPr>
              <a:t>‹#›</a:t>
            </a:fld>
            <a:endParaRPr lang="en-US"/>
          </a:p>
        </p:txBody>
      </p:sp>
    </p:spTree>
    <p:extLst>
      <p:ext uri="{BB962C8B-B14F-4D97-AF65-F5344CB8AC3E}">
        <p14:creationId xmlns:p14="http://schemas.microsoft.com/office/powerpoint/2010/main" val="189790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4075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01625" y="1600200"/>
            <a:ext cx="8540750" cy="4498975"/>
          </a:xfrm>
        </p:spPr>
        <p:txBody>
          <a:bodyPr/>
          <a:lstStyle/>
          <a:p>
            <a:pPr lvl="0"/>
            <a:endParaRPr lang="en-US" noProof="0" smtClean="0"/>
          </a:p>
        </p:txBody>
      </p:sp>
      <p:sp>
        <p:nvSpPr>
          <p:cNvPr id="4" name="Rectangle 154"/>
          <p:cNvSpPr>
            <a:spLocks noGrp="1" noChangeArrowheads="1"/>
          </p:cNvSpPr>
          <p:nvPr>
            <p:ph type="dt" sz="half" idx="10"/>
          </p:nvPr>
        </p:nvSpPr>
        <p:spPr>
          <a:xfrm>
            <a:off x="457200" y="18288"/>
            <a:ext cx="2895600" cy="329184"/>
          </a:xfrm>
          <a:prstGeom prst="rect">
            <a:avLst/>
          </a:prstGeom>
          <a:ln/>
        </p:spPr>
        <p:txBody>
          <a:bodyPr/>
          <a:lstStyle>
            <a:lvl1pPr>
              <a:defRPr/>
            </a:lvl1pPr>
          </a:lstStyle>
          <a:p>
            <a:pPr>
              <a:defRPr/>
            </a:pPr>
            <a:endParaRPr lang="en-US"/>
          </a:p>
        </p:txBody>
      </p:sp>
      <p:sp>
        <p:nvSpPr>
          <p:cNvPr id="5" name="Rectangle 155"/>
          <p:cNvSpPr>
            <a:spLocks noGrp="1" noChangeArrowheads="1"/>
          </p:cNvSpPr>
          <p:nvPr>
            <p:ph type="ftr" sz="quarter" idx="11"/>
          </p:nvPr>
        </p:nvSpPr>
        <p:spPr>
          <a:xfrm>
            <a:off x="3429000" y="18288"/>
            <a:ext cx="4114800" cy="329184"/>
          </a:xfrm>
          <a:prstGeom prst="rect">
            <a:avLst/>
          </a:prstGeom>
          <a:ln/>
        </p:spPr>
        <p:txBody>
          <a:bodyPr/>
          <a:lstStyle>
            <a:lvl1pPr>
              <a:defRPr/>
            </a:lvl1pPr>
          </a:lstStyle>
          <a:p>
            <a:pPr>
              <a:defRPr/>
            </a:pPr>
            <a:endParaRPr lang="en-US"/>
          </a:p>
        </p:txBody>
      </p:sp>
      <p:sp>
        <p:nvSpPr>
          <p:cNvPr id="6" name="Rectangle 156"/>
          <p:cNvSpPr>
            <a:spLocks noGrp="1" noChangeArrowheads="1"/>
          </p:cNvSpPr>
          <p:nvPr>
            <p:ph type="sldNum" sz="quarter" idx="12"/>
          </p:nvPr>
        </p:nvSpPr>
        <p:spPr>
          <a:xfrm>
            <a:off x="7620000" y="18288"/>
            <a:ext cx="1066800" cy="329184"/>
          </a:xfrm>
          <a:prstGeom prst="rect">
            <a:avLst/>
          </a:prstGeom>
          <a:ln/>
        </p:spPr>
        <p:txBody>
          <a:bodyPr/>
          <a:lstStyle>
            <a:lvl1pPr>
              <a:defRPr/>
            </a:lvl1pPr>
          </a:lstStyle>
          <a:p>
            <a:pPr>
              <a:defRPr/>
            </a:pPr>
            <a:fld id="{A3E11234-0EBF-4BF8-89AF-DE087CC4F25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First Line no Bullet -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0" indent="0">
              <a:lnSpc>
                <a:spcPct val="100000"/>
              </a:lnSpc>
              <a:spcBef>
                <a:spcPts val="600"/>
              </a:spcBef>
              <a:spcAft>
                <a:spcPts val="600"/>
              </a:spcAft>
              <a:buSzPct val="90000"/>
              <a:buNone/>
              <a:defRPr/>
            </a:lvl1pPr>
            <a:lvl2pPr marL="617220" indent="-342900">
              <a:lnSpc>
                <a:spcPct val="100000"/>
              </a:lnSpc>
              <a:spcBef>
                <a:spcPts val="600"/>
              </a:spcBef>
              <a:spcAft>
                <a:spcPts val="600"/>
              </a:spcAft>
              <a:buSzPct val="90000"/>
              <a:buFont typeface="Arial" pitchFamily="34" charset="0"/>
              <a:buChar char="•"/>
              <a:defRPr sz="2400"/>
            </a:lvl2pPr>
            <a:lvl3pPr marL="834390" indent="-285750">
              <a:lnSpc>
                <a:spcPct val="100000"/>
              </a:lnSpc>
              <a:spcBef>
                <a:spcPts val="600"/>
              </a:spcBef>
              <a:spcAft>
                <a:spcPts val="600"/>
              </a:spcAft>
              <a:buFont typeface="Wingdings" pitchFamily="2" charset="2"/>
              <a:buChar char="Ø"/>
              <a:defRPr sz="20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342900" indent="-342900">
              <a:lnSpc>
                <a:spcPct val="100000"/>
              </a:lnSpc>
              <a:spcBef>
                <a:spcPts val="600"/>
              </a:spcBef>
              <a:spcAft>
                <a:spcPts val="600"/>
              </a:spcAft>
              <a:buSzPct val="90000"/>
              <a:buFont typeface="Arial" pitchFamily="34" charset="0"/>
              <a:buChar char="•"/>
              <a:defRPr/>
            </a:lvl1pPr>
            <a:lvl2pPr marL="617220" indent="-342900">
              <a:lnSpc>
                <a:spcPct val="100000"/>
              </a:lnSpc>
              <a:spcBef>
                <a:spcPts val="600"/>
              </a:spcBef>
              <a:spcAft>
                <a:spcPts val="600"/>
              </a:spcAft>
              <a:buSzPct val="90000"/>
              <a:buFont typeface="Wingdings" pitchFamily="2" charset="2"/>
              <a:buChar char="Ø"/>
              <a:defRPr sz="2000"/>
            </a:lvl2pPr>
            <a:lvl3pPr marL="834390" indent="-285750">
              <a:lnSpc>
                <a:spcPct val="100000"/>
              </a:lnSpc>
              <a:spcBef>
                <a:spcPts val="600"/>
              </a:spcBef>
              <a:spcAft>
                <a:spcPts val="600"/>
              </a:spcAft>
              <a:buFont typeface="Courier New" pitchFamily="49" charset="0"/>
              <a:buChar char="o"/>
              <a:defRPr sz="18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7096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Break - Less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65" r:id="rId3"/>
    <p:sldLayoutId id="2147483855" r:id="rId4"/>
    <p:sldLayoutId id="2147483856" r:id="rId5"/>
    <p:sldLayoutId id="2147483857" r:id="rId6"/>
    <p:sldLayoutId id="2147483858" r:id="rId7"/>
    <p:sldLayoutId id="2147483859" r:id="rId8"/>
    <p:sldLayoutId id="2147483860" r:id="rId9"/>
    <p:sldLayoutId id="2147483862" r:id="rId10"/>
    <p:sldLayoutId id="2147483896"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Wingdings" pitchFamily="2" charset="2"/>
        <a:buChar char="Ø"/>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hyperlink" Target="http://tmip.fhwa.dot.gov/resources/clearinghouse/docs/utp/utp.pdf" TargetMode="External"/><Relationship Id="rId5" Type="http://schemas.openxmlformats.org/officeDocument/2006/relationships/hyperlink" Target="http://www.planning.dot.gov/Documents/TransitAtTable.pdf" TargetMode="External"/><Relationship Id="rId4" Type="http://schemas.openxmlformats.org/officeDocument/2006/relationships/hyperlink" Target="http://www.planning.dot.gov/documents/briefingbook/bbook_07.pdf"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2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smtClean="0"/>
              <a:t>Public Transportation and Regional Transportation Planning</a:t>
            </a:r>
            <a:endParaRPr lang="en-US" sz="3600" dirty="0"/>
          </a:p>
        </p:txBody>
      </p:sp>
      <p:sp>
        <p:nvSpPr>
          <p:cNvPr id="3" name="Subtitle 2"/>
          <p:cNvSpPr>
            <a:spLocks noGrp="1"/>
          </p:cNvSpPr>
          <p:nvPr>
            <p:ph type="subTitle" idx="1"/>
          </p:nvPr>
        </p:nvSpPr>
        <p:spPr/>
        <p:txBody>
          <a:bodyPr/>
          <a:lstStyle/>
          <a:p>
            <a:r>
              <a:rPr lang="en-US" dirty="0" smtClean="0"/>
              <a:t>Module 3, Lesson 6</a:t>
            </a:r>
            <a:endParaRPr lang="en-US"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1990s – Regional Transportation Planning Unleashed</a:t>
            </a:r>
            <a:endParaRPr lang="en-US" dirty="0"/>
          </a:p>
        </p:txBody>
      </p:sp>
      <p:sp>
        <p:nvSpPr>
          <p:cNvPr id="3" name="Content Placeholder 2"/>
          <p:cNvSpPr>
            <a:spLocks noGrp="1"/>
          </p:cNvSpPr>
          <p:nvPr>
            <p:ph idx="1"/>
          </p:nvPr>
        </p:nvSpPr>
        <p:spPr/>
        <p:txBody>
          <a:bodyPr>
            <a:normAutofit fontScale="92500" lnSpcReduction="20000"/>
          </a:bodyPr>
          <a:lstStyle/>
          <a:p>
            <a:r>
              <a:rPr lang="en-US" smtClean="0"/>
              <a:t>Clean Air Act Amendments of 1990</a:t>
            </a:r>
          </a:p>
          <a:p>
            <a:r>
              <a:rPr lang="en-US" smtClean="0"/>
              <a:t>Americans With Disabilities Act of 1990</a:t>
            </a:r>
          </a:p>
          <a:p>
            <a:r>
              <a:rPr lang="en-US" smtClean="0"/>
              <a:t>Intermodal Surface Transportation Efficiency Act of 1991 (ISTEA)</a:t>
            </a:r>
          </a:p>
          <a:p>
            <a:pPr lvl="1"/>
            <a:r>
              <a:rPr lang="en-US" smtClean="0"/>
              <a:t>First time that completion of the interstate highway system was not a focus of the legislation </a:t>
            </a:r>
          </a:p>
          <a:p>
            <a:pPr lvl="1"/>
            <a:r>
              <a:rPr lang="en-US" smtClean="0"/>
              <a:t>Created an intermodal framework for transportation policy</a:t>
            </a:r>
          </a:p>
          <a:p>
            <a:pPr lvl="1"/>
            <a:r>
              <a:rPr lang="en-US" smtClean="0"/>
              <a:t>Emphasized an increased state and local role in transportation planning</a:t>
            </a:r>
          </a:p>
          <a:p>
            <a:pPr lvl="1"/>
            <a:r>
              <a:rPr lang="en-US" smtClean="0"/>
              <a:t>Provided significant increase in transferability of funds among programs </a:t>
            </a:r>
          </a:p>
          <a:p>
            <a:pPr lvl="1"/>
            <a:r>
              <a:rPr lang="en-US" smtClean="0"/>
              <a:t>Placed heightened emphasis on new technology solutions to transportation problems</a:t>
            </a:r>
          </a:p>
          <a:p>
            <a:pPr lvl="1"/>
            <a:endParaRPr lang="en-US" smtClean="0"/>
          </a:p>
          <a:p>
            <a:endParaRPr lang="en-US" dirty="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Weiner 1992 &amp; 2008 </a:t>
            </a:r>
            <a:endParaRPr lang="en-US" sz="1200" dirty="0"/>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of Historic Trends</a:t>
            </a:r>
          </a:p>
        </p:txBody>
      </p:sp>
      <p:sp>
        <p:nvSpPr>
          <p:cNvPr id="3" name="Content Placeholder 2"/>
          <p:cNvSpPr>
            <a:spLocks noGrp="1"/>
          </p:cNvSpPr>
          <p:nvPr>
            <p:ph idx="1"/>
          </p:nvPr>
        </p:nvSpPr>
        <p:spPr/>
        <p:txBody>
          <a:bodyPr>
            <a:normAutofit fontScale="92500" lnSpcReduction="20000"/>
          </a:bodyPr>
          <a:lstStyle/>
          <a:p>
            <a:r>
              <a:rPr lang="en-US" dirty="0"/>
              <a:t>Planning  activities in 1930s and 1940s focus on design and operation of individual transportation facilities;</a:t>
            </a:r>
          </a:p>
          <a:p>
            <a:r>
              <a:rPr lang="en-US" dirty="0"/>
              <a:t>Planning process through the decade of the 1960s focused on long-range time horizon and broad regional scale;</a:t>
            </a:r>
          </a:p>
          <a:p>
            <a:r>
              <a:rPr lang="en-US" dirty="0"/>
              <a:t>In 1970s planning processes turned their attention to shorter-term time horizons and the corridor-level scale;</a:t>
            </a:r>
          </a:p>
          <a:p>
            <a:r>
              <a:rPr lang="en-US" dirty="0"/>
              <a:t>During the 1980s, urban transportation planning had become primarily short-term oriented in most urbanized areas;</a:t>
            </a:r>
          </a:p>
          <a:p>
            <a:r>
              <a:rPr lang="en-US" dirty="0"/>
              <a:t>By the early 1990s, the era of major new highway construction was over in most urban areas, transportation planning shifted to addressing growing congestion, meeting air quality standards, reducing global warming, and supporting sustainable development.</a:t>
            </a:r>
          </a:p>
          <a:p>
            <a:pPr>
              <a:buFontTx/>
              <a:buChar char="-"/>
            </a:pPr>
            <a:endParaRPr lang="en-US" dirty="0"/>
          </a:p>
          <a:p>
            <a:pPr>
              <a:buFontTx/>
              <a:buChar char="-"/>
            </a:pPr>
            <a:endParaRPr lang="en-US" dirty="0"/>
          </a:p>
          <a:p>
            <a:pPr>
              <a:buFontTx/>
              <a:buChar char="-"/>
            </a:pPr>
            <a:endParaRPr lang="en-US" dirty="0"/>
          </a:p>
          <a:p>
            <a:pPr>
              <a:buFontTx/>
              <a:buChar char="-"/>
            </a:pPr>
            <a:endParaRPr lang="en-US" dirty="0"/>
          </a:p>
          <a:p>
            <a:pPr>
              <a:buFontTx/>
              <a:buChar char="-"/>
            </a:pPr>
            <a:endParaRPr lang="en-US" dirty="0"/>
          </a:p>
          <a:p>
            <a:pPr>
              <a:buFontTx/>
              <a:buChar char="-"/>
            </a:pPr>
            <a:endParaRPr lang="en-US" dirty="0"/>
          </a:p>
          <a:p>
            <a:endParaRPr lang="en-US" dirty="0"/>
          </a:p>
          <a:p>
            <a:endParaRPr lang="en-US" dirty="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Weiner 1992 &amp; 2008 </a:t>
            </a:r>
            <a:endParaRPr lang="en-US" sz="1200" dirty="0"/>
          </a:p>
        </p:txBody>
      </p:sp>
    </p:spTree>
    <p:custDataLst>
      <p:tags r:id="rId1"/>
    </p:custDataLst>
    <p:extLst>
      <p:ext uri="{BB962C8B-B14F-4D97-AF65-F5344CB8AC3E}">
        <p14:creationId xmlns:p14="http://schemas.microsoft.com/office/powerpoint/2010/main" val="590856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Today’s Regional Transportation Planning Process</a:t>
            </a:r>
            <a:endParaRPr lang="en-US" dirty="0"/>
          </a:p>
        </p:txBody>
      </p:sp>
      <p:pic>
        <p:nvPicPr>
          <p:cNvPr id="4" name="Picture 2"/>
          <p:cNvPicPr>
            <a:picLocks noGrp="1" noChangeAspect="1" noChangeArrowheads="1"/>
          </p:cNvPicPr>
          <p:nvPr>
            <p:ph idx="1"/>
          </p:nvPr>
        </p:nvPicPr>
        <p:blipFill>
          <a:blip r:embed="rId4" cstate="print"/>
          <a:srcRect/>
          <a:stretch>
            <a:fillRect/>
          </a:stretch>
        </p:blipFill>
        <p:spPr>
          <a:xfrm>
            <a:off x="1618162" y="1828800"/>
            <a:ext cx="5907675" cy="4648200"/>
          </a:xfrm>
        </p:spPr>
      </p:pic>
      <p:sp>
        <p:nvSpPr>
          <p:cNvPr id="5" name="TextBox 4"/>
          <p:cNvSpPr txBox="1"/>
          <p:nvPr/>
        </p:nvSpPr>
        <p:spPr>
          <a:xfrm>
            <a:off x="0" y="6629400"/>
            <a:ext cx="9144000" cy="276999"/>
          </a:xfrm>
          <a:prstGeom prst="rect">
            <a:avLst/>
          </a:prstGeom>
          <a:noFill/>
        </p:spPr>
        <p:txBody>
          <a:bodyPr wrap="square" rtlCol="0">
            <a:spAutoFit/>
          </a:bodyPr>
          <a:lstStyle/>
          <a:p>
            <a:pPr algn="ctr"/>
            <a:r>
              <a:rPr lang="en-US" sz="1200" dirty="0" smtClean="0"/>
              <a:t>Source: USDOT, 2007</a:t>
            </a:r>
            <a:endParaRPr lang="en-US" sz="1200" dirty="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normAutofit fontScale="90000"/>
          </a:bodyPr>
          <a:lstStyle/>
          <a:p>
            <a:r>
              <a:rPr lang="en-US" smtClean="0"/>
              <a:t>Metropolitan Planning Organization (MPO) Basics</a:t>
            </a:r>
            <a:endParaRPr lang="en-US" dirty="0" smtClean="0"/>
          </a:p>
        </p:txBody>
      </p:sp>
      <p:sp>
        <p:nvSpPr>
          <p:cNvPr id="10243" name="Content Placeholder 2"/>
          <p:cNvSpPr>
            <a:spLocks noGrp="1"/>
          </p:cNvSpPr>
          <p:nvPr>
            <p:ph idx="1"/>
          </p:nvPr>
        </p:nvSpPr>
        <p:spPr/>
        <p:txBody>
          <a:bodyPr/>
          <a:lstStyle/>
          <a:p>
            <a:r>
              <a:rPr lang="en-US" smtClean="0"/>
              <a:t>Setting for regional decision making;</a:t>
            </a:r>
          </a:p>
          <a:p>
            <a:r>
              <a:rPr lang="en-US" smtClean="0"/>
              <a:t>Identify and evaluate alternative transportation improvement options;</a:t>
            </a:r>
          </a:p>
          <a:p>
            <a:r>
              <a:rPr lang="en-US" smtClean="0"/>
              <a:t>Prepare and maintain a long-range Metropolitan Transportation Plan (MTP);</a:t>
            </a:r>
          </a:p>
          <a:p>
            <a:r>
              <a:rPr lang="en-US" smtClean="0"/>
              <a:t>Develop a short-term Transportation Improvement Program (TIP);</a:t>
            </a:r>
          </a:p>
          <a:p>
            <a:r>
              <a:rPr lang="en-US" smtClean="0"/>
              <a:t>Involve the public and other stakeholders;</a:t>
            </a:r>
          </a:p>
          <a:p>
            <a:r>
              <a:rPr lang="en-US" smtClean="0"/>
              <a:t>There is no required structure for MPOs.</a:t>
            </a:r>
          </a:p>
          <a:p>
            <a:endParaRPr lang="en-US" dirty="0" smtClean="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USDOT, 2007</a:t>
            </a:r>
            <a:endParaRPr lang="en-US" sz="1200" dirty="0"/>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State DOT Basics</a:t>
            </a:r>
            <a:endParaRPr lang="en-US" dirty="0"/>
          </a:p>
        </p:txBody>
      </p:sp>
      <p:sp>
        <p:nvSpPr>
          <p:cNvPr id="3" name="Content Placeholder 2"/>
          <p:cNvSpPr>
            <a:spLocks noGrp="1"/>
          </p:cNvSpPr>
          <p:nvPr>
            <p:ph idx="1"/>
          </p:nvPr>
        </p:nvSpPr>
        <p:spPr/>
        <p:txBody>
          <a:bodyPr>
            <a:normAutofit fontScale="92500" lnSpcReduction="10000"/>
          </a:bodyPr>
          <a:lstStyle/>
          <a:p>
            <a:r>
              <a:rPr lang="en-US" smtClean="0"/>
              <a:t>Agency or department with transportation planning, programming, and project implementation responsibility</a:t>
            </a:r>
          </a:p>
          <a:p>
            <a:r>
              <a:rPr lang="en-US" smtClean="0"/>
              <a:t>Responsible for the design, construction, operation, or maintenance of state facilities for multiple modes of transportation</a:t>
            </a:r>
          </a:p>
          <a:p>
            <a:r>
              <a:rPr lang="en-US" smtClean="0"/>
              <a:t>Work cooperatively with tolling authorities, ports, local agencies, and special districts that own, operate, or maintain different portions of the transportation network</a:t>
            </a:r>
          </a:p>
          <a:p>
            <a:r>
              <a:rPr lang="en-US" smtClean="0"/>
              <a:t>Prepare and maintain a long-range Statewide Transportation Plan</a:t>
            </a:r>
          </a:p>
          <a:p>
            <a:r>
              <a:rPr lang="en-US" smtClean="0"/>
              <a:t>Develop a short-term Statewide Transportation Improvement Program</a:t>
            </a:r>
          </a:p>
          <a:p>
            <a:endParaRPr lang="en-US" dirty="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USDOT, 2007</a:t>
            </a:r>
            <a:endParaRPr lang="en-US" sz="1200" dirty="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List of Typical Regional and State Plans</a:t>
            </a:r>
            <a:endParaRPr lang="en-US" dirty="0"/>
          </a:p>
        </p:txBody>
      </p:sp>
      <p:sp>
        <p:nvSpPr>
          <p:cNvPr id="3" name="Content Placeholder 2"/>
          <p:cNvSpPr>
            <a:spLocks noGrp="1"/>
          </p:cNvSpPr>
          <p:nvPr>
            <p:ph idx="1"/>
          </p:nvPr>
        </p:nvSpPr>
        <p:spPr/>
        <p:txBody>
          <a:bodyPr/>
          <a:lstStyle/>
          <a:p>
            <a:r>
              <a:rPr lang="en-US" smtClean="0"/>
              <a:t>Regional Plans</a:t>
            </a:r>
          </a:p>
          <a:p>
            <a:pPr lvl="1"/>
            <a:r>
              <a:rPr lang="en-US" smtClean="0"/>
              <a:t>The Metropolitan Transportation Plan (MTP) or Long-Range Transportation Plan (LRTP)</a:t>
            </a:r>
          </a:p>
          <a:p>
            <a:pPr lvl="1"/>
            <a:r>
              <a:rPr lang="en-US" smtClean="0"/>
              <a:t>Transportation Improvement Program (TIP)</a:t>
            </a:r>
          </a:p>
          <a:p>
            <a:pPr lvl="1"/>
            <a:r>
              <a:rPr lang="en-US" smtClean="0"/>
              <a:t>The Unified Planning Work Program (UPWP)</a:t>
            </a:r>
          </a:p>
          <a:p>
            <a:r>
              <a:rPr lang="en-US" smtClean="0"/>
              <a:t>State Plans</a:t>
            </a:r>
          </a:p>
          <a:p>
            <a:pPr lvl="1"/>
            <a:r>
              <a:rPr lang="en-US" smtClean="0"/>
              <a:t>The Long-Range Statewide Transportation Plan</a:t>
            </a:r>
          </a:p>
          <a:p>
            <a:pPr lvl="1"/>
            <a:r>
              <a:rPr lang="en-US" smtClean="0"/>
              <a:t>Statewide Transportation Improvement Program (STIP)</a:t>
            </a:r>
          </a:p>
          <a:p>
            <a:endParaRPr lang="en-US" smtClean="0"/>
          </a:p>
          <a:p>
            <a:endParaRPr lang="en-US" dirty="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USDOT, 2007</a:t>
            </a:r>
            <a:endParaRPr lang="en-US" sz="1200" dirty="0"/>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4" cstate="print"/>
          <a:srcRect l="3277" t="3571" r="3331"/>
          <a:stretch>
            <a:fillRect/>
          </a:stretch>
        </p:blipFill>
        <p:spPr bwMode="auto">
          <a:xfrm>
            <a:off x="0" y="-1"/>
            <a:ext cx="9144000" cy="6497053"/>
          </a:xfrm>
          <a:prstGeom prst="rect">
            <a:avLst/>
          </a:prstGeom>
          <a:noFill/>
          <a:ln w="9525">
            <a:noFill/>
            <a:miter lim="800000"/>
            <a:headEnd/>
            <a:tailEnd/>
          </a:ln>
        </p:spPr>
      </p:pic>
      <p:sp>
        <p:nvSpPr>
          <p:cNvPr id="3" name="TextBox 2"/>
          <p:cNvSpPr txBox="1"/>
          <p:nvPr/>
        </p:nvSpPr>
        <p:spPr>
          <a:xfrm>
            <a:off x="0" y="6629400"/>
            <a:ext cx="9144000" cy="276999"/>
          </a:xfrm>
          <a:prstGeom prst="rect">
            <a:avLst/>
          </a:prstGeom>
          <a:noFill/>
        </p:spPr>
        <p:txBody>
          <a:bodyPr wrap="square" rtlCol="0">
            <a:spAutoFit/>
          </a:bodyPr>
          <a:lstStyle/>
          <a:p>
            <a:pPr algn="ctr"/>
            <a:r>
              <a:rPr lang="en-US" sz="1200" dirty="0" smtClean="0"/>
              <a:t>Source: USDOT, 2007</a:t>
            </a:r>
            <a:endParaRPr lang="en-US" sz="1200" dirty="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Federal Funding</a:t>
            </a:r>
            <a:endParaRPr lang="en-US" dirty="0"/>
          </a:p>
        </p:txBody>
      </p:sp>
      <p:sp>
        <p:nvSpPr>
          <p:cNvPr id="3" name="Content Placeholder 2"/>
          <p:cNvSpPr>
            <a:spLocks noGrp="1"/>
          </p:cNvSpPr>
          <p:nvPr>
            <p:ph idx="1"/>
          </p:nvPr>
        </p:nvSpPr>
        <p:spPr/>
        <p:txBody>
          <a:bodyPr>
            <a:normAutofit fontScale="92500" lnSpcReduction="20000"/>
          </a:bodyPr>
          <a:lstStyle/>
          <a:p>
            <a:r>
              <a:rPr lang="en-US" smtClean="0"/>
              <a:t>Federal funding—transferred to the state and later distributed to metropolitan areas—is typically the primary funding source for major plans and projects</a:t>
            </a:r>
          </a:p>
          <a:p>
            <a:r>
              <a:rPr lang="en-US" smtClean="0"/>
              <a:t>Federal transportation funding is made available through the Federal Highway Trust Fund and is supplemented by general funds </a:t>
            </a:r>
          </a:p>
          <a:p>
            <a:r>
              <a:rPr lang="en-US" smtClean="0"/>
              <a:t>Most FHWA sources of funding are administered by the state DOTs </a:t>
            </a:r>
          </a:p>
          <a:p>
            <a:r>
              <a:rPr lang="en-US" smtClean="0"/>
              <a:t>The state DOT then allocates the money to urban and rural areas based on state and local priorities and needs</a:t>
            </a:r>
          </a:p>
          <a:p>
            <a:r>
              <a:rPr lang="en-US" smtClean="0"/>
              <a:t>Most transit funds for urban areas are sent directly from the FTA to the transit operator </a:t>
            </a:r>
          </a:p>
          <a:p>
            <a:r>
              <a:rPr lang="en-US" smtClean="0"/>
              <a:t>Transit funds for rural areas are administered by the state DOT</a:t>
            </a:r>
            <a:endParaRPr lang="en-US" dirty="0" smtClean="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USDOT, 2007</a:t>
            </a:r>
            <a:endParaRPr lang="en-US" sz="1200" dirty="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Shares of State and Federal Funding for Transit, 2009</a:t>
            </a:r>
            <a:endParaRPr lang="en-US" dirty="0"/>
          </a:p>
        </p:txBody>
      </p:sp>
      <p:pic>
        <p:nvPicPr>
          <p:cNvPr id="1026" name="Picture 2"/>
          <p:cNvPicPr>
            <a:picLocks noGrp="1" noChangeAspect="1" noChangeArrowheads="1"/>
          </p:cNvPicPr>
          <p:nvPr>
            <p:ph idx="1"/>
          </p:nvPr>
        </p:nvPicPr>
        <p:blipFill>
          <a:blip r:embed="rId4" cstate="print"/>
          <a:srcRect l="3448" t="1318" r="2299"/>
          <a:stretch>
            <a:fillRect/>
          </a:stretch>
        </p:blipFill>
        <p:spPr>
          <a:xfrm>
            <a:off x="1896675" y="1972225"/>
            <a:ext cx="5350649" cy="4361350"/>
          </a:xfrm>
        </p:spPr>
      </p:pic>
      <p:sp>
        <p:nvSpPr>
          <p:cNvPr id="5" name="TextBox 4"/>
          <p:cNvSpPr txBox="1"/>
          <p:nvPr/>
        </p:nvSpPr>
        <p:spPr>
          <a:xfrm>
            <a:off x="0" y="6657201"/>
            <a:ext cx="9144000" cy="276999"/>
          </a:xfrm>
          <a:prstGeom prst="rect">
            <a:avLst/>
          </a:prstGeom>
          <a:noFill/>
        </p:spPr>
        <p:txBody>
          <a:bodyPr wrap="square" rtlCol="0">
            <a:spAutoFit/>
          </a:bodyPr>
          <a:lstStyle/>
          <a:p>
            <a:pPr algn="ctr"/>
            <a:r>
              <a:rPr lang="en-US" sz="1200" dirty="0" smtClean="0"/>
              <a:t>Source: AASHTO, 2011</a:t>
            </a:r>
            <a:endParaRPr lang="en-US" sz="1200" dirty="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lvl="0"/>
            <a:r>
              <a:rPr lang="en-US" smtClean="0"/>
              <a:t>Typical Regional Planning Issues</a:t>
            </a:r>
            <a:endParaRPr lang="en-US" dirty="0"/>
          </a:p>
        </p:txBody>
      </p:sp>
      <p:sp>
        <p:nvSpPr>
          <p:cNvPr id="3" name="Content Placeholder 2"/>
          <p:cNvSpPr>
            <a:spLocks noGrp="1"/>
          </p:cNvSpPr>
          <p:nvPr>
            <p:ph idx="1"/>
          </p:nvPr>
        </p:nvSpPr>
        <p:spPr/>
        <p:txBody>
          <a:bodyPr>
            <a:normAutofit fontScale="92500" lnSpcReduction="20000"/>
          </a:bodyPr>
          <a:lstStyle/>
          <a:p>
            <a:r>
              <a:rPr lang="en-US" smtClean="0"/>
              <a:t>Air Pollution</a:t>
            </a:r>
          </a:p>
          <a:p>
            <a:pPr lvl="1"/>
            <a:r>
              <a:rPr lang="en-US" smtClean="0"/>
              <a:t>Non-attainment areas</a:t>
            </a:r>
          </a:p>
          <a:p>
            <a:pPr lvl="1"/>
            <a:r>
              <a:rPr lang="en-US" smtClean="0"/>
              <a:t>Conformity Requirements</a:t>
            </a:r>
          </a:p>
          <a:p>
            <a:pPr lvl="1"/>
            <a:r>
              <a:rPr lang="en-US" smtClean="0"/>
              <a:t>Congestion Mitigation and Air Quality Improvement (CMAQ)</a:t>
            </a:r>
          </a:p>
          <a:p>
            <a:r>
              <a:rPr lang="en-US" smtClean="0"/>
              <a:t>Finances and Programming</a:t>
            </a:r>
          </a:p>
          <a:p>
            <a:pPr lvl="1"/>
            <a:r>
              <a:rPr lang="en-US" smtClean="0"/>
              <a:t>Fiscally constrained plans</a:t>
            </a:r>
          </a:p>
          <a:p>
            <a:r>
              <a:rPr lang="en-US" smtClean="0"/>
              <a:t>Land-use and Transportation Coordination</a:t>
            </a:r>
          </a:p>
          <a:p>
            <a:pPr lvl="1"/>
            <a:r>
              <a:rPr lang="en-US" smtClean="0"/>
              <a:t>Context Sensitive Design</a:t>
            </a:r>
          </a:p>
          <a:p>
            <a:pPr lvl="1"/>
            <a:r>
              <a:rPr lang="en-US" smtClean="0"/>
              <a:t>Transit Oriented Development</a:t>
            </a:r>
          </a:p>
          <a:p>
            <a:r>
              <a:rPr lang="en-US" smtClean="0"/>
              <a:t>Performance Measures</a:t>
            </a:r>
          </a:p>
          <a:p>
            <a:r>
              <a:rPr lang="en-US" smtClean="0"/>
              <a:t>Public Involvement</a:t>
            </a:r>
          </a:p>
          <a:p>
            <a:pPr lvl="1"/>
            <a:endParaRPr lang="en-US" smtClean="0"/>
          </a:p>
          <a:p>
            <a:endParaRPr lang="en-US" smtClean="0"/>
          </a:p>
          <a:p>
            <a:endParaRPr lang="en-US" dirty="0" smtClean="0"/>
          </a:p>
        </p:txBody>
      </p:sp>
      <p:sp>
        <p:nvSpPr>
          <p:cNvPr id="4" name="Title 1"/>
          <p:cNvSpPr txBox="1">
            <a:spLocks/>
          </p:cNvSpPr>
          <p:nvPr/>
        </p:nvSpPr>
        <p:spPr>
          <a:xfrm>
            <a:off x="533400" y="228600"/>
            <a:ext cx="8229600" cy="1143000"/>
          </a:xfrm>
          <a:prstGeom prst="rect">
            <a:avLst/>
          </a:prstGeom>
        </p:spPr>
        <p:txBody>
          <a:bodyPr vert="horz" lIns="91440" tIns="45720" rIns="91440" bIns="45720" rtlCol="0" anchor="ctr">
            <a:normAutofit fontScale="97500"/>
          </a:bodyPr>
          <a:lstStyle/>
          <a:p>
            <a:pPr lvl="0" algn="ctr">
              <a:spcBef>
                <a:spcPct val="0"/>
              </a:spcBef>
            </a:pPr>
            <a:endParaRPr kumimoji="0" lang="en-US" sz="4400" b="1" i="0" u="none" strike="noStrike" kern="1200" cap="none" spc="0" normalizeH="0" baseline="0" noProof="0" dirty="0">
              <a:ln>
                <a:noFill/>
              </a:ln>
              <a:solidFill>
                <a:schemeClr val="tx2"/>
              </a:solidFill>
              <a:effectLst/>
              <a:uLnTx/>
              <a:uFillTx/>
              <a:latin typeface="+mj-lt"/>
              <a:ea typeface="+mj-ea"/>
              <a:cs typeface="+mj-cs"/>
            </a:endParaRPr>
          </a:p>
        </p:txBody>
      </p:sp>
      <p:sp>
        <p:nvSpPr>
          <p:cNvPr id="5" name="TextBox 4"/>
          <p:cNvSpPr txBox="1"/>
          <p:nvPr/>
        </p:nvSpPr>
        <p:spPr>
          <a:xfrm>
            <a:off x="0" y="6629400"/>
            <a:ext cx="9144000" cy="276999"/>
          </a:xfrm>
          <a:prstGeom prst="rect">
            <a:avLst/>
          </a:prstGeom>
          <a:noFill/>
        </p:spPr>
        <p:txBody>
          <a:bodyPr wrap="square" rtlCol="0">
            <a:spAutoFit/>
          </a:bodyPr>
          <a:lstStyle/>
          <a:p>
            <a:pPr algn="ctr"/>
            <a:r>
              <a:rPr lang="en-US" sz="1200" dirty="0" smtClean="0"/>
              <a:t>Source: USDOT, 2007</a:t>
            </a:r>
            <a:endParaRPr lang="en-US" sz="1200"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342900" indent="-342900">
              <a:buFont typeface="Arial" pitchFamily="34" charset="0"/>
              <a:buChar char="•"/>
            </a:pPr>
            <a:r>
              <a:rPr lang="en-US" dirty="0" smtClean="0"/>
              <a:t>Describe why regional planning is relevant for public transportation</a:t>
            </a:r>
          </a:p>
          <a:p>
            <a:pPr marL="342900" indent="-342900">
              <a:buFont typeface="Arial" pitchFamily="34" charset="0"/>
              <a:buChar char="•"/>
            </a:pPr>
            <a:r>
              <a:rPr lang="en-US" dirty="0" smtClean="0"/>
              <a:t>Discuss the history of regional transportation planning</a:t>
            </a:r>
          </a:p>
          <a:p>
            <a:pPr marL="342900" indent="-342900">
              <a:buFont typeface="Arial" pitchFamily="34" charset="0"/>
              <a:buChar char="•"/>
            </a:pPr>
            <a:r>
              <a:rPr lang="en-US" dirty="0" smtClean="0"/>
              <a:t>Understand the regional transportation planning process and common issues that may arise. </a:t>
            </a:r>
          </a:p>
          <a:p>
            <a:endParaRPr lang="en-US" dirty="0"/>
          </a:p>
        </p:txBody>
      </p:sp>
    </p:spTree>
    <p:custDataLst>
      <p:tags r:id="rId1"/>
    </p:custDataLst>
    <p:extLst>
      <p:ext uri="{BB962C8B-B14F-4D97-AF65-F5344CB8AC3E}">
        <p14:creationId xmlns:p14="http://schemas.microsoft.com/office/powerpoint/2010/main" val="18611340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Typical Regional 4 Step Model</a:t>
            </a:r>
            <a:endParaRPr lang="en-US" dirty="0"/>
          </a:p>
        </p:txBody>
      </p:sp>
      <p:sp>
        <p:nvSpPr>
          <p:cNvPr id="3" name="Content Placeholder 2"/>
          <p:cNvSpPr>
            <a:spLocks noGrp="1"/>
          </p:cNvSpPr>
          <p:nvPr>
            <p:ph idx="1"/>
          </p:nvPr>
        </p:nvSpPr>
        <p:spPr/>
        <p:txBody>
          <a:bodyPr/>
          <a:lstStyle/>
          <a:p>
            <a:r>
              <a:rPr lang="en-US" smtClean="0"/>
              <a:t>Trip Generation</a:t>
            </a:r>
          </a:p>
          <a:p>
            <a:r>
              <a:rPr lang="en-US" smtClean="0"/>
              <a:t>Trip Distribution</a:t>
            </a:r>
          </a:p>
          <a:p>
            <a:r>
              <a:rPr lang="en-US" smtClean="0"/>
              <a:t>Mode Split</a:t>
            </a:r>
          </a:p>
          <a:p>
            <a:r>
              <a:rPr lang="en-US" smtClean="0"/>
              <a:t>Network Assignment</a:t>
            </a:r>
          </a:p>
          <a:p>
            <a:endParaRPr lang="en-US" smtClean="0"/>
          </a:p>
          <a:p>
            <a:endParaRPr lang="en-US" dirty="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USDOT, 2007</a:t>
            </a:r>
            <a:endParaRPr lang="en-US" sz="1200" dirty="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Sources</a:t>
            </a:r>
            <a:endParaRPr lang="en-US" dirty="0"/>
          </a:p>
        </p:txBody>
      </p:sp>
      <p:sp>
        <p:nvSpPr>
          <p:cNvPr id="3" name="Content Placeholder 2"/>
          <p:cNvSpPr>
            <a:spLocks noGrp="1"/>
          </p:cNvSpPr>
          <p:nvPr>
            <p:ph idx="1"/>
          </p:nvPr>
        </p:nvSpPr>
        <p:spPr/>
        <p:txBody>
          <a:bodyPr>
            <a:normAutofit fontScale="70000" lnSpcReduction="20000"/>
          </a:bodyPr>
          <a:lstStyle/>
          <a:p>
            <a:r>
              <a:rPr lang="en-US" smtClean="0"/>
              <a:t>AASHTO (2011). Survey of State Funding for Public Transportation. Washington, DC, American Association of State Highway and Transportation Officials. (additional reading)</a:t>
            </a:r>
          </a:p>
          <a:p>
            <a:r>
              <a:rPr lang="en-US" smtClean="0"/>
              <a:t>USDOT (2007). The Transportation Planning Process: Key Issues. Washington, D.C., Federal Highway Administration and Federal Transit Administration. Retrieved 12/19/2011 from </a:t>
            </a:r>
            <a:r>
              <a:rPr lang="en-US" smtClean="0">
                <a:hlinkClick r:id="rId4"/>
              </a:rPr>
              <a:t>http://www.planning.dot.gov/documents/briefingbook/bbook_07.pdf</a:t>
            </a:r>
            <a:r>
              <a:rPr lang="en-US" smtClean="0"/>
              <a:t> (Read Introduction and Part 1; Instructor can choose from Major Policy Issues in Part 2)</a:t>
            </a:r>
          </a:p>
          <a:p>
            <a:r>
              <a:rPr lang="en-US" smtClean="0"/>
              <a:t>USDOT (2004). Transit at the Table: A Guide to Participation in Metropolitan Decisionmaking. Washington, D.C., Federal Transit Administration. ) Retrieved 12/19/2011 from </a:t>
            </a:r>
            <a:r>
              <a:rPr lang="en-US" smtClean="0">
                <a:hlinkClick r:id="rId5"/>
              </a:rPr>
              <a:t>http://www.planning.dot.gov/Documents/TransitAtTable.pdf</a:t>
            </a:r>
            <a:r>
              <a:rPr lang="en-US" smtClean="0"/>
              <a:t> (Read Executive Summary; Instructor can choose additional sections)</a:t>
            </a:r>
          </a:p>
          <a:p>
            <a:r>
              <a:rPr lang="en-US" smtClean="0"/>
              <a:t>Weiner, E. (1997). "Urban transportation planning in the US - A historical overview." Retrieved 12/19/2011 from </a:t>
            </a:r>
            <a:r>
              <a:rPr lang="en-US" smtClean="0">
                <a:hlinkClick r:id="rId6"/>
              </a:rPr>
              <a:t>http://tmip.fhwa.dot.gov/resources/clearinghouse/docs/utp/utp.pdf</a:t>
            </a:r>
            <a:r>
              <a:rPr lang="en-US" smtClean="0"/>
              <a:t> (Read Chapters 1, 12, 13). Possibly add chapters 3 and 4.</a:t>
            </a:r>
          </a:p>
          <a:p>
            <a:pPr lvl="1"/>
            <a:r>
              <a:rPr lang="en-US" smtClean="0"/>
              <a:t>Updated version is available as a book: Weiner, E. (2008). Urban Transportation Planning in the United States: History, Policy, Practice. Westport, CT, Springer.</a:t>
            </a:r>
          </a:p>
          <a:p>
            <a:pPr lvl="1"/>
            <a:endParaRPr lang="en-US" smtClean="0"/>
          </a:p>
          <a:p>
            <a:endParaRPr lang="en-US" dirty="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4" cstate="print"/>
          <a:srcRect/>
          <a:stretch>
            <a:fillRect/>
          </a:stretch>
        </p:blipFill>
        <p:spPr bwMode="auto">
          <a:xfrm>
            <a:off x="762000" y="1929743"/>
            <a:ext cx="1945765" cy="2533677"/>
          </a:xfrm>
          <a:prstGeom prst="rect">
            <a:avLst/>
          </a:prstGeom>
          <a:noFill/>
          <a:ln w="9525">
            <a:solidFill>
              <a:schemeClr val="tx1"/>
            </a:solidFill>
            <a:miter lim="800000"/>
            <a:headEnd/>
            <a:tailEnd/>
          </a:ln>
        </p:spPr>
      </p:pic>
      <p:pic>
        <p:nvPicPr>
          <p:cNvPr id="2" name="Picture 2"/>
          <p:cNvPicPr>
            <a:picLocks noChangeAspect="1" noChangeArrowheads="1"/>
          </p:cNvPicPr>
          <p:nvPr/>
        </p:nvPicPr>
        <p:blipFill>
          <a:blip r:embed="rId5" cstate="print"/>
          <a:srcRect/>
          <a:stretch>
            <a:fillRect/>
          </a:stretch>
        </p:blipFill>
        <p:spPr bwMode="auto">
          <a:xfrm>
            <a:off x="2890013" y="4134633"/>
            <a:ext cx="1874124" cy="2421621"/>
          </a:xfrm>
          <a:prstGeom prst="rect">
            <a:avLst/>
          </a:prstGeom>
          <a:noFill/>
          <a:ln w="9525">
            <a:solidFill>
              <a:schemeClr val="tx1"/>
            </a:solidFill>
            <a:miter lim="800000"/>
            <a:headEnd/>
            <a:tailEnd/>
          </a:ln>
        </p:spPr>
      </p:pic>
      <p:pic>
        <p:nvPicPr>
          <p:cNvPr id="1027" name="Picture 3"/>
          <p:cNvPicPr>
            <a:picLocks noChangeAspect="1" noChangeArrowheads="1"/>
          </p:cNvPicPr>
          <p:nvPr/>
        </p:nvPicPr>
        <p:blipFill>
          <a:blip r:embed="rId6" cstate="print"/>
          <a:srcRect/>
          <a:stretch>
            <a:fillRect/>
          </a:stretch>
        </p:blipFill>
        <p:spPr bwMode="auto">
          <a:xfrm>
            <a:off x="4953000" y="1929744"/>
            <a:ext cx="1919219" cy="2395538"/>
          </a:xfrm>
          <a:prstGeom prst="rect">
            <a:avLst/>
          </a:prstGeom>
          <a:noFill/>
          <a:ln w="9525">
            <a:solidFill>
              <a:schemeClr val="tx1"/>
            </a:solidFill>
            <a:miter lim="800000"/>
            <a:headEnd/>
            <a:tailEnd/>
          </a:ln>
        </p:spPr>
      </p:pic>
      <p:pic>
        <p:nvPicPr>
          <p:cNvPr id="3074" name="Picture 2"/>
          <p:cNvPicPr>
            <a:picLocks noChangeAspect="1" noChangeArrowheads="1"/>
          </p:cNvPicPr>
          <p:nvPr/>
        </p:nvPicPr>
        <p:blipFill>
          <a:blip r:embed="rId7" cstate="print"/>
          <a:srcRect/>
          <a:stretch>
            <a:fillRect/>
          </a:stretch>
        </p:blipFill>
        <p:spPr bwMode="auto">
          <a:xfrm>
            <a:off x="7086600" y="4267199"/>
            <a:ext cx="1742400" cy="2291683"/>
          </a:xfrm>
          <a:prstGeom prst="rect">
            <a:avLst/>
          </a:prstGeom>
          <a:noFill/>
          <a:ln w="9525">
            <a:solidFill>
              <a:schemeClr val="tx1"/>
            </a:solidFill>
            <a:miter lim="800000"/>
            <a:headEnd/>
            <a:tailEnd/>
          </a:ln>
        </p:spPr>
      </p:pic>
      <p:sp>
        <p:nvSpPr>
          <p:cNvPr id="7" name="Title 6"/>
          <p:cNvSpPr>
            <a:spLocks noGrp="1"/>
          </p:cNvSpPr>
          <p:nvPr>
            <p:ph type="title"/>
          </p:nvPr>
        </p:nvSpPr>
        <p:spPr/>
        <p:txBody>
          <a:bodyPr/>
          <a:lstStyle/>
          <a:p>
            <a:r>
              <a:rPr lang="en-US" smtClean="0"/>
              <a:t>Sources for this Presentation</a:t>
            </a:r>
            <a:endParaRPr lang="en-US" dirty="0"/>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 Context</a:t>
            </a:r>
            <a:endParaRPr lang="en-US" dirty="0"/>
          </a:p>
        </p:txBody>
      </p:sp>
      <p:sp>
        <p:nvSpPr>
          <p:cNvPr id="3" name="Content Placeholder 2"/>
          <p:cNvSpPr>
            <a:spLocks noGrp="1"/>
          </p:cNvSpPr>
          <p:nvPr>
            <p:ph idx="1"/>
          </p:nvPr>
        </p:nvSpPr>
        <p:spPr/>
        <p:txBody>
          <a:bodyPr/>
          <a:lstStyle/>
          <a:p>
            <a:r>
              <a:rPr lang="en-US" dirty="0" smtClean="0"/>
              <a:t>Describes the public and regional transportation planning process throughout the past century including the move to shorter-term </a:t>
            </a:r>
            <a:r>
              <a:rPr lang="en-US" dirty="0"/>
              <a:t>time horizons and the corridor-level </a:t>
            </a:r>
            <a:r>
              <a:rPr lang="en-US" dirty="0" smtClean="0"/>
              <a:t>scale to a </a:t>
            </a:r>
            <a:r>
              <a:rPr lang="en-US" dirty="0"/>
              <a:t>whole range </a:t>
            </a:r>
            <a:r>
              <a:rPr lang="en-US"/>
              <a:t>of </a:t>
            </a:r>
            <a:r>
              <a:rPr lang="en-US" smtClean="0"/>
              <a:t>new techniques </a:t>
            </a:r>
            <a:r>
              <a:rPr lang="en-US" dirty="0"/>
              <a:t>to increase the utilization and productivity of existing vehicles </a:t>
            </a:r>
            <a:r>
              <a:rPr lang="en-US"/>
              <a:t>and </a:t>
            </a:r>
            <a:r>
              <a:rPr lang="en-US" smtClean="0"/>
              <a:t>facilities.</a:t>
            </a:r>
            <a:endParaRPr lang="en-US" dirty="0"/>
          </a:p>
          <a:p>
            <a:endParaRPr lang="en-US" dirty="0"/>
          </a:p>
        </p:txBody>
      </p:sp>
    </p:spTree>
    <p:custDataLst>
      <p:tags r:id="rId1"/>
    </p:custDataLst>
    <p:extLst>
      <p:ext uri="{BB962C8B-B14F-4D97-AF65-F5344CB8AC3E}">
        <p14:creationId xmlns:p14="http://schemas.microsoft.com/office/powerpoint/2010/main" val="3736584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Why Regional Planning is Relevant for Public Transportation Agencies</a:t>
            </a:r>
            <a:endParaRPr lang="en-US" dirty="0"/>
          </a:p>
        </p:txBody>
      </p:sp>
      <p:sp>
        <p:nvSpPr>
          <p:cNvPr id="3" name="Content Placeholder 2"/>
          <p:cNvSpPr>
            <a:spLocks noGrp="1"/>
          </p:cNvSpPr>
          <p:nvPr>
            <p:ph idx="1"/>
          </p:nvPr>
        </p:nvSpPr>
        <p:spPr/>
        <p:txBody>
          <a:bodyPr>
            <a:normAutofit/>
          </a:bodyPr>
          <a:lstStyle/>
          <a:p>
            <a:r>
              <a:rPr lang="en-US" dirty="0" smtClean="0"/>
              <a:t>Transit agency service areas go beyond municipal jurisdictions;</a:t>
            </a:r>
          </a:p>
          <a:p>
            <a:r>
              <a:rPr lang="en-US" dirty="0" smtClean="0"/>
              <a:t>Many Potential Benefits of Regional Planning for Transit Agencies:</a:t>
            </a:r>
          </a:p>
          <a:p>
            <a:pPr lvl="1"/>
            <a:r>
              <a:rPr lang="en-US" dirty="0" smtClean="0"/>
              <a:t>Influence identification of transportation issues;</a:t>
            </a:r>
          </a:p>
          <a:p>
            <a:pPr lvl="1"/>
            <a:r>
              <a:rPr lang="en-US" dirty="0" smtClean="0"/>
              <a:t>Promote transit as a regional transportation priority;</a:t>
            </a:r>
          </a:p>
          <a:p>
            <a:pPr lvl="1"/>
            <a:r>
              <a:rPr lang="en-US" dirty="0" smtClean="0"/>
              <a:t>Establish image of transit;</a:t>
            </a:r>
          </a:p>
          <a:p>
            <a:pPr lvl="1"/>
            <a:r>
              <a:rPr lang="en-US" dirty="0" smtClean="0"/>
              <a:t>Win support for transit friendly land-use planning;</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endParaRPr lang="en-US" dirty="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USDOT, 2004</a:t>
            </a:r>
            <a:endParaRPr lang="en-US" sz="1200" dirty="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Regional Planning is Relevant for Public Transportation Agencies (Cont.)</a:t>
            </a:r>
            <a:endParaRPr lang="en-US" dirty="0"/>
          </a:p>
        </p:txBody>
      </p:sp>
      <p:sp>
        <p:nvSpPr>
          <p:cNvPr id="3" name="Content Placeholder 2"/>
          <p:cNvSpPr>
            <a:spLocks noGrp="1"/>
          </p:cNvSpPr>
          <p:nvPr>
            <p:ph idx="1"/>
          </p:nvPr>
        </p:nvSpPr>
        <p:spPr/>
        <p:txBody>
          <a:bodyPr>
            <a:normAutofit/>
          </a:bodyPr>
          <a:lstStyle/>
          <a:p>
            <a:r>
              <a:rPr lang="en-US" dirty="0" smtClean="0"/>
              <a:t>Many Potential Benefits of Regional Planning for Transit Agencies:</a:t>
            </a:r>
          </a:p>
          <a:p>
            <a:pPr lvl="1"/>
            <a:r>
              <a:rPr lang="en-US" dirty="0" smtClean="0"/>
              <a:t>Win support for transit friendly land-use planning;</a:t>
            </a:r>
          </a:p>
          <a:p>
            <a:pPr lvl="1"/>
            <a:r>
              <a:rPr lang="en-US" dirty="0" smtClean="0"/>
              <a:t>Promote multi-modal solutions;</a:t>
            </a:r>
          </a:p>
          <a:p>
            <a:pPr lvl="1"/>
            <a:r>
              <a:rPr lang="en-US" dirty="0" smtClean="0"/>
              <a:t>Get transit on the agenda;</a:t>
            </a:r>
          </a:p>
          <a:p>
            <a:pPr lvl="1"/>
            <a:r>
              <a:rPr lang="en-US" dirty="0" smtClean="0"/>
              <a:t>Strengthen funding projects and identify non-traditional sources;</a:t>
            </a:r>
          </a:p>
          <a:p>
            <a:pPr lvl="1"/>
            <a:r>
              <a:rPr lang="en-US" dirty="0" smtClean="0"/>
              <a:t>Accelerate project delivery.</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endParaRPr lang="en-US" dirty="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USDOT, 2004</a:t>
            </a:r>
            <a:endParaRPr lang="en-US" sz="1200" dirty="0"/>
          </a:p>
        </p:txBody>
      </p:sp>
    </p:spTree>
    <p:custDataLst>
      <p:tags r:id="rId1"/>
    </p:custDataLst>
    <p:extLst>
      <p:ext uri="{BB962C8B-B14F-4D97-AF65-F5344CB8AC3E}">
        <p14:creationId xmlns:p14="http://schemas.microsoft.com/office/powerpoint/2010/main" val="2116215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Early History of Regional Transit/Transportation Planning</a:t>
            </a:r>
            <a:endParaRPr lang="en-US" dirty="0"/>
          </a:p>
        </p:txBody>
      </p:sp>
      <p:sp>
        <p:nvSpPr>
          <p:cNvPr id="3" name="Content Placeholder 2"/>
          <p:cNvSpPr>
            <a:spLocks noGrp="1"/>
          </p:cNvSpPr>
          <p:nvPr>
            <p:ph idx="1"/>
          </p:nvPr>
        </p:nvSpPr>
        <p:spPr/>
        <p:txBody>
          <a:bodyPr/>
          <a:lstStyle/>
          <a:p>
            <a:pPr lvl="1"/>
            <a:r>
              <a:rPr lang="en-US" dirty="0" smtClean="0"/>
              <a:t>Early 20 the century: </a:t>
            </a:r>
          </a:p>
          <a:p>
            <a:pPr lvl="2"/>
            <a:r>
              <a:rPr lang="en-US" dirty="0" smtClean="0"/>
              <a:t>Public transportation planning is in the domain of transit agencies;</a:t>
            </a:r>
          </a:p>
          <a:p>
            <a:pPr lvl="2"/>
            <a:r>
              <a:rPr lang="en-US" dirty="0" smtClean="0"/>
              <a:t>No formal regional planning process:</a:t>
            </a:r>
          </a:p>
          <a:p>
            <a:pPr lvl="3"/>
            <a:r>
              <a:rPr lang="en-US" dirty="0" smtClean="0"/>
              <a:t>‘Private’ regional planning organizations, such as the Regional Plan Association in New York City, prepare plans for regions</a:t>
            </a:r>
          </a:p>
          <a:p>
            <a:pPr lvl="2"/>
            <a:r>
              <a:rPr lang="en-US" dirty="0" smtClean="0"/>
              <a:t>1934: Congress authorizes use of 1.5% of road construction funds for surveys, plans, engineering, and economic analyses</a:t>
            </a:r>
          </a:p>
          <a:p>
            <a:pPr lvl="1"/>
            <a:r>
              <a:rPr lang="en-US" dirty="0" smtClean="0"/>
              <a:t>Housing Act of 1954 (Section 701) provides federal planning assistance to state planning agencies, cities, municipalities (&lt;50,000), and (later) to regional planning agencies</a:t>
            </a:r>
          </a:p>
          <a:p>
            <a:endParaRPr lang="en-US" dirty="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Weiner 1992 &amp; 2008 </a:t>
            </a:r>
            <a:endParaRPr lang="en-US" sz="1200" dirty="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Pioneering Regional Transportation Studies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San Juan, PR transportation study (1948)</a:t>
            </a:r>
          </a:p>
          <a:p>
            <a:pPr lvl="1"/>
            <a:r>
              <a:rPr lang="en-US" dirty="0" smtClean="0"/>
              <a:t>first to use a trip generation approach to forecast trips.</a:t>
            </a:r>
          </a:p>
          <a:p>
            <a:r>
              <a:rPr lang="en-US" dirty="0" smtClean="0"/>
              <a:t>Detroit Metropolitan Area Traffic Study (DMATS)</a:t>
            </a:r>
          </a:p>
          <a:p>
            <a:pPr lvl="1"/>
            <a:r>
              <a:rPr lang="en-US" dirty="0" smtClean="0"/>
              <a:t>combines all elements of an urban transportation study for the first time.</a:t>
            </a:r>
          </a:p>
          <a:p>
            <a:pPr lvl="2"/>
            <a:r>
              <a:rPr lang="en-US" dirty="0" smtClean="0"/>
              <a:t>Chicago Area Transportation Study (CATS) (1955)</a:t>
            </a:r>
          </a:p>
          <a:p>
            <a:pPr lvl="1"/>
            <a:r>
              <a:rPr lang="en-US" dirty="0" smtClean="0"/>
              <a:t>uses trip generation, trip distribution, modal split, and traffic assignment models for travel forecasting. A simple land-use forecasting procedure is employed to forecast future land-use and activity patterns. </a:t>
            </a:r>
          </a:p>
          <a:p>
            <a:pPr lvl="2"/>
            <a:r>
              <a:rPr lang="en-US" dirty="0" smtClean="0"/>
              <a:t>Overall, these plans are oriented towards regional highway networks based primarily on the criteria of economic costs and benefits. Transit was given secondary consideration.</a:t>
            </a:r>
          </a:p>
          <a:p>
            <a:endParaRPr lang="en-US" dirty="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Weiner 1992 &amp; 2008 </a:t>
            </a:r>
            <a:endParaRPr lang="en-US" sz="1200" dirty="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Federal Mandates/Incentives for Regional Planning</a:t>
            </a:r>
            <a:endParaRPr lang="en-US" dirty="0"/>
          </a:p>
        </p:txBody>
      </p:sp>
      <p:sp>
        <p:nvSpPr>
          <p:cNvPr id="3" name="Content Placeholder 2"/>
          <p:cNvSpPr>
            <a:spLocks noGrp="1"/>
          </p:cNvSpPr>
          <p:nvPr>
            <p:ph idx="1"/>
          </p:nvPr>
        </p:nvSpPr>
        <p:spPr/>
        <p:txBody>
          <a:bodyPr>
            <a:normAutofit lnSpcReduction="10000"/>
          </a:bodyPr>
          <a:lstStyle/>
          <a:p>
            <a:r>
              <a:rPr lang="en-US" dirty="0" smtClean="0"/>
              <a:t>Federal-Aid Highway Act of 1962:</a:t>
            </a:r>
          </a:p>
          <a:p>
            <a:pPr lvl="1"/>
            <a:r>
              <a:rPr lang="en-US" dirty="0" smtClean="0"/>
              <a:t>first legislative mandate requiring planning as a condition to receiving federal capital assistance funds. </a:t>
            </a:r>
          </a:p>
          <a:p>
            <a:pPr lvl="1"/>
            <a:r>
              <a:rPr lang="en-US" dirty="0" smtClean="0"/>
              <a:t>approval of any federal-aid highway project in an urbanized area of 50,000+ to be based on a continuing, comprehensive urban transportation planning process carried out cooperatively by states and local governments. (called “3C process”) </a:t>
            </a:r>
          </a:p>
          <a:p>
            <a:r>
              <a:rPr lang="en-US" dirty="0" smtClean="0"/>
              <a:t>Urban Mass Transportation Act of 1964:</a:t>
            </a:r>
          </a:p>
          <a:p>
            <a:pPr lvl="1"/>
            <a:r>
              <a:rPr lang="en-US" dirty="0" smtClean="0"/>
              <a:t>federal capital grants can account for </a:t>
            </a:r>
            <a:r>
              <a:rPr lang="en-US" dirty="0" err="1" smtClean="0"/>
              <a:t>for</a:t>
            </a:r>
            <a:r>
              <a:rPr lang="en-US" dirty="0" smtClean="0"/>
              <a:t> up to two-thirds of the net project cost of construction, reconstruction, or acquisition of mass transportation facilities and equipment.  </a:t>
            </a:r>
          </a:p>
          <a:p>
            <a:pPr lvl="1"/>
            <a:r>
              <a:rPr lang="en-US" dirty="0" smtClean="0"/>
              <a:t>federal share was to be held to 50% in areas that had not completed their comprehensive planning process. </a:t>
            </a:r>
          </a:p>
          <a:p>
            <a:endParaRPr lang="en-US" dirty="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Weiner 1992 &amp; 2008 </a:t>
            </a:r>
            <a:endParaRPr lang="en-US" sz="1200" dirty="0"/>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Important Changes in Federal Legislation that Affected Regional Transit Planning in the 1970s</a:t>
            </a:r>
            <a:endParaRPr lang="en-US" sz="3200" dirty="0"/>
          </a:p>
        </p:txBody>
      </p:sp>
      <p:sp>
        <p:nvSpPr>
          <p:cNvPr id="3" name="Content Placeholder 2"/>
          <p:cNvSpPr>
            <a:spLocks noGrp="1"/>
          </p:cNvSpPr>
          <p:nvPr>
            <p:ph idx="1"/>
          </p:nvPr>
        </p:nvSpPr>
        <p:spPr/>
        <p:txBody>
          <a:bodyPr/>
          <a:lstStyle/>
          <a:p>
            <a:r>
              <a:rPr lang="en-US" smtClean="0"/>
              <a:t>National Environmental Policy Act of 1969</a:t>
            </a:r>
          </a:p>
          <a:p>
            <a:r>
              <a:rPr lang="en-US" smtClean="0"/>
              <a:t>Clean Air Act Amendments of 1970 and 1977</a:t>
            </a:r>
          </a:p>
          <a:p>
            <a:r>
              <a:rPr lang="en-US" smtClean="0"/>
              <a:t>Urban Mass Transportation Assistance Act of 1970 (UMTA)</a:t>
            </a:r>
          </a:p>
          <a:p>
            <a:r>
              <a:rPr lang="en-US" smtClean="0"/>
              <a:t>Federal-Aid Highway Act of 1973</a:t>
            </a:r>
          </a:p>
          <a:p>
            <a:r>
              <a:rPr lang="en-US" smtClean="0"/>
              <a:t>National Mass Transportation Assistance Act of 1974</a:t>
            </a:r>
          </a:p>
          <a:p>
            <a:r>
              <a:rPr lang="en-US" smtClean="0"/>
              <a:t>Highway/Transit Planning Regulations 1975</a:t>
            </a:r>
          </a:p>
          <a:p>
            <a:r>
              <a:rPr lang="en-US" smtClean="0"/>
              <a:t>1980s were quiet times in terms of regional transportation planning….</a:t>
            </a:r>
            <a:endParaRPr lang="en-US" dirty="0"/>
          </a:p>
        </p:txBody>
      </p:sp>
      <p:sp>
        <p:nvSpPr>
          <p:cNvPr id="4" name="TextBox 3"/>
          <p:cNvSpPr txBox="1"/>
          <p:nvPr/>
        </p:nvSpPr>
        <p:spPr>
          <a:xfrm>
            <a:off x="0" y="6629400"/>
            <a:ext cx="9144000" cy="276999"/>
          </a:xfrm>
          <a:prstGeom prst="rect">
            <a:avLst/>
          </a:prstGeom>
          <a:noFill/>
        </p:spPr>
        <p:txBody>
          <a:bodyPr wrap="square" rtlCol="0">
            <a:spAutoFit/>
          </a:bodyPr>
          <a:lstStyle/>
          <a:p>
            <a:pPr algn="ctr"/>
            <a:r>
              <a:rPr lang="en-US" sz="1200" dirty="0" smtClean="0"/>
              <a:t>Source: Weiner 1992 &amp; 2008 </a:t>
            </a:r>
            <a:endParaRPr lang="en-US" sz="1200" dirty="0"/>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2"/>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2">
      <a:dk1>
        <a:sysClr val="windowText" lastClr="000000"/>
      </a:dk1>
      <a:lt1>
        <a:sysClr val="window" lastClr="FFFFFF"/>
      </a:lt1>
      <a:dk2>
        <a:srgbClr val="32387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649</TotalTime>
  <Words>7540</Words>
  <Application>Microsoft Office PowerPoint</Application>
  <PresentationFormat>On-screen Show (4:3)</PresentationFormat>
  <Paragraphs>528</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Clarity</vt:lpstr>
      <vt:lpstr>Public Transportation and Regional Transportation Planning</vt:lpstr>
      <vt:lpstr>Learning Objectives</vt:lpstr>
      <vt:lpstr>Overall Context</vt:lpstr>
      <vt:lpstr>Why Regional Planning is Relevant for Public Transportation Agencies</vt:lpstr>
      <vt:lpstr>Why Regional Planning is Relevant for Public Transportation Agencies (Cont.)</vt:lpstr>
      <vt:lpstr>Early History of Regional Transit/Transportation Planning</vt:lpstr>
      <vt:lpstr>Pioneering Regional Transportation Studies</vt:lpstr>
      <vt:lpstr>Federal Mandates/Incentives for Regional Planning</vt:lpstr>
      <vt:lpstr>Important Changes in Federal Legislation that Affected Regional Transit Planning in the 1970s</vt:lpstr>
      <vt:lpstr>1990s – Regional Transportation Planning Unleashed</vt:lpstr>
      <vt:lpstr>Summary of Historic Trends</vt:lpstr>
      <vt:lpstr>Today’s Regional Transportation Planning Process</vt:lpstr>
      <vt:lpstr>Metropolitan Planning Organization (MPO) Basics</vt:lpstr>
      <vt:lpstr>State DOT Basics</vt:lpstr>
      <vt:lpstr>List of Typical Regional and State Plans</vt:lpstr>
      <vt:lpstr>PowerPoint Presentation</vt:lpstr>
      <vt:lpstr>Federal Funding</vt:lpstr>
      <vt:lpstr>Shares of State and Federal Funding for Transit, 2009</vt:lpstr>
      <vt:lpstr>Typical Regional Planning Issues</vt:lpstr>
      <vt:lpstr>Typical Regional 4 Step Model</vt:lpstr>
      <vt:lpstr>Sources</vt:lpstr>
      <vt:lpstr>Sources for this Presentation</vt:lpstr>
    </vt:vector>
  </TitlesOfParts>
  <Company>NTI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NTC</dc:title>
  <dc:creator>lori</dc:creator>
  <cp:lastModifiedBy>Lori Glickman</cp:lastModifiedBy>
  <cp:revision>75</cp:revision>
  <dcterms:created xsi:type="dcterms:W3CDTF">2012-01-19T20:24:50Z</dcterms:created>
  <dcterms:modified xsi:type="dcterms:W3CDTF">2015-06-03T18:08:36Z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6CE5356F-4CF5-47E7-BD07-9790D699D510</vt:lpwstr>
  </property>
  <property fmtid="{D5CDD505-2E9C-101B-9397-08002B2CF9AE}" pid="3" name="ArticulatePath">
    <vt:lpwstr>Module 3 Lesson 6 Regional Transportation Planning 5.19.15</vt:lpwstr>
  </property>
</Properties>
</file>