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33"/>
  </p:notesMasterIdLst>
  <p:sldIdLst>
    <p:sldId id="347" r:id="rId2"/>
    <p:sldId id="348" r:id="rId3"/>
    <p:sldId id="349" r:id="rId4"/>
    <p:sldId id="350" r:id="rId5"/>
    <p:sldId id="351" r:id="rId6"/>
    <p:sldId id="352" r:id="rId7"/>
    <p:sldId id="353" r:id="rId8"/>
    <p:sldId id="354" r:id="rId9"/>
    <p:sldId id="355" r:id="rId10"/>
    <p:sldId id="356" r:id="rId11"/>
    <p:sldId id="357" r:id="rId12"/>
    <p:sldId id="358" r:id="rId13"/>
    <p:sldId id="360" r:id="rId14"/>
    <p:sldId id="361" r:id="rId15"/>
    <p:sldId id="362" r:id="rId16"/>
    <p:sldId id="363" r:id="rId17"/>
    <p:sldId id="364" r:id="rId18"/>
    <p:sldId id="365" r:id="rId19"/>
    <p:sldId id="366" r:id="rId20"/>
    <p:sldId id="367" r:id="rId21"/>
    <p:sldId id="368" r:id="rId22"/>
    <p:sldId id="369" r:id="rId23"/>
    <p:sldId id="370" r:id="rId24"/>
    <p:sldId id="371" r:id="rId25"/>
    <p:sldId id="372" r:id="rId26"/>
    <p:sldId id="373" r:id="rId27"/>
    <p:sldId id="374" r:id="rId28"/>
    <p:sldId id="375" r:id="rId29"/>
    <p:sldId id="376" r:id="rId30"/>
    <p:sldId id="377" r:id="rId31"/>
    <p:sldId id="378" r:id="rId32"/>
  </p:sldIdLst>
  <p:sldSz cx="9144000" cy="6858000" type="screen4x3"/>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215" autoAdjust="0"/>
  </p:normalViewPr>
  <p:slideViewPr>
    <p:cSldViewPr>
      <p:cViewPr varScale="1">
        <p:scale>
          <a:sx n="87" d="100"/>
          <a:sy n="87" d="100"/>
        </p:scale>
        <p:origin x="-166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812"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5E5C85-813F-4194-9B55-12C0528B9E7F}"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AF914135-1294-4760-A9C5-21A31FF35655}">
      <dgm:prSet phldrT="[Text]"/>
      <dgm:spPr>
        <a:solidFill>
          <a:schemeClr val="accent2"/>
        </a:solidFill>
      </dgm:spPr>
      <dgm:t>
        <a:bodyPr/>
        <a:lstStyle/>
        <a:p>
          <a:r>
            <a:rPr lang="en-US" dirty="0" smtClean="0">
              <a:solidFill>
                <a:schemeClr val="bg1"/>
              </a:solidFill>
            </a:rPr>
            <a:t>Transit Demand</a:t>
          </a:r>
          <a:endParaRPr lang="en-US" dirty="0">
            <a:solidFill>
              <a:schemeClr val="bg1"/>
            </a:solidFill>
          </a:endParaRPr>
        </a:p>
      </dgm:t>
    </dgm:pt>
    <dgm:pt modelId="{19CA16E5-C6F0-4D41-B1D5-F33CE47C536B}" type="parTrans" cxnId="{27D40ED6-0A7F-4CE4-9CEA-94C42E887133}">
      <dgm:prSet/>
      <dgm:spPr/>
      <dgm:t>
        <a:bodyPr/>
        <a:lstStyle/>
        <a:p>
          <a:endParaRPr lang="en-US">
            <a:solidFill>
              <a:schemeClr val="tx1"/>
            </a:solidFill>
          </a:endParaRPr>
        </a:p>
      </dgm:t>
    </dgm:pt>
    <dgm:pt modelId="{FA4ED4EC-EDE6-4861-8D7C-F5D80C45C395}" type="sibTrans" cxnId="{27D40ED6-0A7F-4CE4-9CEA-94C42E887133}">
      <dgm:prSet/>
      <dgm:spPr/>
      <dgm:t>
        <a:bodyPr/>
        <a:lstStyle/>
        <a:p>
          <a:endParaRPr lang="en-US">
            <a:solidFill>
              <a:schemeClr val="tx1"/>
            </a:solidFill>
          </a:endParaRPr>
        </a:p>
      </dgm:t>
    </dgm:pt>
    <dgm:pt modelId="{B2905350-D213-4996-A7EB-2F22649CDE2E}">
      <dgm:prSet phldrT="[Text]"/>
      <dgm:spPr>
        <a:solidFill>
          <a:srgbClr val="FF0000"/>
        </a:solidFill>
      </dgm:spPr>
      <dgm:t>
        <a:bodyPr/>
        <a:lstStyle/>
        <a:p>
          <a:r>
            <a:rPr lang="en-US" dirty="0" smtClean="0">
              <a:solidFill>
                <a:schemeClr val="bg1"/>
              </a:solidFill>
            </a:rPr>
            <a:t>Socio-economic factors of the community</a:t>
          </a:r>
          <a:endParaRPr lang="en-US" dirty="0">
            <a:solidFill>
              <a:schemeClr val="bg1"/>
            </a:solidFill>
          </a:endParaRPr>
        </a:p>
      </dgm:t>
    </dgm:pt>
    <dgm:pt modelId="{EFC5BED3-8E88-4C66-8FFC-48EC3C3E136D}" type="parTrans" cxnId="{05139BCD-2027-4299-B538-BE943C79EDD0}">
      <dgm:prSet/>
      <dgm:spPr>
        <a:solidFill>
          <a:srgbClr val="FF0000"/>
        </a:solidFill>
      </dgm:spPr>
      <dgm:t>
        <a:bodyPr/>
        <a:lstStyle/>
        <a:p>
          <a:endParaRPr lang="en-US">
            <a:solidFill>
              <a:schemeClr val="tx1"/>
            </a:solidFill>
          </a:endParaRPr>
        </a:p>
      </dgm:t>
    </dgm:pt>
    <dgm:pt modelId="{BF3B5715-42EE-4198-8720-81B8375CCDA8}" type="sibTrans" cxnId="{05139BCD-2027-4299-B538-BE943C79EDD0}">
      <dgm:prSet/>
      <dgm:spPr/>
      <dgm:t>
        <a:bodyPr/>
        <a:lstStyle/>
        <a:p>
          <a:endParaRPr lang="en-US">
            <a:solidFill>
              <a:schemeClr val="tx1"/>
            </a:solidFill>
          </a:endParaRPr>
        </a:p>
      </dgm:t>
    </dgm:pt>
    <dgm:pt modelId="{7BC46C51-FCE5-4B01-B97B-F734841FD45B}">
      <dgm:prSet/>
      <dgm:spPr>
        <a:solidFill>
          <a:srgbClr val="00B050"/>
        </a:solidFill>
      </dgm:spPr>
      <dgm:t>
        <a:bodyPr/>
        <a:lstStyle/>
        <a:p>
          <a:r>
            <a:rPr lang="en-US" dirty="0" smtClean="0">
              <a:solidFill>
                <a:schemeClr val="bg1"/>
              </a:solidFill>
            </a:rPr>
            <a:t>Spatial factors of the service area</a:t>
          </a:r>
        </a:p>
      </dgm:t>
    </dgm:pt>
    <dgm:pt modelId="{FB01FE14-8BA7-48FF-BFA0-9F535BF92C03}" type="parTrans" cxnId="{E9624DFF-AC14-4958-8E6E-D451662CB8D7}">
      <dgm:prSet/>
      <dgm:spPr>
        <a:solidFill>
          <a:srgbClr val="00B050"/>
        </a:solidFill>
      </dgm:spPr>
      <dgm:t>
        <a:bodyPr/>
        <a:lstStyle/>
        <a:p>
          <a:endParaRPr lang="en-US">
            <a:solidFill>
              <a:schemeClr val="tx1"/>
            </a:solidFill>
          </a:endParaRPr>
        </a:p>
      </dgm:t>
    </dgm:pt>
    <dgm:pt modelId="{070C781A-A25A-411B-83EB-422CE3A8801F}" type="sibTrans" cxnId="{E9624DFF-AC14-4958-8E6E-D451662CB8D7}">
      <dgm:prSet/>
      <dgm:spPr/>
      <dgm:t>
        <a:bodyPr/>
        <a:lstStyle/>
        <a:p>
          <a:endParaRPr lang="en-US">
            <a:solidFill>
              <a:schemeClr val="tx1"/>
            </a:solidFill>
          </a:endParaRPr>
        </a:p>
      </dgm:t>
    </dgm:pt>
    <dgm:pt modelId="{66EB1681-C6F4-423C-BA52-0C9601CFD6AD}">
      <dgm:prSet/>
      <dgm:spPr>
        <a:solidFill>
          <a:srgbClr val="0070C0"/>
        </a:solidFill>
      </dgm:spPr>
      <dgm:t>
        <a:bodyPr/>
        <a:lstStyle/>
        <a:p>
          <a:r>
            <a:rPr lang="en-US" dirty="0" smtClean="0">
              <a:solidFill>
                <a:schemeClr val="bg1"/>
              </a:solidFill>
            </a:rPr>
            <a:t>Transit agency factors</a:t>
          </a:r>
          <a:endParaRPr lang="en-US" dirty="0">
            <a:solidFill>
              <a:schemeClr val="bg1"/>
            </a:solidFill>
          </a:endParaRPr>
        </a:p>
      </dgm:t>
    </dgm:pt>
    <dgm:pt modelId="{2B00059D-3960-4BBB-A0A6-19384BF54940}" type="parTrans" cxnId="{A6B4E50D-EAEC-4348-8FBA-EC634029A9E9}">
      <dgm:prSet/>
      <dgm:spPr>
        <a:solidFill>
          <a:srgbClr val="0070C0"/>
        </a:solidFill>
      </dgm:spPr>
      <dgm:t>
        <a:bodyPr/>
        <a:lstStyle/>
        <a:p>
          <a:endParaRPr lang="en-US">
            <a:solidFill>
              <a:schemeClr val="tx1"/>
            </a:solidFill>
          </a:endParaRPr>
        </a:p>
      </dgm:t>
    </dgm:pt>
    <dgm:pt modelId="{8A7D6AF1-72D5-41AE-830F-8F31BAAC9870}" type="sibTrans" cxnId="{A6B4E50D-EAEC-4348-8FBA-EC634029A9E9}">
      <dgm:prSet/>
      <dgm:spPr/>
      <dgm:t>
        <a:bodyPr/>
        <a:lstStyle/>
        <a:p>
          <a:endParaRPr lang="en-US">
            <a:solidFill>
              <a:schemeClr val="tx1"/>
            </a:solidFill>
          </a:endParaRPr>
        </a:p>
      </dgm:t>
    </dgm:pt>
    <dgm:pt modelId="{91A4229E-6E77-48C9-A721-B8F2F47B24E2}" type="pres">
      <dgm:prSet presAssocID="{AE5E5C85-813F-4194-9B55-12C0528B9E7F}" presName="cycle" presStyleCnt="0">
        <dgm:presLayoutVars>
          <dgm:chMax val="1"/>
          <dgm:dir/>
          <dgm:animLvl val="ctr"/>
          <dgm:resizeHandles val="exact"/>
        </dgm:presLayoutVars>
      </dgm:prSet>
      <dgm:spPr/>
      <dgm:t>
        <a:bodyPr/>
        <a:lstStyle/>
        <a:p>
          <a:endParaRPr lang="en-US"/>
        </a:p>
      </dgm:t>
    </dgm:pt>
    <dgm:pt modelId="{2D2FA102-8FEA-4642-B3D1-C96478D43772}" type="pres">
      <dgm:prSet presAssocID="{AF914135-1294-4760-A9C5-21A31FF35655}" presName="centerShape" presStyleLbl="node0" presStyleIdx="0" presStyleCnt="1"/>
      <dgm:spPr/>
      <dgm:t>
        <a:bodyPr/>
        <a:lstStyle/>
        <a:p>
          <a:endParaRPr lang="en-US"/>
        </a:p>
      </dgm:t>
    </dgm:pt>
    <dgm:pt modelId="{96F9DB78-827A-4F89-8878-2AD587795E95}" type="pres">
      <dgm:prSet presAssocID="{EFC5BED3-8E88-4C66-8FFC-48EC3C3E136D}" presName="parTrans" presStyleLbl="bgSibTrans2D1" presStyleIdx="0" presStyleCnt="3"/>
      <dgm:spPr/>
      <dgm:t>
        <a:bodyPr/>
        <a:lstStyle/>
        <a:p>
          <a:endParaRPr lang="en-US"/>
        </a:p>
      </dgm:t>
    </dgm:pt>
    <dgm:pt modelId="{52813839-9DB7-47C6-A542-E2081C5687A0}" type="pres">
      <dgm:prSet presAssocID="{B2905350-D213-4996-A7EB-2F22649CDE2E}" presName="node" presStyleLbl="node1" presStyleIdx="0" presStyleCnt="3">
        <dgm:presLayoutVars>
          <dgm:bulletEnabled val="1"/>
        </dgm:presLayoutVars>
      </dgm:prSet>
      <dgm:spPr/>
      <dgm:t>
        <a:bodyPr/>
        <a:lstStyle/>
        <a:p>
          <a:endParaRPr lang="en-US"/>
        </a:p>
      </dgm:t>
    </dgm:pt>
    <dgm:pt modelId="{0B481D36-A07C-415D-ABAC-8F154F77A41C}" type="pres">
      <dgm:prSet presAssocID="{FB01FE14-8BA7-48FF-BFA0-9F535BF92C03}" presName="parTrans" presStyleLbl="bgSibTrans2D1" presStyleIdx="1" presStyleCnt="3"/>
      <dgm:spPr/>
      <dgm:t>
        <a:bodyPr/>
        <a:lstStyle/>
        <a:p>
          <a:endParaRPr lang="en-US"/>
        </a:p>
      </dgm:t>
    </dgm:pt>
    <dgm:pt modelId="{C760890C-F5A6-45E6-B2DC-3DC7B543E8FE}" type="pres">
      <dgm:prSet presAssocID="{7BC46C51-FCE5-4B01-B97B-F734841FD45B}" presName="node" presStyleLbl="node1" presStyleIdx="1" presStyleCnt="3">
        <dgm:presLayoutVars>
          <dgm:bulletEnabled val="1"/>
        </dgm:presLayoutVars>
      </dgm:prSet>
      <dgm:spPr/>
      <dgm:t>
        <a:bodyPr/>
        <a:lstStyle/>
        <a:p>
          <a:endParaRPr lang="en-US"/>
        </a:p>
      </dgm:t>
    </dgm:pt>
    <dgm:pt modelId="{6C4B3145-CD25-46D0-8BBE-12872D2DA411}" type="pres">
      <dgm:prSet presAssocID="{2B00059D-3960-4BBB-A0A6-19384BF54940}" presName="parTrans" presStyleLbl="bgSibTrans2D1" presStyleIdx="2" presStyleCnt="3"/>
      <dgm:spPr/>
      <dgm:t>
        <a:bodyPr/>
        <a:lstStyle/>
        <a:p>
          <a:endParaRPr lang="en-US"/>
        </a:p>
      </dgm:t>
    </dgm:pt>
    <dgm:pt modelId="{5A0EA11B-BD95-4F0A-A948-C3DF3B3BA752}" type="pres">
      <dgm:prSet presAssocID="{66EB1681-C6F4-423C-BA52-0C9601CFD6AD}" presName="node" presStyleLbl="node1" presStyleIdx="2" presStyleCnt="3">
        <dgm:presLayoutVars>
          <dgm:bulletEnabled val="1"/>
        </dgm:presLayoutVars>
      </dgm:prSet>
      <dgm:spPr/>
      <dgm:t>
        <a:bodyPr/>
        <a:lstStyle/>
        <a:p>
          <a:endParaRPr lang="en-US"/>
        </a:p>
      </dgm:t>
    </dgm:pt>
  </dgm:ptLst>
  <dgm:cxnLst>
    <dgm:cxn modelId="{4754EA3C-BA10-440D-9FEF-10161FAA98EA}" type="presOf" srcId="{2B00059D-3960-4BBB-A0A6-19384BF54940}" destId="{6C4B3145-CD25-46D0-8BBE-12872D2DA411}" srcOrd="0" destOrd="0" presId="urn:microsoft.com/office/officeart/2005/8/layout/radial4"/>
    <dgm:cxn modelId="{E9624DFF-AC14-4958-8E6E-D451662CB8D7}" srcId="{AF914135-1294-4760-A9C5-21A31FF35655}" destId="{7BC46C51-FCE5-4B01-B97B-F734841FD45B}" srcOrd="1" destOrd="0" parTransId="{FB01FE14-8BA7-48FF-BFA0-9F535BF92C03}" sibTransId="{070C781A-A25A-411B-83EB-422CE3A8801F}"/>
    <dgm:cxn modelId="{717F99C4-DC6C-4D7B-B2FE-A40865EA622B}" type="presOf" srcId="{7BC46C51-FCE5-4B01-B97B-F734841FD45B}" destId="{C760890C-F5A6-45E6-B2DC-3DC7B543E8FE}" srcOrd="0" destOrd="0" presId="urn:microsoft.com/office/officeart/2005/8/layout/radial4"/>
    <dgm:cxn modelId="{05139BCD-2027-4299-B538-BE943C79EDD0}" srcId="{AF914135-1294-4760-A9C5-21A31FF35655}" destId="{B2905350-D213-4996-A7EB-2F22649CDE2E}" srcOrd="0" destOrd="0" parTransId="{EFC5BED3-8E88-4C66-8FFC-48EC3C3E136D}" sibTransId="{BF3B5715-42EE-4198-8720-81B8375CCDA8}"/>
    <dgm:cxn modelId="{3C445893-4515-496B-875F-56394ECC2D6B}" type="presOf" srcId="{EFC5BED3-8E88-4C66-8FFC-48EC3C3E136D}" destId="{96F9DB78-827A-4F89-8878-2AD587795E95}" srcOrd="0" destOrd="0" presId="urn:microsoft.com/office/officeart/2005/8/layout/radial4"/>
    <dgm:cxn modelId="{1AA5E13F-699B-4470-9214-C2F945845D20}" type="presOf" srcId="{AE5E5C85-813F-4194-9B55-12C0528B9E7F}" destId="{91A4229E-6E77-48C9-A721-B8F2F47B24E2}" srcOrd="0" destOrd="0" presId="urn:microsoft.com/office/officeart/2005/8/layout/radial4"/>
    <dgm:cxn modelId="{A6B4E50D-EAEC-4348-8FBA-EC634029A9E9}" srcId="{AF914135-1294-4760-A9C5-21A31FF35655}" destId="{66EB1681-C6F4-423C-BA52-0C9601CFD6AD}" srcOrd="2" destOrd="0" parTransId="{2B00059D-3960-4BBB-A0A6-19384BF54940}" sibTransId="{8A7D6AF1-72D5-41AE-830F-8F31BAAC9870}"/>
    <dgm:cxn modelId="{BC8E9DA0-F416-4A99-B242-AD3E3331E24C}" type="presOf" srcId="{FB01FE14-8BA7-48FF-BFA0-9F535BF92C03}" destId="{0B481D36-A07C-415D-ABAC-8F154F77A41C}" srcOrd="0" destOrd="0" presId="urn:microsoft.com/office/officeart/2005/8/layout/radial4"/>
    <dgm:cxn modelId="{27D40ED6-0A7F-4CE4-9CEA-94C42E887133}" srcId="{AE5E5C85-813F-4194-9B55-12C0528B9E7F}" destId="{AF914135-1294-4760-A9C5-21A31FF35655}" srcOrd="0" destOrd="0" parTransId="{19CA16E5-C6F0-4D41-B1D5-F33CE47C536B}" sibTransId="{FA4ED4EC-EDE6-4861-8D7C-F5D80C45C395}"/>
    <dgm:cxn modelId="{025F5A17-A9AF-42A0-AC40-8F7A6228E90B}" type="presOf" srcId="{B2905350-D213-4996-A7EB-2F22649CDE2E}" destId="{52813839-9DB7-47C6-A542-E2081C5687A0}" srcOrd="0" destOrd="0" presId="urn:microsoft.com/office/officeart/2005/8/layout/radial4"/>
    <dgm:cxn modelId="{AA1883E7-965B-4AC5-864F-163C1530F9C3}" type="presOf" srcId="{AF914135-1294-4760-A9C5-21A31FF35655}" destId="{2D2FA102-8FEA-4642-B3D1-C96478D43772}" srcOrd="0" destOrd="0" presId="urn:microsoft.com/office/officeart/2005/8/layout/radial4"/>
    <dgm:cxn modelId="{C6604960-023B-43A4-84F2-AD01B52F09AB}" type="presOf" srcId="{66EB1681-C6F4-423C-BA52-0C9601CFD6AD}" destId="{5A0EA11B-BD95-4F0A-A948-C3DF3B3BA752}" srcOrd="0" destOrd="0" presId="urn:microsoft.com/office/officeart/2005/8/layout/radial4"/>
    <dgm:cxn modelId="{375BC4D3-39C4-41AA-A474-AA2877814DE2}" type="presParOf" srcId="{91A4229E-6E77-48C9-A721-B8F2F47B24E2}" destId="{2D2FA102-8FEA-4642-B3D1-C96478D43772}" srcOrd="0" destOrd="0" presId="urn:microsoft.com/office/officeart/2005/8/layout/radial4"/>
    <dgm:cxn modelId="{46936049-2D2B-4D04-9777-8D84DB492414}" type="presParOf" srcId="{91A4229E-6E77-48C9-A721-B8F2F47B24E2}" destId="{96F9DB78-827A-4F89-8878-2AD587795E95}" srcOrd="1" destOrd="0" presId="urn:microsoft.com/office/officeart/2005/8/layout/radial4"/>
    <dgm:cxn modelId="{F2B22416-3931-40E1-BAF0-B03FD6C0C9BF}" type="presParOf" srcId="{91A4229E-6E77-48C9-A721-B8F2F47B24E2}" destId="{52813839-9DB7-47C6-A542-E2081C5687A0}" srcOrd="2" destOrd="0" presId="urn:microsoft.com/office/officeart/2005/8/layout/radial4"/>
    <dgm:cxn modelId="{682E3172-9641-4FFE-BFDB-3FCFF2E64FCE}" type="presParOf" srcId="{91A4229E-6E77-48C9-A721-B8F2F47B24E2}" destId="{0B481D36-A07C-415D-ABAC-8F154F77A41C}" srcOrd="3" destOrd="0" presId="urn:microsoft.com/office/officeart/2005/8/layout/radial4"/>
    <dgm:cxn modelId="{4761339A-5A53-4BD9-B50B-9904B9AC4E77}" type="presParOf" srcId="{91A4229E-6E77-48C9-A721-B8F2F47B24E2}" destId="{C760890C-F5A6-45E6-B2DC-3DC7B543E8FE}" srcOrd="4" destOrd="0" presId="urn:microsoft.com/office/officeart/2005/8/layout/radial4"/>
    <dgm:cxn modelId="{F014F62E-F266-4575-8597-3BA15B5AE261}" type="presParOf" srcId="{91A4229E-6E77-48C9-A721-B8F2F47B24E2}" destId="{6C4B3145-CD25-46D0-8BBE-12872D2DA411}" srcOrd="5" destOrd="0" presId="urn:microsoft.com/office/officeart/2005/8/layout/radial4"/>
    <dgm:cxn modelId="{762A043F-EF37-49F1-8D7B-6F91E3B9DD2A}" type="presParOf" srcId="{91A4229E-6E77-48C9-A721-B8F2F47B24E2}" destId="{5A0EA11B-BD95-4F0A-A948-C3DF3B3BA752}"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FA102-8FEA-4642-B3D1-C96478D43772}">
      <dsp:nvSpPr>
        <dsp:cNvPr id="0" name=""/>
        <dsp:cNvSpPr/>
      </dsp:nvSpPr>
      <dsp:spPr>
        <a:xfrm>
          <a:off x="2155507" y="2277603"/>
          <a:ext cx="1784985" cy="1784985"/>
        </a:xfrm>
        <a:prstGeom prst="ellipse">
          <a:avLst/>
        </a:prstGeom>
        <a:solidFill>
          <a:schemeClr val="accent2"/>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bg1"/>
              </a:solidFill>
            </a:rPr>
            <a:t>Transit Demand</a:t>
          </a:r>
          <a:endParaRPr lang="en-US" sz="2500" kern="1200" dirty="0">
            <a:solidFill>
              <a:schemeClr val="bg1"/>
            </a:solidFill>
          </a:endParaRPr>
        </a:p>
      </dsp:txBody>
      <dsp:txXfrm>
        <a:off x="2416912" y="2539008"/>
        <a:ext cx="1262175" cy="1262175"/>
      </dsp:txXfrm>
    </dsp:sp>
    <dsp:sp modelId="{96F9DB78-827A-4F89-8878-2AD587795E95}">
      <dsp:nvSpPr>
        <dsp:cNvPr id="0" name=""/>
        <dsp:cNvSpPr/>
      </dsp:nvSpPr>
      <dsp:spPr>
        <a:xfrm rot="12900000">
          <a:off x="871449" y="1920360"/>
          <a:ext cx="1510013" cy="508720"/>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52813839-9DB7-47C6-A542-E2081C5687A0}">
      <dsp:nvSpPr>
        <dsp:cNvPr id="0" name=""/>
        <dsp:cNvSpPr/>
      </dsp:nvSpPr>
      <dsp:spPr>
        <a:xfrm>
          <a:off x="160123" y="1063372"/>
          <a:ext cx="1695735" cy="1356588"/>
        </a:xfrm>
        <a:prstGeom prst="roundRect">
          <a:avLst>
            <a:gd name="adj" fmla="val 10000"/>
          </a:avLst>
        </a:prstGeom>
        <a:solidFill>
          <a:srgbClr val="FF0000"/>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Socio-economic factors of the community</a:t>
          </a:r>
          <a:endParaRPr lang="en-US" sz="2000" kern="1200" dirty="0">
            <a:solidFill>
              <a:schemeClr val="bg1"/>
            </a:solidFill>
          </a:endParaRPr>
        </a:p>
      </dsp:txBody>
      <dsp:txXfrm>
        <a:off x="199856" y="1103105"/>
        <a:ext cx="1616269" cy="1277122"/>
      </dsp:txXfrm>
    </dsp:sp>
    <dsp:sp modelId="{0B481D36-A07C-415D-ABAC-8F154F77A41C}">
      <dsp:nvSpPr>
        <dsp:cNvPr id="0" name=""/>
        <dsp:cNvSpPr/>
      </dsp:nvSpPr>
      <dsp:spPr>
        <a:xfrm rot="16200000">
          <a:off x="2292993" y="1180352"/>
          <a:ext cx="1510013" cy="508720"/>
        </a:xfrm>
        <a:prstGeom prst="lef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sp>
    <dsp:sp modelId="{C760890C-F5A6-45E6-B2DC-3DC7B543E8FE}">
      <dsp:nvSpPr>
        <dsp:cNvPr id="0" name=""/>
        <dsp:cNvSpPr/>
      </dsp:nvSpPr>
      <dsp:spPr>
        <a:xfrm>
          <a:off x="2200132" y="1411"/>
          <a:ext cx="1695735" cy="1356588"/>
        </a:xfrm>
        <a:prstGeom prst="roundRect">
          <a:avLst>
            <a:gd name="adj" fmla="val 10000"/>
          </a:avLst>
        </a:prstGeom>
        <a:solidFill>
          <a:srgbClr val="00B050"/>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Spatial factors of the service area</a:t>
          </a:r>
        </a:p>
      </dsp:txBody>
      <dsp:txXfrm>
        <a:off x="2239865" y="41144"/>
        <a:ext cx="1616269" cy="1277122"/>
      </dsp:txXfrm>
    </dsp:sp>
    <dsp:sp modelId="{6C4B3145-CD25-46D0-8BBE-12872D2DA411}">
      <dsp:nvSpPr>
        <dsp:cNvPr id="0" name=""/>
        <dsp:cNvSpPr/>
      </dsp:nvSpPr>
      <dsp:spPr>
        <a:xfrm rot="19500000">
          <a:off x="3714536" y="1920360"/>
          <a:ext cx="1510013" cy="508720"/>
        </a:xfrm>
        <a:prstGeom prst="leftArrow">
          <a:avLst>
            <a:gd name="adj1" fmla="val 60000"/>
            <a:gd name="adj2" fmla="val 50000"/>
          </a:avLst>
        </a:prstGeom>
        <a:solidFill>
          <a:srgbClr val="0070C0"/>
        </a:solidFill>
        <a:ln>
          <a:noFill/>
        </a:ln>
        <a:effectLst/>
      </dsp:spPr>
      <dsp:style>
        <a:lnRef idx="0">
          <a:scrgbClr r="0" g="0" b="0"/>
        </a:lnRef>
        <a:fillRef idx="1">
          <a:scrgbClr r="0" g="0" b="0"/>
        </a:fillRef>
        <a:effectRef idx="0">
          <a:scrgbClr r="0" g="0" b="0"/>
        </a:effectRef>
        <a:fontRef idx="minor">
          <a:schemeClr val="lt1"/>
        </a:fontRef>
      </dsp:style>
    </dsp:sp>
    <dsp:sp modelId="{5A0EA11B-BD95-4F0A-A948-C3DF3B3BA752}">
      <dsp:nvSpPr>
        <dsp:cNvPr id="0" name=""/>
        <dsp:cNvSpPr/>
      </dsp:nvSpPr>
      <dsp:spPr>
        <a:xfrm>
          <a:off x="4240140" y="1063372"/>
          <a:ext cx="1695735" cy="1356588"/>
        </a:xfrm>
        <a:prstGeom prst="roundRect">
          <a:avLst>
            <a:gd name="adj" fmla="val 10000"/>
          </a:avLst>
        </a:prstGeom>
        <a:solidFill>
          <a:srgbClr val="0070C0"/>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Transit agency factors</a:t>
          </a:r>
          <a:endParaRPr lang="en-US" sz="2000" kern="1200" dirty="0">
            <a:solidFill>
              <a:schemeClr val="bg1"/>
            </a:solidFill>
          </a:endParaRPr>
        </a:p>
      </dsp:txBody>
      <dsp:txXfrm>
        <a:off x="4279873" y="1103105"/>
        <a:ext cx="1616269" cy="127712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6/26/2015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92725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dirty="0" smtClean="0"/>
              <a:t>Here is a similar example from La Crosse, WI,</a:t>
            </a:r>
            <a:r>
              <a:rPr lang="en-US" baseline="0" dirty="0" smtClean="0"/>
              <a:t> using yet another set of criteria.  The creators of the map also highlighted the high-demand areas that were lacking in service – these areas might be prioritized for future service.</a:t>
            </a:r>
            <a:endParaRPr lang="en-US" dirty="0" smtClean="0"/>
          </a:p>
          <a:p>
            <a:pPr defTabSz="914212">
              <a:defRPr/>
            </a:pPr>
            <a:endParaRPr lang="en-US" baseline="0" dirty="0" smtClean="0"/>
          </a:p>
          <a:p>
            <a:pPr defTabSz="914212">
              <a:defRPr/>
            </a:pPr>
            <a:r>
              <a:rPr lang="en-US" baseline="0" dirty="0" smtClean="0"/>
              <a:t>The table appears after </a:t>
            </a:r>
            <a:r>
              <a:rPr lang="en-US" b="1" baseline="0" dirty="0" smtClean="0"/>
              <a:t>one click</a:t>
            </a:r>
            <a:r>
              <a:rPr lang="en-US" baseline="0" dirty="0" smtClean="0"/>
              <a:t>. It illustrates the specific criteria used to assess which areas are transit-supportive: Zero vehicle households, minority population levels, and poverty levels.</a:t>
            </a:r>
          </a:p>
          <a:p>
            <a:pPr defTabSz="914212">
              <a:defRPr/>
            </a:pPr>
            <a:endParaRPr lang="en-US" dirty="0" smtClean="0"/>
          </a:p>
          <a:p>
            <a:pPr defTabSz="914212">
              <a:defRPr/>
            </a:pPr>
            <a:r>
              <a:rPr lang="en-US" baseline="0" dirty="0" smtClean="0"/>
              <a:t>(The route buffers shown here</a:t>
            </a:r>
            <a:r>
              <a:rPr lang="en-US" dirty="0" smtClean="0"/>
              <a:t> as the “service area” are ¼ mile.)</a:t>
            </a:r>
            <a:endParaRPr lang="en-US" baseline="0" dirty="0" smtClean="0"/>
          </a:p>
          <a:p>
            <a:pPr defTabSz="914212">
              <a:defRPr/>
            </a:pPr>
            <a:endParaRPr lang="en-US" dirty="0" smtClean="0"/>
          </a:p>
          <a:p>
            <a:pPr defTabSz="914212">
              <a:defRPr/>
            </a:pPr>
            <a:r>
              <a:rPr lang="en-US" dirty="0" smtClean="0"/>
              <a:t>Source: Taylor</a:t>
            </a:r>
            <a:r>
              <a:rPr lang="en-US" baseline="0" dirty="0" smtClean="0"/>
              <a:t> and Fink, 2002. “The Factors Influencing Transit Ridership: A Review and Analysis of the Ridership Literature.”</a:t>
            </a:r>
          </a:p>
          <a:p>
            <a:pPr defTabSz="914212">
              <a:defRPr/>
            </a:pPr>
            <a:r>
              <a:rPr lang="en-US" baseline="0" dirty="0" smtClean="0"/>
              <a:t>Graphic: http://www4.uwm.edu/cuts/utp/demand.pdf</a:t>
            </a:r>
          </a:p>
        </p:txBody>
      </p:sp>
    </p:spTree>
    <p:extLst>
      <p:ext uri="{BB962C8B-B14F-4D97-AF65-F5344CB8AC3E}">
        <p14:creationId xmlns:p14="http://schemas.microsoft.com/office/powerpoint/2010/main" val="2021408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dirty="0" smtClean="0"/>
              <a:t>We will talk about both the </a:t>
            </a:r>
            <a:r>
              <a:rPr lang="en-US" b="1" dirty="0" smtClean="0"/>
              <a:t>street network </a:t>
            </a:r>
            <a:r>
              <a:rPr lang="en-US" dirty="0" smtClean="0"/>
              <a:t>and the </a:t>
            </a:r>
            <a:r>
              <a:rPr lang="en-US" b="1" dirty="0" smtClean="0"/>
              <a:t>transit service network</a:t>
            </a:r>
            <a:r>
              <a:rPr lang="en-US" dirty="0" smtClean="0"/>
              <a:t>.</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898754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fundamental</a:t>
            </a:r>
            <a:r>
              <a:rPr lang="en-US" baseline="0" dirty="0" smtClean="0"/>
              <a:t> question to consider in designing a transit network is how far you expect your customers to walk to reach the service?  </a:t>
            </a:r>
            <a:r>
              <a:rPr lang="en-US" dirty="0" smtClean="0"/>
              <a:t>How large is the </a:t>
            </a:r>
            <a:r>
              <a:rPr lang="en-US" b="1" dirty="0" smtClean="0"/>
              <a:t>catchment area </a:t>
            </a:r>
            <a:r>
              <a:rPr lang="en-US" dirty="0" smtClean="0"/>
              <a:t>– that</a:t>
            </a:r>
            <a:r>
              <a:rPr lang="en-US" baseline="0" dirty="0" smtClean="0"/>
              <a:t> area from which passengers will be drawn around a transit stop or station?</a:t>
            </a:r>
            <a:endParaRPr lang="en-US" dirty="0" smtClean="0"/>
          </a:p>
          <a:p>
            <a:endParaRPr lang="en-US" dirty="0" smtClean="0"/>
          </a:p>
          <a:p>
            <a:r>
              <a:rPr lang="en-US" dirty="0" smtClean="0"/>
              <a:t>The common rules</a:t>
            </a:r>
            <a:r>
              <a:rPr lang="en-US" baseline="0" dirty="0" smtClean="0"/>
              <a:t> of thumb are that people will walk ¼ mile to a bus service or ½ mile to a rail service.</a:t>
            </a:r>
            <a:endParaRPr lang="en-US" dirty="0" smtClean="0"/>
          </a:p>
          <a:p>
            <a:endParaRPr lang="en-US" dirty="0" smtClean="0"/>
          </a:p>
          <a:p>
            <a:r>
              <a:rPr lang="en-US" dirty="0" smtClean="0"/>
              <a:t>Ask:</a:t>
            </a:r>
            <a:r>
              <a:rPr lang="en-US" baseline="0" dirty="0" smtClean="0"/>
              <a:t>  What standards are used by the agencies represented in the class?</a:t>
            </a:r>
            <a:endParaRPr lang="en-US" dirty="0" smtClean="0"/>
          </a:p>
          <a:p>
            <a:endParaRPr lang="en-US" dirty="0" smtClean="0"/>
          </a:p>
          <a:p>
            <a:r>
              <a:rPr lang="en-US" dirty="0" smtClean="0"/>
              <a:t>Transit trips</a:t>
            </a:r>
            <a:r>
              <a:rPr lang="en-US" baseline="0" dirty="0" smtClean="0"/>
              <a:t> are </a:t>
            </a:r>
            <a:r>
              <a:rPr lang="en-US" dirty="0" smtClean="0"/>
              <a:t>often “multi-modal” journeys, and all modes should be considered</a:t>
            </a:r>
            <a:r>
              <a:rPr lang="en-US" baseline="0" dirty="0" smtClean="0"/>
              <a:t> in evaluating </a:t>
            </a:r>
            <a:r>
              <a:rPr lang="en-US" dirty="0" smtClean="0"/>
              <a:t>effective </a:t>
            </a:r>
            <a:r>
              <a:rPr lang="en-US" b="0" u="none" dirty="0" smtClean="0"/>
              <a:t>access </a:t>
            </a:r>
            <a:r>
              <a:rPr lang="en-US" dirty="0" smtClean="0"/>
              <a:t>to the main transit mode or facility.  The quality of surrounding</a:t>
            </a:r>
            <a:r>
              <a:rPr lang="en-US" baseline="0" dirty="0" smtClean="0"/>
              <a:t> </a:t>
            </a:r>
            <a:r>
              <a:rPr lang="en-US" dirty="0" smtClean="0"/>
              <a:t>infrastructure is key to ensuring your</a:t>
            </a:r>
            <a:r>
              <a:rPr lang="en-US" baseline="0" dirty="0" smtClean="0"/>
              <a:t> transit service truly is accessible.</a:t>
            </a:r>
            <a:r>
              <a:rPr lang="en-US" dirty="0" smtClean="0"/>
              <a:t>  More on intermodal</a:t>
            </a:r>
            <a:r>
              <a:rPr lang="en-US" baseline="0" dirty="0" smtClean="0"/>
              <a:t> connections will be covered later in this module.</a:t>
            </a:r>
            <a:endParaRPr lang="en-US" dirty="0" smtClean="0"/>
          </a:p>
          <a:p>
            <a:endParaRPr lang="en-US" dirty="0" smtClean="0"/>
          </a:p>
          <a:p>
            <a:r>
              <a:rPr lang="en-US" dirty="0" smtClean="0"/>
              <a:t>FTA funding criteria are</a:t>
            </a:r>
            <a:r>
              <a:rPr lang="en-US" baseline="0" dirty="0" smtClean="0"/>
              <a:t> for Joint Development projects near stations or stops.</a:t>
            </a:r>
            <a:endParaRPr lang="en-US" dirty="0" smtClean="0"/>
          </a:p>
          <a:p>
            <a:pPr>
              <a:defRPr/>
            </a:pPr>
            <a:endParaRPr lang="en-US" dirty="0" smtClean="0"/>
          </a:p>
          <a:p>
            <a:pPr>
              <a:defRPr/>
            </a:pPr>
            <a:r>
              <a:rPr lang="en-US" dirty="0" smtClean="0"/>
              <a:t>Sources: </a:t>
            </a:r>
          </a:p>
          <a:p>
            <a:pPr>
              <a:defRPr/>
            </a:pPr>
            <a:r>
              <a:rPr lang="en-US" dirty="0" smtClean="0"/>
              <a:t>Blueprint Denver (image)</a:t>
            </a:r>
          </a:p>
          <a:p>
            <a:pPr>
              <a:defRPr/>
            </a:pPr>
            <a:r>
              <a:rPr lang="en-US" dirty="0" smtClean="0"/>
              <a:t>Transit JD, USDOT </a:t>
            </a:r>
            <a:r>
              <a:rPr lang="en-US" dirty="0" err="1" smtClean="0"/>
              <a:t>Railvolution</a:t>
            </a:r>
            <a:r>
              <a:rPr lang="en-US" dirty="0" smtClean="0"/>
              <a:t> PPT</a:t>
            </a:r>
          </a:p>
          <a:p>
            <a:pPr>
              <a:defRPr/>
            </a:pPr>
            <a:r>
              <a:rPr lang="en-US" dirty="0" smtClean="0"/>
              <a:t>Federal Register</a:t>
            </a:r>
            <a:r>
              <a:rPr lang="en-US" baseline="0" dirty="0" smtClean="0"/>
              <a:t> Vol. 74, No. 218, “Proposed Policy Statement on the Eligibility of Pedestrian and Bicycle Improvements Under Federal Transit Law.”</a:t>
            </a:r>
            <a:endParaRPr lang="en-US" dirty="0"/>
          </a:p>
        </p:txBody>
      </p:sp>
    </p:spTree>
    <p:extLst>
      <p:ext uri="{BB962C8B-B14F-4D97-AF65-F5344CB8AC3E}">
        <p14:creationId xmlns:p14="http://schemas.microsoft.com/office/powerpoint/2010/main" val="392302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Walking is the most common mode used to reach transit, so ideally the street network should facilitate easy pedestrian access.  In reality, though, there is a large discrepancy in how effective the different types of street networks work.  Walking trips – and trips in mixed-traffic transit as well – can be more direct in a grid system than in a curvilinear cul-de-sac layout.  As a result, it is much more difficult to run transit successfully in suburban areas with cul-de-sac street networks.</a:t>
            </a:r>
          </a:p>
          <a:p>
            <a:endParaRPr lang="en-US" dirty="0" smtClean="0"/>
          </a:p>
          <a:p>
            <a:r>
              <a:rPr lang="en-US" dirty="0" smtClean="0"/>
              <a:t>Source:</a:t>
            </a:r>
            <a:br>
              <a:rPr lang="en-US" dirty="0" smtClean="0"/>
            </a:br>
            <a:r>
              <a:rPr lang="en-US" dirty="0" smtClean="0"/>
              <a:t>Brail &amp; </a:t>
            </a:r>
            <a:r>
              <a:rPr lang="en-US" dirty="0" err="1" smtClean="0"/>
              <a:t>Larrousse</a:t>
            </a:r>
            <a:r>
              <a:rPr lang="en-US" dirty="0" smtClean="0"/>
              <a:t> </a:t>
            </a:r>
            <a:r>
              <a:rPr lang="en-US" dirty="0" err="1" smtClean="0"/>
              <a:t>Bloustein</a:t>
            </a:r>
            <a:r>
              <a:rPr lang="en-US" dirty="0" smtClean="0"/>
              <a:t> Course</a:t>
            </a:r>
          </a:p>
          <a:p>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87497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smtClean="0"/>
              <a:t>Here is an example of the traditional grid street layout.  </a:t>
            </a:r>
          </a:p>
          <a:p>
            <a:endParaRPr lang="en-US" smtClean="0"/>
          </a:p>
          <a:p>
            <a:r>
              <a:rPr lang="en-US" smtClean="0"/>
              <a:t>How easy would it be for a passenger to access transit in this area?  </a:t>
            </a:r>
          </a:p>
          <a:p>
            <a:r>
              <a:rPr lang="en-US" smtClean="0"/>
              <a:t>How easy would it be to provide transit service in this area?</a:t>
            </a:r>
          </a:p>
          <a:p>
            <a:endParaRPr lang="en-US" smtClean="0"/>
          </a:p>
          <a:p>
            <a:r>
              <a:rPr lang="en-US" smtClean="0"/>
              <a:t>Source:</a:t>
            </a:r>
            <a:br>
              <a:rPr lang="en-US" smtClean="0"/>
            </a:br>
            <a:r>
              <a:rPr lang="en-US" smtClean="0"/>
              <a:t>Brail &amp; Larrousse Bloustein Course</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099068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Here is an example of a hybrid between the cul-de-sac street network and a grid.  </a:t>
            </a:r>
          </a:p>
          <a:p>
            <a:endParaRPr lang="en-US" baseline="0" dirty="0" smtClean="0"/>
          </a:p>
          <a:p>
            <a:r>
              <a:rPr lang="en-US" baseline="0" dirty="0" smtClean="0"/>
              <a:t>How easy would it be for a passenger to access transit in this area?  </a:t>
            </a:r>
          </a:p>
          <a:p>
            <a:r>
              <a:rPr lang="en-US" baseline="0" dirty="0" smtClean="0"/>
              <a:t>How easy would it be to provide transit service in this area?</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300903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Finally, here is an example of a curvilinear cul-de-sac street network.  Note the street hierarchy, which often requires that you first travel to a major roadway before you can turn off to reach a local destination.</a:t>
            </a:r>
          </a:p>
          <a:p>
            <a:endParaRPr lang="en-US" baseline="0" dirty="0" smtClean="0"/>
          </a:p>
          <a:p>
            <a:r>
              <a:rPr lang="en-US" baseline="0" dirty="0" smtClean="0"/>
              <a:t>How easy would it be for a passenger to access transit in this area?  </a:t>
            </a:r>
          </a:p>
          <a:p>
            <a:r>
              <a:rPr lang="en-US" baseline="0" dirty="0" smtClean="0"/>
              <a:t>How easy would it be to provide transit service in this area?</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1314022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the considerations in selecting roadways</a:t>
            </a:r>
            <a:r>
              <a:rPr lang="en-US" baseline="0" dirty="0" smtClean="0"/>
              <a:t> appropriate for a bus route.</a:t>
            </a:r>
          </a:p>
          <a:p>
            <a:endParaRPr lang="en-US" baseline="0" dirty="0" smtClean="0"/>
          </a:p>
          <a:p>
            <a:r>
              <a:rPr lang="en-US" baseline="0" dirty="0" smtClean="0"/>
              <a:t>Residents may be unhappy if a bus is routed down a quiet local road.  Bus drivers are also an important constituency to consult when selecting your service roadways, as they will have to execute your plan.</a:t>
            </a:r>
            <a:endParaRPr lang="en-US" dirty="0" smtClean="0"/>
          </a:p>
          <a:p>
            <a:endParaRPr lang="en-US" dirty="0" smtClean="0"/>
          </a:p>
          <a:p>
            <a:r>
              <a:rPr lang="en-US" dirty="0" smtClean="0"/>
              <a:t>Image:</a:t>
            </a:r>
          </a:p>
          <a:p>
            <a:r>
              <a:rPr lang="en-US" dirty="0" smtClean="0"/>
              <a:t>http://www.flickr.com/photos/completestreets/3772442248/</a:t>
            </a:r>
          </a:p>
          <a:p>
            <a:endParaRPr lang="en-US" dirty="0" smtClean="0"/>
          </a:p>
        </p:txBody>
      </p:sp>
    </p:spTree>
    <p:extLst>
      <p:ext uri="{BB962C8B-B14F-4D97-AF65-F5344CB8AC3E}">
        <p14:creationId xmlns:p14="http://schemas.microsoft.com/office/powerpoint/2010/main" val="3134796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baseline="0" dirty="0" smtClean="0"/>
              <a:t>Now we shift to the transit route network.  There are a variety of network design concepts to consider – most common are the radial design and the grid design.</a:t>
            </a:r>
          </a:p>
          <a:p>
            <a:pPr defTabSz="914212">
              <a:defRPr/>
            </a:pPr>
            <a:endParaRPr lang="en-US" baseline="0" dirty="0" smtClean="0"/>
          </a:p>
          <a:p>
            <a:pPr defTabSz="914212">
              <a:defRPr/>
            </a:pPr>
            <a:r>
              <a:rPr lang="en-US" baseline="0" dirty="0" smtClean="0"/>
              <a:t>Other principles worth noting are the usage of trunk and feeder routes, the idea of linking two different routes through a downtown, and the use of transit centers to facilitate transfers.</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96243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baseline="0" dirty="0" smtClean="0"/>
              <a:t>The main feature of a radial network is that all of the routes converge in the downtown, and then spread out to serve outlying parts of the city.  </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1368145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088193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radial</a:t>
            </a:r>
            <a:r>
              <a:rPr lang="en-US" baseline="0" dirty="0" smtClean="0"/>
              <a:t> design makes the most sense when a central area really does have the demand for a higher level of service compared with the rest of the city.</a:t>
            </a:r>
          </a:p>
          <a:p>
            <a:endParaRPr lang="en-US" baseline="0" dirty="0" smtClean="0"/>
          </a:p>
          <a:p>
            <a:r>
              <a:rPr lang="en-US" dirty="0" smtClean="0"/>
              <a:t>The main drawback to a radial</a:t>
            </a:r>
            <a:r>
              <a:rPr lang="en-US" baseline="0" dirty="0" smtClean="0"/>
              <a:t> system design is that travel between outlying areas will require travelers to go downtown and catch a transfer.  In some cases this may be addressed with “beltway” or cross-suburban connectors.</a:t>
            </a:r>
          </a:p>
          <a:p>
            <a:endParaRPr lang="en-US" baseline="0" dirty="0" smtClean="0"/>
          </a:p>
          <a:p>
            <a:r>
              <a:rPr lang="en-US" baseline="0" dirty="0" smtClean="0"/>
              <a:t>The radial approach also becomes more complicated when you have a polycentric city with multiple areas that could be considered as downtown.  Each of these can become the center of its own radial system, and the various lines can connect into a sort of </a:t>
            </a:r>
            <a:r>
              <a:rPr lang="en-US" baseline="0" dirty="0" err="1" smtClean="0"/>
              <a:t>spiderweb</a:t>
            </a:r>
            <a:r>
              <a:rPr lang="en-US" baseline="0" dirty="0" smtClean="0"/>
              <a:t> structure.</a:t>
            </a:r>
            <a:endParaRPr lang="en-US" dirty="0"/>
          </a:p>
        </p:txBody>
      </p:sp>
    </p:spTree>
    <p:extLst>
      <p:ext uri="{BB962C8B-B14F-4D97-AF65-F5344CB8AC3E}">
        <p14:creationId xmlns:p14="http://schemas.microsoft.com/office/powerpoint/2010/main" val="1278912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baseline="0" dirty="0" smtClean="0"/>
              <a:t>The grid structure is easy to understand and predictable for travelers:  one set of routes run north-south, another set runs east-west.   It gives consistent coverage over a broad area, and it allows a traveler to go between any two points using a single transfer.</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3484513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system makes the most sense in</a:t>
            </a:r>
            <a:r>
              <a:rPr lang="en-US" baseline="0" dirty="0" smtClean="0"/>
              <a:t> an area where demand is evenly distributed rather than concentrated in one place.  It gives every part of the service area a fairly even level of service coverage. </a:t>
            </a:r>
          </a:p>
          <a:p>
            <a:endParaRPr lang="en-US" baseline="0" dirty="0" smtClean="0"/>
          </a:p>
          <a:p>
            <a:r>
              <a:rPr lang="en-US" dirty="0" smtClean="0"/>
              <a:t>A grid network relies on high-frequency service to facilitate easy transfers – if the</a:t>
            </a:r>
            <a:r>
              <a:rPr lang="en-US" baseline="0" dirty="0" smtClean="0"/>
              <a:t> transfers are not convenient a grid system will have trouble.</a:t>
            </a:r>
            <a:r>
              <a:rPr lang="en-US" dirty="0" smtClean="0"/>
              <a:t>  This requirement</a:t>
            </a:r>
            <a:r>
              <a:rPr lang="en-US" baseline="0" dirty="0" smtClean="0"/>
              <a:t> also means a grid will only be feasible in relatively high-demand areas.</a:t>
            </a:r>
            <a:endParaRPr lang="en-US" dirty="0"/>
          </a:p>
        </p:txBody>
      </p:sp>
    </p:spTree>
    <p:extLst>
      <p:ext uri="{BB962C8B-B14F-4D97-AF65-F5344CB8AC3E}">
        <p14:creationId xmlns:p14="http://schemas.microsoft.com/office/powerpoint/2010/main" val="224787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baseline="0" dirty="0" smtClean="0"/>
              <a:t>Trunk and feeder systems often are found along major corridors.  For example, the trunk line might be a commuter rail line or a BRT line, and the feeder service might consist of neighborhood shuttles or employer shuttles.  The trunk service must be attractive enough to justify spending time on the feeder service rather than going directly to your destination.</a:t>
            </a:r>
          </a:p>
          <a:p>
            <a:pPr defTabSz="914212">
              <a:defRPr/>
            </a:pPr>
            <a:endParaRPr lang="en-US" baseline="0" dirty="0" smtClean="0"/>
          </a:p>
          <a:p>
            <a:pPr defTabSz="914212">
              <a:defRPr/>
            </a:pPr>
            <a:r>
              <a:rPr lang="en-US" baseline="0" dirty="0" smtClean="0"/>
              <a:t>Source:</a:t>
            </a:r>
            <a:br>
              <a:rPr lang="en-US" baseline="0" dirty="0" smtClean="0"/>
            </a:br>
            <a:r>
              <a:rPr lang="en-US" baseline="0" dirty="0" smtClean="0"/>
              <a:t>Brail &amp; </a:t>
            </a:r>
            <a:r>
              <a:rPr lang="en-US" baseline="0" dirty="0" err="1" smtClean="0"/>
              <a:t>Larrousse</a:t>
            </a:r>
            <a:r>
              <a:rPr lang="en-US" baseline="0" dirty="0" smtClean="0"/>
              <a:t> </a:t>
            </a:r>
            <a:r>
              <a:rPr lang="en-US" baseline="0" dirty="0" err="1" smtClean="0"/>
              <a:t>Bloustein</a:t>
            </a:r>
            <a:r>
              <a:rPr lang="en-US" baseline="0" dirty="0" smtClean="0"/>
              <a:t> Course</a:t>
            </a:r>
          </a:p>
          <a:p>
            <a:endParaRPr lang="en-US" dirty="0"/>
          </a:p>
        </p:txBody>
      </p:sp>
    </p:spTree>
    <p:extLst>
      <p:ext uri="{BB962C8B-B14F-4D97-AF65-F5344CB8AC3E}">
        <p14:creationId xmlns:p14="http://schemas.microsoft.com/office/powerpoint/2010/main" val="4136217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 radial system, the routes branch outwards from the CBD</a:t>
            </a:r>
            <a:r>
              <a:rPr lang="en-US" baseline="0" dirty="0" smtClean="0"/>
              <a:t> – but it is preferable not to have them end there.  Instead, you can link the downtown termini of two different routes to create one longer one.  This is more efficient from a service perspective, and it can eliminate a transfer for those travelers who are headed to the suburbs.</a:t>
            </a:r>
            <a:endParaRPr lang="en-US" dirty="0" smtClean="0"/>
          </a:p>
          <a:p>
            <a:endParaRPr lang="en-US" dirty="0" smtClean="0"/>
          </a:p>
          <a:p>
            <a:r>
              <a:rPr lang="en-US" dirty="0" smtClean="0"/>
              <a:t>Source: </a:t>
            </a:r>
          </a:p>
          <a:p>
            <a:r>
              <a:rPr lang="en-US" dirty="0" err="1" smtClean="0"/>
              <a:t>TriMet</a:t>
            </a:r>
            <a:endParaRPr lang="en-US" dirty="0"/>
          </a:p>
        </p:txBody>
      </p:sp>
    </p:spTree>
    <p:extLst>
      <p:ext uri="{BB962C8B-B14F-4D97-AF65-F5344CB8AC3E}">
        <p14:creationId xmlns:p14="http://schemas.microsoft.com/office/powerpoint/2010/main" val="1641591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 centers facilitate transfers between routes without having to go to</a:t>
            </a:r>
            <a:r>
              <a:rPr lang="en-US" baseline="0" dirty="0" smtClean="0"/>
              <a:t> the CBD.  Where there is significant travel between outlying areas, creating this secondary node can make suburb-to-suburb travel easier.</a:t>
            </a:r>
          </a:p>
          <a:p>
            <a:endParaRPr lang="en-US" baseline="0" dirty="0" smtClean="0"/>
          </a:p>
          <a:p>
            <a:r>
              <a:rPr lang="en-US" b="1" baseline="0" dirty="0" smtClean="0"/>
              <a:t>Timed Transfers </a:t>
            </a:r>
            <a:r>
              <a:rPr lang="en-US" baseline="0" dirty="0" smtClean="0"/>
              <a:t>= Routes are designed to stop at the same location at the same time, wait for several minutes to allow for transfers, and then continue.  This can dramatically reduce wait time for travelers making transfers.</a:t>
            </a:r>
            <a:endParaRPr lang="en-US" dirty="0" smtClean="0"/>
          </a:p>
          <a:p>
            <a:endParaRPr lang="en-US" dirty="0" smtClean="0"/>
          </a:p>
          <a:p>
            <a:r>
              <a:rPr lang="en-US" dirty="0" smtClean="0"/>
              <a:t>Source:</a:t>
            </a:r>
          </a:p>
          <a:p>
            <a:r>
              <a:rPr lang="en-US" dirty="0" err="1" smtClean="0"/>
              <a:t>TriMet</a:t>
            </a:r>
            <a:endParaRPr lang="en-US" dirty="0"/>
          </a:p>
        </p:txBody>
      </p:sp>
    </p:spTree>
    <p:extLst>
      <p:ext uri="{BB962C8B-B14F-4D97-AF65-F5344CB8AC3E}">
        <p14:creationId xmlns:p14="http://schemas.microsoft.com/office/powerpoint/2010/main" val="891298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p:cNvSpPr>
          <p:nvPr>
            <p:ph type="body" idx="1"/>
          </p:nvPr>
        </p:nvSpPr>
        <p:spPr/>
        <p:txBody>
          <a:bodyPr>
            <a:normAutofit/>
          </a:bodyPr>
          <a:lstStyle/>
          <a:p>
            <a:r>
              <a:rPr lang="en-US" dirty="0" smtClean="0"/>
              <a:t>Even if your system can’t afford to provide very frequent service, you can still extend the reach of your network by coordinating the different routes with timed transfers.  This is especially useful in a </a:t>
            </a:r>
            <a:r>
              <a:rPr lang="en-US" b="1" dirty="0" smtClean="0"/>
              <a:t>grid</a:t>
            </a:r>
            <a:r>
              <a:rPr lang="en-US" dirty="0" smtClean="0"/>
              <a:t> network where there will be many transfer opportunities.</a:t>
            </a:r>
          </a:p>
          <a:p>
            <a:endParaRPr lang="en-US" dirty="0" smtClean="0"/>
          </a:p>
          <a:p>
            <a:r>
              <a:rPr lang="en-US" dirty="0" smtClean="0"/>
              <a:t>But it is well established that passengers find transfers very stressful – twice as stressful as spending time on-board the vehicle.  So to make a successful transfer-based system, it is crucial to make the transfers as easy as possible:</a:t>
            </a:r>
          </a:p>
          <a:p>
            <a:pPr lvl="1"/>
            <a:r>
              <a:rPr lang="en-US" b="1" dirty="0" smtClean="0"/>
              <a:t>Timed transfers </a:t>
            </a:r>
            <a:r>
              <a:rPr lang="en-US" dirty="0" smtClean="0"/>
              <a:t>can be used, in which different routes arrive at a point at the same time, wait </a:t>
            </a:r>
            <a:r>
              <a:rPr lang="en-US" baseline="0" dirty="0" smtClean="0"/>
              <a:t>a short time to give passengers the opportunity to transfer, and then depart again.</a:t>
            </a:r>
            <a:endParaRPr lang="en-US" dirty="0" smtClean="0"/>
          </a:p>
          <a:p>
            <a:pPr lvl="1"/>
            <a:r>
              <a:rPr lang="en-US" dirty="0" smtClean="0"/>
              <a:t>Transfers can be provided to passengers for free, and this can be facilitated using </a:t>
            </a:r>
            <a:r>
              <a:rPr lang="en-US" b="1" dirty="0" smtClean="0"/>
              <a:t>transfer facility</a:t>
            </a:r>
            <a:r>
              <a:rPr lang="en-US" baseline="0" dirty="0" smtClean="0"/>
              <a:t> – where passengers already inside the facility don’t need to pay another fare to board another service (commonly used in subways.)</a:t>
            </a:r>
            <a:endParaRPr lang="en-US" dirty="0" smtClean="0"/>
          </a:p>
          <a:p>
            <a:endParaRPr lang="en-US" dirty="0" smtClean="0"/>
          </a:p>
          <a:p>
            <a:endParaRPr lang="en-US" dirty="0" smtClean="0"/>
          </a:p>
          <a:p>
            <a:r>
              <a:rPr lang="en-US" dirty="0" smtClean="0"/>
              <a:t>Sources:</a:t>
            </a:r>
          </a:p>
          <a:p>
            <a:r>
              <a:rPr lang="en-US" dirty="0" err="1" smtClean="0"/>
              <a:t>Mees</a:t>
            </a:r>
            <a:r>
              <a:rPr lang="en-US" dirty="0" smtClean="0"/>
              <a:t>, Paul. “Transport for Suburbia.” 2009.</a:t>
            </a:r>
          </a:p>
          <a:p>
            <a:r>
              <a:rPr lang="en-US" dirty="0" smtClean="0"/>
              <a:t>Horowitz, Alan J. "Subjective Value of Time in Bus Transit Travel." Transportation 10.2 (1981): 149-64.</a:t>
            </a:r>
          </a:p>
          <a:p>
            <a:endParaRPr lang="en-US" dirty="0" smtClean="0"/>
          </a:p>
          <a:p>
            <a:r>
              <a:rPr lang="en-US" dirty="0" smtClean="0"/>
              <a:t>Image: </a:t>
            </a:r>
          </a:p>
          <a:p>
            <a:r>
              <a:rPr lang="en-US" dirty="0" smtClean="0"/>
              <a:t>http://ralphpugay.com/paintings/bus_transfer.jpg</a:t>
            </a:r>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575230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smtClean="0"/>
              <a:t>It’s important to recognize that public transit is just one piece of a broader network that includes many modes.  Coordinating the connections between these modes is an important consideration for service planners.</a:t>
            </a:r>
          </a:p>
          <a:p>
            <a:endParaRPr lang="en-US" smtClean="0"/>
          </a:p>
          <a:p>
            <a:r>
              <a:rPr lang="en-US" smtClean="0"/>
              <a:t>We will briefly touch on the most common intermodal connections.</a:t>
            </a:r>
            <a:endParaRPr lang="en-US" dirty="0" smtClean="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58596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dirty="0" smtClean="0"/>
              <a:t>Connections between different types of transit service are also important to consider.  Bus stops at rail stations are often used; the bus route acts as a feeder to the rail service.</a:t>
            </a:r>
          </a:p>
          <a:p>
            <a:endParaRPr lang="en-US" dirty="0" smtClean="0"/>
          </a:p>
          <a:p>
            <a:r>
              <a:rPr lang="en-US" dirty="0" smtClean="0"/>
              <a:t>It is true that having to make a transfer can discourage people from riding transit, so when a transfer is necessary service planners should make it as simple and painless as possible.  For example, coordinating timetables between the connecting services can save some passenger travel time.</a:t>
            </a:r>
          </a:p>
          <a:p>
            <a:endParaRPr lang="en-US" dirty="0" smtClean="0"/>
          </a:p>
          <a:p>
            <a:r>
              <a:rPr lang="en-US" dirty="0" smtClean="0"/>
              <a:t>Image:</a:t>
            </a:r>
          </a:p>
          <a:p>
            <a:r>
              <a:rPr lang="en-US" dirty="0" smtClean="0"/>
              <a:t>http://www.flickr.com/photos/hercwad/3112256721/</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1895258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b="1" dirty="0" smtClean="0"/>
              <a:t>Park and rides </a:t>
            </a:r>
            <a:r>
              <a:rPr lang="en-US" dirty="0" smtClean="0"/>
              <a:t>allow travelers to drive part of their journey, then park their car and take transit the rest of the way.  It is a common approach on the suburban outskirts of a transit network,</a:t>
            </a:r>
            <a:r>
              <a:rPr lang="en-US" baseline="0" dirty="0" smtClean="0"/>
              <a:t> where transit ridership can be closely tied to the parking availability.</a:t>
            </a:r>
            <a:endParaRPr lang="en-US" dirty="0" smtClean="0"/>
          </a:p>
          <a:p>
            <a:endParaRPr lang="en-US" dirty="0" smtClean="0"/>
          </a:p>
          <a:p>
            <a:r>
              <a:rPr lang="en-US" dirty="0" smtClean="0"/>
              <a:t>The auto-transit connection can also be facilitated with “</a:t>
            </a:r>
            <a:r>
              <a:rPr lang="en-US" b="1" dirty="0" smtClean="0"/>
              <a:t>kiss and rides</a:t>
            </a:r>
            <a:r>
              <a:rPr lang="en-US" dirty="0" smtClean="0"/>
              <a:t>,” or designated curbside spaces for a traveler to get dropped off or picked up at a station.</a:t>
            </a:r>
          </a:p>
          <a:p>
            <a:endParaRPr lang="en-US" dirty="0" smtClean="0"/>
          </a:p>
          <a:p>
            <a:r>
              <a:rPr lang="en-US" dirty="0" smtClean="0"/>
              <a:t>Image:</a:t>
            </a:r>
          </a:p>
          <a:p>
            <a:r>
              <a:rPr lang="en-US" dirty="0" smtClean="0"/>
              <a:t>http://www.flickr.com/photos/afagen/5214865055/</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062051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146391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dirty="0" smtClean="0"/>
              <a:t>Bicycle usage is slowly growing in the United States, and transit agencies should support this.  Providing bike parking at stations and using vehicles that can hold bikes are two ways to make transit more convenient for bicyclists.  Agencies can also</a:t>
            </a:r>
            <a:r>
              <a:rPr lang="en-US" baseline="0" dirty="0" smtClean="0"/>
              <a:t> assess the bicycle-friendliness of station areas using a bicycling LOS – a couple methods of measuring this have been published.</a:t>
            </a:r>
            <a:endParaRPr lang="en-US" dirty="0" smtClean="0"/>
          </a:p>
          <a:p>
            <a:endParaRPr lang="en-US" dirty="0" smtClean="0"/>
          </a:p>
          <a:p>
            <a:r>
              <a:rPr lang="en-US" dirty="0" smtClean="0"/>
              <a:t>Some transit agencies also allow bicycles on-board rail vehicles to support intermodal travel.  There are also agencies that have decided not to allow this, or to only allow it during off-peak times, based on the space that bicycles take up in the train.  This is an issue that each agency should evaluate based on their particular context.</a:t>
            </a:r>
          </a:p>
          <a:p>
            <a:endParaRPr lang="en-US" dirty="0" smtClean="0"/>
          </a:p>
          <a:p>
            <a:r>
              <a:rPr lang="en-US" dirty="0" smtClean="0"/>
              <a:t>Images:</a:t>
            </a:r>
          </a:p>
          <a:p>
            <a:r>
              <a:rPr lang="en-US" dirty="0" smtClean="0"/>
              <a:t>http://www.flickr.com/photos/anabananasplit/4879744408/</a:t>
            </a:r>
          </a:p>
          <a:p>
            <a:r>
              <a:rPr lang="en-US" dirty="0" smtClean="0"/>
              <a:t>http://www.flickr.com/photos/cbnsp/4495126815/</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6173584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p:txBody>
          <a:bodyPr>
            <a:normAutofit/>
          </a:bodyPr>
          <a:lstStyle/>
          <a:p>
            <a:r>
              <a:rPr lang="en-US" dirty="0" smtClean="0"/>
              <a:t>And most crucially, transit stations and stops must provide good pedestrian access.  This means a continuous sidewalk connection and a safe, well-lit place to wait at a bus stop.  If the stop or station is at a busy roadway, there should be a safe crossing provided nearby for pedestrians.  One way to measure</a:t>
            </a:r>
            <a:r>
              <a:rPr lang="en-US" baseline="0" dirty="0" smtClean="0"/>
              <a:t> pedestrian accessibility is using a “walkability” index or LOS – a couple methods of measuring this have been published.</a:t>
            </a:r>
            <a:endParaRPr lang="en-US" dirty="0" smtClean="0"/>
          </a:p>
          <a:p>
            <a:endParaRPr lang="en-US" dirty="0" smtClean="0"/>
          </a:p>
          <a:p>
            <a:r>
              <a:rPr lang="en-US" dirty="0" smtClean="0"/>
              <a:t>ADA accessibility is an important consideration as well, particularly in selecting transit vehicles.</a:t>
            </a:r>
          </a:p>
          <a:p>
            <a:endParaRPr lang="en-US" dirty="0" smtClean="0"/>
          </a:p>
          <a:p>
            <a:r>
              <a:rPr lang="en-US" dirty="0" smtClean="0"/>
              <a:t>Images:</a:t>
            </a:r>
          </a:p>
          <a:p>
            <a:r>
              <a:rPr lang="en-US" dirty="0" smtClean="0"/>
              <a:t>http://www.flickr.com/photos/komunews/4952326992/</a:t>
            </a:r>
          </a:p>
          <a:p>
            <a:r>
              <a:rPr lang="en-US" dirty="0" smtClean="0"/>
              <a:t>http://www.flickr.com/photos/ewheeling/216301458/</a:t>
            </a: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49391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three perspectives are commonly used in considering demand for transit.</a:t>
            </a:r>
          </a:p>
          <a:p>
            <a:endParaRPr lang="en-US" baseline="0" dirty="0" smtClean="0"/>
          </a:p>
          <a:p>
            <a:pPr defTabSz="895759">
              <a:defRPr/>
            </a:pPr>
            <a:r>
              <a:rPr lang="en-US" dirty="0" smtClean="0"/>
              <a:t>Note that “forces traditionally outside the control of transit planners, managers and even policy makers may have greater impacts on ridership than any combination of traditional fare, marketing, service design, or operational initiatives.” </a:t>
            </a:r>
          </a:p>
          <a:p>
            <a:pPr defTabSz="895759">
              <a:defRPr/>
            </a:pPr>
            <a:r>
              <a:rPr lang="en-US" dirty="0" smtClean="0"/>
              <a:t>– TCRP Research Results Digest 4</a:t>
            </a:r>
          </a:p>
          <a:p>
            <a:endParaRPr lang="en-US" dirty="0"/>
          </a:p>
        </p:txBody>
      </p:sp>
    </p:spTree>
    <p:extLst>
      <p:ext uri="{BB962C8B-B14F-4D97-AF65-F5344CB8AC3E}">
        <p14:creationId xmlns:p14="http://schemas.microsoft.com/office/powerpoint/2010/main" val="1675342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 must compete with the automobile that dominates transportation</a:t>
            </a:r>
            <a:r>
              <a:rPr lang="en-US" baseline="0" dirty="0" smtClean="0"/>
              <a:t> in this country.  Any</a:t>
            </a:r>
            <a:r>
              <a:rPr lang="en-US" dirty="0" smtClean="0"/>
              <a:t> demographic patterns</a:t>
            </a:r>
            <a:r>
              <a:rPr lang="en-US" baseline="0" dirty="0" smtClean="0"/>
              <a:t> that </a:t>
            </a:r>
            <a:r>
              <a:rPr lang="en-US" b="1" baseline="0" dirty="0" smtClean="0"/>
              <a:t>make driving less attractive </a:t>
            </a:r>
            <a:r>
              <a:rPr lang="en-US" baseline="0" dirty="0" smtClean="0"/>
              <a:t>will make transit more attractive.</a:t>
            </a:r>
            <a:endParaRPr lang="en-US" dirty="0" smtClean="0"/>
          </a:p>
          <a:p>
            <a:endParaRPr lang="en-US" dirty="0" smtClean="0"/>
          </a:p>
          <a:p>
            <a:r>
              <a:rPr lang="en-US" dirty="0" smtClean="0"/>
              <a:t>Source: Taylor</a:t>
            </a:r>
            <a:r>
              <a:rPr lang="en-US" baseline="0" dirty="0" smtClean="0"/>
              <a:t> and Fink, 2002. “The Factors Influencing Transit Ridership: A Review and Analysis of the Ridership Literature.”</a:t>
            </a:r>
          </a:p>
        </p:txBody>
      </p:sp>
    </p:spTree>
    <p:extLst>
      <p:ext uri="{BB962C8B-B14F-4D97-AF65-F5344CB8AC3E}">
        <p14:creationId xmlns:p14="http://schemas.microsoft.com/office/powerpoint/2010/main" val="538908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demand for transit can exhibit considerable spatial </a:t>
            </a:r>
            <a:r>
              <a:rPr lang="en-US" baseline="0" dirty="0" smtClean="0"/>
              <a:t>variation</a:t>
            </a:r>
            <a:r>
              <a:rPr lang="en-US" dirty="0" smtClean="0"/>
              <a:t>.  As we mentioned on the previous slide,</a:t>
            </a:r>
            <a:r>
              <a:rPr lang="en-US" baseline="0" dirty="0" smtClean="0"/>
              <a:t> factors that make driving difficult make transit more attractive – so traffic congestion and a lack of free parking can go a long way towards generating transit demand.  Also, there will be more transit demand where there is more travel overall – such as areas with dense housing or clustered employment.</a:t>
            </a:r>
            <a:endParaRPr lang="en-US" dirty="0" smtClean="0"/>
          </a:p>
          <a:p>
            <a:endParaRPr lang="en-US" dirty="0" smtClean="0"/>
          </a:p>
          <a:p>
            <a:r>
              <a:rPr lang="en-US" dirty="0" smtClean="0"/>
              <a:t>Sources:</a:t>
            </a:r>
          </a:p>
          <a:p>
            <a:r>
              <a:rPr lang="en-US" dirty="0" smtClean="0"/>
              <a:t>Taylor</a:t>
            </a:r>
            <a:r>
              <a:rPr lang="en-US" baseline="0" dirty="0" smtClean="0"/>
              <a:t> and Fink, 2002. “The Factors Influencing Transit Ridership: A Review and Analysis of the Ridership Literature.”</a:t>
            </a:r>
          </a:p>
          <a:p>
            <a:r>
              <a:rPr lang="en-US" baseline="0" dirty="0" smtClean="0"/>
              <a:t>TCRP Report 111, “</a:t>
            </a:r>
            <a:r>
              <a:rPr lang="en-US" dirty="0" smtClean="0"/>
              <a:t>Elements Needed to Create High Ridership Transit Systems.”</a:t>
            </a:r>
            <a:endParaRPr lang="en-US" baseline="0" dirty="0" smtClean="0"/>
          </a:p>
          <a:p>
            <a:endParaRPr lang="en-US" dirty="0"/>
          </a:p>
        </p:txBody>
      </p:sp>
    </p:spTree>
    <p:extLst>
      <p:ext uri="{BB962C8B-B14F-4D97-AF65-F5344CB8AC3E}">
        <p14:creationId xmlns:p14="http://schemas.microsoft.com/office/powerpoint/2010/main" val="66812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12">
              <a:defRPr/>
            </a:pPr>
            <a:r>
              <a:rPr lang="en-US" dirty="0" smtClean="0"/>
              <a:t>The actions taken by a transit agency</a:t>
            </a:r>
            <a:r>
              <a:rPr lang="en-US" baseline="0" dirty="0" smtClean="0"/>
              <a:t> do have an impact on ridership as well.</a:t>
            </a:r>
          </a:p>
          <a:p>
            <a:pPr defTabSz="914212">
              <a:defRPr/>
            </a:pPr>
            <a:endParaRPr lang="en-US" baseline="0" dirty="0" smtClean="0"/>
          </a:p>
          <a:p>
            <a:pPr defTabSz="914212">
              <a:defRPr/>
            </a:pPr>
            <a:r>
              <a:rPr lang="en-US" dirty="0" smtClean="0"/>
              <a:t>As you would expect, </a:t>
            </a:r>
            <a:r>
              <a:rPr lang="en-US" b="1" dirty="0" smtClean="0"/>
              <a:t>lower fares </a:t>
            </a:r>
            <a:r>
              <a:rPr lang="en-US" dirty="0" smtClean="0"/>
              <a:t>encourage more people to ride transit.</a:t>
            </a:r>
          </a:p>
          <a:p>
            <a:pPr defTabSz="914212">
              <a:defRPr/>
            </a:pPr>
            <a:endParaRPr lang="en-US" dirty="0" smtClean="0"/>
          </a:p>
          <a:p>
            <a:pPr defTabSz="914212">
              <a:defRPr/>
            </a:pPr>
            <a:r>
              <a:rPr lang="en-US" dirty="0" smtClean="0"/>
              <a:t>In general</a:t>
            </a:r>
            <a:r>
              <a:rPr lang="en-US" baseline="0" dirty="0" smtClean="0"/>
              <a:t> terms, the more investment there is in transit, the higher the </a:t>
            </a:r>
            <a:r>
              <a:rPr lang="en-US" dirty="0" smtClean="0"/>
              <a:t>level of transit patronage.  Increases in the </a:t>
            </a:r>
            <a:r>
              <a:rPr lang="en-US" b="1" i="0" dirty="0" smtClean="0"/>
              <a:t>quantity of service</a:t>
            </a:r>
            <a:r>
              <a:rPr lang="en-US" i="1" dirty="0" smtClean="0"/>
              <a:t> </a:t>
            </a:r>
            <a:r>
              <a:rPr lang="en-US" dirty="0" smtClean="0"/>
              <a:t>can attract new riders, and it generally has a greater impact on ridership than decreasing fares.</a:t>
            </a:r>
          </a:p>
          <a:p>
            <a:pPr defTabSz="914212">
              <a:defRPr/>
            </a:pPr>
            <a:endParaRPr lang="en-US" dirty="0" smtClean="0"/>
          </a:p>
          <a:p>
            <a:pPr defTabSz="914212">
              <a:defRPr/>
            </a:pPr>
            <a:r>
              <a:rPr lang="en-US" baseline="0" dirty="0" smtClean="0"/>
              <a:t>It has also been shown (by </a:t>
            </a:r>
            <a:r>
              <a:rPr lang="en-US" dirty="0" smtClean="0"/>
              <a:t>Robert </a:t>
            </a:r>
            <a:r>
              <a:rPr lang="en-US" dirty="0" err="1" smtClean="0"/>
              <a:t>Cervero</a:t>
            </a:r>
            <a:r>
              <a:rPr lang="en-US" baseline="0" dirty="0" smtClean="0"/>
              <a:t>) that</a:t>
            </a:r>
            <a:r>
              <a:rPr lang="en-US" dirty="0" smtClean="0"/>
              <a:t> </a:t>
            </a:r>
            <a:r>
              <a:rPr lang="en-US" baseline="0" dirty="0" smtClean="0"/>
              <a:t>service </a:t>
            </a:r>
            <a:r>
              <a:rPr lang="en-US" b="1" i="0" baseline="0" dirty="0" smtClean="0"/>
              <a:t>quality</a:t>
            </a:r>
            <a:r>
              <a:rPr lang="en-US" baseline="0" dirty="0" smtClean="0"/>
              <a:t> factors can impact ridership at a similar level to the fare or the service quantity.  The top five quality factors he identified are listed.</a:t>
            </a:r>
          </a:p>
          <a:p>
            <a:pPr defTabSz="914212">
              <a:defRPr/>
            </a:pPr>
            <a:endParaRPr lang="en-US" baseline="0" dirty="0" smtClean="0"/>
          </a:p>
          <a:p>
            <a:pPr defTabSz="914212">
              <a:defRPr/>
            </a:pPr>
            <a:r>
              <a:rPr lang="en-US" baseline="0" dirty="0" smtClean="0"/>
              <a:t>Transit must compete with other travel modes in all aspects of service, from access to reliability to travel time.</a:t>
            </a:r>
            <a:endParaRPr lang="en-US" dirty="0" smtClean="0"/>
          </a:p>
          <a:p>
            <a:endParaRPr lang="en-US" dirty="0" smtClean="0"/>
          </a:p>
          <a:p>
            <a:r>
              <a:rPr lang="en-US" dirty="0" smtClean="0"/>
              <a:t>Sources: </a:t>
            </a:r>
          </a:p>
          <a:p>
            <a:r>
              <a:rPr lang="en-US" dirty="0" smtClean="0"/>
              <a:t>Taylor</a:t>
            </a:r>
            <a:r>
              <a:rPr lang="en-US" baseline="0" dirty="0" smtClean="0"/>
              <a:t> and Fink, 2002. “The Factors Influencing Transit Ridership: A Review and Analysis of the Ridership Literature.”</a:t>
            </a:r>
          </a:p>
          <a:p>
            <a:r>
              <a:rPr lang="en-US" baseline="0" dirty="0" smtClean="0"/>
              <a:t>TCRP Report 111, “</a:t>
            </a:r>
            <a:r>
              <a:rPr lang="en-US" dirty="0" smtClean="0"/>
              <a:t>Elements Needed to Create High Ridership Transit Systems.”</a:t>
            </a:r>
            <a:endParaRPr lang="en-US" baseline="0" dirty="0" smtClean="0"/>
          </a:p>
        </p:txBody>
      </p:sp>
    </p:spTree>
    <p:extLst>
      <p:ext uri="{BB962C8B-B14F-4D97-AF65-F5344CB8AC3E}">
        <p14:creationId xmlns:p14="http://schemas.microsoft.com/office/powerpoint/2010/main" val="2842771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Applying </a:t>
            </a:r>
            <a:r>
              <a:rPr lang="en-US" baseline="0" dirty="0" smtClean="0"/>
              <a:t>this understanding of what drives transit demand, transit agencies can visualize how this demand is distributed geographically throughout their region.  Understanding the geographic pattern of where demand is strong and where it is weak is crucial for service planners to make informed decisions regarding where service should be provided.</a:t>
            </a:r>
          </a:p>
          <a:p>
            <a:endParaRPr lang="en-US" baseline="0" dirty="0" smtClean="0"/>
          </a:p>
          <a:p>
            <a:r>
              <a:rPr lang="en-US" baseline="0" dirty="0" smtClean="0"/>
              <a:t>A minimum density of 4.5 units per net acre is a typical minimum residential density for hourly daytime transit service to be feasible. An employment density of approximately 4 jobs per gross acre produces the same level of ridership. These minimum density values define transit-supportive areas: areas which are capable of supporting at least hourly fixed route transit service.</a:t>
            </a:r>
          </a:p>
          <a:p>
            <a:endParaRPr lang="en-US" baseline="0" dirty="0" smtClean="0"/>
          </a:p>
          <a:p>
            <a:r>
              <a:rPr lang="en-US" dirty="0" smtClean="0"/>
              <a:t>Once you know where your </a:t>
            </a:r>
            <a:r>
              <a:rPr lang="en-US" baseline="0" dirty="0" smtClean="0"/>
              <a:t>transit-supportive areas are, you can also calculate what percentage of those areas is served by your transit network -- within a given distance of a bus stop or rail station.</a:t>
            </a:r>
          </a:p>
          <a:p>
            <a:endParaRPr lang="en-US" dirty="0" smtClean="0"/>
          </a:p>
          <a:p>
            <a:r>
              <a:rPr lang="en-US" dirty="0" smtClean="0"/>
              <a:t>Based on the previous slides, we know there is much more to transit demand than just the housing and job densities, so perhaps this method is a bit too simplistic.  Still, it is a useful way to approach the question of where transit demand might exist.</a:t>
            </a:r>
            <a:endParaRPr lang="en-US" dirty="0"/>
          </a:p>
        </p:txBody>
      </p:sp>
    </p:spTree>
    <p:extLst>
      <p:ext uri="{BB962C8B-B14F-4D97-AF65-F5344CB8AC3E}">
        <p14:creationId xmlns:p14="http://schemas.microsoft.com/office/powerpoint/2010/main" val="259529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64882">
              <a:defRPr/>
            </a:pPr>
            <a:r>
              <a:rPr lang="en-US" dirty="0" smtClean="0"/>
              <a:t>Next we have some other examples of other approaches that have been used in </a:t>
            </a:r>
            <a:r>
              <a:rPr lang="en-US" baseline="0" dirty="0" smtClean="0"/>
              <a:t>determining the suitability for transit.  This analysis of the Philadelphia and New Jersey region used a somewhat different set of criteria, as shown on the slide.</a:t>
            </a:r>
          </a:p>
          <a:p>
            <a:endParaRPr lang="en-US" dirty="0" smtClean="0"/>
          </a:p>
          <a:p>
            <a:r>
              <a:rPr lang="en-US" dirty="0" smtClean="0"/>
              <a:t>Different areas</a:t>
            </a:r>
            <a:r>
              <a:rPr lang="en-US" baseline="0" dirty="0" smtClean="0"/>
              <a:t> may use different metrics for determining suitability for transit.</a:t>
            </a:r>
          </a:p>
          <a:p>
            <a:endParaRPr lang="en-US" baseline="0" dirty="0" smtClean="0"/>
          </a:p>
          <a:p>
            <a:r>
              <a:rPr lang="en-US" dirty="0" smtClean="0"/>
              <a:t>Source:</a:t>
            </a:r>
            <a:r>
              <a:rPr lang="en-US" baseline="0" dirty="0" smtClean="0"/>
              <a:t> www.dvrpc.org/reports/07005.pdf</a:t>
            </a:r>
            <a:endParaRPr lang="en-US" dirty="0"/>
          </a:p>
        </p:txBody>
      </p:sp>
    </p:spTree>
    <p:extLst>
      <p:ext uri="{BB962C8B-B14F-4D97-AF65-F5344CB8AC3E}">
        <p14:creationId xmlns:p14="http://schemas.microsoft.com/office/powerpoint/2010/main" val="4067543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30094AD7-0F5C-814E-B6D3-72B05812DE94}" type="slidenum">
              <a:rPr lang="en-US"/>
              <a:pPr>
                <a:defRPr/>
              </a:pPr>
              <a:t>‹#›</a:t>
            </a:fld>
            <a:endParaRPr lang="en-US"/>
          </a:p>
        </p:txBody>
      </p:sp>
    </p:spTree>
    <p:extLst>
      <p:ext uri="{BB962C8B-B14F-4D97-AF65-F5344CB8AC3E}">
        <p14:creationId xmlns:p14="http://schemas.microsoft.com/office/powerpoint/2010/main" val="159273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6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21.jpe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23.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pPr eaLnBrk="1" hangingPunct="1"/>
            <a:r>
              <a:rPr lang="en-US" dirty="0" smtClean="0"/>
              <a:t>Module 4, Lesson 2</a:t>
            </a:r>
          </a:p>
        </p:txBody>
      </p:sp>
      <p:sp>
        <p:nvSpPr>
          <p:cNvPr id="3" name="Subtitle 2"/>
          <p:cNvSpPr>
            <a:spLocks noGrp="1"/>
          </p:cNvSpPr>
          <p:nvPr>
            <p:ph type="subTitle" idx="1"/>
          </p:nvPr>
        </p:nvSpPr>
        <p:spPr/>
        <p:txBody>
          <a:bodyPr/>
          <a:lstStyle/>
          <a:p>
            <a:r>
              <a:rPr lang="en-US" dirty="0" smtClean="0"/>
              <a:t>Fundamentals of Transit Service and Networks</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Example – Transit-Supportive Areas</a:t>
            </a:r>
            <a:endParaRPr lang="en-US" dirty="0"/>
          </a:p>
        </p:txBody>
      </p:sp>
      <p:sp>
        <p:nvSpPr>
          <p:cNvPr id="5" name="Rectangle 4"/>
          <p:cNvSpPr/>
          <p:nvPr/>
        </p:nvSpPr>
        <p:spPr>
          <a:xfrm>
            <a:off x="457200" y="1752600"/>
            <a:ext cx="2257413" cy="477054"/>
          </a:xfrm>
          <a:prstGeom prst="rect">
            <a:avLst/>
          </a:prstGeom>
        </p:spPr>
        <p:txBody>
          <a:bodyPr wrap="none">
            <a:spAutoFit/>
          </a:bodyPr>
          <a:lstStyle/>
          <a:p>
            <a:r>
              <a:rPr lang="en-US" sz="2500" dirty="0" smtClean="0">
                <a:solidFill>
                  <a:srgbClr val="000000"/>
                </a:solidFill>
                <a:latin typeface="Tahoma"/>
              </a:rPr>
              <a:t>La Crosse, WI </a:t>
            </a:r>
            <a:endParaRPr lang="en-US" sz="2500" dirty="0">
              <a:solidFill>
                <a:srgbClr val="000000"/>
              </a:solidFill>
              <a:latin typeface="Tahoma"/>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800" t="2502" b="1625"/>
          <a:stretch>
            <a:fillRect/>
          </a:stretch>
        </p:blipFill>
        <p:spPr bwMode="auto">
          <a:xfrm>
            <a:off x="7159380" y="838712"/>
            <a:ext cx="1736644" cy="2541722"/>
          </a:xfrm>
          <a:prstGeom prst="rect">
            <a:avLst/>
          </a:prstGeom>
          <a:noFill/>
          <a:ln w="9525">
            <a:solidFill>
              <a:schemeClr val="bg1"/>
            </a:solidFill>
            <a:miter lim="800000"/>
            <a:headEnd/>
            <a:tailEnd/>
          </a:ln>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3941" y="838712"/>
            <a:ext cx="4179530" cy="5329613"/>
          </a:xfrm>
          <a:prstGeom prst="rect">
            <a:avLst/>
          </a:prstGeom>
          <a:noFill/>
          <a:ln w="9525">
            <a:noFill/>
            <a:miter lim="800000"/>
            <a:headEnd/>
            <a:tailEnd/>
          </a:ln>
        </p:spPr>
      </p:pic>
      <p:graphicFrame>
        <p:nvGraphicFramePr>
          <p:cNvPr id="6" name="Table 5"/>
          <p:cNvGraphicFramePr>
            <a:graphicFrameLocks noGrp="1"/>
          </p:cNvGraphicFramePr>
          <p:nvPr>
            <p:extLst>
              <p:ext uri="{D42A27DB-BD31-4B8C-83A1-F6EECF244321}">
                <p14:modId xmlns:p14="http://schemas.microsoft.com/office/powerpoint/2010/main" val="1174241114"/>
              </p:ext>
            </p:extLst>
          </p:nvPr>
        </p:nvGraphicFramePr>
        <p:xfrm>
          <a:off x="309966" y="5036948"/>
          <a:ext cx="8586056" cy="1607176"/>
        </p:xfrm>
        <a:graphic>
          <a:graphicData uri="http://schemas.openxmlformats.org/drawingml/2006/table">
            <a:tbl>
              <a:tblPr firstRow="1" bandRow="1">
                <a:tableStyleId>{9DCAF9ED-07DC-4A11-8D7F-57B35C25682E}</a:tableStyleId>
              </a:tblPr>
              <a:tblGrid>
                <a:gridCol w="1306578"/>
                <a:gridCol w="1322194"/>
                <a:gridCol w="1554843"/>
                <a:gridCol w="1641262"/>
                <a:gridCol w="1330170"/>
                <a:gridCol w="1431009"/>
              </a:tblGrid>
              <a:tr h="317974">
                <a:tc gridSpan="6">
                  <a:txBody>
                    <a:bodyPr/>
                    <a:lstStyle/>
                    <a:p>
                      <a:pPr algn="l"/>
                      <a:r>
                        <a:rPr lang="en-US" sz="1600" dirty="0" smtClean="0"/>
                        <a:t>Fixed-Route Transit Propensity</a:t>
                      </a:r>
                      <a:endParaRPr lang="en-US" sz="16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dirty="0"/>
                    </a:p>
                  </a:txBody>
                  <a:tcPr>
                    <a:solidFill>
                      <a:schemeClr val="bg1">
                        <a:lumMod val="50000"/>
                        <a:lumOff val="50000"/>
                      </a:schemeClr>
                    </a:solidFill>
                  </a:tcPr>
                </a:tc>
                <a:tc hMerge="1">
                  <a:txBody>
                    <a:bodyPr/>
                    <a:lstStyle/>
                    <a:p>
                      <a:endParaRPr lang="en-US" dirty="0"/>
                    </a:p>
                  </a:txBody>
                  <a:tcPr>
                    <a:solidFill>
                      <a:schemeClr val="bg1">
                        <a:lumMod val="50000"/>
                        <a:lumOff val="50000"/>
                      </a:schemeClr>
                    </a:solidFill>
                  </a:tcPr>
                </a:tc>
                <a:tc hMerge="1">
                  <a:txBody>
                    <a:bodyPr/>
                    <a:lstStyle/>
                    <a:p>
                      <a:endParaRPr lang="en-US" dirty="0"/>
                    </a:p>
                  </a:txBody>
                  <a:tcPr>
                    <a:solidFill>
                      <a:schemeClr val="bg1">
                        <a:lumMod val="50000"/>
                        <a:lumOff val="50000"/>
                      </a:schemeClr>
                    </a:solidFill>
                  </a:tcPr>
                </a:tc>
                <a:tc hMerge="1">
                  <a:txBody>
                    <a:bodyPr/>
                    <a:lstStyle/>
                    <a:p>
                      <a:endParaRPr lang="en-US" dirty="0"/>
                    </a:p>
                  </a:txBody>
                  <a:tcPr>
                    <a:solidFill>
                      <a:schemeClr val="bg1">
                        <a:lumMod val="50000"/>
                        <a:lumOff val="50000"/>
                      </a:schemeClr>
                    </a:solidFill>
                  </a:tcPr>
                </a:tc>
                <a:tc hMerge="1">
                  <a:txBody>
                    <a:bodyPr/>
                    <a:lstStyle/>
                    <a:p>
                      <a:endParaRPr lang="en-US" dirty="0"/>
                    </a:p>
                  </a:txBody>
                  <a:tcPr>
                    <a:solidFill>
                      <a:schemeClr val="bg1">
                        <a:lumMod val="50000"/>
                        <a:lumOff val="50000"/>
                      </a:schemeClr>
                    </a:solidFill>
                  </a:tcPr>
                </a:tc>
              </a:tr>
              <a:tr h="317974">
                <a:tc>
                  <a:txBody>
                    <a:bodyPr/>
                    <a:lstStyle/>
                    <a:p>
                      <a:r>
                        <a:rPr lang="en-US" sz="1200" dirty="0" smtClean="0"/>
                        <a:t>Variable</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Very Low</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Low</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Moderate</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High</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Very High</a:t>
                      </a:r>
                      <a:endParaRPr lang="en-US" sz="120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17974">
                <a:tc>
                  <a:txBody>
                    <a:bodyPr/>
                    <a:lstStyle/>
                    <a:p>
                      <a:r>
                        <a:rPr lang="en-US" sz="1200" dirty="0" smtClean="0"/>
                        <a:t>0 vehicles</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3">
                  <a:txBody>
                    <a:bodyPr/>
                    <a:lstStyle/>
                    <a:p>
                      <a:r>
                        <a:rPr lang="en-US" sz="1200" dirty="0" smtClean="0"/>
                        <a:t>All of the variables fell below the lower limit</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3">
                  <a:txBody>
                    <a:bodyPr/>
                    <a:lstStyle/>
                    <a:p>
                      <a:r>
                        <a:rPr lang="en-US" sz="1200" dirty="0" smtClean="0"/>
                        <a:t>2 of 3 of the variables fell below the lower limit</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smtClean="0"/>
                        <a:t>5.0%-10.4%</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3">
                  <a:txBody>
                    <a:bodyPr/>
                    <a:lstStyle/>
                    <a:p>
                      <a:r>
                        <a:rPr lang="en-US" sz="1200" dirty="0" smtClean="0"/>
                        <a:t>2 of 3 of</a:t>
                      </a:r>
                      <a:r>
                        <a:rPr lang="en-US" sz="1200" baseline="0" dirty="0" smtClean="0"/>
                        <a:t> the variables exceeded the upper limit</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3">
                  <a:txBody>
                    <a:bodyPr/>
                    <a:lstStyle/>
                    <a:p>
                      <a:r>
                        <a:rPr lang="en-US" sz="1200" dirty="0" smtClean="0"/>
                        <a:t>All of the variables exceeded the upper limit</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17974">
                <a:tc>
                  <a:txBody>
                    <a:bodyPr/>
                    <a:lstStyle/>
                    <a:p>
                      <a:r>
                        <a:rPr lang="en-US" sz="1200" dirty="0" smtClean="0"/>
                        <a:t>Minority</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tc>
                  <a:txBody>
                    <a:bodyPr/>
                    <a:lstStyle/>
                    <a:p>
                      <a:r>
                        <a:rPr lang="en-US" sz="1200" dirty="0" smtClean="0"/>
                        <a:t>4.4%-7.8%</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tr>
              <a:tr h="317974">
                <a:tc>
                  <a:txBody>
                    <a:bodyPr/>
                    <a:lstStyle/>
                    <a:p>
                      <a:r>
                        <a:rPr lang="en-US" sz="1200" dirty="0" smtClean="0"/>
                        <a:t>Poverty</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tc>
                  <a:txBody>
                    <a:bodyPr/>
                    <a:lstStyle/>
                    <a:p>
                      <a:r>
                        <a:rPr lang="en-US" sz="1200" dirty="0" smtClean="0"/>
                        <a:t>7.2%-13.7%</a:t>
                      </a:r>
                      <a:endParaRPr lang="en-US" sz="1200" dirty="0">
                        <a:solidFill>
                          <a:schemeClr val="bg1"/>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Network Design</a:t>
            </a:r>
            <a:endParaRPr lang="en-US" dirty="0" smtClean="0"/>
          </a:p>
        </p:txBody>
      </p:sp>
      <p:sp>
        <p:nvSpPr>
          <p:cNvPr id="3" name="Subtitle 2"/>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Large is the Catchment Area?</a:t>
            </a:r>
            <a:endParaRPr lang="en-US" dirty="0"/>
          </a:p>
        </p:txBody>
      </p:sp>
      <p:sp>
        <p:nvSpPr>
          <p:cNvPr id="5" name="Content Placeholder 4"/>
          <p:cNvSpPr>
            <a:spLocks noGrp="1"/>
          </p:cNvSpPr>
          <p:nvPr>
            <p:ph idx="1"/>
          </p:nvPr>
        </p:nvSpPr>
        <p:spPr>
          <a:xfrm>
            <a:off x="457200" y="1901825"/>
            <a:ext cx="4639456" cy="4259263"/>
          </a:xfrm>
        </p:spPr>
        <p:txBody>
          <a:bodyPr/>
          <a:lstStyle/>
          <a:p>
            <a:r>
              <a:rPr lang="en-US" dirty="0" smtClean="0"/>
              <a:t>Common rules of thumb: Travelers will walk ¼ mi or ½ mi to transit</a:t>
            </a:r>
          </a:p>
          <a:p>
            <a:r>
              <a:rPr lang="en-US" dirty="0" smtClean="0"/>
              <a:t>FTA funds pedestrian improvements within </a:t>
            </a:r>
            <a:br>
              <a:rPr lang="en-US" dirty="0" smtClean="0"/>
            </a:br>
            <a:r>
              <a:rPr lang="en-US" dirty="0" smtClean="0"/>
              <a:t>½ mi of transit</a:t>
            </a:r>
          </a:p>
          <a:p>
            <a:r>
              <a:rPr lang="en-US" dirty="0" smtClean="0"/>
              <a:t>FTA funds bicycle improvements within </a:t>
            </a:r>
            <a:br>
              <a:rPr lang="en-US" dirty="0" smtClean="0"/>
            </a:br>
            <a:r>
              <a:rPr lang="en-US" dirty="0" smtClean="0"/>
              <a:t>3 mi of transit</a:t>
            </a:r>
          </a:p>
          <a:p>
            <a:endParaRPr lang="en-US" dirty="0"/>
          </a:p>
        </p:txBody>
      </p:sp>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3596" y="1986642"/>
            <a:ext cx="3678272" cy="3819798"/>
          </a:xfrm>
          <a:prstGeom prst="rect">
            <a:avLst/>
          </a:prstGeom>
          <a:noFill/>
          <a:ln w="12700">
            <a:solidFill>
              <a:schemeClr val="tx1"/>
            </a:solid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Street Networks and Access</a:t>
            </a:r>
            <a:endParaRPr lang="en-US" dirty="0"/>
          </a:p>
        </p:txBody>
      </p:sp>
      <p:sp>
        <p:nvSpPr>
          <p:cNvPr id="3" name="Content Placeholder 2"/>
          <p:cNvSpPr>
            <a:spLocks noGrp="1"/>
          </p:cNvSpPr>
          <p:nvPr>
            <p:ph idx="1"/>
          </p:nvPr>
        </p:nvSpPr>
        <p:spPr/>
        <p:txBody>
          <a:bodyPr/>
          <a:lstStyle/>
          <a:p>
            <a:r>
              <a:rPr lang="en-US" dirty="0" smtClean="0"/>
              <a:t>Most transit passengers access their stop by walking ¼ mile or less</a:t>
            </a:r>
          </a:p>
          <a:p>
            <a:r>
              <a:rPr lang="en-US" dirty="0" smtClean="0"/>
              <a:t>However, the network structure will make this walk less direct</a:t>
            </a:r>
          </a:p>
        </p:txBody>
      </p:sp>
      <p:graphicFrame>
        <p:nvGraphicFramePr>
          <p:cNvPr id="6" name="Table 5"/>
          <p:cNvGraphicFramePr>
            <a:graphicFrameLocks noGrp="1"/>
          </p:cNvGraphicFramePr>
          <p:nvPr>
            <p:extLst>
              <p:ext uri="{D42A27DB-BD31-4B8C-83A1-F6EECF244321}">
                <p14:modId xmlns:p14="http://schemas.microsoft.com/office/powerpoint/2010/main" val="2936250522"/>
              </p:ext>
            </p:extLst>
          </p:nvPr>
        </p:nvGraphicFramePr>
        <p:xfrm>
          <a:off x="644769" y="4066457"/>
          <a:ext cx="7795845" cy="2042160"/>
        </p:xfrm>
        <a:graphic>
          <a:graphicData uri="http://schemas.openxmlformats.org/drawingml/2006/table">
            <a:tbl>
              <a:tblPr firstRow="1" bandRow="1">
                <a:tableStyleId>{9DCAF9ED-07DC-4A11-8D7F-57B35C25682E}</a:tableStyleId>
              </a:tblPr>
              <a:tblGrid>
                <a:gridCol w="2100058"/>
                <a:gridCol w="5695787"/>
              </a:tblGrid>
              <a:tr h="370840">
                <a:tc>
                  <a:txBody>
                    <a:bodyPr/>
                    <a:lstStyle/>
                    <a:p>
                      <a:r>
                        <a:rPr lang="en-US" sz="2200" dirty="0" smtClean="0"/>
                        <a:t>Network Structure</a:t>
                      </a:r>
                      <a:endParaRPr lang="en-US" sz="2200" dirty="0">
                        <a:solidFill>
                          <a:schemeClr val="tx1"/>
                        </a:solidFill>
                      </a:endParaRPr>
                    </a:p>
                  </a:txBody>
                  <a:tcPr/>
                </a:tc>
                <a:tc>
                  <a:txBody>
                    <a:bodyPr/>
                    <a:lstStyle/>
                    <a:p>
                      <a:r>
                        <a:rPr lang="en-US" sz="2200" dirty="0" smtClean="0"/>
                        <a:t>Percent of ¼</a:t>
                      </a:r>
                      <a:r>
                        <a:rPr lang="en-US" sz="2200" baseline="0" dirty="0" smtClean="0"/>
                        <a:t> Mile </a:t>
                      </a:r>
                      <a:r>
                        <a:rPr lang="en-US" sz="2200" dirty="0" smtClean="0"/>
                        <a:t>Area Accessible </a:t>
                      </a:r>
                      <a:br>
                        <a:rPr lang="en-US" sz="2200" dirty="0" smtClean="0"/>
                      </a:br>
                      <a:r>
                        <a:rPr lang="en-US" sz="2200" dirty="0" smtClean="0"/>
                        <a:t>in Walking Distance</a:t>
                      </a:r>
                      <a:endParaRPr lang="en-US" sz="2200" dirty="0">
                        <a:solidFill>
                          <a:schemeClr val="tx1"/>
                        </a:solidFill>
                      </a:endParaRPr>
                    </a:p>
                  </a:txBody>
                  <a:tcPr/>
                </a:tc>
              </a:tr>
              <a:tr h="370840">
                <a:tc>
                  <a:txBody>
                    <a:bodyPr/>
                    <a:lstStyle/>
                    <a:p>
                      <a:r>
                        <a:rPr lang="en-US" sz="2200" dirty="0" smtClean="0"/>
                        <a:t>Grid</a:t>
                      </a:r>
                    </a:p>
                  </a:txBody>
                  <a:tcPr/>
                </a:tc>
                <a:tc>
                  <a:txBody>
                    <a:bodyPr/>
                    <a:lstStyle/>
                    <a:p>
                      <a:r>
                        <a:rPr lang="en-US" sz="2200" dirty="0" smtClean="0"/>
                        <a:t>64%</a:t>
                      </a:r>
                      <a:endParaRPr lang="en-US" sz="2200" dirty="0"/>
                    </a:p>
                  </a:txBody>
                  <a:tcPr/>
                </a:tc>
              </a:tr>
              <a:tr h="370840">
                <a:tc>
                  <a:txBody>
                    <a:bodyPr/>
                    <a:lstStyle/>
                    <a:p>
                      <a:r>
                        <a:rPr lang="en-US" sz="2200" dirty="0" smtClean="0"/>
                        <a:t>Hybrid</a:t>
                      </a:r>
                      <a:endParaRPr lang="en-US" sz="2200" dirty="0"/>
                    </a:p>
                  </a:txBody>
                  <a:tcPr/>
                </a:tc>
                <a:tc>
                  <a:txBody>
                    <a:bodyPr/>
                    <a:lstStyle/>
                    <a:p>
                      <a:r>
                        <a:rPr lang="en-US" sz="2200" dirty="0" smtClean="0"/>
                        <a:t>54%</a:t>
                      </a:r>
                      <a:endParaRPr lang="en-US" sz="2200" dirty="0"/>
                    </a:p>
                  </a:txBody>
                  <a:tcPr/>
                </a:tc>
              </a:tr>
              <a:tr h="370840">
                <a:tc>
                  <a:txBody>
                    <a:bodyPr/>
                    <a:lstStyle/>
                    <a:p>
                      <a:r>
                        <a:rPr lang="en-US" sz="2200" dirty="0" smtClean="0"/>
                        <a:t>Cul-de-sac</a:t>
                      </a:r>
                      <a:endParaRPr lang="en-US" sz="2200" dirty="0"/>
                    </a:p>
                  </a:txBody>
                  <a:tcPr/>
                </a:tc>
                <a:tc>
                  <a:txBody>
                    <a:bodyPr/>
                    <a:lstStyle/>
                    <a:p>
                      <a:r>
                        <a:rPr lang="en-US" sz="2200" dirty="0" smtClean="0"/>
                        <a:t>28%</a:t>
                      </a:r>
                      <a:endParaRPr lang="en-US" sz="2200" dirty="0"/>
                    </a:p>
                  </a:txBody>
                  <a:tcPr/>
                </a:tc>
              </a:tr>
            </a:tbl>
          </a:graphicData>
        </a:graphic>
      </p:graphicFrame>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Grid Network</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t="2754" b="9524"/>
          <a:stretch>
            <a:fillRect/>
          </a:stretch>
        </p:blipFill>
        <p:spPr bwMode="auto">
          <a:xfrm>
            <a:off x="1395519" y="1663177"/>
            <a:ext cx="6352962" cy="510693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Network</a:t>
            </a:r>
            <a:endParaRPr lang="en-US"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7734" y="1696742"/>
            <a:ext cx="6128532" cy="504161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Cul-de-sac Network</a:t>
            </a:r>
            <a:endParaRPr lang="en-US" dirty="0"/>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1721" y="1726070"/>
            <a:ext cx="6000559" cy="49435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Selecting Roadways for Bus</a:t>
            </a:r>
            <a:endParaRPr lang="en-US" dirty="0"/>
          </a:p>
        </p:txBody>
      </p:sp>
      <p:sp>
        <p:nvSpPr>
          <p:cNvPr id="4" name="Content Placeholder 3"/>
          <p:cNvSpPr>
            <a:spLocks noGrp="1"/>
          </p:cNvSpPr>
          <p:nvPr>
            <p:ph idx="1"/>
          </p:nvPr>
        </p:nvSpPr>
        <p:spPr/>
        <p:txBody>
          <a:bodyPr/>
          <a:lstStyle/>
          <a:p>
            <a:r>
              <a:rPr lang="en-US" dirty="0" smtClean="0"/>
              <a:t>Minimum lane width 11 ft</a:t>
            </a:r>
          </a:p>
          <a:p>
            <a:r>
              <a:rPr lang="en-US" dirty="0" smtClean="0"/>
              <a:t>Minimum turning radius at intersections</a:t>
            </a:r>
          </a:p>
          <a:p>
            <a:r>
              <a:rPr lang="en-US" dirty="0" smtClean="0"/>
              <a:t>Collector streets should be avoided</a:t>
            </a:r>
            <a:endParaRPr lang="en-US" dirty="0"/>
          </a:p>
        </p:txBody>
      </p:sp>
      <p:pic>
        <p:nvPicPr>
          <p:cNvPr id="31746" name="Picture 2" descr="http://farm3.staticflickr.com/2592/3772442248_b5cf92a4b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8179" y="3780644"/>
            <a:ext cx="5596759" cy="2876348"/>
          </a:xfrm>
          <a:prstGeom prst="rect">
            <a:avLst/>
          </a:prstGeom>
          <a:noFill/>
        </p:spPr>
      </p:pic>
      <p:sp>
        <p:nvSpPr>
          <p:cNvPr id="5" name="Text Box 6"/>
          <p:cNvSpPr txBox="1">
            <a:spLocks noChangeArrowheads="1"/>
          </p:cNvSpPr>
          <p:nvPr/>
        </p:nvSpPr>
        <p:spPr bwMode="auto">
          <a:xfrm>
            <a:off x="1178254" y="6597225"/>
            <a:ext cx="1892954" cy="307777"/>
          </a:xfrm>
          <a:prstGeom prst="rect">
            <a:avLst/>
          </a:prstGeom>
          <a:noFill/>
          <a:ln w="19050" algn="ctr">
            <a:noFill/>
            <a:miter lim="800000"/>
            <a:headEnd/>
            <a:tailEnd/>
          </a:ln>
        </p:spPr>
        <p:txBody>
          <a:bodyPr wrap="none">
            <a:spAutoFit/>
          </a:bodyPr>
          <a:lstStyle/>
          <a:p>
            <a:r>
              <a:rPr lang="en-US" sz="1400" dirty="0" smtClean="0"/>
              <a:t>University Place, WA </a:t>
            </a: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Transit Network Concepts</a:t>
            </a:r>
            <a:endParaRPr lang="en-US" dirty="0"/>
          </a:p>
        </p:txBody>
      </p:sp>
      <p:sp>
        <p:nvSpPr>
          <p:cNvPr id="3" name="Content Placeholder 2"/>
          <p:cNvSpPr>
            <a:spLocks noGrp="1"/>
          </p:cNvSpPr>
          <p:nvPr>
            <p:ph idx="1"/>
          </p:nvPr>
        </p:nvSpPr>
        <p:spPr/>
        <p:txBody>
          <a:bodyPr/>
          <a:lstStyle/>
          <a:p>
            <a:r>
              <a:rPr lang="en-US" sz="2400" b="1" dirty="0" smtClean="0"/>
              <a:t>Radial</a:t>
            </a:r>
            <a:r>
              <a:rPr lang="en-US" sz="2400" dirty="0" smtClean="0"/>
              <a:t> – Focused on the downtown</a:t>
            </a:r>
          </a:p>
          <a:p>
            <a:r>
              <a:rPr lang="en-US" sz="2400" b="1" dirty="0" smtClean="0"/>
              <a:t>Grid</a:t>
            </a:r>
            <a:r>
              <a:rPr lang="en-US" sz="2400" dirty="0" smtClean="0"/>
              <a:t> – Straight parallel routes spaced at regular intervals crossed by another set of routes </a:t>
            </a:r>
            <a:br>
              <a:rPr lang="en-US" sz="2400" dirty="0" smtClean="0"/>
            </a:br>
            <a:r>
              <a:rPr lang="en-US" sz="2400" dirty="0" smtClean="0"/>
              <a:t>(may require transfers)</a:t>
            </a:r>
          </a:p>
          <a:p>
            <a:r>
              <a:rPr lang="en-US" sz="2400" b="1" dirty="0" smtClean="0"/>
              <a:t>Trunk lines with feeders </a:t>
            </a:r>
            <a:r>
              <a:rPr lang="en-US" sz="2400" dirty="0" smtClean="0"/>
              <a:t>– Arterial main line with separate branch lines</a:t>
            </a:r>
          </a:p>
          <a:p>
            <a:r>
              <a:rPr lang="en-US" sz="2400" b="1" dirty="0" smtClean="0"/>
              <a:t>Through routing </a:t>
            </a:r>
            <a:r>
              <a:rPr lang="en-US" sz="2400" dirty="0" smtClean="0"/>
              <a:t>– All buses downtown which are </a:t>
            </a:r>
            <a:br>
              <a:rPr lang="en-US" sz="2400" dirty="0" smtClean="0"/>
            </a:br>
            <a:r>
              <a:rPr lang="en-US" sz="2400" dirty="0" smtClean="0"/>
              <a:t>then looped and sent back out</a:t>
            </a:r>
          </a:p>
          <a:p>
            <a:r>
              <a:rPr lang="en-US" sz="2400" b="1" dirty="0" smtClean="0"/>
              <a:t>Transit centers </a:t>
            </a:r>
            <a:r>
              <a:rPr lang="en-US" sz="2400" dirty="0" smtClean="0"/>
              <a:t>– Lines converging at transit centers </a:t>
            </a:r>
            <a:br>
              <a:rPr lang="en-US" sz="2400" dirty="0" smtClean="0"/>
            </a:br>
            <a:r>
              <a:rPr lang="en-US" sz="2400" dirty="0" smtClean="0"/>
              <a:t>to facilitate transfers</a:t>
            </a: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Radial Network</a:t>
            </a:r>
            <a:endParaRPr lang="en-US" dirty="0"/>
          </a:p>
        </p:txBody>
      </p:sp>
      <p:pic>
        <p:nvPicPr>
          <p:cNvPr id="1027"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268" y="1669600"/>
            <a:ext cx="8083465" cy="50577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Learning Objectives</a:t>
            </a:r>
            <a:endParaRPr lang="en-US" dirty="0"/>
          </a:p>
        </p:txBody>
      </p:sp>
      <p:sp>
        <p:nvSpPr>
          <p:cNvPr id="5" name="Content Placeholder 4"/>
          <p:cNvSpPr>
            <a:spLocks noGrp="1"/>
          </p:cNvSpPr>
          <p:nvPr>
            <p:ph idx="1"/>
          </p:nvPr>
        </p:nvSpPr>
        <p:spPr/>
        <p:txBody>
          <a:bodyPr/>
          <a:lstStyle/>
          <a:p>
            <a:r>
              <a:rPr lang="en-US" dirty="0" smtClean="0"/>
              <a:t>Explain the key factors that drive transit demand</a:t>
            </a:r>
          </a:p>
          <a:p>
            <a:r>
              <a:rPr lang="en-US" dirty="0" smtClean="0"/>
              <a:t>Summarize the main approaches to network design</a:t>
            </a:r>
          </a:p>
          <a:p>
            <a:r>
              <a:rPr lang="en-US" dirty="0" smtClean="0"/>
              <a:t>Describe the role of intermodal coordination in transit planning</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Radial Network</a:t>
            </a:r>
            <a:endParaRPr lang="en-US" dirty="0"/>
          </a:p>
        </p:txBody>
      </p:sp>
      <p:sp>
        <p:nvSpPr>
          <p:cNvPr id="4" name="Content Placeholder 3"/>
          <p:cNvSpPr>
            <a:spLocks noGrp="1"/>
          </p:cNvSpPr>
          <p:nvPr>
            <p:ph idx="1"/>
          </p:nvPr>
        </p:nvSpPr>
        <p:spPr/>
        <p:txBody>
          <a:bodyPr/>
          <a:lstStyle/>
          <a:p>
            <a:r>
              <a:rPr lang="en-US" dirty="0" smtClean="0"/>
              <a:t>Pros:</a:t>
            </a:r>
          </a:p>
          <a:p>
            <a:pPr lvl="1"/>
            <a:r>
              <a:rPr lang="en-US" dirty="0" smtClean="0"/>
              <a:t>Serves the central area very well</a:t>
            </a:r>
          </a:p>
          <a:p>
            <a:pPr lvl="1"/>
            <a:r>
              <a:rPr lang="en-US" dirty="0" smtClean="0"/>
              <a:t>Ideal for cities with a very dominant downtown</a:t>
            </a:r>
          </a:p>
          <a:p>
            <a:r>
              <a:rPr lang="en-US" dirty="0" smtClean="0"/>
              <a:t>Cons:</a:t>
            </a:r>
          </a:p>
          <a:p>
            <a:pPr lvl="1"/>
            <a:r>
              <a:rPr lang="en-US" dirty="0" smtClean="0"/>
              <a:t>Service may be very indirect for outlying areas</a:t>
            </a:r>
          </a:p>
          <a:p>
            <a:r>
              <a:rPr lang="en-US" dirty="0" smtClean="0"/>
              <a:t>Variations:  Cities with multiple activity centers may use more of a “web” or “hub and spoke”</a:t>
            </a:r>
            <a:endParaRPr 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Grid Network</a:t>
            </a:r>
            <a:endParaRPr lang="en-US" dirty="0"/>
          </a:p>
        </p:txBody>
      </p:sp>
      <p:pic>
        <p:nvPicPr>
          <p:cNvPr id="3"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629" y="1628327"/>
            <a:ext cx="7574477" cy="513169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Grid Network</a:t>
            </a:r>
            <a:endParaRPr lang="en-US" dirty="0"/>
          </a:p>
        </p:txBody>
      </p:sp>
      <p:sp>
        <p:nvSpPr>
          <p:cNvPr id="4" name="Content Placeholder 3"/>
          <p:cNvSpPr>
            <a:spLocks noGrp="1"/>
          </p:cNvSpPr>
          <p:nvPr>
            <p:ph idx="1"/>
          </p:nvPr>
        </p:nvSpPr>
        <p:spPr/>
        <p:txBody>
          <a:bodyPr/>
          <a:lstStyle/>
          <a:p>
            <a:r>
              <a:rPr lang="en-US" dirty="0" smtClean="0"/>
              <a:t>Pros:</a:t>
            </a:r>
          </a:p>
          <a:p>
            <a:pPr lvl="1"/>
            <a:r>
              <a:rPr lang="en-US" dirty="0" smtClean="0"/>
              <a:t>Provides broad service coverage and access</a:t>
            </a:r>
          </a:p>
          <a:p>
            <a:pPr lvl="1"/>
            <a:r>
              <a:rPr lang="en-US" dirty="0" smtClean="0"/>
              <a:t>Ideal for cities with evenly distributed travel demand</a:t>
            </a:r>
          </a:p>
          <a:p>
            <a:r>
              <a:rPr lang="en-US" dirty="0" smtClean="0"/>
              <a:t>Cons:</a:t>
            </a:r>
          </a:p>
          <a:p>
            <a:pPr lvl="1"/>
            <a:r>
              <a:rPr lang="en-US" dirty="0" smtClean="0"/>
              <a:t>Transfers will be quite common</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Trunk and Feeder Network</a:t>
            </a:r>
            <a:endParaRPr lang="en-US" dirty="0"/>
          </a:p>
        </p:txBody>
      </p:sp>
      <p:pic>
        <p:nvPicPr>
          <p:cNvPr id="3074"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9863" y="2494500"/>
            <a:ext cx="8327566" cy="310242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Through Routing</a:t>
            </a:r>
            <a:endParaRPr lang="en-US" dirty="0"/>
          </a:p>
        </p:txBody>
      </p:sp>
      <p:pic>
        <p:nvPicPr>
          <p:cNvPr id="8194"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670" y="1609725"/>
            <a:ext cx="8439150" cy="5248275"/>
          </a:xfrm>
          <a:prstGeom prst="rect">
            <a:avLst/>
          </a:prstGeom>
          <a:noFill/>
          <a:ln w="9525">
            <a:noFill/>
            <a:miter lim="800000"/>
            <a:headEnd/>
            <a:tailEnd/>
          </a:ln>
        </p:spPr>
      </p:pic>
      <p:sp>
        <p:nvSpPr>
          <p:cNvPr id="6" name="Rectangle 5"/>
          <p:cNvSpPr/>
          <p:nvPr/>
        </p:nvSpPr>
        <p:spPr bwMode="white">
          <a:xfrm>
            <a:off x="3215148" y="1740310"/>
            <a:ext cx="2831691" cy="501445"/>
          </a:xfrm>
          <a:prstGeom prst="rect">
            <a:avLst/>
          </a:prstGeom>
          <a:solidFill>
            <a:srgbClr val="E9E0C9"/>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000000"/>
              </a:solidFill>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 Center Approach</a:t>
            </a:r>
            <a:endParaRPr lang="en-US" dirty="0"/>
          </a:p>
        </p:txBody>
      </p:sp>
      <p:grpSp>
        <p:nvGrpSpPr>
          <p:cNvPr id="47" name="Group 46"/>
          <p:cNvGrpSpPr/>
          <p:nvPr/>
        </p:nvGrpSpPr>
        <p:grpSpPr>
          <a:xfrm>
            <a:off x="457210" y="1981199"/>
            <a:ext cx="3880885" cy="4395527"/>
            <a:chOff x="457210" y="1981199"/>
            <a:chExt cx="3880885" cy="4395527"/>
          </a:xfrm>
        </p:grpSpPr>
        <p:sp>
          <p:nvSpPr>
            <p:cNvPr id="5" name="TextBox 4"/>
            <p:cNvSpPr txBox="1"/>
            <p:nvPr/>
          </p:nvSpPr>
          <p:spPr>
            <a:xfrm>
              <a:off x="715926" y="1981199"/>
              <a:ext cx="3079897" cy="369332"/>
            </a:xfrm>
            <a:prstGeom prst="rect">
              <a:avLst/>
            </a:prstGeom>
            <a:noFill/>
          </p:spPr>
          <p:txBody>
            <a:bodyPr wrap="square" rtlCol="0">
              <a:spAutoFit/>
            </a:bodyPr>
            <a:lstStyle/>
            <a:p>
              <a:r>
                <a:rPr lang="en-US" dirty="0" smtClean="0">
                  <a:latin typeface="+mn-lt"/>
                </a:rPr>
                <a:t>Without Transit Center</a:t>
              </a:r>
              <a:endParaRPr lang="en-US" dirty="0">
                <a:latin typeface="+mn-lt"/>
              </a:endParaRPr>
            </a:p>
          </p:txBody>
        </p:sp>
        <p:grpSp>
          <p:nvGrpSpPr>
            <p:cNvPr id="46" name="Group 45"/>
            <p:cNvGrpSpPr/>
            <p:nvPr/>
          </p:nvGrpSpPr>
          <p:grpSpPr>
            <a:xfrm>
              <a:off x="457210" y="2445496"/>
              <a:ext cx="3880885" cy="3931230"/>
              <a:chOff x="457210" y="2445496"/>
              <a:chExt cx="3880885" cy="3931230"/>
            </a:xfrm>
          </p:grpSpPr>
          <p:sp>
            <p:nvSpPr>
              <p:cNvPr id="7" name="TextBox 6"/>
              <p:cNvSpPr txBox="1"/>
              <p:nvPr/>
            </p:nvSpPr>
            <p:spPr>
              <a:xfrm>
                <a:off x="1612616" y="6007394"/>
                <a:ext cx="705293" cy="369332"/>
              </a:xfrm>
              <a:prstGeom prst="rect">
                <a:avLst/>
              </a:prstGeom>
              <a:noFill/>
            </p:spPr>
            <p:txBody>
              <a:bodyPr wrap="square" rtlCol="0">
                <a:spAutoFit/>
              </a:bodyPr>
              <a:lstStyle/>
              <a:p>
                <a:r>
                  <a:rPr lang="en-US" dirty="0" smtClean="0">
                    <a:latin typeface="+mn-lt"/>
                  </a:rPr>
                  <a:t>CBD</a:t>
                </a:r>
                <a:endParaRPr lang="en-US" dirty="0">
                  <a:latin typeface="+mn-lt"/>
                </a:endParaRPr>
              </a:p>
            </p:txBody>
          </p:sp>
          <p:sp>
            <p:nvSpPr>
              <p:cNvPr id="9" name="TextBox 8"/>
              <p:cNvSpPr txBox="1"/>
              <p:nvPr/>
            </p:nvSpPr>
            <p:spPr>
              <a:xfrm>
                <a:off x="3303194" y="2835356"/>
                <a:ext cx="1034901" cy="338554"/>
              </a:xfrm>
              <a:prstGeom prst="rect">
                <a:avLst/>
              </a:prstGeom>
              <a:noFill/>
            </p:spPr>
            <p:txBody>
              <a:bodyPr wrap="square" rtlCol="0">
                <a:spAutoFit/>
              </a:bodyPr>
              <a:lstStyle/>
              <a:p>
                <a:r>
                  <a:rPr lang="en-US" sz="1600" dirty="0" smtClean="0">
                    <a:latin typeface="+mn-lt"/>
                  </a:rPr>
                  <a:t>Route A</a:t>
                </a:r>
                <a:endParaRPr lang="en-US" sz="1600" dirty="0">
                  <a:latin typeface="+mn-lt"/>
                </a:endParaRPr>
              </a:p>
            </p:txBody>
          </p:sp>
          <p:sp>
            <p:nvSpPr>
              <p:cNvPr id="11" name="TextBox 10"/>
              <p:cNvSpPr txBox="1"/>
              <p:nvPr/>
            </p:nvSpPr>
            <p:spPr>
              <a:xfrm>
                <a:off x="1881974" y="2445496"/>
                <a:ext cx="1034901" cy="338554"/>
              </a:xfrm>
              <a:prstGeom prst="rect">
                <a:avLst/>
              </a:prstGeom>
              <a:noFill/>
            </p:spPr>
            <p:txBody>
              <a:bodyPr wrap="square" rtlCol="0">
                <a:spAutoFit/>
              </a:bodyPr>
              <a:lstStyle/>
              <a:p>
                <a:r>
                  <a:rPr lang="en-US" sz="1600" dirty="0" smtClean="0">
                    <a:latin typeface="+mn-lt"/>
                  </a:rPr>
                  <a:t>Route B</a:t>
                </a:r>
                <a:endParaRPr lang="en-US" sz="1600" dirty="0">
                  <a:latin typeface="+mn-lt"/>
                </a:endParaRPr>
              </a:p>
            </p:txBody>
          </p:sp>
          <p:sp>
            <p:nvSpPr>
              <p:cNvPr id="12" name="TextBox 11"/>
              <p:cNvSpPr txBox="1"/>
              <p:nvPr/>
            </p:nvSpPr>
            <p:spPr>
              <a:xfrm>
                <a:off x="457210" y="2672324"/>
                <a:ext cx="1034901" cy="338554"/>
              </a:xfrm>
              <a:prstGeom prst="rect">
                <a:avLst/>
              </a:prstGeom>
              <a:noFill/>
            </p:spPr>
            <p:txBody>
              <a:bodyPr wrap="square" rtlCol="0">
                <a:spAutoFit/>
              </a:bodyPr>
              <a:lstStyle/>
              <a:p>
                <a:r>
                  <a:rPr lang="en-US" sz="1600" dirty="0" smtClean="0">
                    <a:latin typeface="+mn-lt"/>
                  </a:rPr>
                  <a:t>Route C</a:t>
                </a:r>
                <a:endParaRPr lang="en-US" sz="1600" dirty="0">
                  <a:latin typeface="+mn-lt"/>
                </a:endParaRPr>
              </a:p>
            </p:txBody>
          </p:sp>
          <p:sp>
            <p:nvSpPr>
              <p:cNvPr id="4" name="Rectangle 3"/>
              <p:cNvSpPr/>
              <p:nvPr/>
            </p:nvSpPr>
            <p:spPr>
              <a:xfrm rot="3833804">
                <a:off x="595434" y="3136613"/>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6" name="Rectangle 15"/>
              <p:cNvSpPr/>
              <p:nvPr/>
            </p:nvSpPr>
            <p:spPr>
              <a:xfrm rot="5770291">
                <a:off x="1704764" y="2874343"/>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ectangle 16"/>
              <p:cNvSpPr/>
              <p:nvPr/>
            </p:nvSpPr>
            <p:spPr>
              <a:xfrm rot="6425711">
                <a:off x="2920418" y="2792826"/>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cxnSp>
            <p:nvCxnSpPr>
              <p:cNvPr id="21" name="Straight Connector 20"/>
              <p:cNvCxnSpPr>
                <a:stCxn id="4" idx="3"/>
                <a:endCxn id="30" idx="1"/>
              </p:cNvCxnSpPr>
              <p:nvPr/>
            </p:nvCxnSpPr>
            <p:spPr>
              <a:xfrm>
                <a:off x="924615" y="3469487"/>
                <a:ext cx="761881" cy="1891192"/>
              </a:xfrm>
              <a:prstGeom prst="line">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6" idx="3"/>
                <a:endCxn id="30" idx="0"/>
              </p:cNvCxnSpPr>
              <p:nvPr/>
            </p:nvCxnSpPr>
            <p:spPr>
              <a:xfrm flipH="1">
                <a:off x="1881974" y="3229209"/>
                <a:ext cx="26814" cy="2055172"/>
              </a:xfrm>
              <a:prstGeom prst="line">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7" idx="3"/>
                <a:endCxn id="30" idx="7"/>
              </p:cNvCxnSpPr>
              <p:nvPr/>
            </p:nvCxnSpPr>
            <p:spPr>
              <a:xfrm flipH="1">
                <a:off x="2077451" y="3138916"/>
                <a:ext cx="1004367" cy="2221763"/>
              </a:xfrm>
              <a:prstGeom prst="line">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1605527" y="5284381"/>
                <a:ext cx="552893" cy="520996"/>
              </a:xfrm>
              <a:prstGeom prst="ellipse">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pSp>
      </p:grpSp>
      <p:grpSp>
        <p:nvGrpSpPr>
          <p:cNvPr id="48" name="Group 47"/>
          <p:cNvGrpSpPr/>
          <p:nvPr/>
        </p:nvGrpSpPr>
        <p:grpSpPr>
          <a:xfrm>
            <a:off x="5004413" y="1981199"/>
            <a:ext cx="3693022" cy="3997843"/>
            <a:chOff x="5004413" y="1981199"/>
            <a:chExt cx="3693022" cy="3997843"/>
          </a:xfrm>
        </p:grpSpPr>
        <p:sp>
          <p:nvSpPr>
            <p:cNvPr id="3" name="TextBox 2"/>
            <p:cNvSpPr txBox="1"/>
            <p:nvPr/>
          </p:nvSpPr>
          <p:spPr>
            <a:xfrm>
              <a:off x="5688419" y="1981199"/>
              <a:ext cx="2424223" cy="369332"/>
            </a:xfrm>
            <a:prstGeom prst="rect">
              <a:avLst/>
            </a:prstGeom>
            <a:noFill/>
          </p:spPr>
          <p:txBody>
            <a:bodyPr wrap="square" rtlCol="0">
              <a:spAutoFit/>
            </a:bodyPr>
            <a:lstStyle/>
            <a:p>
              <a:r>
                <a:rPr lang="en-US" dirty="0" smtClean="0">
                  <a:latin typeface="+mn-lt"/>
                </a:rPr>
                <a:t>With Transit Center</a:t>
              </a:r>
              <a:endParaRPr lang="en-US" dirty="0">
                <a:latin typeface="+mn-lt"/>
              </a:endParaRPr>
            </a:p>
          </p:txBody>
        </p:sp>
        <p:grpSp>
          <p:nvGrpSpPr>
            <p:cNvPr id="44" name="Group 43"/>
            <p:cNvGrpSpPr/>
            <p:nvPr/>
          </p:nvGrpSpPr>
          <p:grpSpPr>
            <a:xfrm>
              <a:off x="5004413" y="2441944"/>
              <a:ext cx="3693022" cy="3537098"/>
              <a:chOff x="5004413" y="2441944"/>
              <a:chExt cx="3693022" cy="3537098"/>
            </a:xfrm>
          </p:grpSpPr>
          <p:sp>
            <p:nvSpPr>
              <p:cNvPr id="6" name="TextBox 5"/>
              <p:cNvSpPr txBox="1"/>
              <p:nvPr/>
            </p:nvSpPr>
            <p:spPr>
              <a:xfrm>
                <a:off x="7010403" y="4554278"/>
                <a:ext cx="1687032" cy="369332"/>
              </a:xfrm>
              <a:prstGeom prst="rect">
                <a:avLst/>
              </a:prstGeom>
              <a:noFill/>
            </p:spPr>
            <p:txBody>
              <a:bodyPr wrap="square" rtlCol="0">
                <a:spAutoFit/>
              </a:bodyPr>
              <a:lstStyle/>
              <a:p>
                <a:r>
                  <a:rPr lang="en-US" dirty="0" smtClean="0">
                    <a:latin typeface="+mn-lt"/>
                  </a:rPr>
                  <a:t>Transit Center</a:t>
                </a:r>
                <a:endParaRPr lang="en-US" dirty="0">
                  <a:latin typeface="+mn-lt"/>
                </a:endParaRPr>
              </a:p>
            </p:txBody>
          </p:sp>
          <p:sp>
            <p:nvSpPr>
              <p:cNvPr id="8" name="TextBox 7"/>
              <p:cNvSpPr txBox="1"/>
              <p:nvPr/>
            </p:nvSpPr>
            <p:spPr>
              <a:xfrm>
                <a:off x="7219506" y="5560827"/>
                <a:ext cx="705293" cy="369332"/>
              </a:xfrm>
              <a:prstGeom prst="rect">
                <a:avLst/>
              </a:prstGeom>
              <a:noFill/>
            </p:spPr>
            <p:txBody>
              <a:bodyPr wrap="square" rtlCol="0">
                <a:spAutoFit/>
              </a:bodyPr>
              <a:lstStyle/>
              <a:p>
                <a:r>
                  <a:rPr lang="en-US" dirty="0" smtClean="0">
                    <a:latin typeface="+mn-lt"/>
                  </a:rPr>
                  <a:t>CBD</a:t>
                </a:r>
                <a:endParaRPr lang="en-US" dirty="0">
                  <a:latin typeface="+mn-lt"/>
                </a:endParaRPr>
              </a:p>
            </p:txBody>
          </p:sp>
          <p:sp>
            <p:nvSpPr>
              <p:cNvPr id="10" name="TextBox 9"/>
              <p:cNvSpPr txBox="1"/>
              <p:nvPr/>
            </p:nvSpPr>
            <p:spPr>
              <a:xfrm>
                <a:off x="7591647" y="2987747"/>
                <a:ext cx="1034901" cy="338554"/>
              </a:xfrm>
              <a:prstGeom prst="rect">
                <a:avLst/>
              </a:prstGeom>
              <a:noFill/>
            </p:spPr>
            <p:txBody>
              <a:bodyPr wrap="square" rtlCol="0">
                <a:spAutoFit/>
              </a:bodyPr>
              <a:lstStyle/>
              <a:p>
                <a:r>
                  <a:rPr lang="en-US" sz="1600" dirty="0" smtClean="0">
                    <a:latin typeface="+mn-lt"/>
                  </a:rPr>
                  <a:t>Route A</a:t>
                </a:r>
                <a:endParaRPr lang="en-US" sz="1600" dirty="0">
                  <a:latin typeface="+mn-lt"/>
                </a:endParaRPr>
              </a:p>
            </p:txBody>
          </p:sp>
          <p:sp>
            <p:nvSpPr>
              <p:cNvPr id="13" name="TextBox 12"/>
              <p:cNvSpPr txBox="1"/>
              <p:nvPr/>
            </p:nvSpPr>
            <p:spPr>
              <a:xfrm>
                <a:off x="6184608" y="2441944"/>
                <a:ext cx="1034901" cy="338554"/>
              </a:xfrm>
              <a:prstGeom prst="rect">
                <a:avLst/>
              </a:prstGeom>
              <a:noFill/>
            </p:spPr>
            <p:txBody>
              <a:bodyPr wrap="square" rtlCol="0">
                <a:spAutoFit/>
              </a:bodyPr>
              <a:lstStyle/>
              <a:p>
                <a:r>
                  <a:rPr lang="en-US" sz="1600" dirty="0" smtClean="0">
                    <a:latin typeface="+mn-lt"/>
                  </a:rPr>
                  <a:t>Route B</a:t>
                </a:r>
                <a:endParaRPr lang="en-US" sz="1600" dirty="0">
                  <a:latin typeface="+mn-lt"/>
                </a:endParaRPr>
              </a:p>
            </p:txBody>
          </p:sp>
          <p:sp>
            <p:nvSpPr>
              <p:cNvPr id="14" name="TextBox 13"/>
              <p:cNvSpPr txBox="1"/>
              <p:nvPr/>
            </p:nvSpPr>
            <p:spPr>
              <a:xfrm>
                <a:off x="5004413" y="3058630"/>
                <a:ext cx="1034901" cy="338554"/>
              </a:xfrm>
              <a:prstGeom prst="rect">
                <a:avLst/>
              </a:prstGeom>
              <a:noFill/>
            </p:spPr>
            <p:txBody>
              <a:bodyPr wrap="square" rtlCol="0">
                <a:spAutoFit/>
              </a:bodyPr>
              <a:lstStyle/>
              <a:p>
                <a:r>
                  <a:rPr lang="en-US" sz="1600" dirty="0" smtClean="0">
                    <a:latin typeface="+mn-lt"/>
                  </a:rPr>
                  <a:t>Route C</a:t>
                </a:r>
                <a:endParaRPr lang="en-US" sz="1600" dirty="0">
                  <a:latin typeface="+mn-lt"/>
                </a:endParaRPr>
              </a:p>
            </p:txBody>
          </p:sp>
          <p:sp>
            <p:nvSpPr>
              <p:cNvPr id="18" name="Rectangle 17"/>
              <p:cNvSpPr/>
              <p:nvPr/>
            </p:nvSpPr>
            <p:spPr>
              <a:xfrm rot="5661930">
                <a:off x="7230140" y="2860158"/>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9" name="Rectangle 18"/>
              <p:cNvSpPr/>
              <p:nvPr/>
            </p:nvSpPr>
            <p:spPr>
              <a:xfrm rot="4905479">
                <a:off x="6340561" y="2884968"/>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20" name="Rectangle 19"/>
              <p:cNvSpPr/>
              <p:nvPr/>
            </p:nvSpPr>
            <p:spPr>
              <a:xfrm rot="5400000">
                <a:off x="5280852" y="3526466"/>
                <a:ext cx="457200" cy="255181"/>
              </a:xfrm>
              <a:prstGeom prst="rect">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9" name="Oval 38"/>
              <p:cNvSpPr/>
              <p:nvPr/>
            </p:nvSpPr>
            <p:spPr>
              <a:xfrm>
                <a:off x="6500016" y="5458046"/>
                <a:ext cx="552893" cy="520996"/>
              </a:xfrm>
              <a:prstGeom prst="ellipse">
                <a:avLst/>
              </a:prstGeom>
              <a:noFill/>
              <a:ln w="76200">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0" name="Oval 39"/>
              <p:cNvSpPr/>
              <p:nvPr/>
            </p:nvSpPr>
            <p:spPr>
              <a:xfrm>
                <a:off x="6521304" y="4182139"/>
                <a:ext cx="552893" cy="520996"/>
              </a:xfrm>
              <a:prstGeom prst="ellipse">
                <a:avLst/>
              </a:prstGeom>
              <a:solidFill>
                <a:schemeClr val="tx1"/>
              </a:solidFill>
              <a:ln w="76200">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cxnSp>
            <p:nvCxnSpPr>
              <p:cNvPr id="41" name="Straight Connector 40"/>
              <p:cNvCxnSpPr>
                <a:endCxn id="39" idx="0"/>
              </p:cNvCxnSpPr>
              <p:nvPr/>
            </p:nvCxnSpPr>
            <p:spPr>
              <a:xfrm>
                <a:off x="6741042" y="4540102"/>
                <a:ext cx="35421" cy="917944"/>
              </a:xfrm>
              <a:prstGeom prst="line">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20" idx="3"/>
              </p:cNvCxnSpPr>
              <p:nvPr/>
            </p:nvCxnSpPr>
            <p:spPr>
              <a:xfrm rot="16200000" flipH="1">
                <a:off x="5849687" y="3542421"/>
                <a:ext cx="529855" cy="1210325"/>
              </a:xfrm>
              <a:prstGeom prst="bentConnector2">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19" idx="3"/>
              </p:cNvCxnSpPr>
              <p:nvPr/>
            </p:nvCxnSpPr>
            <p:spPr>
              <a:xfrm>
                <a:off x="6601931" y="3238797"/>
                <a:ext cx="117846" cy="1184347"/>
              </a:xfrm>
              <a:prstGeom prst="line">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8" idx="3"/>
                <a:endCxn id="40" idx="6"/>
              </p:cNvCxnSpPr>
              <p:nvPr/>
            </p:nvCxnSpPr>
            <p:spPr>
              <a:xfrm rot="5400000">
                <a:off x="6644292" y="3645590"/>
                <a:ext cx="1226952" cy="367142"/>
              </a:xfrm>
              <a:prstGeom prst="bentConnector2">
                <a:avLst/>
              </a:prstGeom>
              <a:ln w="7620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grpSp>
      </p:grpSp>
    </p:spTree>
    <p:custDataLst>
      <p:tags r:id="rId1"/>
    </p:custDataLst>
    <p:extLst>
      <p:ext uri="{BB962C8B-B14F-4D97-AF65-F5344CB8AC3E}">
        <p14:creationId xmlns:p14="http://schemas.microsoft.com/office/powerpoint/2010/main" val="2853901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p:cNvSpPr>
          <p:nvPr>
            <p:ph type="title"/>
          </p:nvPr>
        </p:nvSpPr>
        <p:spPr/>
        <p:txBody>
          <a:bodyPr/>
          <a:lstStyle/>
          <a:p>
            <a:r>
              <a:rPr lang="en-US" smtClean="0"/>
              <a:t>Using “Pulse” Timed Transfers</a:t>
            </a:r>
            <a:endParaRPr lang="en-US" dirty="0" smtClean="0"/>
          </a:p>
        </p:txBody>
      </p:sp>
      <p:sp>
        <p:nvSpPr>
          <p:cNvPr id="5" name="Content Placeholder 4"/>
          <p:cNvSpPr>
            <a:spLocks noGrp="1"/>
          </p:cNvSpPr>
          <p:nvPr>
            <p:ph idx="1"/>
          </p:nvPr>
        </p:nvSpPr>
        <p:spPr/>
        <p:txBody>
          <a:bodyPr/>
          <a:lstStyle/>
          <a:p>
            <a:r>
              <a:rPr lang="en-US" smtClean="0"/>
              <a:t>Passengers hate waiting for a transfer – they perceive it as twice as stressful as time on-board a vehicle</a:t>
            </a:r>
          </a:p>
          <a:p>
            <a:r>
              <a:rPr lang="en-US" smtClean="0"/>
              <a:t>Making transfers convenient can extend the reach of a network</a:t>
            </a:r>
            <a:endParaRPr lang="en-US" dirty="0" smtClean="0"/>
          </a:p>
        </p:txBody>
      </p:sp>
      <p:pic>
        <p:nvPicPr>
          <p:cNvPr id="81929" name="Picture 9" descr="http://ralphpugay.com/paintings/bus_transf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558" y="4591919"/>
            <a:ext cx="3028950" cy="1981200"/>
          </a:xfrm>
          <a:prstGeom prst="rect">
            <a:avLst/>
          </a:prstGeom>
          <a:noFill/>
        </p:spPr>
      </p:pic>
      <p:sp>
        <p:nvSpPr>
          <p:cNvPr id="6" name="Rectangle 3"/>
          <p:cNvSpPr txBox="1">
            <a:spLocks/>
          </p:cNvSpPr>
          <p:nvPr/>
        </p:nvSpPr>
        <p:spPr bwMode="auto">
          <a:xfrm>
            <a:off x="3813337" y="4639732"/>
            <a:ext cx="5139269" cy="18118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95000"/>
              </a:lnSpc>
              <a:spcBef>
                <a:spcPct val="25000"/>
              </a:spcBef>
              <a:spcAft>
                <a:spcPct val="25000"/>
              </a:spcAft>
              <a:buClrTx/>
              <a:buSzTx/>
              <a:buFont typeface="Arial" charset="0"/>
              <a:buNone/>
              <a:tabLst/>
              <a:defRPr/>
            </a:pPr>
            <a:r>
              <a:rPr kumimoji="0" lang="en-US" sz="2000" b="1" i="0" u="none" strike="noStrike" kern="0" cap="none" spc="0" normalizeH="0" baseline="0" noProof="0" dirty="0" smtClean="0">
                <a:ln>
                  <a:noFill/>
                </a:ln>
                <a:solidFill>
                  <a:schemeClr val="tx1"/>
                </a:solidFill>
                <a:effectLst/>
                <a:uLnTx/>
                <a:uFillTx/>
                <a:latin typeface="Tahoma" pitchFamily="34" charset="0"/>
                <a:ea typeface="+mn-ea"/>
                <a:cs typeface="Tahoma" pitchFamily="34" charset="0"/>
              </a:rPr>
              <a:t>Timed transfer example:</a:t>
            </a:r>
          </a:p>
          <a:p>
            <a:pPr marL="342900" marR="0" lvl="0" indent="-342900" algn="l" defTabSz="914400" rtl="0" eaLnBrk="0" fontAlgn="base" latinLnBrk="0" hangingPunct="0">
              <a:lnSpc>
                <a:spcPct val="95000"/>
              </a:lnSpc>
              <a:spcBef>
                <a:spcPct val="25000"/>
              </a:spcBef>
              <a:spcAft>
                <a:spcPct val="25000"/>
              </a:spcAft>
              <a:buClrTx/>
              <a:buSzTx/>
              <a:buFont typeface="Arial" charset="0"/>
              <a:buNone/>
              <a:tabLst/>
              <a:defRPr/>
            </a:pPr>
            <a:r>
              <a:rPr kumimoji="0" lang="en-US" sz="2000" b="0" i="0" u="none" strike="noStrike" kern="0" cap="none" spc="0" normalizeH="0" baseline="0" noProof="0" dirty="0" smtClean="0">
                <a:ln>
                  <a:noFill/>
                </a:ln>
                <a:solidFill>
                  <a:schemeClr val="tx1"/>
                </a:solidFill>
                <a:effectLst/>
                <a:uLnTx/>
                <a:uFillTx/>
                <a:latin typeface="Tahoma" pitchFamily="34" charset="0"/>
                <a:ea typeface="+mn-ea"/>
                <a:cs typeface="Tahoma" pitchFamily="34" charset="0"/>
              </a:rPr>
              <a:t>8:25     Buses A and B arrive</a:t>
            </a:r>
          </a:p>
          <a:p>
            <a:pPr marL="914400" marR="0" lvl="0" indent="-914400" algn="l" defTabSz="914400" rtl="0" eaLnBrk="0" fontAlgn="base" latinLnBrk="0" hangingPunct="0">
              <a:lnSpc>
                <a:spcPct val="95000"/>
              </a:lnSpc>
              <a:spcBef>
                <a:spcPct val="25000"/>
              </a:spcBef>
              <a:spcAft>
                <a:spcPct val="25000"/>
              </a:spcAft>
              <a:buClrTx/>
              <a:buSzTx/>
              <a:buFont typeface="Arial" charset="0"/>
              <a:buNone/>
              <a:tabLst/>
              <a:defRPr/>
            </a:pPr>
            <a:r>
              <a:rPr kumimoji="0" lang="en-US" sz="2000" b="0" i="0" u="none" strike="noStrike" kern="0" cap="none" spc="0" normalizeH="0" baseline="0" noProof="0" dirty="0" smtClean="0">
                <a:ln>
                  <a:noFill/>
                </a:ln>
                <a:solidFill>
                  <a:schemeClr val="tx1"/>
                </a:solidFill>
                <a:effectLst/>
                <a:uLnTx/>
                <a:uFillTx/>
                <a:latin typeface="Tahoma" pitchFamily="34" charset="0"/>
                <a:ea typeface="+mn-ea"/>
                <a:cs typeface="Tahoma" pitchFamily="34" charset="0"/>
              </a:rPr>
              <a:t>	Passengers make an easy transfer…</a:t>
            </a:r>
          </a:p>
          <a:p>
            <a:pPr marL="342900" marR="0" lvl="0" indent="-342900" algn="l" defTabSz="914400" rtl="0" eaLnBrk="0" fontAlgn="base" latinLnBrk="0" hangingPunct="0">
              <a:lnSpc>
                <a:spcPct val="95000"/>
              </a:lnSpc>
              <a:spcBef>
                <a:spcPct val="25000"/>
              </a:spcBef>
              <a:spcAft>
                <a:spcPct val="25000"/>
              </a:spcAft>
              <a:buClrTx/>
              <a:buSzTx/>
              <a:buFont typeface="Arial" charset="0"/>
              <a:buNone/>
              <a:tabLst/>
              <a:defRPr/>
            </a:pPr>
            <a:r>
              <a:rPr kumimoji="0" lang="en-US" sz="2000" b="0" i="0" u="none" strike="noStrike" kern="0" cap="none" spc="0" normalizeH="0" baseline="0" noProof="0" dirty="0" smtClean="0">
                <a:ln>
                  <a:noFill/>
                </a:ln>
                <a:solidFill>
                  <a:schemeClr val="tx1"/>
                </a:solidFill>
                <a:effectLst/>
                <a:uLnTx/>
                <a:uFillTx/>
                <a:latin typeface="Tahoma" pitchFamily="34" charset="0"/>
                <a:ea typeface="+mn-ea"/>
                <a:cs typeface="Tahoma" pitchFamily="34" charset="0"/>
              </a:rPr>
              <a:t>8:30	Buses A and B depart</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Intermodal Coordination</a:t>
            </a:r>
            <a:endParaRPr lang="en-US" dirty="0" smtClean="0"/>
          </a:p>
        </p:txBody>
      </p:sp>
      <p:sp>
        <p:nvSpPr>
          <p:cNvPr id="3" name="Subtitle 2"/>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7802880" y="6035040"/>
            <a:ext cx="1341120" cy="822960"/>
          </a:xfrm>
          <a:prstGeom prst="rect">
            <a:avLst/>
          </a:prstGeom>
          <a:solidFill>
            <a:srgbClr val="E9E0C9"/>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098" name="Rectangle 2"/>
          <p:cNvSpPr>
            <a:spLocks noGrp="1" noChangeArrowheads="1"/>
          </p:cNvSpPr>
          <p:nvPr>
            <p:ph type="title"/>
          </p:nvPr>
        </p:nvSpPr>
        <p:spPr/>
        <p:txBody>
          <a:bodyPr/>
          <a:lstStyle/>
          <a:p>
            <a:pPr eaLnBrk="1" hangingPunct="1"/>
            <a:r>
              <a:rPr lang="en-US" dirty="0" smtClean="0"/>
              <a:t>Transit and Transit</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t="4431" b="11861"/>
          <a:stretch>
            <a:fillRect/>
          </a:stretch>
        </p:blipFill>
        <p:spPr bwMode="auto">
          <a:xfrm>
            <a:off x="433953" y="1720311"/>
            <a:ext cx="7962697" cy="4999076"/>
          </a:xfrm>
          <a:prstGeom prst="rect">
            <a:avLst/>
          </a:prstGeom>
          <a:noFill/>
          <a:ln w="9525">
            <a:noFill/>
            <a:miter lim="800000"/>
            <a:headEnd/>
            <a:tailEnd/>
          </a:ln>
        </p:spPr>
      </p:pic>
      <p:sp>
        <p:nvSpPr>
          <p:cNvPr id="4" name="Rectangle 3"/>
          <p:cNvSpPr/>
          <p:nvPr/>
        </p:nvSpPr>
        <p:spPr>
          <a:xfrm>
            <a:off x="374394" y="6452481"/>
            <a:ext cx="1312219" cy="307777"/>
          </a:xfrm>
          <a:prstGeom prst="rect">
            <a:avLst/>
          </a:prstGeom>
        </p:spPr>
        <p:txBody>
          <a:bodyPr wrap="none">
            <a:spAutoFit/>
          </a:bodyPr>
          <a:lstStyle/>
          <a:p>
            <a:r>
              <a:rPr lang="en-US" sz="1400" dirty="0" smtClean="0">
                <a:latin typeface="+mn-lt"/>
              </a:rPr>
              <a:t>San Diego, CA</a:t>
            </a: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Transit and Autos</a:t>
            </a:r>
          </a:p>
        </p:txBody>
      </p:sp>
      <p:pic>
        <p:nvPicPr>
          <p:cNvPr id="1029" name="Picture 5" descr="http://farm6.staticflickr.com/5010/5214865055_242c2c48c2_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698" y="1843301"/>
            <a:ext cx="8531226" cy="4090657"/>
          </a:xfrm>
          <a:prstGeom prst="rect">
            <a:avLst/>
          </a:prstGeom>
          <a:noFill/>
        </p:spPr>
      </p:pic>
      <p:sp>
        <p:nvSpPr>
          <p:cNvPr id="4" name="Rectangle 3"/>
          <p:cNvSpPr/>
          <p:nvPr/>
        </p:nvSpPr>
        <p:spPr>
          <a:xfrm>
            <a:off x="281404" y="5925537"/>
            <a:ext cx="1625125" cy="307777"/>
          </a:xfrm>
          <a:prstGeom prst="rect">
            <a:avLst/>
          </a:prstGeom>
        </p:spPr>
        <p:txBody>
          <a:bodyPr wrap="none">
            <a:spAutoFit/>
          </a:bodyPr>
          <a:lstStyle/>
          <a:p>
            <a:r>
              <a:rPr lang="en-US" sz="1400" dirty="0" smtClean="0">
                <a:latin typeface="+mn-lt"/>
              </a:rPr>
              <a:t>Harpers Ferry, WV</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ctrTitle"/>
          </p:nvPr>
        </p:nvSpPr>
        <p:spPr/>
        <p:txBody>
          <a:bodyPr/>
          <a:lstStyle/>
          <a:p>
            <a:r>
              <a:rPr lang="en-US" smtClean="0"/>
              <a:t>What Drives Transit Demand?</a:t>
            </a:r>
            <a:endParaRPr lang="en-US" dirty="0" smtClean="0"/>
          </a:p>
        </p:txBody>
      </p:sp>
      <p:sp>
        <p:nvSpPr>
          <p:cNvPr id="4" name="Subtitle 3"/>
          <p:cNvSpPr>
            <a:spLocks noGrp="1"/>
          </p:cNvSpPr>
          <p:nvPr>
            <p:ph type="subTitle" idx="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Transit and Bicycles</a:t>
            </a:r>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2097" t="5000" r="3790"/>
          <a:stretch>
            <a:fillRect/>
          </a:stretch>
        </p:blipFill>
        <p:spPr bwMode="auto">
          <a:xfrm>
            <a:off x="4424514" y="1769806"/>
            <a:ext cx="4395021" cy="3327338"/>
          </a:xfrm>
          <a:prstGeom prst="rect">
            <a:avLst/>
          </a:prstGeom>
          <a:noFill/>
          <a:ln w="9525">
            <a:noFill/>
            <a:miter lim="800000"/>
            <a:headEnd/>
            <a:tailEnd/>
          </a:ln>
        </p:spPr>
      </p:pic>
      <p:pic>
        <p:nvPicPr>
          <p:cNvPr id="307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106" y="1769806"/>
            <a:ext cx="3691177" cy="485222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Transit and Pedestrians</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1715" y="3355258"/>
            <a:ext cx="3814917" cy="2861188"/>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567" y="1799303"/>
            <a:ext cx="4151752" cy="275794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Three Perspectives on Demand</a:t>
            </a:r>
            <a:endParaRPr lang="en-US" dirty="0"/>
          </a:p>
        </p:txBody>
      </p:sp>
      <p:graphicFrame>
        <p:nvGraphicFramePr>
          <p:cNvPr id="2" name="Diagram 1"/>
          <p:cNvGraphicFramePr/>
          <p:nvPr>
            <p:extLst>
              <p:ext uri="{D42A27DB-BD31-4B8C-83A1-F6EECF244321}">
                <p14:modId xmlns:p14="http://schemas.microsoft.com/office/powerpoint/2010/main" val="1630943457"/>
              </p:ext>
            </p:extLst>
          </p:nvPr>
        </p:nvGraphicFramePr>
        <p:xfrm>
          <a:off x="1469571" y="19304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56924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Socio-Economic Factors</a:t>
            </a:r>
            <a:endParaRPr lang="en-US" dirty="0"/>
          </a:p>
        </p:txBody>
      </p:sp>
      <p:sp>
        <p:nvSpPr>
          <p:cNvPr id="3" name="Content Placeholder 2"/>
          <p:cNvSpPr>
            <a:spLocks noGrp="1"/>
          </p:cNvSpPr>
          <p:nvPr>
            <p:ph idx="1"/>
          </p:nvPr>
        </p:nvSpPr>
        <p:spPr/>
        <p:txBody>
          <a:bodyPr/>
          <a:lstStyle/>
          <a:p>
            <a:r>
              <a:rPr lang="en-US" dirty="0" smtClean="0"/>
              <a:t>Groups with limited access to private vehicles</a:t>
            </a:r>
          </a:p>
          <a:p>
            <a:pPr lvl="1"/>
            <a:r>
              <a:rPr lang="en-US" dirty="0" smtClean="0"/>
              <a:t>Children</a:t>
            </a:r>
          </a:p>
          <a:p>
            <a:pPr lvl="1"/>
            <a:r>
              <a:rPr lang="en-US" dirty="0" smtClean="0"/>
              <a:t>Elderly</a:t>
            </a:r>
          </a:p>
          <a:p>
            <a:pPr lvl="1"/>
            <a:r>
              <a:rPr lang="en-US" dirty="0" smtClean="0"/>
              <a:t>Disabled</a:t>
            </a:r>
          </a:p>
          <a:p>
            <a:pPr lvl="1"/>
            <a:r>
              <a:rPr lang="en-US" dirty="0" smtClean="0"/>
              <a:t>Low-income</a:t>
            </a:r>
          </a:p>
          <a:p>
            <a:pPr lvl="1"/>
            <a:r>
              <a:rPr lang="en-US" dirty="0" smtClean="0"/>
              <a:t>Low car ownership</a:t>
            </a:r>
          </a:p>
          <a:p>
            <a:r>
              <a:rPr lang="en-US" dirty="0" smtClean="0"/>
              <a:t>High employment levels, especially </a:t>
            </a:r>
            <a:br>
              <a:rPr lang="en-US" dirty="0" smtClean="0"/>
            </a:br>
            <a:r>
              <a:rPr lang="en-US" dirty="0" smtClean="0"/>
              <a:t>in central location</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Factors</a:t>
            </a:r>
            <a:endParaRPr lang="en-US" dirty="0"/>
          </a:p>
        </p:txBody>
      </p:sp>
      <p:sp>
        <p:nvSpPr>
          <p:cNvPr id="3" name="Content Placeholder 2"/>
          <p:cNvSpPr>
            <a:spLocks noGrp="1"/>
          </p:cNvSpPr>
          <p:nvPr>
            <p:ph idx="1"/>
          </p:nvPr>
        </p:nvSpPr>
        <p:spPr/>
        <p:txBody>
          <a:bodyPr/>
          <a:lstStyle/>
          <a:p>
            <a:r>
              <a:rPr lang="en-US" dirty="0" smtClean="0"/>
              <a:t>Land uses generating travel</a:t>
            </a:r>
          </a:p>
          <a:p>
            <a:pPr lvl="1"/>
            <a:r>
              <a:rPr lang="en-US" dirty="0" smtClean="0"/>
              <a:t>Housing density</a:t>
            </a:r>
          </a:p>
          <a:p>
            <a:pPr lvl="1"/>
            <a:r>
              <a:rPr lang="en-US" dirty="0" smtClean="0"/>
              <a:t>Employment density</a:t>
            </a:r>
          </a:p>
          <a:p>
            <a:r>
              <a:rPr lang="en-US" dirty="0" smtClean="0"/>
              <a:t>Difficult access via auto</a:t>
            </a:r>
          </a:p>
          <a:p>
            <a:pPr lvl="1"/>
            <a:r>
              <a:rPr lang="en-US" dirty="0" smtClean="0"/>
              <a:t>Low supply of parking at destination</a:t>
            </a:r>
          </a:p>
          <a:p>
            <a:pPr lvl="1"/>
            <a:r>
              <a:rPr lang="en-US" dirty="0" smtClean="0"/>
              <a:t>High price of parking at destination</a:t>
            </a:r>
          </a:p>
          <a:p>
            <a:pPr lvl="1"/>
            <a:r>
              <a:rPr lang="en-US" dirty="0" smtClean="0"/>
              <a:t>High tolls, congestion, gas prices also influence</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 Agency Factors</a:t>
            </a:r>
            <a:endParaRPr lang="en-US" dirty="0"/>
          </a:p>
        </p:txBody>
      </p:sp>
      <p:sp>
        <p:nvSpPr>
          <p:cNvPr id="3" name="Content Placeholder 2"/>
          <p:cNvSpPr>
            <a:spLocks noGrp="1"/>
          </p:cNvSpPr>
          <p:nvPr>
            <p:ph idx="1"/>
          </p:nvPr>
        </p:nvSpPr>
        <p:spPr/>
        <p:txBody>
          <a:bodyPr>
            <a:normAutofit/>
          </a:bodyPr>
          <a:lstStyle/>
          <a:p>
            <a:r>
              <a:rPr lang="en-US" dirty="0" smtClean="0"/>
              <a:t>Fares</a:t>
            </a:r>
          </a:p>
          <a:p>
            <a:r>
              <a:rPr lang="en-US" dirty="0" smtClean="0"/>
              <a:t>Quantity of service</a:t>
            </a:r>
          </a:p>
          <a:p>
            <a:r>
              <a:rPr lang="en-US" dirty="0" smtClean="0"/>
              <a:t>Quality factors:</a:t>
            </a:r>
          </a:p>
          <a:p>
            <a:pPr marL="971550" lvl="1" indent="-514350">
              <a:buFont typeface="+mj-lt"/>
              <a:buAutoNum type="arabicPeriod"/>
            </a:pPr>
            <a:r>
              <a:rPr lang="en-US" dirty="0" smtClean="0"/>
              <a:t>Bus information</a:t>
            </a:r>
          </a:p>
          <a:p>
            <a:pPr marL="971550" lvl="1" indent="-514350">
              <a:buFont typeface="+mj-lt"/>
              <a:buAutoNum type="arabicPeriod"/>
            </a:pPr>
            <a:r>
              <a:rPr lang="en-US" dirty="0" smtClean="0"/>
              <a:t>Station safety</a:t>
            </a:r>
          </a:p>
          <a:p>
            <a:pPr marL="971550" lvl="1" indent="-514350">
              <a:buFont typeface="+mj-lt"/>
              <a:buAutoNum type="arabicPeriod"/>
            </a:pPr>
            <a:r>
              <a:rPr lang="en-US" dirty="0" smtClean="0"/>
              <a:t>Customer service</a:t>
            </a:r>
          </a:p>
          <a:p>
            <a:pPr marL="971550" lvl="1" indent="-514350">
              <a:buFont typeface="+mj-lt"/>
              <a:buAutoNum type="arabicPeriod"/>
            </a:pPr>
            <a:r>
              <a:rPr lang="en-US" dirty="0" smtClean="0"/>
              <a:t>Safety en-route</a:t>
            </a:r>
          </a:p>
          <a:p>
            <a:pPr marL="971550" lvl="1" indent="-514350">
              <a:buFont typeface="+mj-lt"/>
              <a:buAutoNum type="arabicPeriod"/>
            </a:pPr>
            <a:r>
              <a:rPr lang="en-US" dirty="0" smtClean="0"/>
              <a:t>Cleanliness</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Identifying Transit-Supportive Areas</a:t>
            </a:r>
            <a:endParaRPr lang="en-US" dirty="0"/>
          </a:p>
        </p:txBody>
      </p:sp>
      <p:sp>
        <p:nvSpPr>
          <p:cNvPr id="7" name="Content Placeholder 6"/>
          <p:cNvSpPr>
            <a:spLocks noGrp="1"/>
          </p:cNvSpPr>
          <p:nvPr>
            <p:ph idx="1"/>
          </p:nvPr>
        </p:nvSpPr>
        <p:spPr/>
        <p:txBody>
          <a:bodyPr/>
          <a:lstStyle/>
          <a:p>
            <a:r>
              <a:rPr lang="en-US" sz="2400" dirty="0" smtClean="0"/>
              <a:t>Visualize the geographic patterns in transit demand</a:t>
            </a:r>
          </a:p>
          <a:p>
            <a:r>
              <a:rPr lang="en-US" sz="2400" dirty="0" smtClean="0"/>
              <a:t>The Transit Capacity and Quality of Service Manual (TCQSM) identifies different levels of transit service that can be supported by different residential and job densities</a:t>
            </a:r>
            <a:r>
              <a:rPr lang="en-US" dirty="0" smtClean="0"/>
              <a:t>:</a:t>
            </a:r>
          </a:p>
        </p:txBody>
      </p:sp>
      <p:pic>
        <p:nvPicPr>
          <p:cNvPr id="1441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 y="4076820"/>
            <a:ext cx="8096250" cy="226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67843" cy="1143000"/>
          </a:xfrm>
        </p:spPr>
        <p:txBody>
          <a:bodyPr/>
          <a:lstStyle/>
          <a:p>
            <a:r>
              <a:rPr lang="en-US" sz="3100" dirty="0" smtClean="0"/>
              <a:t>Example – Transit-Supportive Areas</a:t>
            </a:r>
            <a:endParaRPr lang="en-US" sz="3100" dirty="0"/>
          </a:p>
        </p:txBody>
      </p:sp>
      <p:sp>
        <p:nvSpPr>
          <p:cNvPr id="5" name="Content Placeholder 4"/>
          <p:cNvSpPr>
            <a:spLocks noGrp="1"/>
          </p:cNvSpPr>
          <p:nvPr>
            <p:ph idx="1"/>
          </p:nvPr>
        </p:nvSpPr>
        <p:spPr>
          <a:xfrm>
            <a:off x="350325" y="2547257"/>
            <a:ext cx="3789336" cy="3578906"/>
          </a:xfrm>
        </p:spPr>
        <p:txBody>
          <a:bodyPr/>
          <a:lstStyle/>
          <a:p>
            <a:r>
              <a:rPr lang="en-US" sz="2700" dirty="0" smtClean="0"/>
              <a:t>Weighted sum of:</a:t>
            </a:r>
          </a:p>
          <a:p>
            <a:pPr lvl="1"/>
            <a:r>
              <a:rPr lang="en-US" sz="2500" dirty="0" smtClean="0"/>
              <a:t>Population per acre</a:t>
            </a:r>
          </a:p>
          <a:p>
            <a:pPr lvl="1"/>
            <a:r>
              <a:rPr lang="en-US" sz="2500" dirty="0" smtClean="0"/>
              <a:t>Jobs per acre</a:t>
            </a:r>
          </a:p>
          <a:p>
            <a:pPr lvl="1"/>
            <a:r>
              <a:rPr lang="en-US" sz="2500" dirty="0" smtClean="0"/>
              <a:t>Zero car households per acre</a:t>
            </a:r>
          </a:p>
          <a:p>
            <a:r>
              <a:rPr lang="en-US" sz="2700" dirty="0" smtClean="0"/>
              <a:t>Classified into five categories</a:t>
            </a:r>
            <a:endParaRPr lang="en-US" sz="2700" dirty="0"/>
          </a:p>
        </p:txBody>
      </p:sp>
      <p:sp>
        <p:nvSpPr>
          <p:cNvPr id="6" name="Rectangle 5"/>
          <p:cNvSpPr/>
          <p:nvPr/>
        </p:nvSpPr>
        <p:spPr>
          <a:xfrm>
            <a:off x="477620" y="1410211"/>
            <a:ext cx="2189061" cy="477054"/>
          </a:xfrm>
          <a:prstGeom prst="rect">
            <a:avLst/>
          </a:prstGeom>
        </p:spPr>
        <p:txBody>
          <a:bodyPr wrap="none">
            <a:spAutoFit/>
          </a:bodyPr>
          <a:lstStyle/>
          <a:p>
            <a:r>
              <a:rPr lang="en-US" sz="2500" dirty="0" smtClean="0">
                <a:solidFill>
                  <a:schemeClr val="bg1"/>
                </a:solidFill>
                <a:latin typeface="+mj-lt"/>
              </a:rPr>
              <a:t>DVRPC, PA/NJ</a:t>
            </a:r>
            <a:endParaRPr lang="en-US" sz="2500" dirty="0">
              <a:solidFill>
                <a:schemeClr val="bg1"/>
              </a:solidFill>
              <a:latin typeface="+mj-lt"/>
            </a:endParaRPr>
          </a:p>
        </p:txBody>
      </p:sp>
      <p:grpSp>
        <p:nvGrpSpPr>
          <p:cNvPr id="3" name="Group 2"/>
          <p:cNvGrpSpPr/>
          <p:nvPr/>
        </p:nvGrpSpPr>
        <p:grpSpPr>
          <a:xfrm>
            <a:off x="4275117" y="1"/>
            <a:ext cx="4868883" cy="6858000"/>
            <a:chOff x="4275117" y="1"/>
            <a:chExt cx="4868883" cy="6858000"/>
          </a:xfrm>
        </p:grpSpPr>
        <p:pic>
          <p:nvPicPr>
            <p:cNvPr id="1597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5117" y="1"/>
              <a:ext cx="4868883" cy="6858000"/>
            </a:xfrm>
            <a:prstGeom prst="rect">
              <a:avLst/>
            </a:prstGeom>
            <a:noFill/>
            <a:ln w="9525">
              <a:noFill/>
              <a:miter lim="800000"/>
              <a:headEnd/>
              <a:tailEnd/>
            </a:ln>
          </p:spPr>
        </p:pic>
        <p:pic>
          <p:nvPicPr>
            <p:cNvPr id="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322618" y="950024"/>
              <a:ext cx="2313989" cy="1472541"/>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428</TotalTime>
  <Words>3088</Words>
  <Application>Microsoft Office PowerPoint</Application>
  <PresentationFormat>On-screen Show (4:3)</PresentationFormat>
  <Paragraphs>300</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Clarity</vt:lpstr>
      <vt:lpstr>Module 4, Lesson 2</vt:lpstr>
      <vt:lpstr>Learning Objectives</vt:lpstr>
      <vt:lpstr>What Drives Transit Demand?</vt:lpstr>
      <vt:lpstr>Three Perspectives on Demand</vt:lpstr>
      <vt:lpstr>Socio-Economic Factors</vt:lpstr>
      <vt:lpstr>Spatial Factors</vt:lpstr>
      <vt:lpstr>Transit Agency Factors</vt:lpstr>
      <vt:lpstr>Identifying Transit-Supportive Areas</vt:lpstr>
      <vt:lpstr>Example – Transit-Supportive Areas</vt:lpstr>
      <vt:lpstr>Example – Transit-Supportive Areas</vt:lpstr>
      <vt:lpstr>Network Design</vt:lpstr>
      <vt:lpstr>How Large is the Catchment Area?</vt:lpstr>
      <vt:lpstr>Street Networks and Access</vt:lpstr>
      <vt:lpstr>Grid Network</vt:lpstr>
      <vt:lpstr>Hybrid Network</vt:lpstr>
      <vt:lpstr>Cul-de-sac Network</vt:lpstr>
      <vt:lpstr>Selecting Roadways for Bus</vt:lpstr>
      <vt:lpstr>Transit Network Concepts</vt:lpstr>
      <vt:lpstr>Radial Network</vt:lpstr>
      <vt:lpstr>Radial Network</vt:lpstr>
      <vt:lpstr>Grid Network</vt:lpstr>
      <vt:lpstr>Grid Network</vt:lpstr>
      <vt:lpstr>Trunk and Feeder Network</vt:lpstr>
      <vt:lpstr>Through Routing</vt:lpstr>
      <vt:lpstr>Transit Center Approach</vt:lpstr>
      <vt:lpstr>Using “Pulse” Timed Transfers</vt:lpstr>
      <vt:lpstr>Intermodal Coordination</vt:lpstr>
      <vt:lpstr>Transit and Transit</vt:lpstr>
      <vt:lpstr>Transit and Autos</vt:lpstr>
      <vt:lpstr>Transit and Bicycles</vt:lpstr>
      <vt:lpstr>Transit and Pedestrians</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Paul Larrousse</cp:lastModifiedBy>
  <cp:revision>51</cp:revision>
  <dcterms:created xsi:type="dcterms:W3CDTF">2012-01-19T20:24:50Z</dcterms:created>
  <dcterms:modified xsi:type="dcterms:W3CDTF">2015-06-26T12:50:26Z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A1AF7DB9-DE9D-4868-8BE0-6E34039062DB</vt:lpwstr>
  </property>
  <property fmtid="{D5CDD505-2E9C-101B-9397-08002B2CF9AE}" pid="3" name="ArticulatePath">
    <vt:lpwstr>Module+1+Lesson+3 (2)</vt:lpwstr>
  </property>
</Properties>
</file>