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gif" ContentType="image/gif"/>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ags/tag2.xml" ContentType="application/vnd.openxmlformats-officedocument.presentationml.tags+xml"/>
  <Override PartName="/ppt/notesSlides/notesSlide1.xml" ContentType="application/vnd.openxmlformats-officedocument.presentationml.notesSlide+xml"/>
  <Override PartName="/ppt/tags/tag3.xml" ContentType="application/vnd.openxmlformats-officedocument.presentationml.tags+xml"/>
  <Override PartName="/ppt/notesSlides/notesSlide2.xml" ContentType="application/vnd.openxmlformats-officedocument.presentationml.notesSlide+xml"/>
  <Override PartName="/ppt/tags/tag4.xml" ContentType="application/vnd.openxmlformats-officedocument.presentationml.tags+xml"/>
  <Override PartName="/ppt/notesSlides/notesSlide3.xml" ContentType="application/vnd.openxmlformats-officedocument.presentationml.notesSlide+xml"/>
  <Override PartName="/ppt/tags/tag5.xml" ContentType="application/vnd.openxmlformats-officedocument.presentationml.tags+xml"/>
  <Override PartName="/ppt/notesSlides/notesSlide4.xml" ContentType="application/vnd.openxmlformats-officedocument.presentationml.notesSlide+xml"/>
  <Override PartName="/ppt/tags/tag6.xml" ContentType="application/vnd.openxmlformats-officedocument.presentationml.tags+xml"/>
  <Override PartName="/ppt/notesSlides/notesSlide5.xml" ContentType="application/vnd.openxmlformats-officedocument.presentationml.notesSlide+xml"/>
  <Override PartName="/ppt/tags/tag7.xml" ContentType="application/vnd.openxmlformats-officedocument.presentationml.tags+xml"/>
  <Override PartName="/ppt/notesSlides/notesSlide6.xml" ContentType="application/vnd.openxmlformats-officedocument.presentationml.notesSlide+xml"/>
  <Override PartName="/ppt/tags/tag8.xml" ContentType="application/vnd.openxmlformats-officedocument.presentationml.tags+xml"/>
  <Override PartName="/ppt/notesSlides/notesSlide7.xml" ContentType="application/vnd.openxmlformats-officedocument.presentationml.notesSlide+xml"/>
  <Override PartName="/ppt/tags/tag9.xml" ContentType="application/vnd.openxmlformats-officedocument.presentationml.tags+xml"/>
  <Override PartName="/ppt/notesSlides/notesSlide8.xml" ContentType="application/vnd.openxmlformats-officedocument.presentationml.notesSlide+xml"/>
  <Override PartName="/ppt/charts/chart1.xml" ContentType="application/vnd.openxmlformats-officedocument.drawingml.chart+xml"/>
  <Override PartName="/ppt/theme/themeOverride1.xml" ContentType="application/vnd.openxmlformats-officedocument.themeOverride+xml"/>
  <Override PartName="/ppt/tags/tag10.xml" ContentType="application/vnd.openxmlformats-officedocument.presentationml.tags+xml"/>
  <Override PartName="/ppt/notesSlides/notesSlide9.xml" ContentType="application/vnd.openxmlformats-officedocument.presentationml.notesSlide+xml"/>
  <Override PartName="/ppt/tags/tag11.xml" ContentType="application/vnd.openxmlformats-officedocument.presentationml.tags+xml"/>
  <Override PartName="/ppt/notesSlides/notesSlide10.xml" ContentType="application/vnd.openxmlformats-officedocument.presentationml.notesSlide+xml"/>
  <Override PartName="/ppt/tags/tag12.xml" ContentType="application/vnd.openxmlformats-officedocument.presentationml.tags+xml"/>
  <Override PartName="/ppt/notesSlides/notesSlide11.xml" ContentType="application/vnd.openxmlformats-officedocument.presentationml.notesSlide+xml"/>
  <Override PartName="/ppt/tags/tag13.xml" ContentType="application/vnd.openxmlformats-officedocument.presentationml.tags+xml"/>
  <Override PartName="/ppt/notesSlides/notesSlide12.xml" ContentType="application/vnd.openxmlformats-officedocument.presentationml.notesSlide+xml"/>
  <Override PartName="/ppt/tags/tag14.xml" ContentType="application/vnd.openxmlformats-officedocument.presentationml.tags+xml"/>
  <Override PartName="/ppt/notesSlides/notesSlide13.xml" ContentType="application/vnd.openxmlformats-officedocument.presentationml.notesSlide+xml"/>
  <Override PartName="/ppt/tags/tag15.xml" ContentType="application/vnd.openxmlformats-officedocument.presentationml.tags+xml"/>
  <Override PartName="/ppt/notesSlides/notesSlide14.xml" ContentType="application/vnd.openxmlformats-officedocument.presentationml.notesSlide+xml"/>
  <Override PartName="/ppt/tags/tag16.xml" ContentType="application/vnd.openxmlformats-officedocument.presentationml.tags+xml"/>
  <Override PartName="/ppt/notesSlides/notesSlide15.xml" ContentType="application/vnd.openxmlformats-officedocument.presentationml.notesSlide+xml"/>
  <Override PartName="/ppt/tags/tag17.xml" ContentType="application/vnd.openxmlformats-officedocument.presentationml.tags+xml"/>
  <Override PartName="/ppt/notesSlides/notesSlide16.xml" ContentType="application/vnd.openxmlformats-officedocument.presentationml.notesSlide+xml"/>
  <Override PartName="/ppt/tags/tag18.xml" ContentType="application/vnd.openxmlformats-officedocument.presentationml.tags+xml"/>
  <Override PartName="/ppt/notesSlides/notesSlide17.xml" ContentType="application/vnd.openxmlformats-officedocument.presentationml.notesSlide+xml"/>
  <Override PartName="/ppt/tags/tag19.xml" ContentType="application/vnd.openxmlformats-officedocument.presentationml.tags+xml"/>
  <Override PartName="/ppt/notesSlides/notesSlide18.xml" ContentType="application/vnd.openxmlformats-officedocument.presentationml.notesSlide+xml"/>
  <Override PartName="/ppt/tags/tag20.xml" ContentType="application/vnd.openxmlformats-officedocument.presentationml.tags+xml"/>
  <Override PartName="/ppt/notesSlides/notesSlide19.xml" ContentType="application/vnd.openxmlformats-officedocument.presentationml.notesSlide+xml"/>
  <Override PartName="/ppt/tags/tag21.xml" ContentType="application/vnd.openxmlformats-officedocument.presentationml.tags+xml"/>
  <Override PartName="/ppt/notesSlides/notesSlide20.xml" ContentType="application/vnd.openxmlformats-officedocument.presentationml.notesSlide+xml"/>
  <Override PartName="/ppt/tags/tag22.xml" ContentType="application/vnd.openxmlformats-officedocument.presentationml.tags+xml"/>
  <Override PartName="/ppt/notesSlides/notesSlide21.xml" ContentType="application/vnd.openxmlformats-officedocument.presentationml.notesSlide+xml"/>
  <Override PartName="/ppt/tags/tag23.xml" ContentType="application/vnd.openxmlformats-officedocument.presentationml.tags+xml"/>
  <Override PartName="/ppt/notesSlides/notesSlide22.xml" ContentType="application/vnd.openxmlformats-officedocument.presentationml.notesSlide+xml"/>
  <Override PartName="/ppt/tags/tag24.xml" ContentType="application/vnd.openxmlformats-officedocument.presentationml.tags+xml"/>
  <Override PartName="/ppt/notesSlides/notesSlide23.xml" ContentType="application/vnd.openxmlformats-officedocument.presentationml.notesSlide+xml"/>
  <Override PartName="/ppt/tags/tag25.xml" ContentType="application/vnd.openxmlformats-officedocument.presentationml.tags+xml"/>
  <Override PartName="/ppt/notesSlides/notesSlide24.xml" ContentType="application/vnd.openxmlformats-officedocument.presentationml.notesSlide+xml"/>
  <Override PartName="/ppt/tags/tag26.xml" ContentType="application/vnd.openxmlformats-officedocument.presentationml.tags+xml"/>
  <Override PartName="/ppt/notesSlides/notesSlide25.xml" ContentType="application/vnd.openxmlformats-officedocument.presentationml.notesSlide+xml"/>
  <Override PartName="/ppt/tags/tag27.xml" ContentType="application/vnd.openxmlformats-officedocument.presentationml.tags+xml"/>
  <Override PartName="/ppt/notesSlides/notesSlide26.xml" ContentType="application/vnd.openxmlformats-officedocument.presentationml.notesSlide+xml"/>
  <Override PartName="/ppt/tags/tag28.xml" ContentType="application/vnd.openxmlformats-officedocument.presentationml.tags+xml"/>
  <Override PartName="/ppt/notesSlides/notesSlide27.xml" ContentType="application/vnd.openxmlformats-officedocument.presentationml.notesSlide+xml"/>
  <Override PartName="/ppt/tags/tag29.xml" ContentType="application/vnd.openxmlformats-officedocument.presentationml.tags+xml"/>
  <Override PartName="/ppt/notesSlides/notesSlide28.xml" ContentType="application/vnd.openxmlformats-officedocument.presentationml.notesSlide+xml"/>
  <Override PartName="/ppt/tags/tag30.xml" ContentType="application/vnd.openxmlformats-officedocument.presentationml.tags+xml"/>
  <Override PartName="/ppt/notesSlides/notesSlide29.xml" ContentType="application/vnd.openxmlformats-officedocument.presentationml.notesSlide+xml"/>
  <Override PartName="/ppt/tags/tag31.xml" ContentType="application/vnd.openxmlformats-officedocument.presentationml.tags+xml"/>
  <Override PartName="/ppt/notesSlides/notesSlide30.xml" ContentType="application/vnd.openxmlformats-officedocument.presentationml.notesSlide+xml"/>
  <Override PartName="/ppt/tags/tag32.xml" ContentType="application/vnd.openxmlformats-officedocument.presentationml.tags+xml"/>
  <Override PartName="/ppt/notesSlides/notesSlide31.xml" ContentType="application/vnd.openxmlformats-officedocument.presentationml.notesSlide+xml"/>
  <Override PartName="/ppt/tags/tag33.xml" ContentType="application/vnd.openxmlformats-officedocument.presentationml.tags+xml"/>
  <Override PartName="/ppt/notesSlides/notesSlide32.xml" ContentType="application/vnd.openxmlformats-officedocument.presentationml.notesSlide+xml"/>
  <Override PartName="/ppt/tags/tag34.xml" ContentType="application/vnd.openxmlformats-officedocument.presentationml.tags+xml"/>
  <Override PartName="/ppt/notesSlides/notesSlide33.xml" ContentType="application/vnd.openxmlformats-officedocument.presentationml.notesSlide+xml"/>
  <Override PartName="/ppt/tags/tag35.xml" ContentType="application/vnd.openxmlformats-officedocument.presentationml.tags+xml"/>
  <Override PartName="/ppt/notesSlides/notesSlide34.xml" ContentType="application/vnd.openxmlformats-officedocument.presentationml.notesSlide+xml"/>
  <Override PartName="/ppt/tags/tag36.xml" ContentType="application/vnd.openxmlformats-officedocument.presentationml.tags+xml"/>
  <Override PartName="/ppt/notesSlides/notesSlide35.xml" ContentType="application/vnd.openxmlformats-officedocument.presentationml.notesSlide+xml"/>
  <Override PartName="/ppt/tags/tag37.xml" ContentType="application/vnd.openxmlformats-officedocument.presentationml.tags+xml"/>
  <Override PartName="/ppt/notesSlides/notesSlide36.xml" ContentType="application/vnd.openxmlformats-officedocument.presentationml.notesSlide+xml"/>
  <Override PartName="/ppt/tags/tag38.xml" ContentType="application/vnd.openxmlformats-officedocument.presentationml.tags+xml"/>
  <Override PartName="/ppt/notesSlides/notesSlide37.xml" ContentType="application/vnd.openxmlformats-officedocument.presentationml.notesSlide+xml"/>
  <Override PartName="/ppt/tags/tag39.xml" ContentType="application/vnd.openxmlformats-officedocument.presentationml.tags+xml"/>
  <Override PartName="/ppt/notesSlides/notesSlide38.xml" ContentType="application/vnd.openxmlformats-officedocument.presentationml.notesSlide+xml"/>
  <Override PartName="/ppt/tags/tag40.xml" ContentType="application/vnd.openxmlformats-officedocument.presentationml.tags+xml"/>
  <Override PartName="/ppt/notesSlides/notesSlide39.xml" ContentType="application/vnd.openxmlformats-officedocument.presentationml.notesSlide+xml"/>
  <Override PartName="/ppt/tags/tag41.xml" ContentType="application/vnd.openxmlformats-officedocument.presentationml.tags+xml"/>
  <Override PartName="/ppt/notesSlides/notesSlide40.xml" ContentType="application/vnd.openxmlformats-officedocument.presentationml.notesSlide+xml"/>
  <Override PartName="/ppt/tags/tag42.xml" ContentType="application/vnd.openxmlformats-officedocument.presentationml.tags+xml"/>
  <Override PartName="/ppt/notesSlides/notesSlide41.xml" ContentType="application/vnd.openxmlformats-officedocument.presentationml.notesSlide+xml"/>
  <Override PartName="/ppt/tags/tag43.xml" ContentType="application/vnd.openxmlformats-officedocument.presentationml.tags+xml"/>
  <Override PartName="/ppt/notesSlides/notesSlide42.xml" ContentType="application/vnd.openxmlformats-officedocument.presentationml.notesSlide+xml"/>
  <Override PartName="/ppt/tags/tag44.xml" ContentType="application/vnd.openxmlformats-officedocument.presentationml.tags+xml"/>
  <Override PartName="/ppt/notesSlides/notesSlide43.xml" ContentType="application/vnd.openxmlformats-officedocument.presentationml.notesSlide+xml"/>
  <Override PartName="/ppt/tags/tag45.xml" ContentType="application/vnd.openxmlformats-officedocument.presentationml.tags+xml"/>
  <Override PartName="/ppt/notesSlides/notesSlide44.xml" ContentType="application/vnd.openxmlformats-officedocument.presentationml.notesSlide+xml"/>
  <Override PartName="/ppt/tags/tag46.xml" ContentType="application/vnd.openxmlformats-officedocument.presentationml.tags+xml"/>
  <Override PartName="/ppt/notesSlides/notesSlide45.xml" ContentType="application/vnd.openxmlformats-officedocument.presentationml.notesSlide+xml"/>
  <Override PartName="/ppt/tags/tag47.xml" ContentType="application/vnd.openxmlformats-officedocument.presentationml.tags+xml"/>
  <Override PartName="/ppt/notesSlides/notesSlide46.xml" ContentType="application/vnd.openxmlformats-officedocument.presentationml.notesSlide+xml"/>
  <Override PartName="/ppt/tags/tag48.xml" ContentType="application/vnd.openxmlformats-officedocument.presentationml.tags+xml"/>
  <Override PartName="/ppt/notesSlides/notesSlide47.xml" ContentType="application/vnd.openxmlformats-officedocument.presentationml.notesSlide+xml"/>
  <Override PartName="/ppt/tags/tag49.xml" ContentType="application/vnd.openxmlformats-officedocument.presentationml.tags+xml"/>
  <Override PartName="/ppt/notesSlides/notesSlide48.xml" ContentType="application/vnd.openxmlformats-officedocument.presentationml.notesSlide+xml"/>
  <Override PartName="/ppt/tags/tag50.xml" ContentType="application/vnd.openxmlformats-officedocument.presentationml.tags+xml"/>
  <Override PartName="/ppt/notesSlides/notesSlide49.xml" ContentType="application/vnd.openxmlformats-officedocument.presentationml.notesSlide+xml"/>
  <Override PartName="/ppt/tags/tag51.xml" ContentType="application/vnd.openxmlformats-officedocument.presentationml.tags+xml"/>
  <Override PartName="/ppt/notesSlides/notesSlide50.xml" ContentType="application/vnd.openxmlformats-officedocument.presentationml.notesSlide+xml"/>
  <Override PartName="/ppt/tags/tag52.xml" ContentType="application/vnd.openxmlformats-officedocument.presentationml.tags+xml"/>
  <Override PartName="/ppt/notesSlides/notesSlide51.xml" ContentType="application/vnd.openxmlformats-officedocument.presentationml.notesSlide+xml"/>
  <Override PartName="/ppt/charts/chart2.xml" ContentType="application/vnd.openxmlformats-officedocument.drawingml.chart+xml"/>
  <Override PartName="/ppt/tags/tag53.xml" ContentType="application/vnd.openxmlformats-officedocument.presentationml.tags+xml"/>
  <Override PartName="/ppt/notesSlides/notesSlide52.xml" ContentType="application/vnd.openxmlformats-officedocument.presentationml.notesSlide+xml"/>
  <Override PartName="/ppt/tags/tag54.xml" ContentType="application/vnd.openxmlformats-officedocument.presentationml.tags+xml"/>
  <Override PartName="/ppt/notesSlides/notesSlide53.xml" ContentType="application/vnd.openxmlformats-officedocument.presentationml.notesSlide+xml"/>
  <Override PartName="/ppt/tags/tag55.xml" ContentType="application/vnd.openxmlformats-officedocument.presentationml.tags+xml"/>
  <Override PartName="/ppt/notesSlides/notesSlide54.xml" ContentType="application/vnd.openxmlformats-officedocument.presentationml.notesSlide+xml"/>
  <Override PartName="/ppt/tags/tag56.xml" ContentType="application/vnd.openxmlformats-officedocument.presentationml.tags+xml"/>
  <Override PartName="/ppt/notesSlides/notesSlide55.xml" ContentType="application/vnd.openxmlformats-officedocument.presentationml.notesSlide+xml"/>
  <Override PartName="/ppt/tags/tag57.xml" ContentType="application/vnd.openxmlformats-officedocument.presentationml.tags+xml"/>
  <Override PartName="/ppt/notesSlides/notesSlide56.xml" ContentType="application/vnd.openxmlformats-officedocument.presentationml.notesSlide+xml"/>
  <Override PartName="/ppt/tags/tag58.xml" ContentType="application/vnd.openxmlformats-officedocument.presentationml.tags+xml"/>
  <Override PartName="/ppt/notesSlides/notesSlide57.xml" ContentType="application/vnd.openxmlformats-officedocument.presentationml.notesSlide+xml"/>
  <Override PartName="/ppt/tags/tag59.xml" ContentType="application/vnd.openxmlformats-officedocument.presentationml.tags+xml"/>
  <Override PartName="/ppt/notesSlides/notesSlide58.xml" ContentType="application/vnd.openxmlformats-officedocument.presentationml.notesSlide+xml"/>
  <Override PartName="/ppt/tags/tag60.xml" ContentType="application/vnd.openxmlformats-officedocument.presentationml.tags+xml"/>
  <Override PartName="/ppt/notesSlides/notesSlide59.xml" ContentType="application/vnd.openxmlformats-officedocument.presentationml.notesSlide+xml"/>
  <Override PartName="/ppt/tags/tag61.xml" ContentType="application/vnd.openxmlformats-officedocument.presentationml.tags+xml"/>
  <Override PartName="/ppt/notesSlides/notesSlide60.xml" ContentType="application/vnd.openxmlformats-officedocument.presentationml.notesSlide+xml"/>
  <Override PartName="/ppt/tags/tag62.xml" ContentType="application/vnd.openxmlformats-officedocument.presentationml.tags+xml"/>
  <Override PartName="/ppt/notesSlides/notesSlide61.xml" ContentType="application/vnd.openxmlformats-officedocument.presentationml.notesSlide+xml"/>
  <Override PartName="/ppt/tags/tag63.xml" ContentType="application/vnd.openxmlformats-officedocument.presentationml.tags+xml"/>
  <Override PartName="/ppt/notesSlides/notesSlide62.xml" ContentType="application/vnd.openxmlformats-officedocument.presentationml.notesSlide+xml"/>
  <Override PartName="/ppt/tags/tag64.xml" ContentType="application/vnd.openxmlformats-officedocument.presentationml.tags+xml"/>
  <Override PartName="/ppt/notesSlides/notesSlide63.xml" ContentType="application/vnd.openxmlformats-officedocument.presentationml.notesSlide+xml"/>
  <Override PartName="/ppt/tags/tag65.xml" ContentType="application/vnd.openxmlformats-officedocument.presentationml.tags+xml"/>
  <Override PartName="/ppt/notesSlides/notesSlide64.xml" ContentType="application/vnd.openxmlformats-officedocument.presentationml.notesSlide+xml"/>
  <Override PartName="/ppt/tags/tag66.xml" ContentType="application/vnd.openxmlformats-officedocument.presentationml.tags+xml"/>
  <Override PartName="/ppt/notesSlides/notesSlide65.xml" ContentType="application/vnd.openxmlformats-officedocument.presentationml.notesSlide+xml"/>
  <Override PartName="/ppt/tags/tag67.xml" ContentType="application/vnd.openxmlformats-officedocument.presentationml.tags+xml"/>
  <Override PartName="/ppt/notesSlides/notesSlide6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52" r:id="rId1"/>
  </p:sldMasterIdLst>
  <p:notesMasterIdLst>
    <p:notesMasterId r:id="rId68"/>
  </p:notesMasterIdLst>
  <p:sldIdLst>
    <p:sldId id="281" r:id="rId2"/>
    <p:sldId id="282" r:id="rId3"/>
    <p:sldId id="283" r:id="rId4"/>
    <p:sldId id="284" r:id="rId5"/>
    <p:sldId id="285" r:id="rId6"/>
    <p:sldId id="286" r:id="rId7"/>
    <p:sldId id="287" r:id="rId8"/>
    <p:sldId id="288" r:id="rId9"/>
    <p:sldId id="289" r:id="rId10"/>
    <p:sldId id="290" r:id="rId11"/>
    <p:sldId id="291" r:id="rId12"/>
    <p:sldId id="292" r:id="rId13"/>
    <p:sldId id="293" r:id="rId14"/>
    <p:sldId id="294" r:id="rId15"/>
    <p:sldId id="295" r:id="rId16"/>
    <p:sldId id="296" r:id="rId17"/>
    <p:sldId id="297" r:id="rId18"/>
    <p:sldId id="298" r:id="rId19"/>
    <p:sldId id="299" r:id="rId20"/>
    <p:sldId id="300" r:id="rId21"/>
    <p:sldId id="301" r:id="rId22"/>
    <p:sldId id="302" r:id="rId23"/>
    <p:sldId id="303" r:id="rId24"/>
    <p:sldId id="304" r:id="rId25"/>
    <p:sldId id="305" r:id="rId26"/>
    <p:sldId id="306" r:id="rId27"/>
    <p:sldId id="307" r:id="rId28"/>
    <p:sldId id="308" r:id="rId29"/>
    <p:sldId id="309" r:id="rId30"/>
    <p:sldId id="310" r:id="rId31"/>
    <p:sldId id="311" r:id="rId32"/>
    <p:sldId id="312" r:id="rId33"/>
    <p:sldId id="313" r:id="rId34"/>
    <p:sldId id="314" r:id="rId35"/>
    <p:sldId id="315" r:id="rId36"/>
    <p:sldId id="316" r:id="rId37"/>
    <p:sldId id="317" r:id="rId38"/>
    <p:sldId id="318" r:id="rId39"/>
    <p:sldId id="319" r:id="rId40"/>
    <p:sldId id="320" r:id="rId41"/>
    <p:sldId id="321" r:id="rId42"/>
    <p:sldId id="322" r:id="rId43"/>
    <p:sldId id="323" r:id="rId44"/>
    <p:sldId id="324" r:id="rId45"/>
    <p:sldId id="325" r:id="rId46"/>
    <p:sldId id="326" r:id="rId47"/>
    <p:sldId id="327" r:id="rId48"/>
    <p:sldId id="328" r:id="rId49"/>
    <p:sldId id="329" r:id="rId50"/>
    <p:sldId id="330" r:id="rId51"/>
    <p:sldId id="331" r:id="rId52"/>
    <p:sldId id="332" r:id="rId53"/>
    <p:sldId id="333" r:id="rId54"/>
    <p:sldId id="334" r:id="rId55"/>
    <p:sldId id="335" r:id="rId56"/>
    <p:sldId id="336" r:id="rId57"/>
    <p:sldId id="337" r:id="rId58"/>
    <p:sldId id="338" r:id="rId59"/>
    <p:sldId id="339" r:id="rId60"/>
    <p:sldId id="340" r:id="rId61"/>
    <p:sldId id="341" r:id="rId62"/>
    <p:sldId id="342" r:id="rId63"/>
    <p:sldId id="343" r:id="rId64"/>
    <p:sldId id="344" r:id="rId65"/>
    <p:sldId id="345" r:id="rId66"/>
    <p:sldId id="346" r:id="rId67"/>
  </p:sldIdLst>
  <p:sldSz cx="9144000" cy="6858000" type="screen4x3"/>
  <p:notesSz cx="6858000" cy="9144000"/>
  <p:custDataLst>
    <p:tags r:id="rId69"/>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 uri="{2D200454-40CA-4A62-9FC3-DE9A4176ACB9}">
      <p15:notesGuideLst xmlns:p15="http://schemas.microsoft.com/office/powerpoint/2012/main" xmlns="">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p:restoredLeft sz="15620"/>
    <p:restoredTop sz="78215" autoAdjust="0"/>
  </p:normalViewPr>
  <p:slideViewPr>
    <p:cSldViewPr>
      <p:cViewPr varScale="1">
        <p:scale>
          <a:sx n="85" d="100"/>
          <a:sy n="85" d="100"/>
        </p:scale>
        <p:origin x="-630" y="-84"/>
      </p:cViewPr>
      <p:guideLst>
        <p:guide orient="horz" pos="2160"/>
        <p:guide pos="2880"/>
      </p:guideLst>
    </p:cSldViewPr>
  </p:slideViewPr>
  <p:notesTextViewPr>
    <p:cViewPr>
      <p:scale>
        <a:sx n="1" d="1"/>
        <a:sy n="1" d="1"/>
      </p:scale>
      <p:origin x="0" y="0"/>
    </p:cViewPr>
  </p:notesTextViewPr>
  <p:sorterViewPr>
    <p:cViewPr>
      <p:scale>
        <a:sx n="100" d="100"/>
        <a:sy n="100" d="100"/>
      </p:scale>
      <p:origin x="0" y="16992"/>
    </p:cViewPr>
  </p:sorterViewPr>
  <p:notesViewPr>
    <p:cSldViewPr>
      <p:cViewPr>
        <p:scale>
          <a:sx n="90" d="100"/>
          <a:sy n="90" d="100"/>
        </p:scale>
        <p:origin x="-1812" y="4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notesMaster" Target="notesMasters/notesMaster1.xml"/><Relationship Id="rId7" Type="http://schemas.openxmlformats.org/officeDocument/2006/relationships/slide" Target="slides/slide6.xml"/><Relationship Id="rId71"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tags" Target="tags/tag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theme" Target="theme/theme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s>
</file>

<file path=ppt/charts/_rels/chart1.xml.rels><?xml version="1.0" encoding="UTF-8" standalone="yes"?>
<Relationships xmlns="http://schemas.openxmlformats.org/package/2006/relationships"><Relationship Id="rId2" Type="http://schemas.openxmlformats.org/officeDocument/2006/relationships/oleObject" Target="file:///\\nti7\Share\Planning%20Files\Introduction%20to%20Transit%20Service%20Planning\Resources%20to%20possibly%20use\Module%201%20charts.xlsx" TargetMode="External"/><Relationship Id="rId1" Type="http://schemas.openxmlformats.org/officeDocument/2006/relationships/themeOverride" Target="../theme/themeOverride1.xml"/></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a:lstStyle/>
          <a:p>
            <a:pPr>
              <a:defRPr baseline="0">
                <a:latin typeface="Tahoma" panose="020B0604030504040204" pitchFamily="34" charset="0"/>
              </a:defRPr>
            </a:pPr>
            <a:r>
              <a:rPr lang="en-US" baseline="0">
                <a:latin typeface="Tahoma" panose="020B0604030504040204" pitchFamily="34" charset="0"/>
              </a:rPr>
              <a:t>Unlinked Passenger Trips by Mode, 1940 - 1959</a:t>
            </a:r>
          </a:p>
        </c:rich>
      </c:tx>
      <c:layout>
        <c:manualLayout>
          <c:xMode val="edge"/>
          <c:yMode val="edge"/>
          <c:x val="0.18304279175824553"/>
          <c:y val="4.1666666666666664E-2"/>
        </c:manualLayout>
      </c:layout>
      <c:overlay val="0"/>
    </c:title>
    <c:autoTitleDeleted val="0"/>
    <c:plotArea>
      <c:layout>
        <c:manualLayout>
          <c:layoutTarget val="inner"/>
          <c:xMode val="edge"/>
          <c:yMode val="edge"/>
          <c:x val="0.16287196898552767"/>
          <c:y val="0.14947916666666691"/>
          <c:w val="0.65139157718716412"/>
          <c:h val="0.73775481189852044"/>
        </c:manualLayout>
      </c:layout>
      <c:areaChart>
        <c:grouping val="stacked"/>
        <c:varyColors val="0"/>
        <c:ser>
          <c:idx val="0"/>
          <c:order val="0"/>
          <c:tx>
            <c:strRef>
              <c:f>'stats by mode'!$B$14</c:f>
              <c:strCache>
                <c:ptCount val="1"/>
                <c:pt idx="0">
                  <c:v>Bus</c:v>
                </c:pt>
              </c:strCache>
            </c:strRef>
          </c:tx>
          <c:spPr>
            <a:solidFill>
              <a:srgbClr val="92D050"/>
            </a:solidFill>
          </c:spPr>
          <c:cat>
            <c:numRef>
              <c:f>'stats by mode'!$A$41:$A$60</c:f>
              <c:numCache>
                <c:formatCode>General</c:formatCode>
                <c:ptCount val="20"/>
                <c:pt idx="0">
                  <c:v>1940</c:v>
                </c:pt>
                <c:pt idx="1">
                  <c:v>1941</c:v>
                </c:pt>
                <c:pt idx="2">
                  <c:v>1942</c:v>
                </c:pt>
                <c:pt idx="3">
                  <c:v>1943</c:v>
                </c:pt>
                <c:pt idx="4">
                  <c:v>1944</c:v>
                </c:pt>
                <c:pt idx="5">
                  <c:v>1945</c:v>
                </c:pt>
                <c:pt idx="6">
                  <c:v>1946</c:v>
                </c:pt>
                <c:pt idx="7">
                  <c:v>1947</c:v>
                </c:pt>
                <c:pt idx="8">
                  <c:v>1948</c:v>
                </c:pt>
                <c:pt idx="9">
                  <c:v>1949</c:v>
                </c:pt>
                <c:pt idx="10">
                  <c:v>1950</c:v>
                </c:pt>
                <c:pt idx="11">
                  <c:v>1951</c:v>
                </c:pt>
                <c:pt idx="12">
                  <c:v>1952</c:v>
                </c:pt>
                <c:pt idx="13">
                  <c:v>1953</c:v>
                </c:pt>
                <c:pt idx="14">
                  <c:v>1954</c:v>
                </c:pt>
                <c:pt idx="15">
                  <c:v>1955</c:v>
                </c:pt>
                <c:pt idx="16">
                  <c:v>1956</c:v>
                </c:pt>
                <c:pt idx="17">
                  <c:v>1957</c:v>
                </c:pt>
                <c:pt idx="18">
                  <c:v>1958</c:v>
                </c:pt>
                <c:pt idx="19">
                  <c:v>1959</c:v>
                </c:pt>
              </c:numCache>
            </c:numRef>
          </c:cat>
          <c:val>
            <c:numRef>
              <c:f>'stats by mode'!$B$41:$B$60</c:f>
              <c:numCache>
                <c:formatCode>#,##0</c:formatCode>
                <c:ptCount val="20"/>
                <c:pt idx="0">
                  <c:v>4255</c:v>
                </c:pt>
                <c:pt idx="1">
                  <c:v>4948</c:v>
                </c:pt>
                <c:pt idx="2">
                  <c:v>7264</c:v>
                </c:pt>
                <c:pt idx="3">
                  <c:v>9070</c:v>
                </c:pt>
                <c:pt idx="4">
                  <c:v>9713</c:v>
                </c:pt>
                <c:pt idx="5">
                  <c:v>9946</c:v>
                </c:pt>
                <c:pt idx="6">
                  <c:v>10247</c:v>
                </c:pt>
                <c:pt idx="7">
                  <c:v>10374</c:v>
                </c:pt>
                <c:pt idx="8">
                  <c:v>10759</c:v>
                </c:pt>
                <c:pt idx="9">
                  <c:v>10193</c:v>
                </c:pt>
                <c:pt idx="10">
                  <c:v>9447</c:v>
                </c:pt>
                <c:pt idx="11">
                  <c:v>9227</c:v>
                </c:pt>
                <c:pt idx="12">
                  <c:v>8901</c:v>
                </c:pt>
                <c:pt idx="13">
                  <c:v>8280</c:v>
                </c:pt>
                <c:pt idx="14">
                  <c:v>7643</c:v>
                </c:pt>
                <c:pt idx="15">
                  <c:v>7269</c:v>
                </c:pt>
                <c:pt idx="16">
                  <c:v>7062</c:v>
                </c:pt>
                <c:pt idx="17">
                  <c:v>6903</c:v>
                </c:pt>
                <c:pt idx="18">
                  <c:v>6540</c:v>
                </c:pt>
                <c:pt idx="19">
                  <c:v>6498</c:v>
                </c:pt>
              </c:numCache>
            </c:numRef>
          </c:val>
        </c:ser>
        <c:ser>
          <c:idx val="1"/>
          <c:order val="1"/>
          <c:tx>
            <c:strRef>
              <c:f>'stats by mode'!$C$14</c:f>
              <c:strCache>
                <c:ptCount val="1"/>
                <c:pt idx="0">
                  <c:v>Commuter Rail</c:v>
                </c:pt>
              </c:strCache>
            </c:strRef>
          </c:tx>
          <c:spPr>
            <a:solidFill>
              <a:srgbClr val="DAEDEF">
                <a:lumMod val="50000"/>
              </a:srgbClr>
            </a:solidFill>
          </c:spPr>
          <c:cat>
            <c:numRef>
              <c:f>'stats by mode'!$A$41:$A$60</c:f>
              <c:numCache>
                <c:formatCode>General</c:formatCode>
                <c:ptCount val="20"/>
                <c:pt idx="0">
                  <c:v>1940</c:v>
                </c:pt>
                <c:pt idx="1">
                  <c:v>1941</c:v>
                </c:pt>
                <c:pt idx="2">
                  <c:v>1942</c:v>
                </c:pt>
                <c:pt idx="3">
                  <c:v>1943</c:v>
                </c:pt>
                <c:pt idx="4">
                  <c:v>1944</c:v>
                </c:pt>
                <c:pt idx="5">
                  <c:v>1945</c:v>
                </c:pt>
                <c:pt idx="6">
                  <c:v>1946</c:v>
                </c:pt>
                <c:pt idx="7">
                  <c:v>1947</c:v>
                </c:pt>
                <c:pt idx="8">
                  <c:v>1948</c:v>
                </c:pt>
                <c:pt idx="9">
                  <c:v>1949</c:v>
                </c:pt>
                <c:pt idx="10">
                  <c:v>1950</c:v>
                </c:pt>
                <c:pt idx="11">
                  <c:v>1951</c:v>
                </c:pt>
                <c:pt idx="12">
                  <c:v>1952</c:v>
                </c:pt>
                <c:pt idx="13">
                  <c:v>1953</c:v>
                </c:pt>
                <c:pt idx="14">
                  <c:v>1954</c:v>
                </c:pt>
                <c:pt idx="15">
                  <c:v>1955</c:v>
                </c:pt>
                <c:pt idx="16">
                  <c:v>1956</c:v>
                </c:pt>
                <c:pt idx="17">
                  <c:v>1957</c:v>
                </c:pt>
                <c:pt idx="18">
                  <c:v>1958</c:v>
                </c:pt>
                <c:pt idx="19">
                  <c:v>1959</c:v>
                </c:pt>
              </c:numCache>
            </c:numRef>
          </c:cat>
          <c:val>
            <c:numRef>
              <c:f>'stats by mode'!$C$41:$C$60</c:f>
              <c:numCache>
                <c:formatCode>General</c:formatCode>
                <c:ptCount val="20"/>
                <c:pt idx="0">
                  <c:v>0</c:v>
                </c:pt>
                <c:pt idx="1">
                  <c:v>0</c:v>
                </c:pt>
                <c:pt idx="2">
                  <c:v>0</c:v>
                </c:pt>
                <c:pt idx="3">
                  <c:v>0</c:v>
                </c:pt>
                <c:pt idx="4">
                  <c:v>0</c:v>
                </c:pt>
                <c:pt idx="5">
                  <c:v>0</c:v>
                </c:pt>
                <c:pt idx="6">
                  <c:v>0</c:v>
                </c:pt>
                <c:pt idx="7">
                  <c:v>0</c:v>
                </c:pt>
                <c:pt idx="8">
                  <c:v>0</c:v>
                </c:pt>
                <c:pt idx="9">
                  <c:v>0</c:v>
                </c:pt>
                <c:pt idx="10">
                  <c:v>0</c:v>
                </c:pt>
                <c:pt idx="11">
                  <c:v>0</c:v>
                </c:pt>
                <c:pt idx="12">
                  <c:v>0</c:v>
                </c:pt>
                <c:pt idx="13">
                  <c:v>0</c:v>
                </c:pt>
                <c:pt idx="14">
                  <c:v>0</c:v>
                </c:pt>
                <c:pt idx="15">
                  <c:v>0</c:v>
                </c:pt>
                <c:pt idx="16">
                  <c:v>0</c:v>
                </c:pt>
                <c:pt idx="17">
                  <c:v>0</c:v>
                </c:pt>
                <c:pt idx="18">
                  <c:v>0</c:v>
                </c:pt>
                <c:pt idx="19">
                  <c:v>0</c:v>
                </c:pt>
              </c:numCache>
            </c:numRef>
          </c:val>
        </c:ser>
        <c:ser>
          <c:idx val="2"/>
          <c:order val="2"/>
          <c:tx>
            <c:strRef>
              <c:f>'stats by mode'!$D$14</c:f>
              <c:strCache>
                <c:ptCount val="1"/>
                <c:pt idx="0">
                  <c:v>Paratransit</c:v>
                </c:pt>
              </c:strCache>
            </c:strRef>
          </c:tx>
          <c:spPr>
            <a:solidFill>
              <a:srgbClr val="DAEDEF">
                <a:lumMod val="75000"/>
              </a:srgbClr>
            </a:solidFill>
          </c:spPr>
          <c:cat>
            <c:numRef>
              <c:f>'stats by mode'!$A$41:$A$60</c:f>
              <c:numCache>
                <c:formatCode>General</c:formatCode>
                <c:ptCount val="20"/>
                <c:pt idx="0">
                  <c:v>1940</c:v>
                </c:pt>
                <c:pt idx="1">
                  <c:v>1941</c:v>
                </c:pt>
                <c:pt idx="2">
                  <c:v>1942</c:v>
                </c:pt>
                <c:pt idx="3">
                  <c:v>1943</c:v>
                </c:pt>
                <c:pt idx="4">
                  <c:v>1944</c:v>
                </c:pt>
                <c:pt idx="5">
                  <c:v>1945</c:v>
                </c:pt>
                <c:pt idx="6">
                  <c:v>1946</c:v>
                </c:pt>
                <c:pt idx="7">
                  <c:v>1947</c:v>
                </c:pt>
                <c:pt idx="8">
                  <c:v>1948</c:v>
                </c:pt>
                <c:pt idx="9">
                  <c:v>1949</c:v>
                </c:pt>
                <c:pt idx="10">
                  <c:v>1950</c:v>
                </c:pt>
                <c:pt idx="11">
                  <c:v>1951</c:v>
                </c:pt>
                <c:pt idx="12">
                  <c:v>1952</c:v>
                </c:pt>
                <c:pt idx="13">
                  <c:v>1953</c:v>
                </c:pt>
                <c:pt idx="14">
                  <c:v>1954</c:v>
                </c:pt>
                <c:pt idx="15">
                  <c:v>1955</c:v>
                </c:pt>
                <c:pt idx="16">
                  <c:v>1956</c:v>
                </c:pt>
                <c:pt idx="17">
                  <c:v>1957</c:v>
                </c:pt>
                <c:pt idx="18">
                  <c:v>1958</c:v>
                </c:pt>
                <c:pt idx="19">
                  <c:v>1959</c:v>
                </c:pt>
              </c:numCache>
            </c:numRef>
          </c:cat>
          <c:val>
            <c:numRef>
              <c:f>'stats by mode'!$D$41:$D$60</c:f>
              <c:numCache>
                <c:formatCode>General</c:formatCode>
                <c:ptCount val="20"/>
                <c:pt idx="0">
                  <c:v>0</c:v>
                </c:pt>
                <c:pt idx="1">
                  <c:v>0</c:v>
                </c:pt>
                <c:pt idx="2">
                  <c:v>0</c:v>
                </c:pt>
                <c:pt idx="3">
                  <c:v>0</c:v>
                </c:pt>
                <c:pt idx="4">
                  <c:v>0</c:v>
                </c:pt>
                <c:pt idx="5">
                  <c:v>0</c:v>
                </c:pt>
                <c:pt idx="6">
                  <c:v>0</c:v>
                </c:pt>
                <c:pt idx="7">
                  <c:v>0</c:v>
                </c:pt>
                <c:pt idx="8">
                  <c:v>0</c:v>
                </c:pt>
                <c:pt idx="9">
                  <c:v>0</c:v>
                </c:pt>
                <c:pt idx="10">
                  <c:v>0</c:v>
                </c:pt>
                <c:pt idx="11">
                  <c:v>0</c:v>
                </c:pt>
                <c:pt idx="12">
                  <c:v>0</c:v>
                </c:pt>
                <c:pt idx="13">
                  <c:v>0</c:v>
                </c:pt>
                <c:pt idx="14">
                  <c:v>0</c:v>
                </c:pt>
                <c:pt idx="15">
                  <c:v>0</c:v>
                </c:pt>
                <c:pt idx="16">
                  <c:v>0</c:v>
                </c:pt>
                <c:pt idx="17">
                  <c:v>0</c:v>
                </c:pt>
                <c:pt idx="18">
                  <c:v>0</c:v>
                </c:pt>
                <c:pt idx="19">
                  <c:v>0</c:v>
                </c:pt>
              </c:numCache>
            </c:numRef>
          </c:val>
        </c:ser>
        <c:ser>
          <c:idx val="3"/>
          <c:order val="3"/>
          <c:tx>
            <c:strRef>
              <c:f>'stats by mode'!$E$14</c:f>
              <c:strCache>
                <c:ptCount val="1"/>
                <c:pt idx="0">
                  <c:v>Heavy Rail</c:v>
                </c:pt>
              </c:strCache>
            </c:strRef>
          </c:tx>
          <c:spPr>
            <a:solidFill>
              <a:srgbClr val="A162D0"/>
            </a:solidFill>
          </c:spPr>
          <c:cat>
            <c:numRef>
              <c:f>'stats by mode'!$A$41:$A$60</c:f>
              <c:numCache>
                <c:formatCode>General</c:formatCode>
                <c:ptCount val="20"/>
                <c:pt idx="0">
                  <c:v>1940</c:v>
                </c:pt>
                <c:pt idx="1">
                  <c:v>1941</c:v>
                </c:pt>
                <c:pt idx="2">
                  <c:v>1942</c:v>
                </c:pt>
                <c:pt idx="3">
                  <c:v>1943</c:v>
                </c:pt>
                <c:pt idx="4">
                  <c:v>1944</c:v>
                </c:pt>
                <c:pt idx="5">
                  <c:v>1945</c:v>
                </c:pt>
                <c:pt idx="6">
                  <c:v>1946</c:v>
                </c:pt>
                <c:pt idx="7">
                  <c:v>1947</c:v>
                </c:pt>
                <c:pt idx="8">
                  <c:v>1948</c:v>
                </c:pt>
                <c:pt idx="9">
                  <c:v>1949</c:v>
                </c:pt>
                <c:pt idx="10">
                  <c:v>1950</c:v>
                </c:pt>
                <c:pt idx="11">
                  <c:v>1951</c:v>
                </c:pt>
                <c:pt idx="12">
                  <c:v>1952</c:v>
                </c:pt>
                <c:pt idx="13">
                  <c:v>1953</c:v>
                </c:pt>
                <c:pt idx="14">
                  <c:v>1954</c:v>
                </c:pt>
                <c:pt idx="15">
                  <c:v>1955</c:v>
                </c:pt>
                <c:pt idx="16">
                  <c:v>1956</c:v>
                </c:pt>
                <c:pt idx="17">
                  <c:v>1957</c:v>
                </c:pt>
                <c:pt idx="18">
                  <c:v>1958</c:v>
                </c:pt>
                <c:pt idx="19">
                  <c:v>1959</c:v>
                </c:pt>
              </c:numCache>
            </c:numRef>
          </c:cat>
          <c:val>
            <c:numRef>
              <c:f>'stats by mode'!$E$41:$E$60</c:f>
              <c:numCache>
                <c:formatCode>#,##0</c:formatCode>
                <c:ptCount val="20"/>
                <c:pt idx="0">
                  <c:v>2382</c:v>
                </c:pt>
                <c:pt idx="1">
                  <c:v>2421</c:v>
                </c:pt>
                <c:pt idx="2">
                  <c:v>2566</c:v>
                </c:pt>
                <c:pt idx="3">
                  <c:v>2656</c:v>
                </c:pt>
                <c:pt idx="4">
                  <c:v>2621</c:v>
                </c:pt>
                <c:pt idx="5">
                  <c:v>2698</c:v>
                </c:pt>
                <c:pt idx="6">
                  <c:v>2835</c:v>
                </c:pt>
                <c:pt idx="7">
                  <c:v>2756</c:v>
                </c:pt>
                <c:pt idx="8">
                  <c:v>2606</c:v>
                </c:pt>
                <c:pt idx="9">
                  <c:v>2346</c:v>
                </c:pt>
                <c:pt idx="10">
                  <c:v>2264</c:v>
                </c:pt>
                <c:pt idx="11">
                  <c:v>2189</c:v>
                </c:pt>
                <c:pt idx="12">
                  <c:v>2124</c:v>
                </c:pt>
                <c:pt idx="13">
                  <c:v>2040</c:v>
                </c:pt>
                <c:pt idx="14">
                  <c:v>1912</c:v>
                </c:pt>
                <c:pt idx="15">
                  <c:v>1870</c:v>
                </c:pt>
                <c:pt idx="16">
                  <c:v>1880</c:v>
                </c:pt>
                <c:pt idx="17">
                  <c:v>1843</c:v>
                </c:pt>
                <c:pt idx="18">
                  <c:v>1815</c:v>
                </c:pt>
                <c:pt idx="19">
                  <c:v>1828</c:v>
                </c:pt>
              </c:numCache>
            </c:numRef>
          </c:val>
        </c:ser>
        <c:ser>
          <c:idx val="4"/>
          <c:order val="4"/>
          <c:tx>
            <c:strRef>
              <c:f>'stats by mode'!$F$14</c:f>
              <c:strCache>
                <c:ptCount val="1"/>
                <c:pt idx="0">
                  <c:v>Light Rail</c:v>
                </c:pt>
              </c:strCache>
            </c:strRef>
          </c:tx>
          <c:spPr>
            <a:solidFill>
              <a:srgbClr val="C00000"/>
            </a:solidFill>
          </c:spPr>
          <c:cat>
            <c:numRef>
              <c:f>'stats by mode'!$A$41:$A$60</c:f>
              <c:numCache>
                <c:formatCode>General</c:formatCode>
                <c:ptCount val="20"/>
                <c:pt idx="0">
                  <c:v>1940</c:v>
                </c:pt>
                <c:pt idx="1">
                  <c:v>1941</c:v>
                </c:pt>
                <c:pt idx="2">
                  <c:v>1942</c:v>
                </c:pt>
                <c:pt idx="3">
                  <c:v>1943</c:v>
                </c:pt>
                <c:pt idx="4">
                  <c:v>1944</c:v>
                </c:pt>
                <c:pt idx="5">
                  <c:v>1945</c:v>
                </c:pt>
                <c:pt idx="6">
                  <c:v>1946</c:v>
                </c:pt>
                <c:pt idx="7">
                  <c:v>1947</c:v>
                </c:pt>
                <c:pt idx="8">
                  <c:v>1948</c:v>
                </c:pt>
                <c:pt idx="9">
                  <c:v>1949</c:v>
                </c:pt>
                <c:pt idx="10">
                  <c:v>1950</c:v>
                </c:pt>
                <c:pt idx="11">
                  <c:v>1951</c:v>
                </c:pt>
                <c:pt idx="12">
                  <c:v>1952</c:v>
                </c:pt>
                <c:pt idx="13">
                  <c:v>1953</c:v>
                </c:pt>
                <c:pt idx="14">
                  <c:v>1954</c:v>
                </c:pt>
                <c:pt idx="15">
                  <c:v>1955</c:v>
                </c:pt>
                <c:pt idx="16">
                  <c:v>1956</c:v>
                </c:pt>
                <c:pt idx="17">
                  <c:v>1957</c:v>
                </c:pt>
                <c:pt idx="18">
                  <c:v>1958</c:v>
                </c:pt>
                <c:pt idx="19">
                  <c:v>1959</c:v>
                </c:pt>
              </c:numCache>
            </c:numRef>
          </c:cat>
          <c:val>
            <c:numRef>
              <c:f>'stats by mode'!$F$41:$F$60</c:f>
              <c:numCache>
                <c:formatCode>#,##0</c:formatCode>
                <c:ptCount val="20"/>
                <c:pt idx="0">
                  <c:v>5951</c:v>
                </c:pt>
                <c:pt idx="1">
                  <c:v>6085</c:v>
                </c:pt>
                <c:pt idx="2">
                  <c:v>7290</c:v>
                </c:pt>
                <c:pt idx="3">
                  <c:v>9150</c:v>
                </c:pt>
                <c:pt idx="4">
                  <c:v>9516</c:v>
                </c:pt>
                <c:pt idx="5">
                  <c:v>9426</c:v>
                </c:pt>
                <c:pt idx="6">
                  <c:v>9027</c:v>
                </c:pt>
                <c:pt idx="7">
                  <c:v>8096</c:v>
                </c:pt>
                <c:pt idx="8">
                  <c:v>6506</c:v>
                </c:pt>
                <c:pt idx="9">
                  <c:v>4839</c:v>
                </c:pt>
                <c:pt idx="10">
                  <c:v>3904</c:v>
                </c:pt>
                <c:pt idx="11">
                  <c:v>3101</c:v>
                </c:pt>
                <c:pt idx="12">
                  <c:v>2477</c:v>
                </c:pt>
                <c:pt idx="13">
                  <c:v>2036</c:v>
                </c:pt>
                <c:pt idx="14">
                  <c:v>1489</c:v>
                </c:pt>
                <c:pt idx="15">
                  <c:v>1207</c:v>
                </c:pt>
                <c:pt idx="16" formatCode="General">
                  <c:v>876</c:v>
                </c:pt>
                <c:pt idx="17" formatCode="General">
                  <c:v>679</c:v>
                </c:pt>
                <c:pt idx="18" formatCode="General">
                  <c:v>572</c:v>
                </c:pt>
                <c:pt idx="19" formatCode="General">
                  <c:v>521</c:v>
                </c:pt>
              </c:numCache>
            </c:numRef>
          </c:val>
        </c:ser>
        <c:ser>
          <c:idx val="5"/>
          <c:order val="5"/>
          <c:tx>
            <c:strRef>
              <c:f>'stats by mode'!$G$14</c:f>
              <c:strCache>
                <c:ptCount val="1"/>
                <c:pt idx="0">
                  <c:v>Trolleybus</c:v>
                </c:pt>
              </c:strCache>
            </c:strRef>
          </c:tx>
          <c:cat>
            <c:numRef>
              <c:f>'stats by mode'!$A$41:$A$60</c:f>
              <c:numCache>
                <c:formatCode>General</c:formatCode>
                <c:ptCount val="20"/>
                <c:pt idx="0">
                  <c:v>1940</c:v>
                </c:pt>
                <c:pt idx="1">
                  <c:v>1941</c:v>
                </c:pt>
                <c:pt idx="2">
                  <c:v>1942</c:v>
                </c:pt>
                <c:pt idx="3">
                  <c:v>1943</c:v>
                </c:pt>
                <c:pt idx="4">
                  <c:v>1944</c:v>
                </c:pt>
                <c:pt idx="5">
                  <c:v>1945</c:v>
                </c:pt>
                <c:pt idx="6">
                  <c:v>1946</c:v>
                </c:pt>
                <c:pt idx="7">
                  <c:v>1947</c:v>
                </c:pt>
                <c:pt idx="8">
                  <c:v>1948</c:v>
                </c:pt>
                <c:pt idx="9">
                  <c:v>1949</c:v>
                </c:pt>
                <c:pt idx="10">
                  <c:v>1950</c:v>
                </c:pt>
                <c:pt idx="11">
                  <c:v>1951</c:v>
                </c:pt>
                <c:pt idx="12">
                  <c:v>1952</c:v>
                </c:pt>
                <c:pt idx="13">
                  <c:v>1953</c:v>
                </c:pt>
                <c:pt idx="14">
                  <c:v>1954</c:v>
                </c:pt>
                <c:pt idx="15">
                  <c:v>1955</c:v>
                </c:pt>
                <c:pt idx="16">
                  <c:v>1956</c:v>
                </c:pt>
                <c:pt idx="17">
                  <c:v>1957</c:v>
                </c:pt>
                <c:pt idx="18">
                  <c:v>1958</c:v>
                </c:pt>
                <c:pt idx="19">
                  <c:v>1959</c:v>
                </c:pt>
              </c:numCache>
            </c:numRef>
          </c:cat>
          <c:val>
            <c:numRef>
              <c:f>'stats by mode'!$G$41:$G$60</c:f>
              <c:numCache>
                <c:formatCode>General</c:formatCode>
                <c:ptCount val="20"/>
                <c:pt idx="0">
                  <c:v>542</c:v>
                </c:pt>
                <c:pt idx="1">
                  <c:v>669</c:v>
                </c:pt>
                <c:pt idx="2">
                  <c:v>918</c:v>
                </c:pt>
                <c:pt idx="3" formatCode="#,##0">
                  <c:v>1220</c:v>
                </c:pt>
                <c:pt idx="4" formatCode="#,##0">
                  <c:v>1292</c:v>
                </c:pt>
                <c:pt idx="5" formatCode="#,##0">
                  <c:v>1298</c:v>
                </c:pt>
                <c:pt idx="6" formatCode="#,##0">
                  <c:v>1354</c:v>
                </c:pt>
                <c:pt idx="7" formatCode="#,##0">
                  <c:v>1398</c:v>
                </c:pt>
                <c:pt idx="8" formatCode="#,##0">
                  <c:v>1558</c:v>
                </c:pt>
                <c:pt idx="9" formatCode="#,##0">
                  <c:v>1691</c:v>
                </c:pt>
                <c:pt idx="10" formatCode="#,##0">
                  <c:v>1686</c:v>
                </c:pt>
                <c:pt idx="11" formatCode="#,##0">
                  <c:v>1658</c:v>
                </c:pt>
                <c:pt idx="12" formatCode="#,##0">
                  <c:v>1666</c:v>
                </c:pt>
                <c:pt idx="13" formatCode="#,##0">
                  <c:v>1587</c:v>
                </c:pt>
                <c:pt idx="14" formatCode="#,##0">
                  <c:v>1387</c:v>
                </c:pt>
                <c:pt idx="15" formatCode="#,##0">
                  <c:v>1223</c:v>
                </c:pt>
                <c:pt idx="16" formatCode="#,##0">
                  <c:v>1163</c:v>
                </c:pt>
                <c:pt idx="17" formatCode="#,##0">
                  <c:v>1003</c:v>
                </c:pt>
                <c:pt idx="18">
                  <c:v>843</c:v>
                </c:pt>
                <c:pt idx="19">
                  <c:v>749</c:v>
                </c:pt>
              </c:numCache>
            </c:numRef>
          </c:val>
        </c:ser>
        <c:dLbls>
          <c:showLegendKey val="0"/>
          <c:showVal val="0"/>
          <c:showCatName val="0"/>
          <c:showSerName val="0"/>
          <c:showPercent val="0"/>
          <c:showBubbleSize val="0"/>
        </c:dLbls>
        <c:axId val="76350592"/>
        <c:axId val="76352512"/>
      </c:areaChart>
      <c:dateAx>
        <c:axId val="76350592"/>
        <c:scaling>
          <c:orientation val="minMax"/>
        </c:scaling>
        <c:delete val="0"/>
        <c:axPos val="b"/>
        <c:numFmt formatCode="0" sourceLinked="0"/>
        <c:majorTickMark val="out"/>
        <c:minorTickMark val="none"/>
        <c:tickLblPos val="nextTo"/>
        <c:txPr>
          <a:bodyPr/>
          <a:lstStyle/>
          <a:p>
            <a:pPr>
              <a:defRPr baseline="0">
                <a:latin typeface="Tahoma" panose="020B0604030504040204" pitchFamily="34" charset="0"/>
              </a:defRPr>
            </a:pPr>
            <a:endParaRPr lang="en-US"/>
          </a:p>
        </c:txPr>
        <c:crossAx val="76352512"/>
        <c:crosses val="autoZero"/>
        <c:auto val="1"/>
        <c:lblOffset val="100"/>
        <c:baseTimeUnit val="days"/>
        <c:majorUnit val="5"/>
        <c:majorTimeUnit val="years"/>
        <c:minorUnit val="1"/>
        <c:minorTimeUnit val="years"/>
      </c:dateAx>
      <c:valAx>
        <c:axId val="76352512"/>
        <c:scaling>
          <c:orientation val="minMax"/>
        </c:scaling>
        <c:delete val="0"/>
        <c:axPos val="l"/>
        <c:majorGridlines/>
        <c:title>
          <c:tx>
            <c:rich>
              <a:bodyPr rot="-5400000" vert="horz"/>
              <a:lstStyle/>
              <a:p>
                <a:pPr>
                  <a:defRPr baseline="0">
                    <a:latin typeface="Tahoma" panose="020B0604030504040204" pitchFamily="34" charset="0"/>
                  </a:defRPr>
                </a:pPr>
                <a:r>
                  <a:rPr lang="en-US" baseline="0" dirty="0">
                    <a:latin typeface="Tahoma" panose="020B0604030504040204" pitchFamily="34" charset="0"/>
                  </a:rPr>
                  <a:t>Millions of Unlinked</a:t>
                </a:r>
              </a:p>
              <a:p>
                <a:pPr>
                  <a:defRPr baseline="0">
                    <a:latin typeface="Tahoma" panose="020B0604030504040204" pitchFamily="34" charset="0"/>
                  </a:defRPr>
                </a:pPr>
                <a:r>
                  <a:rPr lang="en-US" baseline="0" dirty="0">
                    <a:latin typeface="Tahoma" panose="020B0604030504040204" pitchFamily="34" charset="0"/>
                  </a:rPr>
                  <a:t> Passenger Trips</a:t>
                </a:r>
              </a:p>
            </c:rich>
          </c:tx>
          <c:layout/>
          <c:overlay val="0"/>
        </c:title>
        <c:numFmt formatCode="#,##0" sourceLinked="1"/>
        <c:majorTickMark val="out"/>
        <c:minorTickMark val="none"/>
        <c:tickLblPos val="nextTo"/>
        <c:txPr>
          <a:bodyPr/>
          <a:lstStyle/>
          <a:p>
            <a:pPr>
              <a:defRPr baseline="0">
                <a:latin typeface="Tahoma" panose="020B0604030504040204" pitchFamily="34" charset="0"/>
              </a:defRPr>
            </a:pPr>
            <a:endParaRPr lang="en-US"/>
          </a:p>
        </c:txPr>
        <c:crossAx val="76350592"/>
        <c:crosses val="autoZero"/>
        <c:crossBetween val="midCat"/>
      </c:valAx>
      <c:spPr>
        <a:solidFill>
          <a:srgbClr val="FFFFFF"/>
        </a:solidFill>
      </c:spPr>
    </c:plotArea>
    <c:legend>
      <c:legendPos val="r"/>
      <c:legendEntry>
        <c:idx val="3"/>
        <c:delete val="1"/>
      </c:legendEntry>
      <c:legendEntry>
        <c:idx val="4"/>
        <c:delete val="1"/>
      </c:legendEntry>
      <c:layout>
        <c:manualLayout>
          <c:xMode val="edge"/>
          <c:yMode val="edge"/>
          <c:x val="0.84125976688035742"/>
          <c:y val="0.15701525590551191"/>
          <c:w val="0.13580443645534399"/>
          <c:h val="0.35520177165354438"/>
        </c:manualLayout>
      </c:layout>
      <c:overlay val="0"/>
      <c:spPr>
        <a:solidFill>
          <a:srgbClr val="FFFFFF"/>
        </a:solidFill>
      </c:spPr>
      <c:txPr>
        <a:bodyPr/>
        <a:lstStyle/>
        <a:p>
          <a:pPr>
            <a:defRPr baseline="0">
              <a:latin typeface="Tahoma" panose="020B0604030504040204" pitchFamily="34" charset="0"/>
            </a:defRPr>
          </a:pPr>
          <a:endParaRPr lang="en-US"/>
        </a:p>
      </c:txPr>
    </c:legend>
    <c:plotVisOnly val="1"/>
    <c:dispBlanksAs val="zero"/>
    <c:showDLblsOverMax val="0"/>
  </c:chart>
  <c:spPr>
    <a:noFill/>
  </c:spPr>
  <c:txPr>
    <a:bodyPr/>
    <a:lstStyle/>
    <a:p>
      <a:pPr>
        <a:defRPr sz="1400">
          <a:latin typeface="+mj-lt"/>
        </a:defRPr>
      </a:pPr>
      <a:endParaRPr lang="en-US"/>
    </a:p>
  </c:txPr>
  <c:externalData r:id="rId2">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0"/>
    </mc:Choice>
    <mc:Fallback>
      <c:style val="20"/>
    </mc:Fallback>
  </mc:AlternateContent>
  <c:chart>
    <c:title>
      <c:tx>
        <c:rich>
          <a:bodyPr/>
          <a:lstStyle/>
          <a:p>
            <a:pPr>
              <a:defRPr/>
            </a:pPr>
            <a:r>
              <a:rPr lang="en-US"/>
              <a:t>Number of Public Transportation Service</a:t>
            </a:r>
          </a:p>
          <a:p>
            <a:pPr>
              <a:defRPr/>
            </a:pPr>
            <a:r>
              <a:rPr lang="en-US"/>
              <a:t>Systems by Mode, 2009</a:t>
            </a:r>
          </a:p>
        </c:rich>
      </c:tx>
      <c:layout>
        <c:manualLayout>
          <c:xMode val="edge"/>
          <c:yMode val="edge"/>
          <c:x val="0.13211687537268932"/>
          <c:y val="4.6296296296296523E-2"/>
        </c:manualLayout>
      </c:layout>
      <c:overlay val="0"/>
    </c:title>
    <c:autoTitleDeleted val="0"/>
    <c:plotArea>
      <c:layout/>
      <c:barChart>
        <c:barDir val="bar"/>
        <c:grouping val="clustered"/>
        <c:varyColors val="0"/>
        <c:ser>
          <c:idx val="0"/>
          <c:order val="0"/>
          <c:spPr>
            <a:solidFill>
              <a:srgbClr val="00B050"/>
            </a:solidFill>
          </c:spPr>
          <c:invertIfNegative val="0"/>
          <c:dLbls>
            <c:spPr>
              <a:noFill/>
              <a:ln>
                <a:noFill/>
              </a:ln>
              <a:effectLst/>
            </c:sp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Sheet1!$A$5:$A$11</c:f>
              <c:strCache>
                <c:ptCount val="7"/>
                <c:pt idx="0">
                  <c:v>Heavy Rail</c:v>
                </c:pt>
                <c:pt idx="1">
                  <c:v>Commuter Rail</c:v>
                </c:pt>
                <c:pt idx="2">
                  <c:v>Ferryboat</c:v>
                </c:pt>
                <c:pt idx="3">
                  <c:v>Light Rail</c:v>
                </c:pt>
                <c:pt idx="4">
                  <c:v>Vanpool</c:v>
                </c:pt>
                <c:pt idx="5">
                  <c:v>Bus</c:v>
                </c:pt>
                <c:pt idx="6">
                  <c:v>Paratransit</c:v>
                </c:pt>
              </c:strCache>
            </c:strRef>
          </c:cat>
          <c:val>
            <c:numRef>
              <c:f>Sheet1!$D$5:$D$11</c:f>
              <c:numCache>
                <c:formatCode>General</c:formatCode>
                <c:ptCount val="7"/>
                <c:pt idx="0">
                  <c:v>15</c:v>
                </c:pt>
                <c:pt idx="1">
                  <c:v>27</c:v>
                </c:pt>
                <c:pt idx="2">
                  <c:v>32</c:v>
                </c:pt>
                <c:pt idx="3">
                  <c:v>35</c:v>
                </c:pt>
                <c:pt idx="4">
                  <c:v>77</c:v>
                </c:pt>
                <c:pt idx="5" formatCode="#,##0">
                  <c:v>1088</c:v>
                </c:pt>
                <c:pt idx="6" formatCode="#,##0">
                  <c:v>6700</c:v>
                </c:pt>
              </c:numCache>
            </c:numRef>
          </c:val>
        </c:ser>
        <c:dLbls>
          <c:showLegendKey val="0"/>
          <c:showVal val="0"/>
          <c:showCatName val="0"/>
          <c:showSerName val="0"/>
          <c:showPercent val="0"/>
          <c:showBubbleSize val="0"/>
        </c:dLbls>
        <c:gapWidth val="150"/>
        <c:axId val="155107328"/>
        <c:axId val="155108864"/>
      </c:barChart>
      <c:catAx>
        <c:axId val="155107328"/>
        <c:scaling>
          <c:orientation val="minMax"/>
        </c:scaling>
        <c:delete val="0"/>
        <c:axPos val="l"/>
        <c:numFmt formatCode="General" sourceLinked="0"/>
        <c:majorTickMark val="out"/>
        <c:minorTickMark val="none"/>
        <c:tickLblPos val="nextTo"/>
        <c:crossAx val="155108864"/>
        <c:crosses val="autoZero"/>
        <c:auto val="1"/>
        <c:lblAlgn val="ctr"/>
        <c:lblOffset val="100"/>
        <c:noMultiLvlLbl val="0"/>
      </c:catAx>
      <c:valAx>
        <c:axId val="155108864"/>
        <c:scaling>
          <c:orientation val="minMax"/>
        </c:scaling>
        <c:delete val="0"/>
        <c:axPos val="b"/>
        <c:majorGridlines/>
        <c:title>
          <c:tx>
            <c:rich>
              <a:bodyPr/>
              <a:lstStyle/>
              <a:p>
                <a:pPr>
                  <a:defRPr/>
                </a:pPr>
                <a:r>
                  <a:rPr lang="en-US"/>
                  <a:t>Number of Agencies</a:t>
                </a:r>
              </a:p>
            </c:rich>
          </c:tx>
          <c:overlay val="0"/>
        </c:title>
        <c:numFmt formatCode="#,##0" sourceLinked="0"/>
        <c:majorTickMark val="out"/>
        <c:minorTickMark val="none"/>
        <c:tickLblPos val="nextTo"/>
        <c:crossAx val="155107328"/>
        <c:crosses val="autoZero"/>
        <c:crossBetween val="between"/>
      </c:valAx>
    </c:plotArea>
    <c:plotVisOnly val="1"/>
    <c:dispBlanksAs val="gap"/>
    <c:showDLblsOverMax val="0"/>
  </c:chart>
  <c:spPr>
    <a:solidFill>
      <a:schemeClr val="bg1"/>
    </a:solidFill>
  </c:spPr>
  <c:txPr>
    <a:bodyPr/>
    <a:lstStyle/>
    <a:p>
      <a:pPr>
        <a:defRPr sz="1100"/>
      </a:pPr>
      <a:endParaRPr lang="en-US"/>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9B71D85-367C-4C6D-B64D-F8F86FB525D5}" type="datetimeFigureOut">
              <a:rPr lang="en-US" smtClean="0"/>
              <a:pPr/>
              <a:t>6/4/2015</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1A1F8C8-8E18-48E8-A745-10AB944894D6}" type="slidenum">
              <a:rPr lang="en-US" smtClean="0"/>
              <a:pPr/>
              <a:t>‹#›</a:t>
            </a:fld>
            <a:endParaRPr lang="en-US" dirty="0"/>
          </a:p>
        </p:txBody>
      </p:sp>
    </p:spTree>
    <p:extLst>
      <p:ext uri="{BB962C8B-B14F-4D97-AF65-F5344CB8AC3E}">
        <p14:creationId xmlns:p14="http://schemas.microsoft.com/office/powerpoint/2010/main" val="159853902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3" Type="http://schemas.openxmlformats.org/officeDocument/2006/relationships/hyperlink" Target="http://publictransport.about.com/od/Transit_Technology/a/Software-Used-In-The-Public-Transit-Profession-Arcview-By-Esri.htm" TargetMode="External"/><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fastlane.dot.gov/2012/01/streetcar-forum.html" TargetMode="External"/><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Image Placeholder 5"/>
          <p:cNvSpPr>
            <a:spLocks noGrp="1" noRot="1" noChangeAspect="1"/>
          </p:cNvSpPr>
          <p:nvPr>
            <p:ph type="sldImg"/>
          </p:nvPr>
        </p:nvSpPr>
        <p:spPr/>
      </p:sp>
      <p:sp>
        <p:nvSpPr>
          <p:cNvPr id="7" name="Notes Placeholder 6"/>
          <p:cNvSpPr>
            <a:spLocks noGrp="1"/>
          </p:cNvSpPr>
          <p:nvPr>
            <p:ph type="body" idx="1"/>
          </p:nvPr>
        </p:nvSpPr>
        <p:spPr/>
        <p:txBody>
          <a:bodyPr>
            <a:normAutofit/>
          </a:bodyPr>
          <a:lstStyle/>
          <a:p>
            <a:endParaRPr lang="en-US" dirty="0"/>
          </a:p>
        </p:txBody>
      </p:sp>
    </p:spTree>
    <p:extLst>
      <p:ext uri="{BB962C8B-B14F-4D97-AF65-F5344CB8AC3E}">
        <p14:creationId xmlns:p14="http://schemas.microsoft.com/office/powerpoint/2010/main" val="376513058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22" name="Rectangle 2"/>
          <p:cNvSpPr>
            <a:spLocks noGrp="1" noRot="1" noChangeAspect="1" noChangeArrowheads="1" noTextEdit="1"/>
          </p:cNvSpPr>
          <p:nvPr>
            <p:ph type="sldImg"/>
          </p:nvPr>
        </p:nvSpPr>
        <p:spPr>
          <a:ln/>
        </p:spPr>
      </p:sp>
      <p:sp>
        <p:nvSpPr>
          <p:cNvPr id="1054723" name="Rectangle 3"/>
          <p:cNvSpPr>
            <a:spLocks noGrp="1" noChangeArrowheads="1"/>
          </p:cNvSpPr>
          <p:nvPr>
            <p:ph type="body" idx="1"/>
          </p:nvPr>
        </p:nvSpPr>
        <p:spPr/>
        <p:txBody>
          <a:bodyPr/>
          <a:lstStyle/>
          <a:p>
            <a:r>
              <a:rPr lang="en-US" b="1" dirty="0"/>
              <a:t>Key </a:t>
            </a:r>
            <a:r>
              <a:rPr lang="en-US" b="1" dirty="0" smtClean="0"/>
              <a:t>Message:</a:t>
            </a:r>
            <a:r>
              <a:rPr lang="en-US" b="0" baseline="0" dirty="0"/>
              <a:t> </a:t>
            </a:r>
            <a:r>
              <a:rPr lang="en-US" dirty="0" smtClean="0"/>
              <a:t>Freeways </a:t>
            </a:r>
            <a:r>
              <a:rPr lang="en-US" dirty="0"/>
              <a:t>further increased the distance a person could live from the city center, and still get there in the same amount of time.</a:t>
            </a:r>
          </a:p>
          <a:p>
            <a:endParaRPr lang="en-US" b="1" dirty="0" smtClean="0"/>
          </a:p>
          <a:p>
            <a:r>
              <a:rPr lang="en-US" b="1" dirty="0" smtClean="0"/>
              <a:t>Background Information:</a:t>
            </a:r>
            <a:r>
              <a:rPr lang="en-US" b="1" baseline="0" dirty="0" smtClean="0"/>
              <a:t> </a:t>
            </a:r>
            <a:r>
              <a:rPr lang="en-US" b="0" baseline="0" dirty="0" smtClean="0"/>
              <a:t>Columbia, MD is an example of a typical car-dependent suburb. It is </a:t>
            </a:r>
            <a:r>
              <a:rPr lang="en-US" dirty="0" smtClean="0"/>
              <a:t>8 miles wide, which means that a</a:t>
            </a:r>
            <a:r>
              <a:rPr lang="en-US" baseline="0" dirty="0" smtClean="0"/>
              <a:t> car must be used to drive across it. Depending on traffic, it would take the same amount of time to do so – about 10 minutes – as it would to walk the half-mile across Peabody Heights/Charles Village, the street car suburb. Columbia is also far from downtown Washington DC, enabled by cheap land and transportation. Sprawling, disconnected locations means that public transit struggles to compete with the efficiency of private vehicles.</a:t>
            </a:r>
            <a:endParaRPr lang="en-US" dirty="0"/>
          </a:p>
          <a:p>
            <a:pPr>
              <a:buFontTx/>
              <a:buNone/>
            </a:pPr>
            <a:endParaRPr lang="en-US" dirty="0" smtClean="0"/>
          </a:p>
          <a:p>
            <a:pPr>
              <a:buFontTx/>
              <a:buNone/>
            </a:pPr>
            <a:r>
              <a:rPr lang="en-US" dirty="0" smtClean="0"/>
              <a:t>Sources: </a:t>
            </a:r>
            <a:r>
              <a:rPr lang="en-US" dirty="0" err="1" smtClean="0"/>
              <a:t>Bloustein</a:t>
            </a:r>
            <a:r>
              <a:rPr lang="en-US" dirty="0" smtClean="0"/>
              <a:t> TLU PowerPoint</a:t>
            </a:r>
            <a:endParaRPr lang="en-US" dirty="0"/>
          </a:p>
          <a:p>
            <a:pPr>
              <a:buFontTx/>
              <a:buChar char="•"/>
            </a:pPr>
            <a:endParaRPr lang="en-US" dirty="0"/>
          </a:p>
          <a:p>
            <a:pPr>
              <a:buFontTx/>
              <a:buChar char="•"/>
            </a:pPr>
            <a:endParaRPr lang="en-US" dirty="0"/>
          </a:p>
        </p:txBody>
      </p:sp>
    </p:spTree>
    <p:extLst>
      <p:ext uri="{BB962C8B-B14F-4D97-AF65-F5344CB8AC3E}">
        <p14:creationId xmlns:p14="http://schemas.microsoft.com/office/powerpoint/2010/main" val="49626051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Image Placeholder 6"/>
          <p:cNvSpPr>
            <a:spLocks noGrp="1" noRot="1" noChangeAspect="1"/>
          </p:cNvSpPr>
          <p:nvPr>
            <p:ph type="sldImg"/>
          </p:nvPr>
        </p:nvSpPr>
        <p:spPr/>
      </p:sp>
      <p:sp>
        <p:nvSpPr>
          <p:cNvPr id="8" name="Notes Placeholder 7"/>
          <p:cNvSpPr>
            <a:spLocks noGrp="1"/>
          </p:cNvSpPr>
          <p:nvPr>
            <p:ph type="body" idx="1"/>
          </p:nvPr>
        </p:nvSpPr>
        <p:spPr/>
        <p:txBody>
          <a:bodyPr>
            <a:normAutofit/>
          </a:bodyPr>
          <a:lstStyle/>
          <a:p>
            <a:pPr defTabSz="914212">
              <a:defRPr/>
            </a:pPr>
            <a:r>
              <a:rPr lang="en-US" b="1" dirty="0" smtClean="0"/>
              <a:t>Key Message:</a:t>
            </a:r>
            <a:r>
              <a:rPr lang="en-US" b="0" dirty="0" smtClean="0"/>
              <a:t> A</a:t>
            </a:r>
            <a:r>
              <a:rPr lang="en-US" b="0" baseline="0" dirty="0" smtClean="0"/>
              <a:t> multitude of factors – including inner city troubles and the affordability of cars and suburban houses – caused transit ridership to decline rapidly during this period. However, the federal government stepped in and began to invest in transit.</a:t>
            </a:r>
            <a:endParaRPr lang="en-US" b="1" dirty="0" smtClean="0"/>
          </a:p>
          <a:p>
            <a:pPr defTabSz="914212">
              <a:defRPr/>
            </a:pPr>
            <a:endParaRPr lang="en-US" b="1" dirty="0" smtClean="0"/>
          </a:p>
          <a:p>
            <a:pPr defTabSz="914212">
              <a:defRPr/>
            </a:pPr>
            <a:r>
              <a:rPr lang="en-US" b="1" dirty="0" smtClean="0"/>
              <a:t>Background</a:t>
            </a:r>
            <a:r>
              <a:rPr lang="en-US" b="1" baseline="0" dirty="0" smtClean="0"/>
              <a:t> Information:</a:t>
            </a:r>
            <a:r>
              <a:rPr lang="en-US" b="0" baseline="0" dirty="0" smtClean="0"/>
              <a:t> The exodus from cities and the rise of sprawling suburbs continued to cause transit ridership to decline.</a:t>
            </a:r>
          </a:p>
          <a:p>
            <a:pPr defTabSz="914212">
              <a:defRPr/>
            </a:pPr>
            <a:endParaRPr lang="en-US" b="0" baseline="0" dirty="0" smtClean="0"/>
          </a:p>
          <a:p>
            <a:pPr defTabSz="914212">
              <a:defRPr/>
            </a:pPr>
            <a:r>
              <a:rPr lang="en-US" b="0" baseline="0" dirty="0" smtClean="0"/>
              <a:t>As transit agencies stopped being profitable, some were taken over by the public sector to continue providing transportation as a public service.  Others just shut down entirely.</a:t>
            </a:r>
          </a:p>
          <a:p>
            <a:pPr defTabSz="914212">
              <a:defRPr/>
            </a:pPr>
            <a:endParaRPr lang="en-US" b="0" baseline="0" dirty="0" smtClean="0"/>
          </a:p>
          <a:p>
            <a:pPr defTabSz="914212">
              <a:defRPr/>
            </a:pPr>
            <a:r>
              <a:rPr lang="en-US" b="0" baseline="0" dirty="0" smtClean="0"/>
              <a:t>Starting in 1964, the federal government stepped in to stop its absolute decline, with the 1964 Urban Mass Transportation Act. The Act provided $375 million capital assistance over three years.</a:t>
            </a:r>
          </a:p>
          <a:p>
            <a:pPr defTabSz="914212">
              <a:defRPr/>
            </a:pPr>
            <a:endParaRPr lang="en-US" b="0" baseline="0" dirty="0" smtClean="0"/>
          </a:p>
          <a:p>
            <a:pPr defTabSz="914212">
              <a:defRPr/>
            </a:pPr>
            <a:r>
              <a:rPr lang="en-US" b="0" baseline="0" dirty="0" smtClean="0"/>
              <a:t>Finally, in 1974, the National Mass Transportation Assistance Act for the first time authorized the use of federal funds for assistance with transit operation, broadening the use of federal funds and allowing state and local governments more flexibility. It required urban areas to coordinate multimodal transportation planning with a long-range planning requirement.</a:t>
            </a:r>
            <a:endParaRPr lang="en-US" b="1" dirty="0" smtClean="0"/>
          </a:p>
          <a:p>
            <a:pPr defTabSz="914212">
              <a:defRPr/>
            </a:pPr>
            <a:endParaRPr lang="en-US" dirty="0" smtClean="0"/>
          </a:p>
          <a:p>
            <a:pPr defTabSz="914212">
              <a:defRPr/>
            </a:pPr>
            <a:r>
              <a:rPr lang="en-US" dirty="0" smtClean="0"/>
              <a:t>Sources: Weiner, Edward,</a:t>
            </a:r>
            <a:r>
              <a:rPr lang="en-US" baseline="0" dirty="0" smtClean="0"/>
              <a:t> “History of Urban Transportation Planning”; </a:t>
            </a:r>
            <a:r>
              <a:rPr lang="en-US" dirty="0" smtClean="0"/>
              <a:t>TCRP,</a:t>
            </a:r>
            <a:r>
              <a:rPr lang="en-US" baseline="0" dirty="0" smtClean="0"/>
              <a:t> “Making Transit Work”; FTA, </a:t>
            </a:r>
            <a:r>
              <a:rPr lang="en-US" i="1" baseline="0" dirty="0" smtClean="0"/>
              <a:t>History</a:t>
            </a:r>
            <a:endParaRPr lang="en-US" dirty="0" smtClean="0"/>
          </a:p>
          <a:p>
            <a:endParaRPr lang="en-US" dirty="0"/>
          </a:p>
        </p:txBody>
      </p:sp>
    </p:spTree>
    <p:extLst>
      <p:ext uri="{BB962C8B-B14F-4D97-AF65-F5344CB8AC3E}">
        <p14:creationId xmlns:p14="http://schemas.microsoft.com/office/powerpoint/2010/main" val="293540492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Key Message:</a:t>
            </a:r>
            <a:r>
              <a:rPr lang="en-US" b="0" dirty="0" smtClean="0"/>
              <a:t> A</a:t>
            </a:r>
            <a:r>
              <a:rPr lang="en-US" b="0" baseline="0" dirty="0" smtClean="0"/>
              <a:t> series of transportation bills, building on early ones from the 1960s and 1970s, helped stave off transit’s absolute decline.</a:t>
            </a:r>
            <a:endParaRPr lang="en-US" b="1" dirty="0" smtClean="0"/>
          </a:p>
          <a:p>
            <a:endParaRPr lang="en-US" b="1" dirty="0" smtClean="0"/>
          </a:p>
          <a:p>
            <a:pPr defTabSz="895759">
              <a:defRPr/>
            </a:pPr>
            <a:r>
              <a:rPr lang="en-US" b="1" dirty="0" smtClean="0"/>
              <a:t>Background Information: </a:t>
            </a:r>
            <a:r>
              <a:rPr lang="en-US" b="0" dirty="0" smtClean="0"/>
              <a:t>The federal</a:t>
            </a:r>
            <a:r>
              <a:rPr lang="en-US" b="0" baseline="0" dirty="0" smtClean="0"/>
              <a:t> government continued to expand public transportation funding during this era, including raising the gas tax, increasing the number of transit programs, and allowing greater flexibility in project selection. For example, the ISTEA legislation included the Congestion Mitigation and Air Quality (CMAQ) program to help regions comply with the new clean air standards, and required that states allocate a portion of their funds to MPOs.</a:t>
            </a:r>
            <a:endParaRPr lang="en-US" b="1" dirty="0" smtClean="0"/>
          </a:p>
          <a:p>
            <a:endParaRPr lang="en-US" b="1" dirty="0" smtClean="0"/>
          </a:p>
          <a:p>
            <a:r>
              <a:rPr lang="en-US" b="0" dirty="0" smtClean="0"/>
              <a:t>Sources: Transportation For America,</a:t>
            </a:r>
            <a:r>
              <a:rPr lang="en-US" b="0" baseline="0" dirty="0" smtClean="0"/>
              <a:t> “</a:t>
            </a:r>
            <a:r>
              <a:rPr lang="en-US" dirty="0" smtClean="0"/>
              <a:t>Transportation 101: An Introduction to Federal Transportation Policy”; USDOT, “Legislation, Regulations, and Guidance: Intermodal Surface Transportation Efficiency Act of 1991 Information”; Weiner, Edward,</a:t>
            </a:r>
            <a:r>
              <a:rPr lang="en-US" baseline="0" dirty="0" smtClean="0"/>
              <a:t> “History of Urban Transportation Planning”</a:t>
            </a:r>
            <a:endParaRPr lang="en-US" b="0" dirty="0"/>
          </a:p>
        </p:txBody>
      </p:sp>
    </p:spTree>
    <p:extLst>
      <p:ext uri="{BB962C8B-B14F-4D97-AF65-F5344CB8AC3E}">
        <p14:creationId xmlns:p14="http://schemas.microsoft.com/office/powerpoint/2010/main" val="91158237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defTabSz="914212">
              <a:defRPr/>
            </a:pPr>
            <a:r>
              <a:rPr lang="en-US" dirty="0" smtClean="0"/>
              <a:t>Today,</a:t>
            </a:r>
            <a:r>
              <a:rPr lang="en-US" baseline="0" dirty="0" smtClean="0"/>
              <a:t> transit ridership continues its steady growth as the nation becomes more urbanized.  The most common trip purpose that transit serves is the commute trip – 60% of all transit trips are made to get to and from work.  But viewed from the </a:t>
            </a:r>
            <a:r>
              <a:rPr lang="en-US" i="1" baseline="0" dirty="0" smtClean="0"/>
              <a:t>commuter</a:t>
            </a:r>
            <a:r>
              <a:rPr lang="en-US" baseline="0" dirty="0" smtClean="0"/>
              <a:t> perspective, transit still represents a small share of that market.  Transit still has a long way to go to become a good option for more Americans.</a:t>
            </a:r>
            <a:endParaRPr lang="en-US" dirty="0" smtClean="0"/>
          </a:p>
          <a:p>
            <a:pPr defTabSz="914212">
              <a:defRPr/>
            </a:pPr>
            <a:endParaRPr lang="en-US" dirty="0" smtClean="0"/>
          </a:p>
          <a:p>
            <a:pPr defTabSz="914212">
              <a:defRPr/>
            </a:pPr>
            <a:endParaRPr lang="en-US" dirty="0" smtClean="0"/>
          </a:p>
          <a:p>
            <a:pPr defTabSz="914212">
              <a:defRPr/>
            </a:pPr>
            <a:r>
              <a:rPr lang="en-US" dirty="0" smtClean="0"/>
              <a:t>Sources:</a:t>
            </a:r>
            <a:r>
              <a:rPr lang="en-US" baseline="0" dirty="0" smtClean="0"/>
              <a:t> </a:t>
            </a:r>
          </a:p>
          <a:p>
            <a:pPr defTabSz="914212">
              <a:defRPr/>
            </a:pPr>
            <a:r>
              <a:rPr lang="en-US" baseline="0" dirty="0" smtClean="0"/>
              <a:t>NHTS 2009</a:t>
            </a:r>
            <a:br>
              <a:rPr lang="en-US" baseline="0" dirty="0" smtClean="0"/>
            </a:br>
            <a:r>
              <a:rPr lang="en-US" baseline="0" dirty="0" smtClean="0"/>
              <a:t>APTA, </a:t>
            </a:r>
            <a:r>
              <a:rPr lang="en-US" i="1" baseline="0" dirty="0" smtClean="0"/>
              <a:t>Transportation Fact Book: 2011</a:t>
            </a:r>
            <a:endParaRPr lang="en-US" dirty="0" smtClean="0"/>
          </a:p>
          <a:p>
            <a:r>
              <a:rPr lang="en-US" baseline="0" dirty="0" smtClean="0"/>
              <a:t>APTA, Profile of Public Transportation Passengers</a:t>
            </a:r>
            <a:endParaRPr lang="en-US" dirty="0"/>
          </a:p>
        </p:txBody>
      </p:sp>
    </p:spTree>
    <p:extLst>
      <p:ext uri="{BB962C8B-B14F-4D97-AF65-F5344CB8AC3E}">
        <p14:creationId xmlns:p14="http://schemas.microsoft.com/office/powerpoint/2010/main" val="303512804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New York City dominates the national data on public</a:t>
            </a:r>
            <a:r>
              <a:rPr lang="en-US" baseline="0" dirty="0" smtClean="0"/>
              <a:t> transit, as it has 40% of the nation’s unlinked transit trips.</a:t>
            </a:r>
            <a:br>
              <a:rPr lang="en-US" baseline="0" dirty="0" smtClean="0"/>
            </a:br>
            <a:endParaRPr lang="en-US" baseline="0" dirty="0" smtClean="0"/>
          </a:p>
          <a:p>
            <a:r>
              <a:rPr lang="en-US" baseline="0" dirty="0" smtClean="0"/>
              <a:t>Point out the other top metropolitan areas.</a:t>
            </a:r>
          </a:p>
          <a:p>
            <a:endParaRPr lang="en-US" baseline="0" dirty="0" smtClean="0"/>
          </a:p>
          <a:p>
            <a:r>
              <a:rPr lang="en-US" baseline="0" dirty="0" smtClean="0"/>
              <a:t>Also briefly discuss the unique challenges of transit in rural areas.</a:t>
            </a:r>
            <a:endParaRPr lang="en-US" dirty="0"/>
          </a:p>
        </p:txBody>
      </p:sp>
    </p:spTree>
    <p:extLst>
      <p:ext uri="{BB962C8B-B14F-4D97-AF65-F5344CB8AC3E}">
        <p14:creationId xmlns:p14="http://schemas.microsoft.com/office/powerpoint/2010/main" val="214500322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 distinction</a:t>
            </a:r>
            <a:r>
              <a:rPr lang="en-US" baseline="0" dirty="0" smtClean="0"/>
              <a:t> between linked and unlinked trips is important as we discuss statistics about transport.</a:t>
            </a:r>
          </a:p>
          <a:p>
            <a:endParaRPr lang="en-US" baseline="0" dirty="0" smtClean="0"/>
          </a:p>
          <a:p>
            <a:r>
              <a:rPr lang="en-US" baseline="0" dirty="0" smtClean="0"/>
              <a:t>Explain:  Raw data from the transit </a:t>
            </a:r>
            <a:r>
              <a:rPr lang="en-US" baseline="0" dirty="0" err="1" smtClean="0"/>
              <a:t>farebox</a:t>
            </a:r>
            <a:r>
              <a:rPr lang="en-US" baseline="0" dirty="0" smtClean="0"/>
              <a:t> will be </a:t>
            </a:r>
            <a:r>
              <a:rPr lang="en-US" b="1" baseline="0" dirty="0" smtClean="0"/>
              <a:t>unlinked</a:t>
            </a:r>
            <a:r>
              <a:rPr lang="en-US" baseline="0" dirty="0" smtClean="0"/>
              <a:t> trips.  If every traveler is making one transfer, then the number of </a:t>
            </a:r>
            <a:r>
              <a:rPr lang="en-US" b="1" baseline="0" dirty="0" smtClean="0"/>
              <a:t>linked</a:t>
            </a:r>
            <a:r>
              <a:rPr lang="en-US" baseline="0" dirty="0" smtClean="0"/>
              <a:t> trips is half as many.</a:t>
            </a:r>
          </a:p>
          <a:p>
            <a:endParaRPr lang="en-US" baseline="0" dirty="0" smtClean="0"/>
          </a:p>
          <a:p>
            <a:r>
              <a:rPr lang="en-US" baseline="0" dirty="0" smtClean="0"/>
              <a:t>Trip linking is NOT the same as trip chaining (e.g. stopping at an extra destination on the way from work.)</a:t>
            </a:r>
          </a:p>
          <a:p>
            <a:endParaRPr lang="en-US" baseline="0" dirty="0" smtClean="0"/>
          </a:p>
          <a:p>
            <a:r>
              <a:rPr lang="en-US" baseline="0" dirty="0" smtClean="0"/>
              <a:t>Also, note that NEITHER of these metrics represents the number of individuals using your service.  A traditional transit commuter makes two linked trips on transit per day – and if transfers are involved then there will be even more unlinked trips.  Determining the number of individuals your system serves requires a bit of calculation from the trip numbers.</a:t>
            </a:r>
            <a:endParaRPr lang="en-US" dirty="0"/>
          </a:p>
        </p:txBody>
      </p:sp>
    </p:spTree>
    <p:extLst>
      <p:ext uri="{BB962C8B-B14F-4D97-AF65-F5344CB8AC3E}">
        <p14:creationId xmlns:p14="http://schemas.microsoft.com/office/powerpoint/2010/main" val="130898349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Image Placeholder 5"/>
          <p:cNvSpPr>
            <a:spLocks noGrp="1" noRot="1" noChangeAspect="1"/>
          </p:cNvSpPr>
          <p:nvPr>
            <p:ph type="sldImg"/>
          </p:nvPr>
        </p:nvSpPr>
        <p:spPr/>
      </p:sp>
      <p:sp>
        <p:nvSpPr>
          <p:cNvPr id="7" name="Notes Placeholder 6"/>
          <p:cNvSpPr>
            <a:spLocks noGrp="1"/>
          </p:cNvSpPr>
          <p:nvPr>
            <p:ph type="body" idx="1"/>
          </p:nvPr>
        </p:nvSpPr>
        <p:spPr/>
        <p:txBody>
          <a:bodyPr>
            <a:normAutofit/>
          </a:bodyPr>
          <a:lstStyle/>
          <a:p>
            <a:endParaRPr lang="en-US"/>
          </a:p>
        </p:txBody>
      </p:sp>
    </p:spTree>
    <p:extLst>
      <p:ext uri="{BB962C8B-B14F-4D97-AF65-F5344CB8AC3E}">
        <p14:creationId xmlns:p14="http://schemas.microsoft.com/office/powerpoint/2010/main" val="82957993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Image Placeholder 5"/>
          <p:cNvSpPr>
            <a:spLocks noGrp="1" noRot="1" noChangeAspect="1"/>
          </p:cNvSpPr>
          <p:nvPr>
            <p:ph type="sldImg"/>
          </p:nvPr>
        </p:nvSpPr>
        <p:spPr/>
      </p:sp>
      <p:sp>
        <p:nvSpPr>
          <p:cNvPr id="7" name="Notes Placeholder 6"/>
          <p:cNvSpPr>
            <a:spLocks noGrp="1"/>
          </p:cNvSpPr>
          <p:nvPr>
            <p:ph type="body" idx="1"/>
          </p:nvPr>
        </p:nvSpPr>
        <p:spPr/>
        <p:txBody>
          <a:bodyPr>
            <a:normAutofit/>
          </a:bodyPr>
          <a:lstStyle/>
          <a:p>
            <a:endParaRPr lang="en-US"/>
          </a:p>
        </p:txBody>
      </p:sp>
    </p:spTree>
    <p:extLst>
      <p:ext uri="{BB962C8B-B14F-4D97-AF65-F5344CB8AC3E}">
        <p14:creationId xmlns:p14="http://schemas.microsoft.com/office/powerpoint/2010/main" val="362121100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normAutofit/>
          </a:bodyPr>
          <a:lstStyle/>
          <a:p>
            <a:r>
              <a:rPr lang="en-US" dirty="0" smtClean="0"/>
              <a:t>The data is useless without a comprehensive understanding of what the data is measuring; the plans resulting from this lack of understanding can give rise to the often true observations of the public that the “people who plan these bus routes never ride the buses.”</a:t>
            </a:r>
          </a:p>
          <a:p>
            <a:endParaRPr lang="en-US" dirty="0" smtClean="0"/>
          </a:p>
          <a:p>
            <a:r>
              <a:rPr lang="en-US" dirty="0" smtClean="0"/>
              <a:t>Image:</a:t>
            </a:r>
          </a:p>
          <a:p>
            <a:r>
              <a:rPr lang="en-US" dirty="0" smtClean="0"/>
              <a:t>http://www.flickr.com/photos/r-h/63359584/</a:t>
            </a:r>
            <a:endParaRPr lang="en-US" dirty="0"/>
          </a:p>
        </p:txBody>
      </p:sp>
      <p:sp>
        <p:nvSpPr>
          <p:cNvPr id="7" name="Slide Image Placeholder 6"/>
          <p:cNvSpPr>
            <a:spLocks noGrp="1" noRot="1" noChangeAspect="1"/>
          </p:cNvSpPr>
          <p:nvPr>
            <p:ph type="sldImg"/>
          </p:nvPr>
        </p:nvSpPr>
        <p:spPr/>
      </p:sp>
    </p:spTree>
    <p:extLst>
      <p:ext uri="{BB962C8B-B14F-4D97-AF65-F5344CB8AC3E}">
        <p14:creationId xmlns:p14="http://schemas.microsoft.com/office/powerpoint/2010/main" val="119356548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normAutofit/>
          </a:bodyPr>
          <a:lstStyle/>
          <a:p>
            <a:r>
              <a:rPr lang="en-US" dirty="0" smtClean="0"/>
              <a:t>The AVL system tells us that a particular bus trip is chronically late; is it late because it does not have enough running time, because the driver is driving especially slowly because they are socializing with a friend who always riders that particular trip, or for some other reason? </a:t>
            </a:r>
          </a:p>
          <a:p>
            <a:r>
              <a:rPr lang="en-US" dirty="0" smtClean="0"/>
              <a:t>The scheduled times of two routes on two different southern California transit agencies suggested that at a particular location an excellent transfer opportunity existed. However, observations of the transfer location showed that one bus was chronically late, and arrived at the transfer location about one minute after the other bus left. As a result, the schedules were adjusted to insure the connection.</a:t>
            </a:r>
          </a:p>
          <a:p>
            <a:endParaRPr lang="en-US" dirty="0" smtClean="0"/>
          </a:p>
          <a:p>
            <a:r>
              <a:rPr lang="en-US" dirty="0" smtClean="0"/>
              <a:t>Image:</a:t>
            </a:r>
          </a:p>
          <a:p>
            <a:r>
              <a:rPr lang="en-US" dirty="0" smtClean="0"/>
              <a:t>http://www.flickr.com/photos/michaelpatrick/1046671269/</a:t>
            </a:r>
          </a:p>
          <a:p>
            <a:endParaRPr lang="en-US" dirty="0"/>
          </a:p>
        </p:txBody>
      </p:sp>
      <p:sp>
        <p:nvSpPr>
          <p:cNvPr id="7" name="Slide Image Placeholder 6"/>
          <p:cNvSpPr>
            <a:spLocks noGrp="1" noRot="1" noChangeAspect="1"/>
          </p:cNvSpPr>
          <p:nvPr>
            <p:ph type="sldImg"/>
          </p:nvPr>
        </p:nvSpPr>
        <p:spPr/>
      </p:sp>
    </p:spTree>
    <p:extLst>
      <p:ext uri="{BB962C8B-B14F-4D97-AF65-F5344CB8AC3E}">
        <p14:creationId xmlns:p14="http://schemas.microsoft.com/office/powerpoint/2010/main" val="378622568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9" name="Rectangle 2"/>
          <p:cNvSpPr>
            <a:spLocks noGrp="1" noRot="1" noChangeAspect="1" noChangeArrowheads="1" noTextEdit="1"/>
          </p:cNvSpPr>
          <p:nvPr>
            <p:ph type="sldImg"/>
          </p:nvPr>
        </p:nvSpPr>
        <p:spPr>
          <a:ln/>
        </p:spPr>
      </p:sp>
      <p:sp>
        <p:nvSpPr>
          <p:cNvPr id="39940" name="Rectangle 3"/>
          <p:cNvSpPr>
            <a:spLocks noGrp="1" noChangeArrowheads="1"/>
          </p:cNvSpPr>
          <p:nvPr>
            <p:ph type="body" idx="1"/>
          </p:nvPr>
        </p:nvSpPr>
        <p:spPr>
          <a:xfrm>
            <a:off x="566739" y="4346576"/>
            <a:ext cx="5726112" cy="4124326"/>
          </a:xfrm>
          <a:noFill/>
          <a:ln/>
        </p:spPr>
        <p:txBody>
          <a:bodyPr/>
          <a:lstStyle/>
          <a:p>
            <a:pPr defTabSz="914212"/>
            <a:r>
              <a:rPr lang="en-US" u="sng" dirty="0" smtClean="0"/>
              <a:t>Full version</a:t>
            </a:r>
            <a:r>
              <a:rPr lang="en-US" dirty="0" smtClean="0"/>
              <a:t>:</a:t>
            </a:r>
          </a:p>
          <a:p>
            <a:pPr defTabSz="914212"/>
            <a:r>
              <a:rPr lang="en-US" dirty="0" smtClean="0"/>
              <a:t>This module seeks to prepare participants to practice public transit service planning.  The benefits of transit, how transit can meet community goals, and key concepts of the legal and political environment will be introduced.  Additionally, the course will provide an overview of available modes, operational concepts, and various system sizes.  Participants will gain an understanding of network design theory, as well as service policy performance metrics.  By the end of the course, participants will be able to undertake conceptual service planning/design and redesign, including routing and scheduling, transit budgeting, and calculating levels of service and capacity.</a:t>
            </a:r>
          </a:p>
          <a:p>
            <a:endParaRPr lang="en-US" dirty="0" smtClean="0"/>
          </a:p>
        </p:txBody>
      </p:sp>
    </p:spTree>
    <p:extLst>
      <p:ext uri="{BB962C8B-B14F-4D97-AF65-F5344CB8AC3E}">
        <p14:creationId xmlns:p14="http://schemas.microsoft.com/office/powerpoint/2010/main" val="389178118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3" name="Notes Placeholder 2"/>
          <p:cNvSpPr>
            <a:spLocks noGrp="1"/>
          </p:cNvSpPr>
          <p:nvPr>
            <p:ph type="body" idx="1"/>
          </p:nvPr>
        </p:nvSpPr>
        <p:spPr/>
        <p:txBody>
          <a:bodyPr>
            <a:normAutofit/>
          </a:bodyPr>
          <a:lstStyle/>
          <a:p>
            <a:r>
              <a:rPr lang="en-US" dirty="0" smtClean="0"/>
              <a:t>Under this definition, planning is a success if the public views it as successful. A limited stop bus route operated was only four minutes faster than the local bus route operating along the same corridor, which was approximately ten miles long. From a planning perspective, the limited stop route was a failure because of the negligible time savings. However, the public viewed it as much faster than the corresponding local route and therefore viewed the limited route as highly successful. As a result, the limited stop route was kept in operation.</a:t>
            </a:r>
          </a:p>
          <a:p>
            <a:endParaRPr lang="en-US" b="1" dirty="0" smtClean="0"/>
          </a:p>
          <a:p>
            <a:r>
              <a:rPr lang="en-US" b="0" baseline="0" dirty="0" smtClean="0"/>
              <a:t>Picture Source: http://thebrooklynink.com/2013/03/13/51904-a-new-bus-to-solve-their-problems-spring-creek-residents-not-so-sure/</a:t>
            </a:r>
          </a:p>
        </p:txBody>
      </p:sp>
      <p:sp>
        <p:nvSpPr>
          <p:cNvPr id="7" name="Slide Image Placeholder 6"/>
          <p:cNvSpPr>
            <a:spLocks noGrp="1" noRot="1" noChangeAspect="1"/>
          </p:cNvSpPr>
          <p:nvPr>
            <p:ph type="sldImg"/>
          </p:nvPr>
        </p:nvSpPr>
        <p:spPr/>
      </p:sp>
    </p:spTree>
    <p:extLst>
      <p:ext uri="{BB962C8B-B14F-4D97-AF65-F5344CB8AC3E}">
        <p14:creationId xmlns:p14="http://schemas.microsoft.com/office/powerpoint/2010/main" val="361892959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Major service changes, including the addition or subtraction of routes, changes in route frequency, and changes in the service span of a route are generally worked on by agency service planners. </a:t>
            </a:r>
          </a:p>
          <a:p>
            <a:endParaRPr lang="en-US" dirty="0" smtClean="0"/>
          </a:p>
          <a:p>
            <a:r>
              <a:rPr lang="en-US" dirty="0" smtClean="0"/>
              <a:t>Ridership data generated is extensively used by planners to ensure that agency resources are deployed in the most efficient way possible. In addition to ridership data, planners also use demographic and geographic data</a:t>
            </a:r>
            <a:r>
              <a:rPr lang="en-US" dirty="0" smtClean="0">
                <a:hlinkClick r:id="rId3"/>
              </a:rPr>
              <a:t> </a:t>
            </a:r>
            <a:r>
              <a:rPr lang="en-US" dirty="0" smtClean="0"/>
              <a:t>to identify opportunities for new routes.</a:t>
            </a:r>
          </a:p>
          <a:p>
            <a:endParaRPr lang="en-US" dirty="0" smtClean="0"/>
          </a:p>
          <a:p>
            <a:r>
              <a:rPr lang="en-US" dirty="0" smtClean="0"/>
              <a:t>Unfortunately, the economic climate of today has meant that most major service changes are service reductions; planners use  service cut strategies in an attempt to minimize ridership losses accruing from the cuts.</a:t>
            </a:r>
          </a:p>
          <a:p>
            <a:endParaRPr lang="en-US" dirty="0" smtClean="0"/>
          </a:p>
          <a:p>
            <a:r>
              <a:rPr lang="en-US" dirty="0" smtClean="0"/>
              <a:t>Image:</a:t>
            </a:r>
          </a:p>
          <a:p>
            <a:r>
              <a:rPr lang="en-US" dirty="0" smtClean="0"/>
              <a:t>http://www.flickr.com/photos/ooohoooh/1350774047/</a:t>
            </a:r>
            <a:endParaRPr lang="en-US" dirty="0"/>
          </a:p>
        </p:txBody>
      </p:sp>
    </p:spTree>
    <p:extLst>
      <p:ext uri="{BB962C8B-B14F-4D97-AF65-F5344CB8AC3E}">
        <p14:creationId xmlns:p14="http://schemas.microsoft.com/office/powerpoint/2010/main" val="424034218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Several terms will be identified throughout this section.  Remind participants to review the “Definitions List” located in the  Appendix for clarification.</a:t>
            </a:r>
          </a:p>
          <a:p>
            <a:endParaRPr lang="en-US" dirty="0" smtClean="0"/>
          </a:p>
          <a:p>
            <a:r>
              <a:rPr lang="en-US" dirty="0" smtClean="0"/>
              <a:t>Note that</a:t>
            </a:r>
            <a:r>
              <a:rPr lang="en-US" baseline="0" dirty="0" smtClean="0"/>
              <a:t> the definitions used here are for conceptual service planning, and do NOT match the definitions used by the National Transit Database (NTD).  (The NTD uses very precise technical definitions for the purpose of distributing formula funds.)</a:t>
            </a:r>
            <a:endParaRPr lang="en-US" dirty="0"/>
          </a:p>
          <a:p>
            <a:endParaRPr lang="en-US" dirty="0" smtClean="0"/>
          </a:p>
          <a:p>
            <a:r>
              <a:rPr lang="en-US" dirty="0" smtClean="0"/>
              <a:t>Source: Information for the following slides was developed from:</a:t>
            </a:r>
          </a:p>
          <a:p>
            <a:pPr marL="223940" indent="-111971">
              <a:buFont typeface="Wingdings" pitchFamily="2" charset="2"/>
              <a:buChar char="§"/>
            </a:pPr>
            <a:r>
              <a:rPr lang="en-US" dirty="0" smtClean="0"/>
              <a:t>R.K. Brail/P.J. Larrousse, Rutgers University</a:t>
            </a:r>
          </a:p>
          <a:p>
            <a:pPr marL="223940" indent="-111971">
              <a:buFont typeface="Wingdings" pitchFamily="2" charset="2"/>
              <a:buChar char="§"/>
            </a:pPr>
            <a:r>
              <a:rPr lang="en-US" dirty="0" smtClean="0"/>
              <a:t>NTI’s Building and Retaining Ridership course</a:t>
            </a:r>
          </a:p>
          <a:p>
            <a:pPr marL="223940" indent="-111971">
              <a:buFont typeface="Wingdings" pitchFamily="2" charset="2"/>
              <a:buChar char="§"/>
            </a:pPr>
            <a:r>
              <a:rPr lang="en-US" dirty="0" smtClean="0"/>
              <a:t>NTI’s Transit Capacity and Quality of Service course</a:t>
            </a:r>
          </a:p>
          <a:p>
            <a:pPr marL="223940" indent="-111971">
              <a:buFont typeface="Wingdings" pitchFamily="2" charset="2"/>
              <a:buChar char="§"/>
            </a:pPr>
            <a:r>
              <a:rPr lang="en-US" dirty="0" smtClean="0"/>
              <a:t>NTI’s BRT Workshop</a:t>
            </a:r>
            <a:endParaRPr lang="en-US" dirty="0"/>
          </a:p>
        </p:txBody>
      </p:sp>
    </p:spTree>
    <p:extLst>
      <p:ext uri="{BB962C8B-B14F-4D97-AF65-F5344CB8AC3E}">
        <p14:creationId xmlns:p14="http://schemas.microsoft.com/office/powerpoint/2010/main" val="156126183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When considering the different modes of public</a:t>
            </a:r>
            <a:r>
              <a:rPr lang="en-US" baseline="0" dirty="0" smtClean="0"/>
              <a:t> transit, it is crucial to match the characteristics of the different modes (the supply) with the appropriate characteristics of your context (the demand).</a:t>
            </a:r>
            <a:br>
              <a:rPr lang="en-US" baseline="0" dirty="0" smtClean="0"/>
            </a:br>
            <a:endParaRPr lang="en-US" baseline="0" dirty="0" smtClean="0"/>
          </a:p>
          <a:p>
            <a:r>
              <a:rPr lang="en-US" baseline="0" dirty="0" smtClean="0"/>
              <a:t>In this section we discuss the supply side – issues such as the technologies the modes uses, their maximum capacities, constraints that will impact where they are feasible, and what level of investment is required.</a:t>
            </a:r>
          </a:p>
          <a:p>
            <a:endParaRPr lang="en-US" baseline="0" dirty="0" smtClean="0"/>
          </a:p>
          <a:p>
            <a:r>
              <a:rPr lang="en-US" dirty="0" smtClean="0"/>
              <a:t>The other side</a:t>
            </a:r>
            <a:r>
              <a:rPr lang="en-US" baseline="0" dirty="0" smtClean="0"/>
              <a:t> of the comparison is the demand analysis in your service area – this will be discussed later in the course, but it is important to keep in mind as we discuss the range of modes.</a:t>
            </a:r>
            <a:endParaRPr lang="en-US" dirty="0"/>
          </a:p>
        </p:txBody>
      </p:sp>
    </p:spTree>
    <p:extLst>
      <p:ext uri="{BB962C8B-B14F-4D97-AF65-F5344CB8AC3E}">
        <p14:creationId xmlns:p14="http://schemas.microsoft.com/office/powerpoint/2010/main" val="48805467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Transit modes can be classified in a variety of </a:t>
            </a:r>
            <a:r>
              <a:rPr lang="en-US" dirty="0" smtClean="0"/>
              <a:t>ways.  In this</a:t>
            </a:r>
            <a:r>
              <a:rPr lang="en-US" baseline="0" dirty="0" smtClean="0"/>
              <a:t> course we aren’t going to focus on ownership, but it is worth noting that there are a variety of options to consider in the spectrum from public to private.</a:t>
            </a:r>
            <a:br>
              <a:rPr lang="en-US" baseline="0" dirty="0" smtClean="0"/>
            </a:br>
            <a:endParaRPr lang="en-US" baseline="0" dirty="0" smtClean="0"/>
          </a:p>
          <a:p>
            <a:r>
              <a:rPr lang="en-US" dirty="0" smtClean="0"/>
              <a:t>We </a:t>
            </a:r>
            <a:r>
              <a:rPr lang="en-US" i="0" u="sng" dirty="0" smtClean="0"/>
              <a:t>will</a:t>
            </a:r>
            <a:r>
              <a:rPr lang="en-US" i="0" u="none" baseline="0" dirty="0" smtClean="0"/>
              <a:t> </a:t>
            </a:r>
            <a:r>
              <a:rPr lang="en-US" dirty="0" smtClean="0"/>
              <a:t>focus</a:t>
            </a:r>
            <a:r>
              <a:rPr lang="en-US" baseline="0" dirty="0" smtClean="0"/>
              <a:t> </a:t>
            </a:r>
            <a:r>
              <a:rPr lang="en-US" dirty="0" smtClean="0"/>
              <a:t>on describing</a:t>
            </a:r>
            <a:r>
              <a:rPr lang="en-US" baseline="0" dirty="0" smtClean="0"/>
              <a:t> transit based on the types of </a:t>
            </a:r>
            <a:r>
              <a:rPr lang="en-US" b="1" baseline="0" dirty="0" smtClean="0"/>
              <a:t>right-of-way.</a:t>
            </a:r>
            <a:r>
              <a:rPr lang="en-US" baseline="0" dirty="0" smtClean="0"/>
              <a:t>  Does transit run in mixed traffic, or is it given some degree of separation to reduce delays?</a:t>
            </a:r>
          </a:p>
          <a:p>
            <a:endParaRPr lang="en-US" baseline="0" dirty="0" smtClean="0"/>
          </a:p>
          <a:p>
            <a:r>
              <a:rPr lang="en-US" baseline="0" dirty="0" smtClean="0"/>
              <a:t>The </a:t>
            </a:r>
            <a:r>
              <a:rPr lang="en-US" b="1" baseline="0" dirty="0" smtClean="0"/>
              <a:t>technology </a:t>
            </a:r>
            <a:r>
              <a:rPr lang="en-US" baseline="0" dirty="0" smtClean="0"/>
              <a:t>differences are also important to note.  What is the means of propulsion?  How is guidance provided?  These factors can certainly affect the design of service.</a:t>
            </a:r>
          </a:p>
          <a:p>
            <a:endParaRPr lang="en-US" baseline="0" dirty="0" smtClean="0"/>
          </a:p>
          <a:p>
            <a:r>
              <a:rPr lang="en-US" dirty="0" smtClean="0"/>
              <a:t>And finally,</a:t>
            </a:r>
            <a:r>
              <a:rPr lang="en-US" baseline="0" dirty="0" smtClean="0"/>
              <a:t> </a:t>
            </a:r>
            <a:r>
              <a:rPr lang="en-US" b="1" baseline="0" dirty="0" smtClean="0"/>
              <a:t>types of service </a:t>
            </a:r>
            <a:r>
              <a:rPr lang="en-US" baseline="0" dirty="0" smtClean="0"/>
              <a:t>include different stopping patterns, times of operation, and distances of service.</a:t>
            </a:r>
            <a:endParaRPr lang="en-US" dirty="0"/>
          </a:p>
          <a:p>
            <a:endParaRPr lang="en-US" dirty="0" smtClean="0"/>
          </a:p>
          <a:p>
            <a:endParaRPr lang="en-US" dirty="0" smtClean="0"/>
          </a:p>
          <a:p>
            <a:r>
              <a:rPr lang="en-US" dirty="0" smtClean="0"/>
              <a:t>Source: </a:t>
            </a:r>
            <a:r>
              <a:rPr lang="en-US" dirty="0" err="1" smtClean="0"/>
              <a:t>Vuchic</a:t>
            </a:r>
            <a:endParaRPr lang="en-US" dirty="0" smtClean="0"/>
          </a:p>
          <a:p>
            <a:r>
              <a:rPr lang="en-US" dirty="0" smtClean="0"/>
              <a:t>Image source: http://yptransportation.org/2012/03/26/nyc-job-alert-nyct-transportation-planner/</a:t>
            </a:r>
            <a:endParaRPr lang="en-US" dirty="0"/>
          </a:p>
        </p:txBody>
      </p:sp>
    </p:spTree>
    <p:extLst>
      <p:ext uri="{BB962C8B-B14F-4D97-AF65-F5344CB8AC3E}">
        <p14:creationId xmlns:p14="http://schemas.microsoft.com/office/powerpoint/2010/main" val="141175812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Instructor: Organizer slide. These topics will be discussed on following slides.  Mention and move on.</a:t>
            </a:r>
          </a:p>
          <a:p>
            <a:endParaRPr lang="en-US" dirty="0" smtClean="0"/>
          </a:p>
          <a:p>
            <a:r>
              <a:rPr lang="en-US" dirty="0" smtClean="0"/>
              <a:t>We will</a:t>
            </a:r>
            <a:r>
              <a:rPr lang="en-US" baseline="0" dirty="0" smtClean="0"/>
              <a:t> discuss right-of-way based on these three categories that range from a fully separated running way to service mixing in with auto traffic.</a:t>
            </a:r>
            <a:endParaRPr lang="en-US" dirty="0"/>
          </a:p>
        </p:txBody>
      </p:sp>
    </p:spTree>
    <p:extLst>
      <p:ext uri="{BB962C8B-B14F-4D97-AF65-F5344CB8AC3E}">
        <p14:creationId xmlns:p14="http://schemas.microsoft.com/office/powerpoint/2010/main" val="295827889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Category</a:t>
            </a:r>
            <a:r>
              <a:rPr lang="en-US" baseline="0" dirty="0" smtClean="0"/>
              <a:t> A is the optimal right-of-way for transit.  This category separates transit from traffic completely.  This can mean that transit is elevated or placed underground.  Examples include heavy rail and some BRT systems.  It is often a costly strategy, but it also has huge payoffs in terms of speed and capacity.</a:t>
            </a:r>
          </a:p>
          <a:p>
            <a:endParaRPr lang="en-US" baseline="0" dirty="0" smtClean="0"/>
          </a:p>
          <a:p>
            <a:r>
              <a:rPr lang="en-US" baseline="0" dirty="0" smtClean="0"/>
              <a:t>Image: http://www.flickr.com/photos/incendiarymind/2285886887/</a:t>
            </a:r>
            <a:endParaRPr lang="en-US" dirty="0"/>
          </a:p>
        </p:txBody>
      </p:sp>
    </p:spTree>
    <p:extLst>
      <p:ext uri="{BB962C8B-B14F-4D97-AF65-F5344CB8AC3E}">
        <p14:creationId xmlns:p14="http://schemas.microsoft.com/office/powerpoint/2010/main" val="268018481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Partially</a:t>
            </a:r>
            <a:r>
              <a:rPr lang="en-US" baseline="0" dirty="0" smtClean="0"/>
              <a:t> separated rights-of-way have some separation from traffic but also do interact with autos at some points.  One example might be a BRT line that has a separated ROW for most of the route, but mixes with traffic through a downtown district.  Another example could be a light rail line that has to contend with auto traffic at certain intersections.  Category B right-of-way provides may of the same benefits as Category A – increased speed and capacity – but with less infrastructure investment.</a:t>
            </a:r>
          </a:p>
          <a:p>
            <a:endParaRPr lang="en-US" baseline="0" dirty="0" smtClean="0"/>
          </a:p>
          <a:p>
            <a:r>
              <a:rPr lang="en-US" baseline="0" dirty="0" smtClean="0"/>
              <a:t>Image:  http://www.flickr.com/photos/camknows/4560293253/</a:t>
            </a:r>
            <a:endParaRPr lang="en-US" dirty="0"/>
          </a:p>
        </p:txBody>
      </p:sp>
    </p:spTree>
    <p:extLst>
      <p:ext uri="{BB962C8B-B14F-4D97-AF65-F5344CB8AC3E}">
        <p14:creationId xmlns:p14="http://schemas.microsoft.com/office/powerpoint/2010/main" val="415485780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Finally, Category C right-of-way</a:t>
            </a:r>
            <a:r>
              <a:rPr lang="en-US" baseline="0" dirty="0" smtClean="0"/>
              <a:t> means service that mixes on-street with auto traffic.  It can be very slow and unpredictable where traffic is congested, and so it isn’t likely to attract people who have other travel options.  However, because it requires minimal investment in infrastructure, it has become the most prevalent form of transit ROW.</a:t>
            </a:r>
          </a:p>
          <a:p>
            <a:endParaRPr lang="en-US" baseline="0" dirty="0" smtClean="0"/>
          </a:p>
          <a:p>
            <a:r>
              <a:rPr lang="en-US" baseline="0" dirty="0" smtClean="0"/>
              <a:t>Image:  http://www.flickr.com/photos/viriyincy/3618661218/</a:t>
            </a:r>
            <a:endParaRPr lang="en-US" dirty="0"/>
          </a:p>
        </p:txBody>
      </p:sp>
    </p:spTree>
    <p:extLst>
      <p:ext uri="{BB962C8B-B14F-4D97-AF65-F5344CB8AC3E}">
        <p14:creationId xmlns:p14="http://schemas.microsoft.com/office/powerpoint/2010/main" val="14064731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Next, we</a:t>
            </a:r>
            <a:r>
              <a:rPr lang="en-US" baseline="0" dirty="0" smtClean="0"/>
              <a:t> will discuss </a:t>
            </a:r>
            <a:r>
              <a:rPr lang="en-US" dirty="0" smtClean="0"/>
              <a:t>the</a:t>
            </a:r>
            <a:r>
              <a:rPr lang="en-US" baseline="0" dirty="0" smtClean="0"/>
              <a:t> types of service based on distances of service, different stopping patterns, and times of operation.</a:t>
            </a:r>
          </a:p>
          <a:p>
            <a:endParaRPr lang="en-US" baseline="0" dirty="0" smtClean="0"/>
          </a:p>
          <a:p>
            <a:r>
              <a:rPr lang="en-US" baseline="0" dirty="0" smtClean="0"/>
              <a:t>Image source: http://abclocal.go.com/wls/story?section=news/local&amp;id=7338292</a:t>
            </a:r>
            <a:endParaRPr lang="en-US" dirty="0"/>
          </a:p>
        </p:txBody>
      </p:sp>
    </p:spTree>
    <p:extLst>
      <p:ext uri="{BB962C8B-B14F-4D97-AF65-F5344CB8AC3E}">
        <p14:creationId xmlns:p14="http://schemas.microsoft.com/office/powerpoint/2010/main" val="3473957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normAutofit/>
          </a:bodyPr>
          <a:lstStyle/>
          <a:p>
            <a:endParaRPr lang="en-US" dirty="0" smtClean="0"/>
          </a:p>
          <a:p>
            <a:pPr lvl="0"/>
            <a:endParaRPr lang="en-US" dirty="0" smtClean="0"/>
          </a:p>
        </p:txBody>
      </p:sp>
      <p:sp>
        <p:nvSpPr>
          <p:cNvPr id="8" name="Slide Image Placeholder 7"/>
          <p:cNvSpPr>
            <a:spLocks noGrp="1" noRot="1" noChangeAspect="1"/>
          </p:cNvSpPr>
          <p:nvPr>
            <p:ph type="sldImg"/>
          </p:nvPr>
        </p:nvSpPr>
        <p:spPr/>
      </p:sp>
    </p:spTree>
    <p:extLst>
      <p:ext uri="{BB962C8B-B14F-4D97-AF65-F5344CB8AC3E}">
        <p14:creationId xmlns:p14="http://schemas.microsoft.com/office/powerpoint/2010/main" val="347284650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Short-haul</a:t>
            </a:r>
            <a:r>
              <a:rPr lang="en-US" dirty="0" smtClean="0"/>
              <a:t> routes are short routes</a:t>
            </a:r>
            <a:r>
              <a:rPr lang="en-US" baseline="0" dirty="0" smtClean="0"/>
              <a:t> that often serve a specialized purpose, like a neighborhood or downtown circulator.</a:t>
            </a:r>
          </a:p>
          <a:p>
            <a:endParaRPr lang="en-US" baseline="0" dirty="0" smtClean="0"/>
          </a:p>
          <a:p>
            <a:r>
              <a:rPr lang="en-US" b="1" baseline="0" dirty="0" smtClean="0"/>
              <a:t>City-wide </a:t>
            </a:r>
            <a:r>
              <a:rPr lang="en-US" baseline="0" dirty="0" smtClean="0"/>
              <a:t>routes are much longer, connecting people traveling between different districts of a city.</a:t>
            </a:r>
          </a:p>
          <a:p>
            <a:endParaRPr lang="en-US" baseline="0" dirty="0" smtClean="0"/>
          </a:p>
          <a:p>
            <a:r>
              <a:rPr lang="en-US" b="1" baseline="0" dirty="0" smtClean="0"/>
              <a:t>Regional </a:t>
            </a:r>
            <a:r>
              <a:rPr lang="en-US" baseline="0" dirty="0" smtClean="0"/>
              <a:t>routes are even longer, and have fewer stops, connecting different communities in a region.</a:t>
            </a:r>
            <a:endParaRPr lang="en-US" dirty="0"/>
          </a:p>
        </p:txBody>
      </p:sp>
    </p:spTree>
    <p:extLst>
      <p:ext uri="{BB962C8B-B14F-4D97-AF65-F5344CB8AC3E}">
        <p14:creationId xmlns:p14="http://schemas.microsoft.com/office/powerpoint/2010/main" val="321036318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 similar</a:t>
            </a:r>
            <a:r>
              <a:rPr lang="en-US" baseline="0" dirty="0" smtClean="0"/>
              <a:t> way to consider service is the stopping pattern:</a:t>
            </a:r>
          </a:p>
          <a:p>
            <a:endParaRPr lang="en-US" baseline="0" dirty="0" smtClean="0"/>
          </a:p>
          <a:p>
            <a:r>
              <a:rPr lang="en-US" b="1" baseline="0" dirty="0" smtClean="0"/>
              <a:t>Local</a:t>
            </a:r>
            <a:r>
              <a:rPr lang="en-US" baseline="0" dirty="0" smtClean="0"/>
              <a:t> services have closely spaced stops to provide an area with easy access to transit, though often at the cost of a lower speed.</a:t>
            </a:r>
          </a:p>
          <a:p>
            <a:endParaRPr lang="en-US" baseline="0" dirty="0" smtClean="0"/>
          </a:p>
          <a:p>
            <a:r>
              <a:rPr lang="en-US" b="1" baseline="0" dirty="0" smtClean="0"/>
              <a:t>Accelerated</a:t>
            </a:r>
            <a:r>
              <a:rPr lang="en-US" baseline="0" dirty="0" smtClean="0"/>
              <a:t> services may use strategies like skipping stops to speed up service a bit, while maintaining a significant portion of the local stops.</a:t>
            </a:r>
            <a:br>
              <a:rPr lang="en-US" baseline="0" dirty="0" smtClean="0"/>
            </a:br>
            <a:endParaRPr lang="en-US" baseline="0" dirty="0" smtClean="0"/>
          </a:p>
          <a:p>
            <a:r>
              <a:rPr lang="en-US" b="1" baseline="0" dirty="0" smtClean="0"/>
              <a:t>Express </a:t>
            </a:r>
            <a:r>
              <a:rPr lang="en-US" baseline="0" dirty="0" smtClean="0"/>
              <a:t>services prioritize speed over stop access – by only serving the most popular stops, express routes can cut travel times dramatically.</a:t>
            </a:r>
          </a:p>
          <a:p>
            <a:endParaRPr lang="en-US" baseline="0" dirty="0" smtClean="0"/>
          </a:p>
          <a:p>
            <a:r>
              <a:rPr lang="en-US" baseline="0" dirty="0" smtClean="0"/>
              <a:t>Source: http://web.mta.info/mta/planning/sbs/whatis.htm</a:t>
            </a:r>
            <a:endParaRPr lang="en-US" dirty="0"/>
          </a:p>
        </p:txBody>
      </p:sp>
    </p:spTree>
    <p:extLst>
      <p:ext uri="{BB962C8B-B14F-4D97-AF65-F5344CB8AC3E}">
        <p14:creationId xmlns:p14="http://schemas.microsoft.com/office/powerpoint/2010/main" val="283216864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Services</a:t>
            </a:r>
            <a:r>
              <a:rPr lang="en-US" baseline="0" dirty="0" smtClean="0"/>
              <a:t> can also vary in the hours they are operated.</a:t>
            </a:r>
          </a:p>
          <a:p>
            <a:endParaRPr lang="en-US" baseline="0" dirty="0" smtClean="0"/>
          </a:p>
          <a:p>
            <a:pPr lvl="1"/>
            <a:r>
              <a:rPr lang="en-US" dirty="0" smtClean="0"/>
              <a:t>All-day</a:t>
            </a:r>
          </a:p>
          <a:p>
            <a:pPr lvl="1"/>
            <a:r>
              <a:rPr lang="en-US" dirty="0" smtClean="0"/>
              <a:t>Peak-periods</a:t>
            </a:r>
          </a:p>
          <a:p>
            <a:pPr lvl="1"/>
            <a:r>
              <a:rPr lang="en-US" dirty="0" smtClean="0"/>
              <a:t>Irregular – special events</a:t>
            </a:r>
          </a:p>
          <a:p>
            <a:pPr lvl="1"/>
            <a:r>
              <a:rPr lang="en-US" dirty="0" smtClean="0"/>
              <a:t>Service levels vary between weekdays, Saturdays, Sundays</a:t>
            </a:r>
          </a:p>
          <a:p>
            <a:pPr lvl="1"/>
            <a:r>
              <a:rPr lang="en-US" dirty="0" smtClean="0"/>
              <a:t>Weeks and months in a year (e.g., campus transportation systems)</a:t>
            </a:r>
          </a:p>
          <a:p>
            <a:pPr lvl="1"/>
            <a:endParaRPr lang="en-US" dirty="0" smtClean="0"/>
          </a:p>
          <a:p>
            <a:pPr marL="0" lvl="1"/>
            <a:r>
              <a:rPr lang="en-US" dirty="0" smtClean="0"/>
              <a:t>Source: </a:t>
            </a:r>
          </a:p>
          <a:p>
            <a:pPr marL="0" lvl="1"/>
            <a:endParaRPr lang="en-US" dirty="0" smtClean="0"/>
          </a:p>
          <a:p>
            <a:pPr marL="0" lvl="1"/>
            <a:r>
              <a:rPr lang="en-US" dirty="0" smtClean="0"/>
              <a:t>http://www.transitchicago.com/schedules/, http://www.baymetro.com/routes-schedules</a:t>
            </a:r>
          </a:p>
        </p:txBody>
      </p:sp>
    </p:spTree>
    <p:extLst>
      <p:ext uri="{BB962C8B-B14F-4D97-AF65-F5344CB8AC3E}">
        <p14:creationId xmlns:p14="http://schemas.microsoft.com/office/powerpoint/2010/main" val="283031158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256500207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895759">
              <a:defRPr/>
            </a:pPr>
            <a:r>
              <a:rPr lang="en-US" dirty="0" smtClean="0"/>
              <a:t>Bus transit</a:t>
            </a:r>
            <a:r>
              <a:rPr lang="en-US" baseline="0" dirty="0" smtClean="0"/>
              <a:t> has the largest ridership of any mode of transit – 5.5 billion trips out of 10.4 billion trips (53%) in 2009.</a:t>
            </a:r>
          </a:p>
          <a:p>
            <a:pPr defTabSz="895759">
              <a:defRPr/>
            </a:pPr>
            <a:endParaRPr lang="en-US" baseline="0" dirty="0" smtClean="0"/>
          </a:p>
          <a:p>
            <a:pPr defTabSz="895759">
              <a:defRPr/>
            </a:pPr>
            <a:r>
              <a:rPr lang="en-US" baseline="0" dirty="0" smtClean="0"/>
              <a:t>One of the bus’ main benefits is its flexibility.  It can be routed anywhere the street network will allow.  It can use low-capacity minibuses or high-capacity articulated buses.  Buses can mix in with auto traffic or have a separated right-of-way.  And service can use a variety of approaches depending on the context.</a:t>
            </a:r>
          </a:p>
          <a:p>
            <a:pPr defTabSz="895759">
              <a:defRPr/>
            </a:pPr>
            <a:endParaRPr lang="en-US" baseline="0" dirty="0" smtClean="0"/>
          </a:p>
          <a:p>
            <a:pPr defTabSz="895759">
              <a:defRPr/>
            </a:pPr>
            <a:r>
              <a:rPr lang="en-US" baseline="0" dirty="0" smtClean="0"/>
              <a:t>Buses are typically conceptualized as running in low-capacity low-speed local service, but with the popularity of BRT bus services, we know high-capacity high-speed bus service certainly is possible.</a:t>
            </a:r>
          </a:p>
          <a:p>
            <a:pPr defTabSz="895759">
              <a:defRPr/>
            </a:pPr>
            <a:endParaRPr lang="en-US" baseline="0" dirty="0" smtClean="0"/>
          </a:p>
          <a:p>
            <a:pPr defTabSz="895759">
              <a:defRPr/>
            </a:pPr>
            <a:r>
              <a:rPr lang="en-US" baseline="0" dirty="0" smtClean="0"/>
              <a:t>And most importantly, bus service is inexpensive from a capital perspective.  Running on existing roadways is a lot less costly than constructing rail tracks or a new right-of-way.</a:t>
            </a:r>
            <a:endParaRPr lang="en-US" dirty="0" smtClean="0"/>
          </a:p>
        </p:txBody>
      </p:sp>
    </p:spTree>
    <p:extLst>
      <p:ext uri="{BB962C8B-B14F-4D97-AF65-F5344CB8AC3E}">
        <p14:creationId xmlns:p14="http://schemas.microsoft.com/office/powerpoint/2010/main" val="132352945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4" name="Rectangle 3"/>
          <p:cNvSpPr>
            <a:spLocks noGrp="1" noChangeArrowheads="1"/>
          </p:cNvSpPr>
          <p:nvPr>
            <p:ph type="body" idx="1"/>
          </p:nvPr>
        </p:nvSpPr>
        <p:spPr/>
        <p:txBody>
          <a:bodyPr/>
          <a:lstStyle/>
          <a:p>
            <a:pPr>
              <a:buFont typeface="Wingdings" pitchFamily="2" charset="2"/>
              <a:buNone/>
            </a:pPr>
            <a:r>
              <a:rPr lang="en-US" dirty="0" smtClean="0"/>
              <a:t>There are various types</a:t>
            </a:r>
            <a:r>
              <a:rPr lang="en-US" baseline="0" dirty="0" smtClean="0"/>
              <a:t> of bus vehicles to chose from.   From the transit</a:t>
            </a:r>
            <a:r>
              <a:rPr lang="en-US" dirty="0" smtClean="0"/>
              <a:t> agency perspective, a key consideration is capacity and the comfort that will be provided to your passengers.  The community may also have an interest in the vehicles due to concerns over noise and exhaust.</a:t>
            </a:r>
            <a:br>
              <a:rPr lang="en-US" dirty="0" smtClean="0"/>
            </a:br>
            <a:endParaRPr lang="en-US" dirty="0" smtClean="0"/>
          </a:p>
          <a:p>
            <a:pPr marL="223940" indent="-111971">
              <a:buFont typeface="Wingdings" pitchFamily="2" charset="2"/>
              <a:buChar char="§"/>
            </a:pPr>
            <a:r>
              <a:rPr lang="en-US" dirty="0" smtClean="0"/>
              <a:t>Internal circulation affects how easily passengers can clear the door area, allowing others to board.</a:t>
            </a:r>
          </a:p>
          <a:p>
            <a:pPr marL="223940" indent="-111971">
              <a:buFont typeface="Wingdings" pitchFamily="2" charset="2"/>
              <a:buChar char="§"/>
            </a:pPr>
            <a:r>
              <a:rPr lang="en-US" dirty="0" smtClean="0"/>
              <a:t>Wider doors allow two passengers to pass through the door at once; more doors allow more passengers to board and/or alight at once; both affect dwell time.</a:t>
            </a:r>
          </a:p>
          <a:p>
            <a:pPr marL="223940" indent="-111971">
              <a:buFont typeface="Wingdings" pitchFamily="2" charset="2"/>
              <a:buChar char="§"/>
            </a:pPr>
            <a:r>
              <a:rPr lang="en-US" dirty="0" smtClean="0"/>
              <a:t>Low-floor buses (without steps) are quicker to board.</a:t>
            </a:r>
          </a:p>
          <a:p>
            <a:pPr marL="223940" indent="-111971">
              <a:buFont typeface="Wingdings" pitchFamily="2" charset="2"/>
              <a:buChar char="§"/>
            </a:pPr>
            <a:r>
              <a:rPr lang="en-US" dirty="0" smtClean="0"/>
              <a:t>The selection of a particular vehicle to use may also hinge on quality of service concerns and community “quality of life” issues.</a:t>
            </a:r>
          </a:p>
          <a:p>
            <a:endParaRPr lang="en-US" dirty="0" smtClean="0"/>
          </a:p>
          <a:p>
            <a:endParaRPr lang="en-US" dirty="0" smtClean="0"/>
          </a:p>
        </p:txBody>
      </p:sp>
      <p:sp>
        <p:nvSpPr>
          <p:cNvPr id="7" name="Slide Image Placeholder 6"/>
          <p:cNvSpPr>
            <a:spLocks noGrp="1" noRot="1" noChangeAspect="1"/>
          </p:cNvSpPr>
          <p:nvPr>
            <p:ph type="sldImg"/>
          </p:nvPr>
        </p:nvSpPr>
        <p:spPr/>
      </p:sp>
    </p:spTree>
    <p:extLst>
      <p:ext uri="{BB962C8B-B14F-4D97-AF65-F5344CB8AC3E}">
        <p14:creationId xmlns:p14="http://schemas.microsoft.com/office/powerpoint/2010/main" val="617102356"/>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4" name="Rectangle 3"/>
          <p:cNvSpPr>
            <a:spLocks noGrp="1" noChangeArrowheads="1"/>
          </p:cNvSpPr>
          <p:nvPr>
            <p:ph type="body" idx="1"/>
          </p:nvPr>
        </p:nvSpPr>
        <p:spPr/>
        <p:txBody>
          <a:bodyPr/>
          <a:lstStyle/>
          <a:p>
            <a:pPr>
              <a:buFont typeface="Wingdings" pitchFamily="2" charset="2"/>
              <a:buNone/>
            </a:pPr>
            <a:r>
              <a:rPr lang="en-US" dirty="0" smtClean="0"/>
              <a:t>There are various types</a:t>
            </a:r>
            <a:r>
              <a:rPr lang="en-US" baseline="0" dirty="0" smtClean="0"/>
              <a:t> of bus vehicles to chose from.   From the transit</a:t>
            </a:r>
            <a:r>
              <a:rPr lang="en-US" dirty="0" smtClean="0"/>
              <a:t> agency perspective, a key consideration is capacity and the comfort that will be provided to your passengers.  The community may also have an interest in the vehicles due to concerns over noise and exhaust.</a:t>
            </a:r>
            <a:br>
              <a:rPr lang="en-US" dirty="0" smtClean="0"/>
            </a:br>
            <a:endParaRPr lang="en-US" dirty="0" smtClean="0"/>
          </a:p>
          <a:p>
            <a:pPr marL="223940" indent="-111971">
              <a:buFont typeface="Wingdings" pitchFamily="2" charset="2"/>
              <a:buChar char="§"/>
            </a:pPr>
            <a:r>
              <a:rPr lang="en-US" dirty="0" smtClean="0"/>
              <a:t>Internal circulation affects how easily passengers can clear the door area, allowing others to board.</a:t>
            </a:r>
          </a:p>
          <a:p>
            <a:pPr marL="223940" indent="-111971">
              <a:buFont typeface="Wingdings" pitchFamily="2" charset="2"/>
              <a:buChar char="§"/>
            </a:pPr>
            <a:r>
              <a:rPr lang="en-US" dirty="0" smtClean="0"/>
              <a:t>Wider doors allow two passengers to pass through the door at once; more doors allow more passengers to board and/or alight at once; both affect dwell time.</a:t>
            </a:r>
          </a:p>
          <a:p>
            <a:pPr marL="223940" indent="-111971">
              <a:buFont typeface="Wingdings" pitchFamily="2" charset="2"/>
              <a:buChar char="§"/>
            </a:pPr>
            <a:r>
              <a:rPr lang="en-US" dirty="0" smtClean="0"/>
              <a:t>Low-floor buses (without steps) are quicker to board.</a:t>
            </a:r>
          </a:p>
          <a:p>
            <a:pPr marL="223940" indent="-111971">
              <a:buFont typeface="Wingdings" pitchFamily="2" charset="2"/>
              <a:buChar char="§"/>
            </a:pPr>
            <a:r>
              <a:rPr lang="en-US" dirty="0" smtClean="0"/>
              <a:t>The selection of a particular vehicle to use may also hinge on quality of service concerns and community “quality of life” issues.</a:t>
            </a:r>
          </a:p>
          <a:p>
            <a:endParaRPr lang="en-US" dirty="0" smtClean="0"/>
          </a:p>
          <a:p>
            <a:endParaRPr lang="en-US" dirty="0" smtClean="0"/>
          </a:p>
        </p:txBody>
      </p:sp>
      <p:sp>
        <p:nvSpPr>
          <p:cNvPr id="7" name="Slide Image Placeholder 6"/>
          <p:cNvSpPr>
            <a:spLocks noGrp="1" noRot="1" noChangeAspect="1"/>
          </p:cNvSpPr>
          <p:nvPr>
            <p:ph type="sldImg"/>
          </p:nvPr>
        </p:nvSpPr>
        <p:spPr/>
      </p:sp>
    </p:spTree>
    <p:extLst>
      <p:ext uri="{BB962C8B-B14F-4D97-AF65-F5344CB8AC3E}">
        <p14:creationId xmlns:p14="http://schemas.microsoft.com/office/powerpoint/2010/main" val="3688711359"/>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891963061"/>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4" name="Rectangle 3"/>
          <p:cNvSpPr>
            <a:spLocks noGrp="1" noChangeArrowheads="1"/>
          </p:cNvSpPr>
          <p:nvPr>
            <p:ph type="body" idx="1"/>
          </p:nvPr>
        </p:nvSpPr>
        <p:spPr/>
        <p:txBody>
          <a:bodyPr/>
          <a:lstStyle/>
          <a:p>
            <a:r>
              <a:rPr lang="en-US" dirty="0" smtClean="0"/>
              <a:t>Outline Slide. Topics will be covered in following slides. Mention and move on.</a:t>
            </a:r>
          </a:p>
          <a:p>
            <a:endParaRPr lang="en-US" dirty="0" smtClean="0"/>
          </a:p>
          <a:p>
            <a:r>
              <a:rPr lang="en-US" dirty="0" smtClean="0"/>
              <a:t>Progressing down the list, you get more separation (and less interference) from other traffic—capacity and travel speeds improve.</a:t>
            </a:r>
          </a:p>
          <a:p>
            <a:endParaRPr lang="en-US" dirty="0" smtClean="0"/>
          </a:p>
          <a:p>
            <a:r>
              <a:rPr lang="en-US" dirty="0" smtClean="0"/>
              <a:t>We will start at the top with Mixed Traffic.</a:t>
            </a:r>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2804693098"/>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Image Placeholder 2"/>
          <p:cNvSpPr>
            <a:spLocks noGrp="1" noRot="1" noChangeAspect="1"/>
          </p:cNvSpPr>
          <p:nvPr>
            <p:ph type="sldImg"/>
          </p:nvPr>
        </p:nvSpPr>
        <p:spPr/>
      </p:sp>
      <p:sp>
        <p:nvSpPr>
          <p:cNvPr id="4" name="Notes Placeholder 3"/>
          <p:cNvSpPr>
            <a:spLocks noGrp="1"/>
          </p:cNvSpPr>
          <p:nvPr>
            <p:ph type="body" idx="1"/>
          </p:nvPr>
        </p:nvSpPr>
        <p:spPr/>
        <p:txBody>
          <a:bodyPr/>
          <a:lstStyle/>
          <a:p>
            <a:r>
              <a:rPr lang="en-US" dirty="0" smtClean="0"/>
              <a:t>Mixed traffic bus statistics:</a:t>
            </a:r>
          </a:p>
          <a:p>
            <a:pPr marL="279924" indent="-167955">
              <a:buFont typeface="Wingdings" pitchFamily="2" charset="2"/>
              <a:buChar char="§"/>
            </a:pPr>
            <a:r>
              <a:rPr lang="en-US" dirty="0" smtClean="0"/>
              <a:t>Capacity = 7,380 pass/</a:t>
            </a:r>
            <a:r>
              <a:rPr lang="en-US" dirty="0" err="1" smtClean="0"/>
              <a:t>hr</a:t>
            </a:r>
            <a:endParaRPr lang="en-US" dirty="0" smtClean="0"/>
          </a:p>
          <a:p>
            <a:pPr marL="279924" indent="-167955">
              <a:buFont typeface="Wingdings" pitchFamily="2" charset="2"/>
              <a:buChar char="§"/>
            </a:pPr>
            <a:r>
              <a:rPr lang="en-US" dirty="0" smtClean="0"/>
              <a:t>Avg. speed = 12.6 mph</a:t>
            </a:r>
          </a:p>
          <a:p>
            <a:pPr marL="279924" indent="-167955">
              <a:buFont typeface="Wingdings" pitchFamily="2" charset="2"/>
              <a:buChar char="§"/>
            </a:pPr>
            <a:r>
              <a:rPr lang="en-US" dirty="0" smtClean="0"/>
              <a:t>Avg. trip length = 3.9 mi</a:t>
            </a:r>
          </a:p>
          <a:p>
            <a:pPr marL="279924" indent="-167955">
              <a:buFont typeface="Wingdings" pitchFamily="2" charset="2"/>
              <a:buChar char="§"/>
            </a:pPr>
            <a:r>
              <a:rPr lang="en-US" dirty="0" smtClean="0"/>
              <a:t>Operating cost per vehicle revenue </a:t>
            </a:r>
            <a:r>
              <a:rPr lang="en-US" dirty="0" err="1" smtClean="0"/>
              <a:t>hr</a:t>
            </a:r>
            <a:r>
              <a:rPr lang="en-US" dirty="0" smtClean="0"/>
              <a:t> = $120</a:t>
            </a:r>
          </a:p>
          <a:p>
            <a:endParaRPr lang="en-US" dirty="0" smtClean="0"/>
          </a:p>
          <a:p>
            <a:r>
              <a:rPr lang="en-US" dirty="0" smtClean="0"/>
              <a:t>Source: Canadian Transit Handbook, APTA Fact Book 2010</a:t>
            </a:r>
            <a:endParaRPr lang="en-US" dirty="0"/>
          </a:p>
        </p:txBody>
      </p:sp>
    </p:spTree>
    <p:extLst>
      <p:ext uri="{BB962C8B-B14F-4D97-AF65-F5344CB8AC3E}">
        <p14:creationId xmlns:p14="http://schemas.microsoft.com/office/powerpoint/2010/main" val="212202932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Learning Objectives:</a:t>
            </a:r>
          </a:p>
          <a:p>
            <a:pPr lvl="1"/>
            <a:r>
              <a:rPr lang="en-US" dirty="0" smtClean="0"/>
              <a:t>Discuss the history of public transit in the US</a:t>
            </a:r>
          </a:p>
          <a:p>
            <a:pPr lvl="1"/>
            <a:r>
              <a:rPr lang="en-US" dirty="0" smtClean="0"/>
              <a:t>Summarize the variety of transit modes and their attributes</a:t>
            </a:r>
          </a:p>
          <a:p>
            <a:pPr lvl="1"/>
            <a:r>
              <a:rPr lang="en-US" dirty="0" smtClean="0"/>
              <a:t>List the benefits of transit for local communities</a:t>
            </a:r>
          </a:p>
          <a:p>
            <a:pPr lvl="1"/>
            <a:r>
              <a:rPr lang="en-US" dirty="0" smtClean="0"/>
              <a:t>Describe the demographic breakdown of transit riders</a:t>
            </a:r>
          </a:p>
          <a:p>
            <a:pPr lvl="1"/>
            <a:r>
              <a:rPr lang="en-US" dirty="0" smtClean="0"/>
              <a:t>Describe the typical duties of a transit service planner</a:t>
            </a:r>
          </a:p>
          <a:p>
            <a:endParaRPr lang="en-US" dirty="0"/>
          </a:p>
        </p:txBody>
      </p:sp>
    </p:spTree>
    <p:extLst>
      <p:ext uri="{BB962C8B-B14F-4D97-AF65-F5344CB8AC3E}">
        <p14:creationId xmlns:p14="http://schemas.microsoft.com/office/powerpoint/2010/main" val="3126509868"/>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6" name="Rectangle 3"/>
          <p:cNvSpPr>
            <a:spLocks noGrp="1" noChangeArrowheads="1"/>
          </p:cNvSpPr>
          <p:nvPr>
            <p:ph type="body" idx="1"/>
          </p:nvPr>
        </p:nvSpPr>
        <p:spPr/>
        <p:txBody>
          <a:bodyPr/>
          <a:lstStyle/>
          <a:p>
            <a:r>
              <a:rPr lang="en-US" dirty="0" smtClean="0"/>
              <a:t>Mention</a:t>
            </a:r>
            <a:r>
              <a:rPr lang="en-US" baseline="0" dirty="0" smtClean="0"/>
              <a:t> that these classifications will play a role later in the course when we seek to determine capacity.</a:t>
            </a:r>
            <a:endParaRPr lang="en-US" dirty="0" smtClean="0"/>
          </a:p>
          <a:p>
            <a:endParaRPr lang="en-US" dirty="0" smtClean="0"/>
          </a:p>
          <a:p>
            <a:r>
              <a:rPr lang="en-US" dirty="0" smtClean="0"/>
              <a:t>There is not a Type 3 lane – Type 2 covers all multi-lane streets.</a:t>
            </a:r>
          </a:p>
        </p:txBody>
      </p:sp>
      <p:sp>
        <p:nvSpPr>
          <p:cNvPr id="4" name="Slide Image Placeholder 3"/>
          <p:cNvSpPr>
            <a:spLocks noGrp="1" noRot="1" noChangeAspect="1"/>
          </p:cNvSpPr>
          <p:nvPr>
            <p:ph type="sldImg"/>
          </p:nvPr>
        </p:nvSpPr>
        <p:spPr/>
      </p:sp>
    </p:spTree>
    <p:extLst>
      <p:ext uri="{BB962C8B-B14F-4D97-AF65-F5344CB8AC3E}">
        <p14:creationId xmlns:p14="http://schemas.microsoft.com/office/powerpoint/2010/main" val="2483739185"/>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8" name="Rectangle 3"/>
          <p:cNvSpPr>
            <a:spLocks noGrp="1" noChangeArrowheads="1"/>
          </p:cNvSpPr>
          <p:nvPr>
            <p:ph type="body" idx="1"/>
          </p:nvPr>
        </p:nvSpPr>
        <p:spPr/>
        <p:txBody>
          <a:bodyPr/>
          <a:lstStyle/>
          <a:p>
            <a:r>
              <a:rPr lang="en-US" dirty="0" smtClean="0"/>
              <a:t>“Interrupted” means traffic signals, stop signs, etc. are present. Some arterial bus lanes allow general traffic in make right turns; others allow use by taxis.</a:t>
            </a:r>
          </a:p>
        </p:txBody>
      </p:sp>
      <p:sp>
        <p:nvSpPr>
          <p:cNvPr id="4" name="Slide Image Placeholder 3"/>
          <p:cNvSpPr>
            <a:spLocks noGrp="1" noRot="1" noChangeAspect="1"/>
          </p:cNvSpPr>
          <p:nvPr>
            <p:ph type="sldImg"/>
          </p:nvPr>
        </p:nvSpPr>
        <p:spPr/>
      </p:sp>
    </p:spTree>
    <p:extLst>
      <p:ext uri="{BB962C8B-B14F-4D97-AF65-F5344CB8AC3E}">
        <p14:creationId xmlns:p14="http://schemas.microsoft.com/office/powerpoint/2010/main" val="2985844067"/>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2" name="Rectangle 3"/>
          <p:cNvSpPr>
            <a:spLocks noGrp="1" noChangeArrowheads="1"/>
          </p:cNvSpPr>
          <p:nvPr>
            <p:ph type="body" idx="1"/>
          </p:nvPr>
        </p:nvSpPr>
        <p:spPr/>
        <p:txBody>
          <a:bodyPr/>
          <a:lstStyle/>
          <a:p>
            <a:pPr defTabSz="895759">
              <a:defRPr/>
            </a:pPr>
            <a:r>
              <a:rPr lang="en-US" dirty="0" smtClean="0"/>
              <a:t>Mention</a:t>
            </a:r>
            <a:r>
              <a:rPr lang="en-US" baseline="0" dirty="0" smtClean="0"/>
              <a:t> that these classifications will play a role later in the course when we seek to determine capacity.</a:t>
            </a:r>
            <a:endParaRPr lang="en-US" dirty="0" smtClean="0"/>
          </a:p>
          <a:p>
            <a:endParaRPr lang="en-US" dirty="0" smtClean="0"/>
          </a:p>
          <a:p>
            <a:r>
              <a:rPr lang="en-US" dirty="0" smtClean="0"/>
              <a:t>Type 1</a:t>
            </a:r>
          </a:p>
          <a:p>
            <a:pPr marL="273062" lvl="1" indent="-167955"/>
            <a:r>
              <a:rPr lang="en-US" dirty="0" err="1" smtClean="0"/>
              <a:t>Contraflow</a:t>
            </a:r>
            <a:r>
              <a:rPr lang="en-US" dirty="0" smtClean="0"/>
              <a:t> lane (physically separated) with no passing opportunity (</a:t>
            </a:r>
            <a:r>
              <a:rPr lang="en-US" dirty="0" err="1" smtClean="0"/>
              <a:t>Lymmo</a:t>
            </a:r>
            <a:r>
              <a:rPr lang="en-US" dirty="0" smtClean="0"/>
              <a:t> downtown circulator).</a:t>
            </a:r>
          </a:p>
          <a:p>
            <a:pPr marL="273062" lvl="1" indent="-167955"/>
            <a:r>
              <a:rPr lang="en-US" dirty="0" smtClean="0"/>
              <a:t>Could also</a:t>
            </a:r>
            <a:r>
              <a:rPr lang="en-US" baseline="0" dirty="0" smtClean="0"/>
              <a:t> use a </a:t>
            </a:r>
            <a:r>
              <a:rPr lang="en-US" baseline="0" dirty="0" err="1" smtClean="0"/>
              <a:t>c</a:t>
            </a:r>
            <a:r>
              <a:rPr lang="en-US" dirty="0" err="1" smtClean="0"/>
              <a:t>ontraflow</a:t>
            </a:r>
            <a:r>
              <a:rPr lang="en-US" dirty="0" smtClean="0"/>
              <a:t> lane not physically separated from other lanes</a:t>
            </a:r>
          </a:p>
          <a:p>
            <a:endParaRPr lang="en-US" dirty="0" smtClean="0"/>
          </a:p>
          <a:p>
            <a:pPr defTabSz="895759">
              <a:defRPr/>
            </a:pPr>
            <a:r>
              <a:rPr lang="en-US" dirty="0" smtClean="0"/>
              <a:t>Type 2 – One lane reserved exclusively for buses, with bus use of left lane allowed. </a:t>
            </a:r>
          </a:p>
          <a:p>
            <a:pPr marL="270276" lvl="1" indent="-162166" defTabSz="895759">
              <a:defRPr/>
            </a:pPr>
            <a:r>
              <a:rPr lang="en-US" dirty="0" smtClean="0"/>
              <a:t>Example is from</a:t>
            </a:r>
            <a:r>
              <a:rPr lang="en-US" baseline="0" dirty="0" smtClean="0"/>
              <a:t> </a:t>
            </a:r>
            <a:r>
              <a:rPr lang="en-US" dirty="0" smtClean="0">
                <a:solidFill>
                  <a:srgbClr val="000000"/>
                </a:solidFill>
              </a:rPr>
              <a:t>Montreal, Qu</a:t>
            </a:r>
            <a:r>
              <a:rPr lang="en-US" dirty="0" smtClean="0">
                <a:solidFill>
                  <a:srgbClr val="000000"/>
                </a:solidFill>
                <a:cs typeface="Arial" charset="0"/>
              </a:rPr>
              <a:t>é</a:t>
            </a:r>
            <a:r>
              <a:rPr lang="en-US" dirty="0" smtClean="0">
                <a:solidFill>
                  <a:srgbClr val="000000"/>
                </a:solidFill>
              </a:rPr>
              <a:t>bec</a:t>
            </a:r>
            <a:r>
              <a:rPr lang="en-US" dirty="0" smtClean="0"/>
              <a:t>.</a:t>
            </a:r>
          </a:p>
          <a:p>
            <a:endParaRPr lang="en-US" dirty="0" smtClean="0"/>
          </a:p>
          <a:p>
            <a:r>
              <a:rPr lang="en-US" dirty="0" smtClean="0"/>
              <a:t>Type 3 – Dual bus lanes. Madison Avenue, NYC, used by 180 peak hour buses, carrying 10,000 passengers.  Other examples include:</a:t>
            </a:r>
          </a:p>
          <a:p>
            <a:pPr marL="223940" indent="-111971">
              <a:buFont typeface="Wingdings" pitchFamily="2" charset="2"/>
              <a:buChar char="§"/>
            </a:pPr>
            <a:r>
              <a:rPr lang="en-US" dirty="0" smtClean="0"/>
              <a:t>Portland bus mall, used by 175 buses, with 8500 boardings (some riders board and get off along the mall, which is part of a </a:t>
            </a:r>
            <a:r>
              <a:rPr lang="en-US" dirty="0" err="1" smtClean="0"/>
              <a:t>fareless</a:t>
            </a:r>
            <a:r>
              <a:rPr lang="en-US" dirty="0" smtClean="0"/>
              <a:t> zone, so loads are somewhat lower than would be indicated by dividing 175 buses into 8500). </a:t>
            </a:r>
          </a:p>
          <a:p>
            <a:pPr marL="223940" indent="-111971">
              <a:buFont typeface="Wingdings" pitchFamily="2" charset="2"/>
              <a:buChar char="§"/>
            </a:pPr>
            <a:r>
              <a:rPr lang="en-US" dirty="0" smtClean="0"/>
              <a:t>South Dade </a:t>
            </a:r>
            <a:r>
              <a:rPr lang="en-US" dirty="0" err="1" smtClean="0"/>
              <a:t>Busway</a:t>
            </a:r>
            <a:r>
              <a:rPr lang="en-US" dirty="0" smtClean="0"/>
              <a:t>. Although it only has one lane, it provides passing areas at stops, which makes it a Type 3 lane. Although called a “</a:t>
            </a:r>
            <a:r>
              <a:rPr lang="en-US" dirty="0" err="1" smtClean="0"/>
              <a:t>busway</a:t>
            </a:r>
            <a:r>
              <a:rPr lang="en-US" dirty="0" smtClean="0"/>
              <a:t>”, it has traffic signals, which means it should be analyzed as an arterial bus lane for capacity purposes.</a:t>
            </a:r>
          </a:p>
          <a:p>
            <a:endParaRPr lang="en-US" dirty="0" smtClean="0"/>
          </a:p>
          <a:p>
            <a:r>
              <a:rPr lang="en-US" dirty="0" smtClean="0"/>
              <a:t>Right turns are prohibited from Type 3 bus lanes, but may be allowed in the other types of bus lanes.</a:t>
            </a:r>
          </a:p>
        </p:txBody>
      </p:sp>
      <p:sp>
        <p:nvSpPr>
          <p:cNvPr id="4" name="Slide Image Placeholder 3"/>
          <p:cNvSpPr>
            <a:spLocks noGrp="1" noRot="1" noChangeAspect="1"/>
          </p:cNvSpPr>
          <p:nvPr>
            <p:ph type="sldImg"/>
          </p:nvPr>
        </p:nvSpPr>
        <p:spPr/>
      </p:sp>
    </p:spTree>
    <p:extLst>
      <p:ext uri="{BB962C8B-B14F-4D97-AF65-F5344CB8AC3E}">
        <p14:creationId xmlns:p14="http://schemas.microsoft.com/office/powerpoint/2010/main" val="2593968469"/>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2" name="Rectangle 3"/>
          <p:cNvSpPr>
            <a:spLocks noGrp="1" noChangeArrowheads="1"/>
          </p:cNvSpPr>
          <p:nvPr>
            <p:ph type="body" idx="1"/>
          </p:nvPr>
        </p:nvSpPr>
        <p:spPr/>
        <p:txBody>
          <a:bodyPr/>
          <a:lstStyle/>
          <a:p>
            <a:r>
              <a:rPr lang="en-US" dirty="0" smtClean="0"/>
              <a:t>If buses stop along the HOV lane, it must be out of the flow of traffic. This requires special left-side exits and entrances (adds capital costs), or right-side HOV lanes (which have traffic weaving issues).</a:t>
            </a:r>
          </a:p>
          <a:p>
            <a:endParaRPr lang="en-US" dirty="0" smtClean="0"/>
          </a:p>
          <a:p>
            <a:r>
              <a:rPr lang="en-US" dirty="0" smtClean="0"/>
              <a:t>Example is from Seattle.</a:t>
            </a:r>
          </a:p>
          <a:p>
            <a:endParaRPr lang="en-US" dirty="0" smtClean="0"/>
          </a:p>
          <a:p>
            <a:r>
              <a:rPr lang="en-US" dirty="0" smtClean="0"/>
              <a:t>Concurrent flow – lane in the same direction as general traffic</a:t>
            </a:r>
          </a:p>
          <a:p>
            <a:r>
              <a:rPr lang="en-US" dirty="0" err="1" smtClean="0"/>
              <a:t>Contraflow</a:t>
            </a:r>
            <a:r>
              <a:rPr lang="en-US" dirty="0" smtClean="0"/>
              <a:t> – using an underutilized lane in the opposite direction</a:t>
            </a:r>
          </a:p>
          <a:p>
            <a:endParaRPr lang="en-US" dirty="0" smtClean="0"/>
          </a:p>
          <a:p>
            <a:r>
              <a:rPr lang="en-US" dirty="0" smtClean="0"/>
              <a:t>Freeway HOV Lane Capacity:</a:t>
            </a:r>
          </a:p>
          <a:p>
            <a:pPr marL="223940" lvl="1" indent="-111971"/>
            <a:r>
              <a:rPr lang="en-US" dirty="0" smtClean="0"/>
              <a:t>Bus capacity generally will be constrained before or after HOV lanes.  Central Business District bus distribution needs to be addressed</a:t>
            </a:r>
          </a:p>
          <a:p>
            <a:pPr marL="223940" indent="-111971">
              <a:buFont typeface="Wingdings" pitchFamily="2" charset="2"/>
              <a:buChar char="§"/>
            </a:pPr>
            <a:r>
              <a:rPr lang="en-US" dirty="0" smtClean="0"/>
              <a:t>Other than the Lincoln Tunnel, bus volumes do not approach a freeway lane’s capacity</a:t>
            </a:r>
          </a:p>
          <a:p>
            <a:pPr marL="223940" indent="-111971">
              <a:buFont typeface="Wingdings" pitchFamily="2" charset="2"/>
              <a:buChar char="§"/>
            </a:pPr>
            <a:r>
              <a:rPr lang="en-US" dirty="0" smtClean="0"/>
              <a:t>Highway Capacity Manual procedures can be used to calculate the vehicle capacity of an HOV lane shared with carpools</a:t>
            </a:r>
          </a:p>
          <a:p>
            <a:endParaRPr lang="en-US" dirty="0" smtClean="0"/>
          </a:p>
          <a:p>
            <a:endParaRPr lang="en-US" dirty="0" smtClean="0"/>
          </a:p>
        </p:txBody>
      </p:sp>
      <p:sp>
        <p:nvSpPr>
          <p:cNvPr id="4" name="Slide Image Placeholder 3"/>
          <p:cNvSpPr>
            <a:spLocks noGrp="1" noRot="1" noChangeAspect="1"/>
          </p:cNvSpPr>
          <p:nvPr>
            <p:ph type="sldImg"/>
          </p:nvPr>
        </p:nvSpPr>
        <p:spPr/>
      </p:sp>
    </p:spTree>
    <p:extLst>
      <p:ext uri="{BB962C8B-B14F-4D97-AF65-F5344CB8AC3E}">
        <p14:creationId xmlns:p14="http://schemas.microsoft.com/office/powerpoint/2010/main" val="3039783597"/>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**Note:</a:t>
            </a:r>
            <a:r>
              <a:rPr lang="en-US" baseline="0" dirty="0" smtClean="0"/>
              <a:t> For more information about Bus Rapid Transit, register for NTI’s BRT Workshop.</a:t>
            </a:r>
          </a:p>
        </p:txBody>
      </p:sp>
    </p:spTree>
    <p:extLst>
      <p:ext uri="{BB962C8B-B14F-4D97-AF65-F5344CB8AC3E}">
        <p14:creationId xmlns:p14="http://schemas.microsoft.com/office/powerpoint/2010/main" val="963318474"/>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defTabSz="895759">
              <a:defRPr/>
            </a:pPr>
            <a:r>
              <a:rPr lang="en-US" dirty="0" smtClean="0"/>
              <a:t>BRT –</a:t>
            </a:r>
            <a:r>
              <a:rPr lang="en-US" baseline="0" dirty="0" smtClean="0"/>
              <a:t> “</a:t>
            </a:r>
            <a:r>
              <a:rPr lang="en-US" dirty="0" smtClean="0"/>
              <a:t>An integrated system of facilities, equipment, services, and amenities that improves the speed, reliability, and identity of bus transit.”  This</a:t>
            </a:r>
            <a:r>
              <a:rPr lang="en-US" baseline="0" dirty="0" smtClean="0"/>
              <a:t> list represents its main features.</a:t>
            </a:r>
            <a:endParaRPr lang="en-US" dirty="0" smtClean="0"/>
          </a:p>
          <a:p>
            <a:pPr defTabSz="895759">
              <a:defRPr/>
            </a:pPr>
            <a:endParaRPr lang="en-US" dirty="0" smtClean="0"/>
          </a:p>
          <a:p>
            <a:pPr defTabSz="895759">
              <a:defRPr/>
            </a:pPr>
            <a:r>
              <a:rPr lang="en-US" dirty="0" smtClean="0"/>
              <a:t>Many services</a:t>
            </a:r>
            <a:r>
              <a:rPr lang="en-US" baseline="0" dirty="0" smtClean="0"/>
              <a:t> use what might be described as </a:t>
            </a:r>
            <a:r>
              <a:rPr lang="en-US" dirty="0" smtClean="0"/>
              <a:t>“BRT </a:t>
            </a:r>
            <a:r>
              <a:rPr lang="en-US" dirty="0" err="1" smtClean="0"/>
              <a:t>Lite</a:t>
            </a:r>
            <a:r>
              <a:rPr lang="en-US" dirty="0" smtClean="0"/>
              <a:t>” – they may lack the dedicated right-of-ways and often use fewer of the BRT elements.</a:t>
            </a:r>
          </a:p>
          <a:p>
            <a:pPr defTabSz="895759">
              <a:defRPr/>
            </a:pPr>
            <a:endParaRPr lang="en-US" dirty="0" smtClean="0"/>
          </a:p>
          <a:p>
            <a:pPr defTabSz="895759">
              <a:defRPr/>
            </a:pPr>
            <a:r>
              <a:rPr lang="en-US" dirty="0" smtClean="0"/>
              <a:t>Source:</a:t>
            </a:r>
            <a:r>
              <a:rPr lang="en-US" baseline="0" dirty="0" smtClean="0"/>
              <a:t> TCRP Report 118 “Bus Rapid Transit Practitioner’s Guide</a:t>
            </a:r>
            <a:r>
              <a:rPr lang="en-US" dirty="0" smtClean="0"/>
              <a:t>”</a:t>
            </a:r>
          </a:p>
        </p:txBody>
      </p:sp>
    </p:spTree>
    <p:extLst>
      <p:ext uri="{BB962C8B-B14F-4D97-AF65-F5344CB8AC3E}">
        <p14:creationId xmlns:p14="http://schemas.microsoft.com/office/powerpoint/2010/main" val="69284851"/>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r>
              <a:rPr lang="en-US" dirty="0" smtClean="0"/>
              <a:t>Some BRT </a:t>
            </a:r>
            <a:r>
              <a:rPr lang="en-US" dirty="0" err="1" smtClean="0"/>
              <a:t>busways</a:t>
            </a:r>
            <a:r>
              <a:rPr lang="en-US" dirty="0" smtClean="0"/>
              <a:t> include elevated or underground alignments.  For at-grade </a:t>
            </a:r>
            <a:r>
              <a:rPr lang="en-US" dirty="0" err="1" smtClean="0"/>
              <a:t>transitways</a:t>
            </a:r>
            <a:r>
              <a:rPr lang="en-US" dirty="0" smtClean="0"/>
              <a:t>, the lane may be located curbside or in a median.</a:t>
            </a:r>
          </a:p>
          <a:p>
            <a:endParaRPr lang="en-US" dirty="0" smtClean="0"/>
          </a:p>
          <a:p>
            <a:r>
              <a:rPr lang="en-US" dirty="0" smtClean="0"/>
              <a:t>Some facilities that may be called “</a:t>
            </a:r>
            <a:r>
              <a:rPr lang="en-US" dirty="0" err="1" smtClean="0"/>
              <a:t>busways</a:t>
            </a:r>
            <a:r>
              <a:rPr lang="en-US" dirty="0" smtClean="0"/>
              <a:t>” because they are used exclusively by buses (e.g., Miami’s South Dade </a:t>
            </a:r>
            <a:r>
              <a:rPr lang="en-US" dirty="0" err="1" smtClean="0"/>
              <a:t>Busway</a:t>
            </a:r>
            <a:r>
              <a:rPr lang="en-US" dirty="0" smtClean="0"/>
              <a:t>) are treated as arterial bus lanes for analysis</a:t>
            </a:r>
            <a:r>
              <a:rPr lang="en-US" baseline="0" dirty="0" smtClean="0"/>
              <a:t> purposes</a:t>
            </a:r>
            <a:r>
              <a:rPr lang="en-US" dirty="0" smtClean="0"/>
              <a:t> because they have traffic signals.</a:t>
            </a:r>
          </a:p>
          <a:p>
            <a:endParaRPr lang="en-US" dirty="0" smtClean="0"/>
          </a:p>
          <a:p>
            <a:pPr lvl="1"/>
            <a:r>
              <a:rPr lang="en-US" dirty="0" smtClean="0"/>
              <a:t>Exclusive-lane BRT includes not only facilities in streets or freeways but also the use of </a:t>
            </a:r>
            <a:r>
              <a:rPr lang="en-US" dirty="0" err="1" smtClean="0"/>
              <a:t>offstreet</a:t>
            </a:r>
            <a:r>
              <a:rPr lang="en-US" dirty="0" smtClean="0"/>
              <a:t> right of way (most commonly abandoned rail lines). </a:t>
            </a:r>
          </a:p>
          <a:p>
            <a:endParaRPr lang="en-US" dirty="0" smtClean="0"/>
          </a:p>
          <a:p>
            <a:r>
              <a:rPr lang="en-US" dirty="0" smtClean="0"/>
              <a:t>Another</a:t>
            </a:r>
            <a:r>
              <a:rPr lang="en-US" baseline="0" dirty="0" smtClean="0"/>
              <a:t> term sometimes used is “</a:t>
            </a:r>
            <a:r>
              <a:rPr lang="en-US" baseline="0" dirty="0" err="1" smtClean="0"/>
              <a:t>Quickway</a:t>
            </a:r>
            <a:r>
              <a:rPr lang="en-US" baseline="0" dirty="0" smtClean="0"/>
              <a:t>” – this means a </a:t>
            </a:r>
            <a:r>
              <a:rPr lang="en-US" baseline="0" dirty="0" err="1" smtClean="0"/>
              <a:t>busway</a:t>
            </a:r>
            <a:r>
              <a:rPr lang="en-US" baseline="0" dirty="0" smtClean="0"/>
              <a:t> that includes a passing lane to enable local and express services to run concurrently.</a:t>
            </a:r>
            <a:endParaRPr lang="en-US" dirty="0" smtClean="0"/>
          </a:p>
          <a:p>
            <a:endParaRPr lang="en-US" dirty="0" smtClean="0"/>
          </a:p>
          <a:p>
            <a:r>
              <a:rPr lang="en-US" dirty="0" smtClean="0"/>
              <a:t>Images are from:</a:t>
            </a:r>
          </a:p>
          <a:p>
            <a:pPr lvl="1"/>
            <a:r>
              <a:rPr lang="en-US" dirty="0" smtClean="0"/>
              <a:t>Seattle, WA, bus tunnel</a:t>
            </a:r>
          </a:p>
          <a:p>
            <a:pPr lvl="1"/>
            <a:r>
              <a:rPr lang="en-US" dirty="0" smtClean="0"/>
              <a:t>Eugene, OR, Lane Transit </a:t>
            </a:r>
            <a:r>
              <a:rPr lang="en-US" dirty="0" err="1" smtClean="0"/>
              <a:t>EmX</a:t>
            </a:r>
            <a:endParaRPr lang="en-US" dirty="0" smtClean="0"/>
          </a:p>
          <a:p>
            <a:pPr lvl="2"/>
            <a:endParaRPr lang="en-US" dirty="0" smtClean="0"/>
          </a:p>
          <a:p>
            <a:pPr lvl="0"/>
            <a:r>
              <a:rPr lang="en-US" dirty="0" smtClean="0"/>
              <a:t>Image Sources:</a:t>
            </a:r>
          </a:p>
          <a:p>
            <a:pPr defTabSz="895759">
              <a:defRPr/>
            </a:pPr>
            <a:r>
              <a:rPr lang="en-US" dirty="0" smtClean="0">
                <a:solidFill>
                  <a:srgbClr val="000000"/>
                </a:solidFill>
              </a:rPr>
              <a:t>http://citytransport.info/NotMine/U1997_0991a.jpg</a:t>
            </a:r>
          </a:p>
          <a:p>
            <a:pPr defTabSz="895759">
              <a:defRPr/>
            </a:pPr>
            <a:r>
              <a:rPr lang="en-US" dirty="0" smtClean="0">
                <a:solidFill>
                  <a:srgbClr val="000000"/>
                </a:solidFill>
              </a:rPr>
              <a:t>BRT course</a:t>
            </a:r>
          </a:p>
        </p:txBody>
      </p:sp>
      <p:sp>
        <p:nvSpPr>
          <p:cNvPr id="7" name="Slide Image Placeholder 6"/>
          <p:cNvSpPr>
            <a:spLocks noGrp="1" noRot="1" noChangeAspect="1"/>
          </p:cNvSpPr>
          <p:nvPr>
            <p:ph type="sldImg"/>
          </p:nvPr>
        </p:nvSpPr>
        <p:spPr/>
      </p:sp>
    </p:spTree>
    <p:extLst>
      <p:ext uri="{BB962C8B-B14F-4D97-AF65-F5344CB8AC3E}">
        <p14:creationId xmlns:p14="http://schemas.microsoft.com/office/powerpoint/2010/main" val="3841904578"/>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8" name="Rectangle 1027"/>
          <p:cNvSpPr>
            <a:spLocks noGrp="1" noChangeArrowheads="1"/>
          </p:cNvSpPr>
          <p:nvPr>
            <p:ph type="body" idx="1"/>
          </p:nvPr>
        </p:nvSpPr>
        <p:spPr/>
        <p:txBody>
          <a:bodyPr/>
          <a:lstStyle/>
          <a:p>
            <a:r>
              <a:rPr lang="en-US" dirty="0" smtClean="0"/>
              <a:t>Main features:</a:t>
            </a:r>
          </a:p>
          <a:p>
            <a:pPr marL="223940" indent="-111971">
              <a:buFont typeface="Wingdings" pitchFamily="2" charset="2"/>
              <a:buChar char="§"/>
            </a:pPr>
            <a:r>
              <a:rPr lang="en-US" dirty="0" smtClean="0"/>
              <a:t>High-speed, high-capacity service</a:t>
            </a:r>
          </a:p>
          <a:p>
            <a:pPr marL="223940" lvl="1" indent="-111971"/>
            <a:r>
              <a:rPr lang="en-US" dirty="0" smtClean="0"/>
              <a:t>Exclusive bus facility (</a:t>
            </a:r>
            <a:r>
              <a:rPr lang="en-US" dirty="0" err="1" smtClean="0"/>
              <a:t>busway</a:t>
            </a:r>
            <a:r>
              <a:rPr lang="en-US" dirty="0" smtClean="0"/>
              <a:t> or </a:t>
            </a:r>
            <a:r>
              <a:rPr lang="en-US" dirty="0" err="1" smtClean="0"/>
              <a:t>transitway</a:t>
            </a:r>
            <a:r>
              <a:rPr lang="en-US" dirty="0" smtClean="0"/>
              <a:t>)</a:t>
            </a:r>
          </a:p>
          <a:p>
            <a:pPr marL="223940" lvl="1" indent="-111971"/>
            <a:r>
              <a:rPr lang="en-US" dirty="0" smtClean="0"/>
              <a:t>Vehicle flow with very few interruptions</a:t>
            </a:r>
          </a:p>
          <a:p>
            <a:pPr marL="223940" lvl="1" indent="-111971"/>
            <a:r>
              <a:rPr lang="en-US" dirty="0" smtClean="0"/>
              <a:t>Measures to expedite passenger loading</a:t>
            </a:r>
          </a:p>
          <a:p>
            <a:pPr marL="223940" lvl="1" indent="-111971"/>
            <a:r>
              <a:rPr lang="en-US" dirty="0" smtClean="0"/>
              <a:t>Specialized high-capacity buses</a:t>
            </a:r>
          </a:p>
          <a:p>
            <a:pPr marL="223940" lvl="1" indent="-111971"/>
            <a:r>
              <a:rPr lang="en-US" dirty="0" smtClean="0"/>
              <a:t>An excellent passenger experience</a:t>
            </a:r>
          </a:p>
          <a:p>
            <a:pPr marL="223940" lvl="1" indent="-111971"/>
            <a:r>
              <a:rPr lang="en-US" dirty="0" smtClean="0"/>
              <a:t>Stations included rather than merely stops</a:t>
            </a:r>
          </a:p>
          <a:p>
            <a:pPr marL="223940" lvl="1" indent="-111971"/>
            <a:r>
              <a:rPr lang="en-US" dirty="0" smtClean="0"/>
              <a:t>Use of unique signing, vehicles, or color schemes to distinguish BRT service</a:t>
            </a:r>
          </a:p>
          <a:p>
            <a:endParaRPr lang="en-US" dirty="0" smtClean="0"/>
          </a:p>
          <a:p>
            <a:r>
              <a:rPr lang="en-US" dirty="0" smtClean="0"/>
              <a:t>“Uninterrupted flow” means no traffic signals, stop signs, etc. that would cause traffic to stop. </a:t>
            </a:r>
          </a:p>
          <a:p>
            <a:endParaRPr lang="en-US" dirty="0" smtClean="0"/>
          </a:p>
          <a:p>
            <a:r>
              <a:rPr lang="en-US" dirty="0" smtClean="0"/>
              <a:t>Express and local service are both possible with BRT.  In addition, an operation could enter and leave the BRT alignment.</a:t>
            </a:r>
          </a:p>
          <a:p>
            <a:endParaRPr lang="en-US" dirty="0" smtClean="0"/>
          </a:p>
          <a:p>
            <a:r>
              <a:rPr lang="en-US" dirty="0" err="1" smtClean="0"/>
              <a:t>Busway</a:t>
            </a:r>
            <a:r>
              <a:rPr lang="en-US" dirty="0" smtClean="0"/>
              <a:t> stations should provide opportunities for buses to pass each other (e.g., express vs. local service). </a:t>
            </a:r>
          </a:p>
          <a:p>
            <a:endParaRPr lang="en-US" dirty="0" smtClean="0"/>
          </a:p>
        </p:txBody>
      </p:sp>
      <p:sp>
        <p:nvSpPr>
          <p:cNvPr id="4" name="Slide Image Placeholder 3"/>
          <p:cNvSpPr>
            <a:spLocks noGrp="1" noRot="1" noChangeAspect="1"/>
          </p:cNvSpPr>
          <p:nvPr>
            <p:ph type="sldImg"/>
          </p:nvPr>
        </p:nvSpPr>
        <p:spPr/>
      </p:sp>
    </p:spTree>
    <p:extLst>
      <p:ext uri="{BB962C8B-B14F-4D97-AF65-F5344CB8AC3E}">
        <p14:creationId xmlns:p14="http://schemas.microsoft.com/office/powerpoint/2010/main" val="2752104888"/>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Image:</a:t>
            </a:r>
          </a:p>
          <a:p>
            <a:r>
              <a:rPr lang="en-US" dirty="0" smtClean="0"/>
              <a:t>http://www.flickr.com/photos/viriyincy/4129217919/</a:t>
            </a:r>
          </a:p>
          <a:p>
            <a:r>
              <a:rPr lang="en-US" dirty="0" smtClean="0"/>
              <a:t>Cleveland </a:t>
            </a:r>
            <a:r>
              <a:rPr lang="en-US" dirty="0" err="1" smtClean="0"/>
              <a:t>Healthline</a:t>
            </a:r>
            <a:endParaRPr lang="en-US" dirty="0"/>
          </a:p>
        </p:txBody>
      </p:sp>
    </p:spTree>
    <p:extLst>
      <p:ext uri="{BB962C8B-B14F-4D97-AF65-F5344CB8AC3E}">
        <p14:creationId xmlns:p14="http://schemas.microsoft.com/office/powerpoint/2010/main" val="1348055634"/>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Curb guidance may allow a small enough gap between bus doorways and station platform edges to accommodate wheelchair access without requiring a bridge plate – this reduces dwell time.</a:t>
            </a:r>
          </a:p>
          <a:p>
            <a:endParaRPr lang="en-US" dirty="0" smtClean="0"/>
          </a:p>
          <a:p>
            <a:r>
              <a:rPr lang="en-US" dirty="0" smtClean="0"/>
              <a:t>Image:</a:t>
            </a:r>
          </a:p>
          <a:p>
            <a:r>
              <a:rPr lang="en-US" dirty="0" smtClean="0"/>
              <a:t>http://www.flickr.com/photos/fredcamino/2308756843/</a:t>
            </a:r>
            <a:endParaRPr lang="en-US" dirty="0"/>
          </a:p>
        </p:txBody>
      </p:sp>
    </p:spTree>
    <p:extLst>
      <p:ext uri="{BB962C8B-B14F-4D97-AF65-F5344CB8AC3E}">
        <p14:creationId xmlns:p14="http://schemas.microsoft.com/office/powerpoint/2010/main" val="321517729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normAutofit/>
          </a:bodyPr>
          <a:lstStyle/>
          <a:p>
            <a:endParaRPr lang="en-US" dirty="0" smtClean="0"/>
          </a:p>
          <a:p>
            <a:pPr lvl="0"/>
            <a:endParaRPr lang="en-US" dirty="0" smtClean="0"/>
          </a:p>
        </p:txBody>
      </p:sp>
      <p:sp>
        <p:nvSpPr>
          <p:cNvPr id="8" name="Slide Image Placeholder 7"/>
          <p:cNvSpPr>
            <a:spLocks noGrp="1" noRot="1" noChangeAspect="1"/>
          </p:cNvSpPr>
          <p:nvPr>
            <p:ph type="sldImg"/>
          </p:nvPr>
        </p:nvSpPr>
        <p:spPr/>
      </p:sp>
    </p:spTree>
    <p:extLst>
      <p:ext uri="{BB962C8B-B14F-4D97-AF65-F5344CB8AC3E}">
        <p14:creationId xmlns:p14="http://schemas.microsoft.com/office/powerpoint/2010/main" val="4208197123"/>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Tree>
    <p:extLst>
      <p:ext uri="{BB962C8B-B14F-4D97-AF65-F5344CB8AC3E}">
        <p14:creationId xmlns:p14="http://schemas.microsoft.com/office/powerpoint/2010/main" val="2400943130"/>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aseline="0" dirty="0" smtClean="0"/>
              <a:t>Paratransit is the most flexible mode of public transit.</a:t>
            </a:r>
          </a:p>
          <a:p>
            <a:endParaRPr lang="en-US" dirty="0" smtClean="0"/>
          </a:p>
          <a:p>
            <a:r>
              <a:rPr lang="en-US" dirty="0" smtClean="0"/>
              <a:t>Another</a:t>
            </a:r>
            <a:r>
              <a:rPr lang="en-US" baseline="0" dirty="0" smtClean="0"/>
              <a:t> term for paratransit is Demand Responsive Transit or Demand Responsive Service.  </a:t>
            </a:r>
            <a:r>
              <a:rPr lang="en-US" dirty="0" smtClean="0"/>
              <a:t>It includes a wide range of transit services defined as </a:t>
            </a:r>
            <a:r>
              <a:rPr lang="en-US" b="1" u="sng" dirty="0" smtClean="0"/>
              <a:t>services that are not conventionally scheduled, fixed-route transit services</a:t>
            </a:r>
            <a:r>
              <a:rPr lang="en-US" dirty="0" smtClean="0"/>
              <a:t>, but rather those types of public transportation that fall in-between the private automobile and conventional fixed-route transit.</a:t>
            </a:r>
          </a:p>
          <a:p>
            <a:endParaRPr lang="en-US" dirty="0" smtClean="0"/>
          </a:p>
          <a:p>
            <a:pPr defTabSz="895759">
              <a:defRPr/>
            </a:pPr>
            <a:r>
              <a:rPr lang="en-US" dirty="0" smtClean="0"/>
              <a:t>Paratransit is not exclusive to ADA,</a:t>
            </a:r>
            <a:r>
              <a:rPr lang="en-US" baseline="0" dirty="0" smtClean="0"/>
              <a:t> but the majority of paratransit exists because of a legal requirement for “complementary ADA service”.  Paratransit services are the most prevalent systems of transit in the US because they are mandated under the Americans with Disabilities Act.</a:t>
            </a:r>
          </a:p>
          <a:p>
            <a:pPr defTabSz="895759">
              <a:defRPr/>
            </a:pPr>
            <a:endParaRPr lang="en-US" baseline="0" dirty="0" smtClean="0"/>
          </a:p>
          <a:p>
            <a:r>
              <a:rPr lang="en-US" u="sng" baseline="0" dirty="0" smtClean="0"/>
              <a:t>Paratransit Statistics</a:t>
            </a:r>
            <a:r>
              <a:rPr lang="en-US" baseline="0" dirty="0" smtClean="0"/>
              <a:t>:</a:t>
            </a:r>
          </a:p>
          <a:p>
            <a:r>
              <a:rPr lang="en-US" dirty="0" smtClean="0"/>
              <a:t>Capacity = Very low</a:t>
            </a:r>
          </a:p>
          <a:p>
            <a:r>
              <a:rPr lang="en-US" dirty="0" smtClean="0"/>
              <a:t>Avg. speed = 14.6 mph</a:t>
            </a:r>
          </a:p>
          <a:p>
            <a:r>
              <a:rPr lang="en-US" dirty="0" smtClean="0"/>
              <a:t>Avg. trip length = 7.4 mi</a:t>
            </a:r>
          </a:p>
          <a:p>
            <a:r>
              <a:rPr lang="en-US" dirty="0" smtClean="0"/>
              <a:t>Operating cost per vehicle revenue hr = $64</a:t>
            </a:r>
          </a:p>
          <a:p>
            <a:endParaRPr lang="en-US" dirty="0" smtClean="0"/>
          </a:p>
          <a:p>
            <a:r>
              <a:rPr lang="en-US" dirty="0" smtClean="0"/>
              <a:t>Source:  Canadian Transit Handbook, APTA Fact Book 2010</a:t>
            </a:r>
          </a:p>
          <a:p>
            <a:r>
              <a:rPr lang="en-US" dirty="0" smtClean="0"/>
              <a:t>Image: http://www.flickr.com/photos/san-joaquin-rtd/4518434320/</a:t>
            </a:r>
            <a:endParaRPr lang="en-US" dirty="0"/>
          </a:p>
        </p:txBody>
      </p:sp>
      <p:graphicFrame>
        <p:nvGraphicFramePr>
          <p:cNvPr id="5" name="Chart 4"/>
          <p:cNvGraphicFramePr/>
          <p:nvPr>
            <p:extLst>
              <p:ext uri="{D42A27DB-BD31-4B8C-83A1-F6EECF244321}">
                <p14:modId xmlns:p14="http://schemas.microsoft.com/office/powerpoint/2010/main" val="1999466435"/>
              </p:ext>
            </p:extLst>
          </p:nvPr>
        </p:nvGraphicFramePr>
        <p:xfrm>
          <a:off x="485257" y="6228015"/>
          <a:ext cx="5963104" cy="2546195"/>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4004119451"/>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2" name="Rectangle 2"/>
          <p:cNvSpPr>
            <a:spLocks noGrp="1" noRot="1" noChangeAspect="1" noChangeArrowheads="1" noTextEdit="1"/>
          </p:cNvSpPr>
          <p:nvPr>
            <p:ph type="sldImg"/>
          </p:nvPr>
        </p:nvSpPr>
        <p:spPr>
          <a:ln/>
        </p:spPr>
      </p:sp>
      <p:sp>
        <p:nvSpPr>
          <p:cNvPr id="133123" name="Rectangle 3"/>
          <p:cNvSpPr>
            <a:spLocks noGrp="1" noChangeArrowheads="1"/>
          </p:cNvSpPr>
          <p:nvPr>
            <p:ph type="body" idx="1"/>
          </p:nvPr>
        </p:nvSpPr>
        <p:spPr>
          <a:xfrm>
            <a:off x="566739" y="4346580"/>
            <a:ext cx="5925419" cy="4348163"/>
          </a:xfrm>
          <a:noFill/>
          <a:ln/>
        </p:spPr>
        <p:txBody>
          <a:bodyPr/>
          <a:lstStyle/>
          <a:p>
            <a:pPr defTabSz="864882">
              <a:defRPr/>
            </a:pPr>
            <a:r>
              <a:rPr lang="en-US" sz="800" dirty="0"/>
              <a:t>This requirement originates from the Americans with Disabilities Act, </a:t>
            </a:r>
            <a:r>
              <a:rPr lang="en-US" sz="800" dirty="0">
                <a:cs typeface="Tahoma" pitchFamily="34" charset="0"/>
              </a:rPr>
              <a:t>§ 37.121.</a:t>
            </a:r>
            <a:endParaRPr lang="en-US" sz="800" dirty="0"/>
          </a:p>
          <a:p>
            <a:pPr eaLnBrk="1" hangingPunct="1"/>
            <a:endParaRPr lang="en-US" sz="800" dirty="0"/>
          </a:p>
          <a:p>
            <a:pPr eaLnBrk="1" hangingPunct="1"/>
            <a:r>
              <a:rPr lang="en-US" sz="800" dirty="0"/>
              <a:t>Complementary paratransit is meant to be just that - a complement to accessible fixed-route service.  It is not intended to be a separate service for all individuals with disabilities, but rather a safety net for those individuals who are not capable of independently boarding, riding, or disembarking from an accessible fixed-route vehicle or for a transit agency that is unable to provide an accessible vehicle or stop along a route. (</a:t>
            </a:r>
            <a:r>
              <a:rPr lang="en-US" sz="800" dirty="0">
                <a:cs typeface="Tahoma" pitchFamily="34" charset="0"/>
              </a:rPr>
              <a:t>§ 37.123)</a:t>
            </a:r>
            <a:endParaRPr lang="en-US" sz="800" dirty="0"/>
          </a:p>
          <a:p>
            <a:pPr eaLnBrk="1" hangingPunct="1"/>
            <a:endParaRPr lang="en-US" sz="800" dirty="0"/>
          </a:p>
          <a:p>
            <a:pPr eaLnBrk="1" hangingPunct="1"/>
            <a:r>
              <a:rPr lang="en-US" sz="800" dirty="0"/>
              <a:t>Title II of the ADA prescribes that each public entity operating a fixed-route system shall provide paratransit (or other special service) to individuals with disabilities that is comparable to the level of service provided to individuals without disabilities. </a:t>
            </a:r>
          </a:p>
          <a:p>
            <a:pPr eaLnBrk="1" hangingPunct="1"/>
            <a:endParaRPr lang="en-US" sz="800" dirty="0"/>
          </a:p>
          <a:p>
            <a:pPr eaLnBrk="1" hangingPunct="1"/>
            <a:r>
              <a:rPr lang="en-US" sz="800" dirty="0"/>
              <a:t>Requirements for complementary paratransit do not apply to commuter bus, commuter rail, or intercity rail systems.  </a:t>
            </a:r>
            <a:r>
              <a:rPr lang="en-US" sz="800" b="1" u="sng" dirty="0"/>
              <a:t>ADA guidelines and requirements for accessibility standards still apply to these systems, even though they are not required to provide complementary paratransit service</a:t>
            </a:r>
            <a:r>
              <a:rPr lang="en-US" sz="800" dirty="0"/>
              <a:t>.</a:t>
            </a:r>
          </a:p>
          <a:p>
            <a:pPr>
              <a:defRPr/>
            </a:pPr>
            <a:endParaRPr lang="en-US" sz="800" dirty="0"/>
          </a:p>
          <a:p>
            <a:pPr>
              <a:defRPr/>
            </a:pPr>
            <a:r>
              <a:rPr lang="en-US" sz="800" dirty="0"/>
              <a:t>The following individuals are ADA paratransit eligible: </a:t>
            </a:r>
          </a:p>
          <a:p>
            <a:pPr marL="211749" lvl="1" indent="-105872">
              <a:defRPr/>
            </a:pPr>
            <a:r>
              <a:rPr lang="en-US" sz="800" dirty="0"/>
              <a:t>Any individual with a disability who is unable, as the result of a physical or mental impairment (including a vision impairment), and without the assistance of another individual (except the operator of a wheelchair lift or other boarding assistance device), to board, ride, or disembark from any vehicle on the system that is readily accessible to and usable by individuals without disabilities </a:t>
            </a:r>
          </a:p>
          <a:p>
            <a:pPr marL="211749" lvl="1" indent="-105872">
              <a:defRPr/>
            </a:pPr>
            <a:r>
              <a:rPr lang="en-US" sz="800" dirty="0"/>
              <a:t>Any individual with a disability who needs the assistance of a wheelchair lift or other boarding assistance device and is able, with such assistance, to board, ride and disembark from any vehicle that is readily accessible to and usable by individuals with disabilities </a:t>
            </a:r>
          </a:p>
          <a:p>
            <a:pPr marL="211749" lvl="1" indent="-105872">
              <a:defRPr/>
            </a:pPr>
            <a:r>
              <a:rPr lang="en-US" sz="800" dirty="0"/>
              <a:t>Any individual with a disability who has a specific impairment-related condition that prevents such individual from traveling to a boarding location or from a disembarking location on such system.</a:t>
            </a:r>
          </a:p>
          <a:p>
            <a:pPr eaLnBrk="1" hangingPunct="1"/>
            <a:endParaRPr lang="en-US" sz="800" dirty="0"/>
          </a:p>
          <a:p>
            <a:pPr eaLnBrk="1" hangingPunct="1"/>
            <a:r>
              <a:rPr lang="en-US" sz="800" dirty="0"/>
              <a:t>**Note: Inability to get to and from the fixed-route in order to get to origins and destinations served by the fixed-route (e.g., by navigating the local sidewalks to get to the bus or rail stop) is a basis for eligibility under 49 CFR 123(e)(3). </a:t>
            </a:r>
          </a:p>
          <a:p>
            <a:pPr eaLnBrk="1" hangingPunct="1"/>
            <a:endParaRPr lang="en-US" sz="800" dirty="0"/>
          </a:p>
          <a:p>
            <a:pPr eaLnBrk="1" hangingPunct="1"/>
            <a:r>
              <a:rPr lang="en-US" sz="800" dirty="0"/>
              <a:t>**Note: Details concerning the requirements and regulations of Paratransit Eligibility are discussed at length in the National Transit Institute course, </a:t>
            </a:r>
            <a:r>
              <a:rPr lang="en-US" sz="800" i="1" dirty="0"/>
              <a:t>Comprehensive ADA Paratransit Eligibility</a:t>
            </a:r>
            <a:r>
              <a:rPr lang="en-US" sz="800" dirty="0"/>
              <a:t>.</a:t>
            </a:r>
          </a:p>
          <a:p>
            <a:pPr eaLnBrk="1" hangingPunct="1"/>
            <a:endParaRPr lang="en-US" sz="800" dirty="0"/>
          </a:p>
          <a:p>
            <a:pPr eaLnBrk="1" hangingPunct="1"/>
            <a:r>
              <a:rPr lang="en-US" sz="800" dirty="0"/>
              <a:t>Source:</a:t>
            </a:r>
          </a:p>
          <a:p>
            <a:pPr eaLnBrk="1" hangingPunct="1"/>
            <a:r>
              <a:rPr lang="en-US" sz="800" dirty="0"/>
              <a:t>49 CFR § 37.121</a:t>
            </a:r>
            <a:endParaRPr lang="en-US" sz="800" dirty="0">
              <a:cs typeface="Tahoma" pitchFamily="34" charset="0"/>
            </a:endParaRPr>
          </a:p>
          <a:p>
            <a:pPr eaLnBrk="1" hangingPunct="1"/>
            <a:r>
              <a:rPr lang="en-US" sz="800" dirty="0">
                <a:cs typeface="Tahoma" pitchFamily="34" charset="0"/>
              </a:rPr>
              <a:t>TCRP Legal Research Digest 19</a:t>
            </a:r>
          </a:p>
          <a:p>
            <a:pPr eaLnBrk="1" hangingPunct="1"/>
            <a:r>
              <a:rPr lang="en-US" sz="800" dirty="0"/>
              <a:t>NTI’s Understanding ADA course</a:t>
            </a:r>
          </a:p>
          <a:p>
            <a:pPr eaLnBrk="1" hangingPunct="1"/>
            <a:endParaRPr lang="en-US" sz="800" dirty="0">
              <a:cs typeface="Tahoma" pitchFamily="34" charset="0"/>
            </a:endParaRPr>
          </a:p>
        </p:txBody>
      </p:sp>
    </p:spTree>
    <p:extLst>
      <p:ext uri="{BB962C8B-B14F-4D97-AF65-F5344CB8AC3E}">
        <p14:creationId xmlns:p14="http://schemas.microsoft.com/office/powerpoint/2010/main" val="3609975703"/>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3058" name="Rectangle 2"/>
          <p:cNvSpPr>
            <a:spLocks noGrp="1" noRot="1" noChangeAspect="1" noChangeArrowheads="1" noTextEdit="1"/>
          </p:cNvSpPr>
          <p:nvPr>
            <p:ph type="sldImg"/>
          </p:nvPr>
        </p:nvSpPr>
        <p:spPr>
          <a:ln/>
        </p:spPr>
      </p:sp>
      <p:sp>
        <p:nvSpPr>
          <p:cNvPr id="173059" name="Rectangle 3"/>
          <p:cNvSpPr>
            <a:spLocks noGrp="1" noChangeArrowheads="1"/>
          </p:cNvSpPr>
          <p:nvPr>
            <p:ph type="body" idx="1"/>
          </p:nvPr>
        </p:nvSpPr>
        <p:spPr>
          <a:noFill/>
          <a:ln/>
        </p:spPr>
        <p:txBody>
          <a:bodyPr/>
          <a:lstStyle/>
          <a:p>
            <a:pPr eaLnBrk="1" hangingPunct="1"/>
            <a:r>
              <a:rPr lang="en-US" dirty="0" smtClean="0"/>
              <a:t>Paratransit Services that are also ADA:</a:t>
            </a:r>
          </a:p>
          <a:p>
            <a:pPr marL="215835" lvl="4" indent="-107918">
              <a:buFont typeface="Wingdings" pitchFamily="2" charset="2"/>
              <a:buChar char="§"/>
            </a:pPr>
            <a:r>
              <a:rPr lang="en-US" dirty="0" smtClean="0"/>
              <a:t>Taxi – Shared ride taxis are generally zone taxis.  Exclusive ride taxis are generally meter taxis.</a:t>
            </a:r>
          </a:p>
          <a:p>
            <a:pPr marL="215835" lvl="3" indent="-107918">
              <a:buFont typeface="Wingdings" pitchFamily="2" charset="2"/>
              <a:buChar char="§"/>
            </a:pPr>
            <a:r>
              <a:rPr lang="en-US" dirty="0" smtClean="0"/>
              <a:t>Demand response/Dial-a-ride – Demand response service is where the passenger can call for an “immediate” real time ride.  In ADA service, the passenger generally calls the day before to schedule a trip for the next day.  The ADA demand response can also be pre-scheduled up to 14 days prior.  Same day ADA service is possible, but not required under the ADA regulations.</a:t>
            </a:r>
          </a:p>
          <a:p>
            <a:pPr marL="215835" lvl="3" indent="-107918">
              <a:buFont typeface="Wingdings" pitchFamily="2" charset="2"/>
              <a:buChar char="§"/>
            </a:pPr>
            <a:r>
              <a:rPr lang="en-US" dirty="0" smtClean="0"/>
              <a:t>Subscription/Bus/Van – This can also be called “Standing Order” and refers to repeat trips, such as employment, dialysis, etc.  FYI, FTA says you can have more than 50% subscription if you have no denials.</a:t>
            </a:r>
          </a:p>
          <a:p>
            <a:pPr marL="215835" lvl="3" indent="-107918">
              <a:buFont typeface="Wingdings" pitchFamily="2" charset="2"/>
              <a:buChar char="§"/>
            </a:pPr>
            <a:r>
              <a:rPr lang="en-US" dirty="0" smtClean="0"/>
              <a:t>Jitney – Fixed route with no fixed schedule; independently owned and operated.</a:t>
            </a:r>
          </a:p>
          <a:p>
            <a:pPr eaLnBrk="1" hangingPunct="1"/>
            <a:endParaRPr lang="en-US" dirty="0" smtClean="0"/>
          </a:p>
          <a:p>
            <a:pPr eaLnBrk="1" hangingPunct="1"/>
            <a:r>
              <a:rPr lang="en-US" dirty="0" smtClean="0"/>
              <a:t>Paratransit Services that are NOT ADA:</a:t>
            </a:r>
          </a:p>
          <a:p>
            <a:pPr marL="215835" lvl="2" indent="-107918">
              <a:buFont typeface="Wingdings" pitchFamily="2" charset="2"/>
              <a:buChar char="§"/>
            </a:pPr>
            <a:r>
              <a:rPr lang="en-US" dirty="0" smtClean="0"/>
              <a:t>Private car – The private car can be used in paratransit services, volunteer programs, carpooling, or voucher reimbursement programs.</a:t>
            </a:r>
          </a:p>
          <a:p>
            <a:pPr marL="215835" lvl="2" indent="-107918">
              <a:buFont typeface="Wingdings" pitchFamily="2" charset="2"/>
              <a:buChar char="§"/>
            </a:pPr>
            <a:r>
              <a:rPr lang="en-US" dirty="0" smtClean="0"/>
              <a:t>Fixed route – The fixed-route portion is a pre-scheduled trip that operates on a repeat basis to the point that fixed-route can be created.  Generally, smaller vehicles, vans, or BOC vehicles are the vehicles of choice.</a:t>
            </a:r>
          </a:p>
          <a:p>
            <a:pPr marL="215835" lvl="2" indent="-107918"/>
            <a:endParaRPr lang="en-US" dirty="0" smtClean="0"/>
          </a:p>
          <a:p>
            <a:pPr marL="0" lvl="2"/>
            <a:r>
              <a:rPr lang="en-US" dirty="0" smtClean="0"/>
              <a:t>The ADA services</a:t>
            </a:r>
            <a:r>
              <a:rPr lang="en-US" baseline="0" dirty="0" smtClean="0"/>
              <a:t> are r</a:t>
            </a:r>
            <a:r>
              <a:rPr lang="en-US" dirty="0" smtClean="0"/>
              <a:t>equired to serve customers who are unable to use fixed-route service. Service is required to operate on the same days and hours, within ¾ miles of any fixed-route bus lines, rail stations, and core service areas.  The paratransit fare can be no more than double the fixed-route fare.</a:t>
            </a:r>
          </a:p>
          <a:p>
            <a:pPr marL="215835" lvl="2" indent="-107918"/>
            <a:endParaRPr lang="en-US" dirty="0" smtClean="0"/>
          </a:p>
          <a:p>
            <a:pPr marL="0" lvl="2"/>
            <a:r>
              <a:rPr lang="en-US" dirty="0" smtClean="0"/>
              <a:t>Source: NTI course</a:t>
            </a:r>
            <a:r>
              <a:rPr lang="en-US" baseline="0" dirty="0" smtClean="0"/>
              <a:t> “Paratransit Management and Operations”</a:t>
            </a:r>
            <a:endParaRPr lang="en-US" dirty="0" smtClean="0"/>
          </a:p>
        </p:txBody>
      </p:sp>
    </p:spTree>
    <p:extLst>
      <p:ext uri="{BB962C8B-B14F-4D97-AF65-F5344CB8AC3E}">
        <p14:creationId xmlns:p14="http://schemas.microsoft.com/office/powerpoint/2010/main" val="1267646195"/>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6130" name="Rectangle 2"/>
          <p:cNvSpPr>
            <a:spLocks noGrp="1" noRot="1" noChangeAspect="1" noChangeArrowheads="1" noTextEdit="1"/>
          </p:cNvSpPr>
          <p:nvPr>
            <p:ph type="sldImg"/>
          </p:nvPr>
        </p:nvSpPr>
        <p:spPr>
          <a:ln/>
        </p:spPr>
      </p:sp>
      <p:sp>
        <p:nvSpPr>
          <p:cNvPr id="176131" name="Rectangle 3"/>
          <p:cNvSpPr>
            <a:spLocks noGrp="1" noChangeArrowheads="1"/>
          </p:cNvSpPr>
          <p:nvPr>
            <p:ph type="body" idx="1"/>
          </p:nvPr>
        </p:nvSpPr>
        <p:spPr>
          <a:noFill/>
          <a:ln/>
        </p:spPr>
        <p:txBody>
          <a:bodyPr/>
          <a:lstStyle/>
          <a:p>
            <a:pPr eaLnBrk="1" hangingPunct="1"/>
            <a:r>
              <a:rPr lang="en-US" dirty="0" smtClean="0"/>
              <a:t>Paratransit consists of 6 modes of operation.</a:t>
            </a:r>
          </a:p>
          <a:p>
            <a:pPr eaLnBrk="1" hangingPunct="1"/>
            <a:endParaRPr lang="en-US" dirty="0" smtClean="0"/>
          </a:p>
          <a:p>
            <a:pPr marL="215835" lvl="1" indent="-107918"/>
            <a:r>
              <a:rPr lang="en-US" dirty="0" smtClean="0"/>
              <a:t>One-to-one – A point-to-point service where you pick up one person and take them to their destination (e.g.,  exclusive ride taxi).</a:t>
            </a:r>
          </a:p>
          <a:p>
            <a:pPr marL="215835" lvl="1" indent="-107918"/>
            <a:r>
              <a:rPr lang="en-US" dirty="0" smtClean="0"/>
              <a:t>Many-to-many – Many customers are picked up and there may be many shared ride trips being made (i.e., typical real time Demand Response service).</a:t>
            </a:r>
          </a:p>
          <a:p>
            <a:pPr marL="215835" lvl="1" indent="-107918"/>
            <a:r>
              <a:rPr lang="en-US" dirty="0" smtClean="0"/>
              <a:t>Many-to-one – Pick up many customers and take them to one location (e.g., senior day care, a sheltered workshop).  The reverse is One-to-many.</a:t>
            </a:r>
          </a:p>
          <a:p>
            <a:pPr marL="215835" lvl="1" indent="-107918"/>
            <a:r>
              <a:rPr lang="en-US" dirty="0" smtClean="0"/>
              <a:t>One-to-many – Pick up many customers at one location and take them to many destinations.</a:t>
            </a:r>
          </a:p>
          <a:p>
            <a:pPr marL="215835" lvl="1" indent="-107918"/>
            <a:r>
              <a:rPr lang="en-US" dirty="0" smtClean="0"/>
              <a:t>Fixed-route deviation – A fixed route can deviate from its regular route and make a demand or scheduled off-route pick up or drop off.  Does not go beyond ¾ miles from the route and does not expand ¾ miles out, unless you change the fixed route.</a:t>
            </a:r>
          </a:p>
          <a:p>
            <a:pPr marL="215835" lvl="1" indent="-107918"/>
            <a:r>
              <a:rPr lang="en-US" dirty="0" smtClean="0"/>
              <a:t>Zonal – The vehicle generally stays in one zone and provide trips within that zone (e.g., a train shuttle, employment center). </a:t>
            </a:r>
          </a:p>
          <a:p>
            <a:pPr marL="215835" lvl="1" indent="-107918"/>
            <a:endParaRPr lang="en-US" dirty="0" smtClean="0"/>
          </a:p>
          <a:p>
            <a:pPr marL="0" lvl="1"/>
            <a:r>
              <a:rPr lang="en-US" b="1" dirty="0" smtClean="0"/>
              <a:t>Encourage participants to take the NTI course “Paratransit Management and Operations” to learn more about paratransit.</a:t>
            </a:r>
          </a:p>
          <a:p>
            <a:pPr eaLnBrk="1" hangingPunct="1"/>
            <a:endParaRPr lang="en-US" dirty="0" smtClean="0"/>
          </a:p>
          <a:p>
            <a:pPr marL="0" lvl="2"/>
            <a:r>
              <a:rPr lang="en-US" dirty="0" smtClean="0"/>
              <a:t>Source: NTI course “Paratransit Management and Operations”</a:t>
            </a:r>
          </a:p>
          <a:p>
            <a:pPr eaLnBrk="1" hangingPunct="1"/>
            <a:endParaRPr lang="en-US" dirty="0" smtClean="0"/>
          </a:p>
          <a:p>
            <a:pPr eaLnBrk="1" hangingPunct="1"/>
            <a:endParaRPr lang="en-US" dirty="0" smtClean="0"/>
          </a:p>
        </p:txBody>
      </p:sp>
    </p:spTree>
    <p:extLst>
      <p:ext uri="{BB962C8B-B14F-4D97-AF65-F5344CB8AC3E}">
        <p14:creationId xmlns:p14="http://schemas.microsoft.com/office/powerpoint/2010/main" val="1396534364"/>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extLst>
      <p:ext uri="{BB962C8B-B14F-4D97-AF65-F5344CB8AC3E}">
        <p14:creationId xmlns:p14="http://schemas.microsoft.com/office/powerpoint/2010/main" val="2107641672"/>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defTabSz="895759">
              <a:defRPr/>
            </a:pPr>
            <a:r>
              <a:rPr lang="en-US" dirty="0" smtClean="0"/>
              <a:t>Rail transit systems in North America carry more than 5 billion passengers each year.</a:t>
            </a:r>
          </a:p>
          <a:p>
            <a:pPr defTabSz="895759">
              <a:defRPr/>
            </a:pPr>
            <a:r>
              <a:rPr lang="en-US" dirty="0" smtClean="0"/>
              <a:t>Light Rail: Memphis RTA (Wikipedia) </a:t>
            </a:r>
          </a:p>
          <a:p>
            <a:pPr defTabSz="895759">
              <a:defRPr/>
            </a:pPr>
            <a:r>
              <a:rPr lang="en-US" dirty="0" smtClean="0"/>
              <a:t>Heavy Rail: BART (Wikipedia)</a:t>
            </a:r>
          </a:p>
          <a:p>
            <a:pPr defTabSz="895759">
              <a:defRPr/>
            </a:pPr>
            <a:r>
              <a:rPr lang="en-US" dirty="0" smtClean="0"/>
              <a:t>Commuter Rail: </a:t>
            </a:r>
            <a:r>
              <a:rPr lang="en-US" dirty="0" err="1" smtClean="0"/>
              <a:t>FrontRunner</a:t>
            </a:r>
            <a:r>
              <a:rPr lang="en-US" dirty="0" smtClean="0"/>
              <a:t> (Wikipedia)</a:t>
            </a:r>
          </a:p>
          <a:p>
            <a:endParaRPr lang="en-US" dirty="0"/>
          </a:p>
        </p:txBody>
      </p:sp>
    </p:spTree>
    <p:extLst>
      <p:ext uri="{BB962C8B-B14F-4D97-AF65-F5344CB8AC3E}">
        <p14:creationId xmlns:p14="http://schemas.microsoft.com/office/powerpoint/2010/main" val="2796921011"/>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300" name="Rectangle 3"/>
          <p:cNvSpPr>
            <a:spLocks noGrp="1" noChangeArrowheads="1"/>
          </p:cNvSpPr>
          <p:nvPr>
            <p:ph type="body" idx="1"/>
          </p:nvPr>
        </p:nvSpPr>
        <p:spPr/>
        <p:txBody>
          <a:bodyPr>
            <a:normAutofit lnSpcReduction="10000"/>
          </a:bodyPr>
          <a:lstStyle/>
          <a:p>
            <a:r>
              <a:rPr lang="en-US" dirty="0" smtClean="0"/>
              <a:t>Light rail track-work and structures (but not cars) are generally lighter and less costly than rapid transit and commuter rail facilities, thus the name.</a:t>
            </a:r>
          </a:p>
          <a:p>
            <a:endParaRPr lang="en-US" dirty="0" smtClean="0"/>
          </a:p>
          <a:p>
            <a:r>
              <a:rPr lang="en-US" dirty="0" smtClean="0"/>
              <a:t>Features</a:t>
            </a:r>
          </a:p>
          <a:p>
            <a:pPr lvl="1"/>
            <a:r>
              <a:rPr lang="en-US" dirty="0" smtClean="0"/>
              <a:t>Quieter acceleration</a:t>
            </a:r>
          </a:p>
          <a:p>
            <a:pPr lvl="1"/>
            <a:r>
              <a:rPr lang="en-US" dirty="0" smtClean="0"/>
              <a:t>No diesel exhaust (typically)</a:t>
            </a:r>
          </a:p>
          <a:p>
            <a:pPr lvl="1"/>
            <a:r>
              <a:rPr lang="en-US" dirty="0" smtClean="0"/>
              <a:t>Require overhead wires unless dual-powered</a:t>
            </a:r>
          </a:p>
          <a:p>
            <a:endParaRPr lang="en-US" dirty="0" smtClean="0"/>
          </a:p>
          <a:p>
            <a:r>
              <a:rPr lang="en-US" dirty="0" smtClean="0"/>
              <a:t>Capacity = 6,060 to 22,700 pass/hr (varies depending on the use of exclusive lanes and the type of vehicle)</a:t>
            </a:r>
          </a:p>
          <a:p>
            <a:r>
              <a:rPr lang="en-US" dirty="0" smtClean="0"/>
              <a:t>Avg. speed = 14.7 mph</a:t>
            </a:r>
          </a:p>
          <a:p>
            <a:r>
              <a:rPr lang="en-US" dirty="0" smtClean="0"/>
              <a:t>Avg. trip length = 4.6 mi</a:t>
            </a:r>
          </a:p>
          <a:p>
            <a:r>
              <a:rPr lang="en-US" dirty="0" smtClean="0"/>
              <a:t>Avg. station spacing = 0.52 mi</a:t>
            </a:r>
          </a:p>
          <a:p>
            <a:r>
              <a:rPr lang="en-US" dirty="0" smtClean="0"/>
              <a:t>Operating cost per vehicle revenue hr = $245</a:t>
            </a:r>
          </a:p>
          <a:p>
            <a:endParaRPr lang="en-US" dirty="0" smtClean="0"/>
          </a:p>
          <a:p>
            <a:r>
              <a:rPr lang="en-US" i="1" dirty="0" smtClean="0"/>
              <a:t>Light rail</a:t>
            </a:r>
            <a:r>
              <a:rPr lang="en-US" dirty="0" smtClean="0"/>
              <a:t> – with relatively frequent service along mostly exclusive or segregated rights-of-way, using articulated cars and up to four-car trains</a:t>
            </a:r>
          </a:p>
          <a:p>
            <a:r>
              <a:rPr lang="en-US" i="1" dirty="0" smtClean="0"/>
              <a:t>Streetcars</a:t>
            </a:r>
            <a:r>
              <a:rPr lang="en-US" dirty="0" smtClean="0"/>
              <a:t> – operate along mostly shared or segregated rights-of-way, with one-car (or rarely, two-car) trains, vehicle types and ages can vary</a:t>
            </a:r>
          </a:p>
          <a:p>
            <a:r>
              <a:rPr lang="en-US" i="1" dirty="0" smtClean="0"/>
              <a:t>Vintage trolleys</a:t>
            </a:r>
            <a:r>
              <a:rPr lang="en-US" dirty="0" smtClean="0"/>
              <a:t> – provide mainly tourist or shopper-oriented service, often at relatively low frequencies, either historic vehicles or newer vehicles designed to look like historic vehicles</a:t>
            </a:r>
          </a:p>
          <a:p>
            <a:endParaRPr lang="en-US" dirty="0" smtClean="0"/>
          </a:p>
          <a:p>
            <a:r>
              <a:rPr lang="en-US" dirty="0" smtClean="0"/>
              <a:t>Sources:  Canadian Transit Handbook, APTA Fact Book 2010</a:t>
            </a:r>
          </a:p>
          <a:p>
            <a:r>
              <a:rPr lang="en-US" dirty="0" smtClean="0"/>
              <a:t>http://www.flickr.com/photos/paulkimo/401159937/</a:t>
            </a:r>
          </a:p>
        </p:txBody>
      </p:sp>
      <p:sp>
        <p:nvSpPr>
          <p:cNvPr id="7" name="Slide Image Placeholder 6"/>
          <p:cNvSpPr>
            <a:spLocks noGrp="1" noRot="1" noChangeAspect="1"/>
          </p:cNvSpPr>
          <p:nvPr>
            <p:ph type="sldImg"/>
          </p:nvPr>
        </p:nvSpPr>
        <p:spPr/>
      </p:sp>
    </p:spTree>
    <p:extLst>
      <p:ext uri="{BB962C8B-B14F-4D97-AF65-F5344CB8AC3E}">
        <p14:creationId xmlns:p14="http://schemas.microsoft.com/office/powerpoint/2010/main" val="3416769441"/>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AVL used for management of operations, and to provide information to passengers either or both in stations and on board buses.</a:t>
            </a:r>
          </a:p>
          <a:p>
            <a:endParaRPr lang="en-US" dirty="0" smtClean="0"/>
          </a:p>
          <a:p>
            <a:r>
              <a:rPr lang="en-US" dirty="0" smtClean="0"/>
              <a:t>Image</a:t>
            </a:r>
            <a:r>
              <a:rPr lang="en-US" baseline="0" dirty="0" smtClean="0"/>
              <a:t> (Patriarca12 at </a:t>
            </a:r>
            <a:r>
              <a:rPr lang="en-US" baseline="0" dirty="0" err="1" smtClean="0"/>
              <a:t>en.wikipedia</a:t>
            </a:r>
            <a:r>
              <a:rPr lang="en-US" baseline="0" dirty="0" smtClean="0"/>
              <a:t>) LYNX, Charlotte, NC</a:t>
            </a:r>
            <a:endParaRPr lang="en-US" dirty="0"/>
          </a:p>
        </p:txBody>
      </p:sp>
    </p:spTree>
    <p:extLst>
      <p:ext uri="{BB962C8B-B14F-4D97-AF65-F5344CB8AC3E}">
        <p14:creationId xmlns:p14="http://schemas.microsoft.com/office/powerpoint/2010/main" val="893263557"/>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Image sources:</a:t>
            </a:r>
          </a:p>
          <a:p>
            <a:r>
              <a:rPr lang="en-US" dirty="0" smtClean="0"/>
              <a:t>http://railfanning.org/graphics/chicago_3851.jpg</a:t>
            </a:r>
          </a:p>
          <a:p>
            <a:endParaRPr lang="en-US" dirty="0" smtClean="0"/>
          </a:p>
          <a:p>
            <a:r>
              <a:rPr lang="en-US" dirty="0" smtClean="0"/>
              <a:t>http://www.blogcdn.com/www.autoblog.com/media/2011/03/la-subway-630opt.jpg</a:t>
            </a:r>
          </a:p>
        </p:txBody>
      </p:sp>
    </p:spTree>
    <p:extLst>
      <p:ext uri="{BB962C8B-B14F-4D97-AF65-F5344CB8AC3E}">
        <p14:creationId xmlns:p14="http://schemas.microsoft.com/office/powerpoint/2010/main" val="16742270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Notes Placeholder 7"/>
          <p:cNvSpPr>
            <a:spLocks noGrp="1"/>
          </p:cNvSpPr>
          <p:nvPr>
            <p:ph type="body" idx="1"/>
          </p:nvPr>
        </p:nvSpPr>
        <p:spPr>
          <a:xfrm>
            <a:off x="685800" y="4343402"/>
            <a:ext cx="5486400" cy="4507443"/>
          </a:xfrm>
        </p:spPr>
        <p:txBody>
          <a:bodyPr>
            <a:normAutofit fontScale="92500"/>
          </a:bodyPr>
          <a:lstStyle/>
          <a:p>
            <a:r>
              <a:rPr lang="en-US" dirty="0" smtClean="0"/>
              <a:t>Key Message: Growth of public transit, especially streetcars, enabled cities to absorb their population growth between 1900 and 1940.</a:t>
            </a:r>
          </a:p>
          <a:p>
            <a:endParaRPr lang="en-US" dirty="0" smtClean="0"/>
          </a:p>
          <a:p>
            <a:r>
              <a:rPr lang="en-US" dirty="0" smtClean="0"/>
              <a:t>Background Information: Street car lines were vital to growth of cities at the turn of the 20th century. As city populations exploded, residents were forced to live further and further from the city and its traditional workplace locations. Street cars allowed those living further out to fairly quickly access the city center and their jobs. Hence, “street car suburbs” emerged as one of the first forms of suburban sprawl, the key difference being that residents relied on mass transportation to leave home, therefore for the most part restricting residents to living within a half-mile radius or so of a station.</a:t>
            </a:r>
          </a:p>
          <a:p>
            <a:endParaRPr lang="en-US" dirty="0" smtClean="0"/>
          </a:p>
          <a:p>
            <a:r>
              <a:rPr lang="en-US" dirty="0" smtClean="0"/>
              <a:t>Transit use </a:t>
            </a:r>
            <a:r>
              <a:rPr lang="en-US" b="1" dirty="0" smtClean="0"/>
              <a:t>peaked in early 1920s</a:t>
            </a:r>
            <a:r>
              <a:rPr lang="en-US" dirty="0" smtClean="0"/>
              <a:t>, when Americans averaged 250 trips by transit per year.</a:t>
            </a:r>
          </a:p>
          <a:p>
            <a:endParaRPr lang="en-US" dirty="0" smtClean="0"/>
          </a:p>
          <a:p>
            <a:r>
              <a:rPr lang="en-US" dirty="0" smtClean="0"/>
              <a:t>With the depression, however, came less money and less travel. Additionally, by the end of the 1920s, buses were beginning to replace street cars.</a:t>
            </a:r>
          </a:p>
          <a:p>
            <a:endParaRPr lang="en-US" dirty="0" smtClean="0"/>
          </a:p>
          <a:p>
            <a:r>
              <a:rPr lang="en-US" dirty="0" smtClean="0"/>
              <a:t>Electric streetcars were the main source of public transportation in the first two decades of the 20th century. Streetcars were located mostly on city thoroughfares, and a few dedicated interurban ways. The 1,500 miles of track in 1890 had grown to more than 19,000 miles in 1920.  By the mid-1920s, street car ridership had peaked and was starting to decline. More flexible buses and private vehicles drew away ridership. By 1951, there were less than 10,000 miles of track. Today, streetcars are making a comeback in cities such as New Orleans; Portland, OR; Tampa, FL; and Atlanta.</a:t>
            </a:r>
          </a:p>
          <a:p>
            <a:endParaRPr lang="en-US" dirty="0" smtClean="0"/>
          </a:p>
          <a:p>
            <a:r>
              <a:rPr lang="en-US" dirty="0" smtClean="0"/>
              <a:t>Sources: TCRP, “Making Transit Work”; USDOT, </a:t>
            </a:r>
            <a:r>
              <a:rPr lang="en-US" dirty="0" smtClean="0">
                <a:hlinkClick r:id="rId3"/>
              </a:rPr>
              <a:t>http://fastlane.dot.gov/2012/01/streetcar-forum.html</a:t>
            </a:r>
            <a:endParaRPr lang="en-US" dirty="0" smtClean="0"/>
          </a:p>
          <a:p>
            <a:r>
              <a:rPr lang="en-US" dirty="0" smtClean="0"/>
              <a:t>Sources: Britannica, “Mass Transit”</a:t>
            </a:r>
          </a:p>
          <a:p>
            <a:endParaRPr lang="en-US" dirty="0" smtClean="0"/>
          </a:p>
          <a:p>
            <a:r>
              <a:rPr lang="en-US" dirty="0" smtClean="0"/>
              <a:t>Image sources: </a:t>
            </a:r>
          </a:p>
          <a:p>
            <a:r>
              <a:rPr lang="en-US" dirty="0" smtClean="0"/>
              <a:t>http://raleighphilosociety.blogspot.com/2008/07/state-archives-raleigh-photos-now.html</a:t>
            </a:r>
          </a:p>
          <a:p>
            <a:r>
              <a:rPr lang="en-US" dirty="0" smtClean="0"/>
              <a:t>http://atdetroit.net/forum/messages/6790/61876.jpg</a:t>
            </a:r>
          </a:p>
        </p:txBody>
      </p:sp>
      <p:sp>
        <p:nvSpPr>
          <p:cNvPr id="9" name="Slide Image Placeholder 8"/>
          <p:cNvSpPr>
            <a:spLocks noGrp="1" noRot="1" noChangeAspect="1"/>
          </p:cNvSpPr>
          <p:nvPr>
            <p:ph type="sldImg"/>
          </p:nvPr>
        </p:nvSpPr>
        <p:spPr/>
      </p:sp>
    </p:spTree>
    <p:extLst>
      <p:ext uri="{BB962C8B-B14F-4D97-AF65-F5344CB8AC3E}">
        <p14:creationId xmlns:p14="http://schemas.microsoft.com/office/powerpoint/2010/main" val="1743473016"/>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Statistics:</a:t>
            </a:r>
          </a:p>
          <a:p>
            <a:r>
              <a:rPr lang="en-US" dirty="0" smtClean="0"/>
              <a:t>Capacity = 18,200 to 43,200 pass/hr (varies</a:t>
            </a:r>
            <a:r>
              <a:rPr lang="en-US" baseline="0" dirty="0" smtClean="0"/>
              <a:t> based on the design of the cars</a:t>
            </a:r>
            <a:r>
              <a:rPr lang="en-US" dirty="0" smtClean="0"/>
              <a:t>)</a:t>
            </a:r>
          </a:p>
          <a:p>
            <a:r>
              <a:rPr lang="en-US" dirty="0" smtClean="0"/>
              <a:t>Avg. speed = 20.0 mph</a:t>
            </a:r>
          </a:p>
          <a:p>
            <a:r>
              <a:rPr lang="en-US" dirty="0" smtClean="0"/>
              <a:t>Avg. trip length = 4.8 mi</a:t>
            </a:r>
          </a:p>
          <a:p>
            <a:r>
              <a:rPr lang="en-US" dirty="0" smtClean="0"/>
              <a:t>Avg. station spacing = 0.91 mi</a:t>
            </a:r>
          </a:p>
          <a:p>
            <a:r>
              <a:rPr lang="en-US" dirty="0" smtClean="0"/>
              <a:t>Operating cost per vehicle revenue hr = $199</a:t>
            </a:r>
          </a:p>
          <a:p>
            <a:endParaRPr lang="en-US" dirty="0" smtClean="0"/>
          </a:p>
          <a:p>
            <a:pPr defTabSz="914212"/>
            <a:r>
              <a:rPr lang="en-US" dirty="0" smtClean="0"/>
              <a:t>Sources:  Canadian Transit Handbook, APTA Fact Book 2010</a:t>
            </a:r>
          </a:p>
          <a:p>
            <a:endParaRPr lang="en-US" dirty="0"/>
          </a:p>
        </p:txBody>
      </p:sp>
    </p:spTree>
    <p:extLst>
      <p:ext uri="{BB962C8B-B14F-4D97-AF65-F5344CB8AC3E}">
        <p14:creationId xmlns:p14="http://schemas.microsoft.com/office/powerpoint/2010/main" val="2292903388"/>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defTabSz="895759">
              <a:defRPr/>
            </a:pPr>
            <a:r>
              <a:rPr lang="en-US" dirty="0" smtClean="0"/>
              <a:t>Also called metropolitan rail, regional rail, or suburban rail.</a:t>
            </a:r>
          </a:p>
          <a:p>
            <a:endParaRPr lang="en-US" dirty="0" smtClean="0"/>
          </a:p>
          <a:p>
            <a:r>
              <a:rPr lang="en-US" dirty="0" smtClean="0"/>
              <a:t>Services typically operated:</a:t>
            </a:r>
          </a:p>
          <a:p>
            <a:pPr lvl="1"/>
            <a:r>
              <a:rPr lang="en-US" dirty="0" smtClean="0"/>
              <a:t>Between a central city and adjacent suburbs</a:t>
            </a:r>
          </a:p>
          <a:p>
            <a:pPr lvl="1"/>
            <a:r>
              <a:rPr lang="en-US" dirty="0" smtClean="0"/>
              <a:t>Within urbanized areas, or between urbanized areas and outlying areas</a:t>
            </a:r>
          </a:p>
          <a:p>
            <a:pPr lvl="1"/>
            <a:r>
              <a:rPr lang="en-US" dirty="0" smtClean="0"/>
              <a:t>Generally characterized by multi-trip tickets, specific station to station fares</a:t>
            </a:r>
          </a:p>
          <a:p>
            <a:pPr lvl="1"/>
            <a:r>
              <a:rPr lang="en-US" dirty="0" smtClean="0"/>
              <a:t>Intercity rail service is usually excluded</a:t>
            </a:r>
          </a:p>
          <a:p>
            <a:endParaRPr lang="en-US" dirty="0" smtClean="0"/>
          </a:p>
          <a:p>
            <a:pPr defTabSz="895759">
              <a:defRPr/>
            </a:pPr>
            <a:r>
              <a:rPr lang="en-US" dirty="0" smtClean="0"/>
              <a:t>Image source:</a:t>
            </a:r>
          </a:p>
          <a:p>
            <a:pPr defTabSz="895759">
              <a:defRPr/>
            </a:pPr>
            <a:r>
              <a:rPr lang="en-US" dirty="0" smtClean="0"/>
              <a:t>http://www.flickr.com/photos/thomconlon/945107882/</a:t>
            </a:r>
          </a:p>
        </p:txBody>
      </p:sp>
    </p:spTree>
    <p:extLst>
      <p:ext uri="{BB962C8B-B14F-4D97-AF65-F5344CB8AC3E}">
        <p14:creationId xmlns:p14="http://schemas.microsoft.com/office/powerpoint/2010/main" val="2623603497"/>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Statistics:</a:t>
            </a:r>
          </a:p>
          <a:p>
            <a:r>
              <a:rPr lang="en-US" dirty="0" smtClean="0"/>
              <a:t>Capacity = 8,000 pass/hr</a:t>
            </a:r>
          </a:p>
          <a:p>
            <a:r>
              <a:rPr lang="en-US" dirty="0" smtClean="0"/>
              <a:t>Avg. speed = 31.4 mph</a:t>
            </a:r>
          </a:p>
          <a:p>
            <a:r>
              <a:rPr lang="en-US" dirty="0" smtClean="0"/>
              <a:t>Avg. trip length = 23.4 mi</a:t>
            </a:r>
          </a:p>
          <a:p>
            <a:r>
              <a:rPr lang="en-US" dirty="0" smtClean="0"/>
              <a:t>Avg. station spacing = 3.55 mi</a:t>
            </a:r>
          </a:p>
          <a:p>
            <a:r>
              <a:rPr lang="en-US" dirty="0" smtClean="0"/>
              <a:t>Operating cost per vehicle revenue hr = $480</a:t>
            </a:r>
          </a:p>
          <a:p>
            <a:endParaRPr lang="en-US" dirty="0" smtClean="0"/>
          </a:p>
          <a:p>
            <a:pPr defTabSz="914212"/>
            <a:r>
              <a:rPr lang="en-US" dirty="0" smtClean="0"/>
              <a:t>Sources:  Canadian Transit Handbook, APTA Fact Book 2010</a:t>
            </a:r>
          </a:p>
          <a:p>
            <a:endParaRPr lang="en-US" dirty="0"/>
          </a:p>
        </p:txBody>
      </p:sp>
    </p:spTree>
    <p:extLst>
      <p:ext uri="{BB962C8B-B14F-4D97-AF65-F5344CB8AC3E}">
        <p14:creationId xmlns:p14="http://schemas.microsoft.com/office/powerpoint/2010/main" val="2688671943"/>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extLst>
      <p:ext uri="{BB962C8B-B14F-4D97-AF65-F5344CB8AC3E}">
        <p14:creationId xmlns:p14="http://schemas.microsoft.com/office/powerpoint/2010/main" val="1207435902"/>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6" name="Rectangle 3"/>
          <p:cNvSpPr>
            <a:spLocks noGrp="1" noChangeArrowheads="1"/>
          </p:cNvSpPr>
          <p:nvPr>
            <p:ph type="body" idx="1"/>
          </p:nvPr>
        </p:nvSpPr>
        <p:spPr/>
        <p:txBody>
          <a:bodyPr/>
          <a:lstStyle/>
          <a:p>
            <a:r>
              <a:rPr lang="en-US" dirty="0" smtClean="0"/>
              <a:t>Ferry</a:t>
            </a:r>
          </a:p>
          <a:p>
            <a:pPr lvl="1"/>
            <a:r>
              <a:rPr lang="en-US" dirty="0" smtClean="0"/>
              <a:t>Auto, passenger</a:t>
            </a:r>
          </a:p>
          <a:p>
            <a:pPr lvl="1"/>
            <a:r>
              <a:rPr lang="en-US" dirty="0" smtClean="0"/>
              <a:t>Provides </a:t>
            </a:r>
            <a:r>
              <a:rPr lang="en-US" dirty="0"/>
              <a:t>a water connection between or among points where land routes are interrupted by </a:t>
            </a:r>
            <a:r>
              <a:rPr lang="en-US" dirty="0" smtClean="0"/>
              <a:t>water</a:t>
            </a:r>
            <a:r>
              <a:rPr lang="en-US" dirty="0"/>
              <a:t>.</a:t>
            </a:r>
            <a:endParaRPr lang="en-US" dirty="0" smtClean="0"/>
          </a:p>
          <a:p>
            <a:pPr lvl="1"/>
            <a:r>
              <a:rPr lang="en-US" dirty="0"/>
              <a:t>Considerations include passenger and vehicle demand, dock configurations, speed, and environmental </a:t>
            </a:r>
            <a:r>
              <a:rPr lang="en-US" dirty="0" smtClean="0"/>
              <a:t>issues.</a:t>
            </a:r>
          </a:p>
          <a:p>
            <a:pPr lvl="1"/>
            <a:r>
              <a:rPr lang="en-US" dirty="0" smtClean="0"/>
              <a:t>Service </a:t>
            </a:r>
            <a:r>
              <a:rPr lang="en-US" dirty="0"/>
              <a:t>types include: Point-to-point, Linear multiple-stop services, </a:t>
            </a:r>
            <a:r>
              <a:rPr lang="en-US" dirty="0" smtClean="0"/>
              <a:t>circulators</a:t>
            </a:r>
            <a:r>
              <a:rPr lang="en-US" dirty="0"/>
              <a:t>,  and </a:t>
            </a:r>
            <a:r>
              <a:rPr lang="en-US" dirty="0" smtClean="0"/>
              <a:t>water taxis.</a:t>
            </a:r>
          </a:p>
          <a:p>
            <a:pPr lvl="1"/>
            <a:r>
              <a:rPr lang="en-US" dirty="0" smtClean="0"/>
              <a:t>Intermodal </a:t>
            </a:r>
            <a:r>
              <a:rPr lang="en-US" dirty="0"/>
              <a:t>transfers are usually required at one, and often, both ends of the ferry trip</a:t>
            </a:r>
            <a:r>
              <a:rPr lang="en-US" dirty="0" smtClean="0"/>
              <a:t>.</a:t>
            </a:r>
          </a:p>
          <a:p>
            <a:pPr lvl="1"/>
            <a:r>
              <a:rPr lang="en-US" dirty="0" smtClean="0"/>
              <a:t>Only </a:t>
            </a:r>
            <a:r>
              <a:rPr lang="en-US" dirty="0" err="1" smtClean="0"/>
              <a:t>monohulls</a:t>
            </a:r>
            <a:r>
              <a:rPr lang="en-US" dirty="0" smtClean="0"/>
              <a:t> and catamarans are </a:t>
            </a:r>
            <a:r>
              <a:rPr lang="en-US" dirty="0"/>
              <a:t>used for ferry </a:t>
            </a:r>
            <a:r>
              <a:rPr lang="en-US" dirty="0" smtClean="0"/>
              <a:t>service in </a:t>
            </a:r>
            <a:r>
              <a:rPr lang="en-US" dirty="0"/>
              <a:t>North America </a:t>
            </a:r>
            <a:r>
              <a:rPr lang="en-US" dirty="0" smtClean="0"/>
              <a:t>at this time.</a:t>
            </a:r>
            <a:br>
              <a:rPr lang="en-US" dirty="0" smtClean="0"/>
            </a:br>
            <a:endParaRPr lang="en-US" dirty="0" smtClean="0"/>
          </a:p>
          <a:p>
            <a:r>
              <a:rPr lang="en-US" dirty="0" smtClean="0"/>
              <a:t>Monorail</a:t>
            </a:r>
          </a:p>
          <a:p>
            <a:pPr lvl="1"/>
            <a:r>
              <a:rPr lang="en-US" dirty="0"/>
              <a:t>Monorail vehicles straddle or are suspended from a single rail. </a:t>
            </a:r>
            <a:endParaRPr lang="en-US" dirty="0" smtClean="0"/>
          </a:p>
          <a:p>
            <a:pPr lvl="1"/>
            <a:r>
              <a:rPr lang="en-US" dirty="0"/>
              <a:t>Driverless </a:t>
            </a:r>
            <a:r>
              <a:rPr lang="en-US" dirty="0" smtClean="0"/>
              <a:t>monorails fall </a:t>
            </a:r>
            <a:r>
              <a:rPr lang="en-US" dirty="0"/>
              <a:t>into the category of AGT.</a:t>
            </a:r>
            <a:r>
              <a:rPr lang="en-US" dirty="0" smtClean="0"/>
              <a:t/>
            </a:r>
            <a:br>
              <a:rPr lang="en-US" dirty="0" smtClean="0"/>
            </a:br>
            <a:endParaRPr lang="en-US" dirty="0" smtClean="0"/>
          </a:p>
          <a:p>
            <a:r>
              <a:rPr lang="en-US" dirty="0" smtClean="0"/>
              <a:t>Cable car</a:t>
            </a:r>
          </a:p>
          <a:p>
            <a:pPr lvl="1"/>
            <a:r>
              <a:rPr lang="en-US" dirty="0" smtClean="0"/>
              <a:t>Unique to San Francisco</a:t>
            </a:r>
            <a:endParaRPr lang="en-US" dirty="0"/>
          </a:p>
        </p:txBody>
      </p:sp>
      <p:sp>
        <p:nvSpPr>
          <p:cNvPr id="4" name="Slide Image Placeholder 3"/>
          <p:cNvSpPr>
            <a:spLocks noGrp="1" noRot="1" noChangeAspect="1"/>
          </p:cNvSpPr>
          <p:nvPr>
            <p:ph type="sldImg"/>
          </p:nvPr>
        </p:nvSpPr>
        <p:spPr/>
      </p:sp>
    </p:spTree>
    <p:extLst>
      <p:ext uri="{BB962C8B-B14F-4D97-AF65-F5344CB8AC3E}">
        <p14:creationId xmlns:p14="http://schemas.microsoft.com/office/powerpoint/2010/main" val="2360461610"/>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6" name="Rectangle 3"/>
          <p:cNvSpPr>
            <a:spLocks noGrp="1" noChangeArrowheads="1"/>
          </p:cNvSpPr>
          <p:nvPr>
            <p:ph type="body" idx="1"/>
          </p:nvPr>
        </p:nvSpPr>
        <p:spPr/>
        <p:txBody>
          <a:bodyPr/>
          <a:lstStyle/>
          <a:p>
            <a:r>
              <a:rPr lang="en-US" b="1" dirty="0" smtClean="0"/>
              <a:t>Automated </a:t>
            </a:r>
            <a:r>
              <a:rPr lang="en-US" b="1" dirty="0" err="1" smtClean="0"/>
              <a:t>Guideway</a:t>
            </a:r>
            <a:r>
              <a:rPr lang="en-US" b="1" dirty="0" smtClean="0"/>
              <a:t> Transit (AGT):  </a:t>
            </a:r>
            <a:r>
              <a:rPr lang="en-US" dirty="0" smtClean="0"/>
              <a:t>(Image from Miami)</a:t>
            </a:r>
          </a:p>
          <a:p>
            <a:pPr lvl="1"/>
            <a:r>
              <a:rPr lang="en-US" dirty="0" smtClean="0"/>
              <a:t>Driverless vehicles</a:t>
            </a:r>
          </a:p>
          <a:p>
            <a:pPr lvl="1"/>
            <a:r>
              <a:rPr lang="en-US" dirty="0" smtClean="0"/>
              <a:t>Short station spacing</a:t>
            </a:r>
          </a:p>
          <a:p>
            <a:pPr lvl="1"/>
            <a:r>
              <a:rPr lang="en-US" dirty="0" smtClean="0"/>
              <a:t>Downtown and institutional circulation</a:t>
            </a:r>
          </a:p>
          <a:p>
            <a:pPr lvl="2"/>
            <a:r>
              <a:rPr lang="en-US" dirty="0" smtClean="0"/>
              <a:t>Downtown people movers </a:t>
            </a:r>
          </a:p>
          <a:p>
            <a:pPr lvl="2"/>
            <a:r>
              <a:rPr lang="en-US" dirty="0" smtClean="0"/>
              <a:t>Airport terminal shuttles</a:t>
            </a:r>
          </a:p>
          <a:p>
            <a:pPr lvl="2"/>
            <a:r>
              <a:rPr lang="en-US" dirty="0" smtClean="0"/>
              <a:t>Amusement park circulation</a:t>
            </a:r>
          </a:p>
          <a:p>
            <a:pPr lvl="2"/>
            <a:r>
              <a:rPr lang="en-US" dirty="0" smtClean="0"/>
              <a:t>University, shopping mall, casino circulation</a:t>
            </a:r>
          </a:p>
          <a:p>
            <a:endParaRPr lang="en-US" dirty="0" smtClean="0"/>
          </a:p>
          <a:p>
            <a:r>
              <a:rPr lang="en-US" b="1" dirty="0" smtClean="0"/>
              <a:t>Aerial Ropeways:  </a:t>
            </a:r>
            <a:r>
              <a:rPr lang="en-US" dirty="0" smtClean="0"/>
              <a:t>(Image from New York)</a:t>
            </a:r>
          </a:p>
          <a:p>
            <a:pPr lvl="1"/>
            <a:r>
              <a:rPr lang="en-US" dirty="0" smtClean="0"/>
              <a:t>Carry people or freight in a carrier suspended from an aerial rope (wire cable)</a:t>
            </a:r>
          </a:p>
          <a:p>
            <a:pPr lvl="1"/>
            <a:r>
              <a:rPr lang="en-US" dirty="0" smtClean="0"/>
              <a:t>The carrier consists of the following components:</a:t>
            </a:r>
          </a:p>
          <a:p>
            <a:pPr lvl="2"/>
            <a:r>
              <a:rPr lang="en-US" dirty="0" smtClean="0"/>
              <a:t>A wheeled carriage that runs along the rope and contains a fixed or detachable grip that clamps onto the rope</a:t>
            </a:r>
          </a:p>
          <a:p>
            <a:pPr lvl="2"/>
            <a:r>
              <a:rPr lang="en-US" dirty="0" smtClean="0"/>
              <a:t>Passengers ride in an enclosed cabin, a partially or fully enclosed gondola, or an open or partially enclosed chair</a:t>
            </a:r>
          </a:p>
          <a:p>
            <a:pPr lvl="2"/>
            <a:r>
              <a:rPr lang="en-US" dirty="0" smtClean="0"/>
              <a:t>These two pieces are connected by a hanger</a:t>
            </a:r>
          </a:p>
          <a:p>
            <a:pPr lvl="1"/>
            <a:endParaRPr lang="en-US" dirty="0" smtClean="0"/>
          </a:p>
          <a:p>
            <a:r>
              <a:rPr lang="en-US" b="1" dirty="0" smtClean="0"/>
              <a:t>Funiculars or Inclines: </a:t>
            </a:r>
            <a:r>
              <a:rPr lang="en-US" dirty="0" smtClean="0"/>
              <a:t>(Image from Pittsburgh)</a:t>
            </a:r>
          </a:p>
          <a:p>
            <a:pPr lvl="1"/>
            <a:r>
              <a:rPr lang="en-US" dirty="0" smtClean="0"/>
              <a:t>Funicular railways, also known as inclined planes or simply inclines, are among the oldest successful forms of mechanized urban transport in the United States</a:t>
            </a:r>
          </a:p>
          <a:p>
            <a:pPr lvl="1"/>
            <a:r>
              <a:rPr lang="en-US" dirty="0" smtClean="0"/>
              <a:t>Funiculars are well suited for hilly areas, where most other transportation modes would be unable to operate, or at best would require circuitous routings</a:t>
            </a:r>
          </a:p>
        </p:txBody>
      </p:sp>
      <p:sp>
        <p:nvSpPr>
          <p:cNvPr id="4" name="Slide Image Placeholder 3"/>
          <p:cNvSpPr>
            <a:spLocks noGrp="1" noRot="1" noChangeAspect="1"/>
          </p:cNvSpPr>
          <p:nvPr>
            <p:ph type="sldImg"/>
          </p:nvPr>
        </p:nvSpPr>
        <p:spPr/>
      </p:sp>
    </p:spTree>
    <p:extLst>
      <p:ext uri="{BB962C8B-B14F-4D97-AF65-F5344CB8AC3E}">
        <p14:creationId xmlns:p14="http://schemas.microsoft.com/office/powerpoint/2010/main" val="3938106490"/>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60" name="Rectangle 3"/>
          <p:cNvSpPr>
            <a:spLocks noGrp="1" noChangeArrowheads="1"/>
          </p:cNvSpPr>
          <p:nvPr>
            <p:ph type="body" idx="1"/>
          </p:nvPr>
        </p:nvSpPr>
        <p:spPr/>
        <p:txBody>
          <a:bodyPr>
            <a:normAutofit/>
          </a:bodyPr>
          <a:lstStyle/>
          <a:p>
            <a:r>
              <a:rPr lang="en-US" dirty="0" smtClean="0"/>
              <a:t>Passenger traffic density measures how many</a:t>
            </a:r>
            <a:r>
              <a:rPr lang="en-US" baseline="0" dirty="0" smtClean="0"/>
              <a:t> passengers are carried on average over a given mile of a route. It is measured as passenger miles per directional route mile.</a:t>
            </a:r>
          </a:p>
          <a:p>
            <a:endParaRPr lang="en-US" dirty="0" smtClean="0"/>
          </a:p>
          <a:p>
            <a:r>
              <a:rPr lang="en-US" dirty="0" smtClean="0"/>
              <a:t>Typical capacity ranges reflect ranges of train lengths and dwell times for rail; ranges of dwell times for bus.</a:t>
            </a:r>
          </a:p>
          <a:p>
            <a:endParaRPr lang="en-US" dirty="0" smtClean="0"/>
          </a:p>
          <a:p>
            <a:r>
              <a:rPr lang="en-US" dirty="0" smtClean="0"/>
              <a:t>Source:  Transit</a:t>
            </a:r>
            <a:r>
              <a:rPr lang="en-US" baseline="0" dirty="0" smtClean="0"/>
              <a:t> Capacity &amp; Quality of Service Manual</a:t>
            </a:r>
            <a:endParaRPr lang="en-US" dirty="0" smtClean="0"/>
          </a:p>
        </p:txBody>
      </p:sp>
      <p:sp>
        <p:nvSpPr>
          <p:cNvPr id="7" name="Slide Image Placeholder 6"/>
          <p:cNvSpPr>
            <a:spLocks noGrp="1" noRot="1" noChangeAspect="1"/>
          </p:cNvSpPr>
          <p:nvPr>
            <p:ph type="sldImg"/>
          </p:nvPr>
        </p:nvSpPr>
        <p:spPr/>
      </p:sp>
    </p:spTree>
    <p:extLst>
      <p:ext uri="{BB962C8B-B14F-4D97-AF65-F5344CB8AC3E}">
        <p14:creationId xmlns:p14="http://schemas.microsoft.com/office/powerpoint/2010/main" val="31003948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8210" name="Rectangle 2"/>
          <p:cNvSpPr>
            <a:spLocks noGrp="1" noRot="1" noChangeAspect="1" noChangeArrowheads="1" noTextEdit="1"/>
          </p:cNvSpPr>
          <p:nvPr>
            <p:ph type="sldImg"/>
          </p:nvPr>
        </p:nvSpPr>
        <p:spPr>
          <a:ln/>
        </p:spPr>
      </p:sp>
      <p:sp>
        <p:nvSpPr>
          <p:cNvPr id="1118211" name="Rectangle 3"/>
          <p:cNvSpPr>
            <a:spLocks noGrp="1" noChangeArrowheads="1"/>
          </p:cNvSpPr>
          <p:nvPr>
            <p:ph type="body" idx="1"/>
          </p:nvPr>
        </p:nvSpPr>
        <p:spPr/>
        <p:txBody>
          <a:bodyPr/>
          <a:lstStyle/>
          <a:p>
            <a:r>
              <a:rPr lang="en-US" b="1" dirty="0" smtClean="0"/>
              <a:t>Key Message:</a:t>
            </a:r>
            <a:r>
              <a:rPr lang="en-US" b="1" baseline="0" dirty="0" smtClean="0"/>
              <a:t> </a:t>
            </a:r>
            <a:r>
              <a:rPr lang="en-US" dirty="0" smtClean="0"/>
              <a:t>10 minutes is still a ½ mile walk to the streetcar, but the streetcar made it possible for people to live farther from downtown.</a:t>
            </a:r>
          </a:p>
          <a:p>
            <a:endParaRPr lang="en-US" dirty="0" smtClean="0"/>
          </a:p>
          <a:p>
            <a:r>
              <a:rPr lang="en-US" b="1" dirty="0" smtClean="0"/>
              <a:t>Background Information:</a:t>
            </a:r>
            <a:r>
              <a:rPr lang="en-US" b="1" baseline="0" dirty="0" smtClean="0"/>
              <a:t> </a:t>
            </a:r>
            <a:r>
              <a:rPr lang="en-US" b="0" baseline="0" dirty="0" smtClean="0"/>
              <a:t>R</a:t>
            </a:r>
            <a:r>
              <a:rPr lang="en-US" dirty="0" smtClean="0"/>
              <a:t>esearchers have found that the time people spend traveling has remained relatively constant across time, place, and culture. The distance people are willing to travel increases as the speed at which they travel increases, but the time remains the same. Technological progress</a:t>
            </a:r>
            <a:r>
              <a:rPr lang="en-US" baseline="0" dirty="0" smtClean="0"/>
              <a:t> in the late </a:t>
            </a:r>
            <a:r>
              <a:rPr lang="en-US" dirty="0" smtClean="0"/>
              <a:t>19</a:t>
            </a:r>
            <a:r>
              <a:rPr lang="en-US" baseline="30000" dirty="0" smtClean="0"/>
              <a:t>th</a:t>
            </a:r>
            <a:r>
              <a:rPr lang="en-US" dirty="0" smtClean="0"/>
              <a:t> and 20</a:t>
            </a:r>
            <a:r>
              <a:rPr lang="en-US" baseline="30000" dirty="0" smtClean="0"/>
              <a:t>th</a:t>
            </a:r>
            <a:r>
              <a:rPr lang="en-US" dirty="0" smtClean="0"/>
              <a:t> centuries has made it possible for us to travel faster, increasing the distance that can be covered in the same</a:t>
            </a:r>
            <a:r>
              <a:rPr lang="en-US" baseline="0" dirty="0" smtClean="0"/>
              <a:t> amount of time</a:t>
            </a:r>
            <a:r>
              <a:rPr lang="en-US" dirty="0" smtClean="0"/>
              <a:t>. This</a:t>
            </a:r>
            <a:r>
              <a:rPr lang="en-US" baseline="0" dirty="0" smtClean="0"/>
              <a:t> is evident with street cars suburbs, as people could still travel the same amount of time as they had done previously by foot and horse while covering more distance. </a:t>
            </a:r>
            <a:r>
              <a:rPr lang="en-US" dirty="0" smtClean="0"/>
              <a:t>This allowed cities to become larger and more dispersed;</a:t>
            </a:r>
            <a:r>
              <a:rPr lang="en-US" baseline="0" dirty="0" smtClean="0"/>
              <a:t> h</a:t>
            </a:r>
            <a:r>
              <a:rPr lang="en-US" dirty="0" smtClean="0"/>
              <a:t>owever,</a:t>
            </a:r>
            <a:r>
              <a:rPr lang="en-US" baseline="0" dirty="0" smtClean="0"/>
              <a:t> suburbs during this time were mainly built along streetcar lines, which meant they remained quite dense, such as Peabody Heights/Charles Village, MD.</a:t>
            </a:r>
            <a:endParaRPr lang="en-US" dirty="0" smtClean="0"/>
          </a:p>
          <a:p>
            <a:pPr>
              <a:buFontTx/>
              <a:buChar char="•"/>
            </a:pPr>
            <a:endParaRPr lang="en-US" dirty="0" smtClean="0"/>
          </a:p>
          <a:p>
            <a:pPr>
              <a:buFontTx/>
              <a:buNone/>
            </a:pPr>
            <a:r>
              <a:rPr lang="en-US" dirty="0" smtClean="0"/>
              <a:t>Sources: </a:t>
            </a:r>
            <a:r>
              <a:rPr lang="en-US" dirty="0" err="1" smtClean="0"/>
              <a:t>Bloustein</a:t>
            </a:r>
            <a:r>
              <a:rPr lang="en-US" baseline="0" dirty="0" smtClean="0"/>
              <a:t> TLU PowerPoint</a:t>
            </a:r>
            <a:endParaRPr lang="en-US" dirty="0" smtClean="0"/>
          </a:p>
          <a:p>
            <a:pPr>
              <a:buFontTx/>
              <a:buChar char="•"/>
            </a:pPr>
            <a:endParaRPr lang="en-US" dirty="0"/>
          </a:p>
        </p:txBody>
      </p:sp>
    </p:spTree>
    <p:extLst>
      <p:ext uri="{BB962C8B-B14F-4D97-AF65-F5344CB8AC3E}">
        <p14:creationId xmlns:p14="http://schemas.microsoft.com/office/powerpoint/2010/main" val="120482019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Image Placeholder 6"/>
          <p:cNvSpPr>
            <a:spLocks noGrp="1" noRot="1" noChangeAspect="1"/>
          </p:cNvSpPr>
          <p:nvPr>
            <p:ph type="sldImg"/>
          </p:nvPr>
        </p:nvSpPr>
        <p:spPr/>
      </p:sp>
      <p:sp>
        <p:nvSpPr>
          <p:cNvPr id="8" name="Notes Placeholder 7"/>
          <p:cNvSpPr>
            <a:spLocks noGrp="1"/>
          </p:cNvSpPr>
          <p:nvPr>
            <p:ph type="body" idx="1"/>
          </p:nvPr>
        </p:nvSpPr>
        <p:spPr/>
        <p:txBody>
          <a:bodyPr>
            <a:normAutofit/>
          </a:bodyPr>
          <a:lstStyle/>
          <a:p>
            <a:pPr defTabSz="914212">
              <a:defRPr/>
            </a:pPr>
            <a:r>
              <a:rPr lang="en-US" b="1" dirty="0" smtClean="0"/>
              <a:t>Key</a:t>
            </a:r>
            <a:r>
              <a:rPr lang="en-US" b="1" baseline="0" dirty="0" smtClean="0"/>
              <a:t> Message: </a:t>
            </a:r>
            <a:r>
              <a:rPr lang="en-US" b="0" baseline="0" dirty="0" smtClean="0"/>
              <a:t>After WWII people moved out of cities and into the suburbs, where car ownership was necessary, and trips by car increased while transit trips rapidly began to fall.</a:t>
            </a:r>
            <a:endParaRPr lang="en-US" b="1" baseline="0" dirty="0" smtClean="0"/>
          </a:p>
          <a:p>
            <a:pPr defTabSz="914212">
              <a:defRPr/>
            </a:pPr>
            <a:endParaRPr lang="en-US" b="1" baseline="0" dirty="0" smtClean="0"/>
          </a:p>
          <a:p>
            <a:pPr defTabSz="914212">
              <a:defRPr/>
            </a:pPr>
            <a:r>
              <a:rPr lang="en-US" b="1" baseline="0" dirty="0" smtClean="0"/>
              <a:t>Background information: </a:t>
            </a:r>
            <a:r>
              <a:rPr lang="en-US" b="0" baseline="0" dirty="0" smtClean="0"/>
              <a:t>The decline in transit ridership in the 1930s was reversed during World War Two. As the chart show, ridership of all modes increased after 1940, peaking in 1946, due to the rationing on gas and other elements of cars that made them more expensive. Ridership of trolleybuses and light rail in particular increased. After the War, however, cars became cheaper, as did housing far from city centers. Transit ceased being financially viable compared to automobile transportation.</a:t>
            </a:r>
            <a:endParaRPr lang="en-US" b="1" dirty="0" smtClean="0"/>
          </a:p>
          <a:p>
            <a:pPr defTabSz="914212">
              <a:defRPr/>
            </a:pPr>
            <a:endParaRPr lang="en-US" dirty="0" smtClean="0"/>
          </a:p>
          <a:p>
            <a:pPr defTabSz="914212">
              <a:defRPr/>
            </a:pPr>
            <a:r>
              <a:rPr lang="en-US" dirty="0" smtClean="0"/>
              <a:t>Sources: TCRP,</a:t>
            </a:r>
            <a:r>
              <a:rPr lang="en-US" baseline="0" dirty="0" smtClean="0"/>
              <a:t> “Making Transit Work”; </a:t>
            </a:r>
            <a:r>
              <a:rPr lang="en-US" dirty="0" smtClean="0"/>
              <a:t>APTA, </a:t>
            </a:r>
            <a:r>
              <a:rPr lang="en-US" i="1" dirty="0" smtClean="0"/>
              <a:t>Transportation Fact Book: 2011, Appendix A: Historical Tables</a:t>
            </a:r>
            <a:endParaRPr lang="en-US" dirty="0" smtClean="0"/>
          </a:p>
          <a:p>
            <a:endParaRPr lang="en-US" dirty="0"/>
          </a:p>
        </p:txBody>
      </p:sp>
    </p:spTree>
    <p:extLst>
      <p:ext uri="{BB962C8B-B14F-4D97-AF65-F5344CB8AC3E}">
        <p14:creationId xmlns:p14="http://schemas.microsoft.com/office/powerpoint/2010/main" val="95268894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9234" name="Rectangle 2"/>
          <p:cNvSpPr>
            <a:spLocks noGrp="1" noRot="1" noChangeAspect="1" noChangeArrowheads="1" noTextEdit="1"/>
          </p:cNvSpPr>
          <p:nvPr>
            <p:ph type="sldImg"/>
          </p:nvPr>
        </p:nvSpPr>
        <p:spPr>
          <a:ln/>
        </p:spPr>
      </p:sp>
      <p:sp>
        <p:nvSpPr>
          <p:cNvPr id="1119235" name="Rectangle 3"/>
          <p:cNvSpPr>
            <a:spLocks noGrp="1" noChangeArrowheads="1"/>
          </p:cNvSpPr>
          <p:nvPr>
            <p:ph type="body" idx="1"/>
          </p:nvPr>
        </p:nvSpPr>
        <p:spPr/>
        <p:txBody>
          <a:bodyPr/>
          <a:lstStyle/>
          <a:p>
            <a:r>
              <a:rPr lang="en-US" b="1" dirty="0"/>
              <a:t>Key </a:t>
            </a:r>
            <a:r>
              <a:rPr lang="en-US" b="1" dirty="0" smtClean="0"/>
              <a:t>Message:</a:t>
            </a:r>
            <a:r>
              <a:rPr lang="en-US" b="1" baseline="0" dirty="0" smtClean="0"/>
              <a:t> </a:t>
            </a:r>
            <a:r>
              <a:rPr lang="en-US" dirty="0" smtClean="0"/>
              <a:t>The </a:t>
            </a:r>
            <a:r>
              <a:rPr lang="en-US" dirty="0"/>
              <a:t>advent of the automobile made it possible for people to live even farther out from the city center. </a:t>
            </a:r>
            <a:r>
              <a:rPr lang="en-US" dirty="0" smtClean="0"/>
              <a:t>However, before</a:t>
            </a:r>
            <a:r>
              <a:rPr lang="en-US" baseline="0" dirty="0" smtClean="0"/>
              <a:t> World War Two, suburbs were still located fairly close to city centers and car ownership had yet to reach the heights it would soon see, meaning that transit was still vital to many Americans.</a:t>
            </a:r>
          </a:p>
          <a:p>
            <a:pPr>
              <a:buFontTx/>
              <a:buNone/>
            </a:pPr>
            <a:r>
              <a:rPr lang="en-US" dirty="0" smtClean="0"/>
              <a:t> </a:t>
            </a:r>
            <a:endParaRPr lang="en-US" dirty="0"/>
          </a:p>
          <a:p>
            <a:r>
              <a:rPr lang="en-US" b="1" dirty="0"/>
              <a:t>Background </a:t>
            </a:r>
            <a:r>
              <a:rPr lang="en-US" b="1" dirty="0" smtClean="0"/>
              <a:t>Information:</a:t>
            </a:r>
            <a:r>
              <a:rPr lang="en-US" b="1" baseline="0" dirty="0" smtClean="0"/>
              <a:t> </a:t>
            </a:r>
            <a:r>
              <a:rPr lang="en-US" dirty="0" smtClean="0"/>
              <a:t>Chevy Chase, MD </a:t>
            </a:r>
            <a:r>
              <a:rPr lang="en-US" dirty="0"/>
              <a:t>is an example of a community mostly developed </a:t>
            </a:r>
            <a:r>
              <a:rPr lang="en-US" dirty="0" smtClean="0"/>
              <a:t>between</a:t>
            </a:r>
            <a:r>
              <a:rPr lang="en-US" baseline="0" dirty="0" smtClean="0"/>
              <a:t> </a:t>
            </a:r>
            <a:r>
              <a:rPr lang="en-US" dirty="0" smtClean="0"/>
              <a:t>1920-1940 (the city</a:t>
            </a:r>
            <a:r>
              <a:rPr lang="en-US" baseline="0" dirty="0" smtClean="0"/>
              <a:t> was originally </a:t>
            </a:r>
            <a:r>
              <a:rPr lang="en-US" dirty="0" smtClean="0"/>
              <a:t>1 </a:t>
            </a:r>
            <a:r>
              <a:rPr lang="en-US" dirty="0"/>
              <a:t>mile </a:t>
            </a:r>
            <a:r>
              <a:rPr lang="en-US" dirty="0" smtClean="0"/>
              <a:t>in radius).</a:t>
            </a:r>
            <a:r>
              <a:rPr lang="en-US" baseline="0" dirty="0" smtClean="0"/>
              <a:t> Such a size was</a:t>
            </a:r>
            <a:r>
              <a:rPr lang="en-US" dirty="0" smtClean="0"/>
              <a:t> </a:t>
            </a:r>
            <a:r>
              <a:rPr lang="en-US" dirty="0"/>
              <a:t>a reasonable compromise size for a public that had </a:t>
            </a:r>
            <a:r>
              <a:rPr lang="en-US" dirty="0" smtClean="0"/>
              <a:t>cars but </a:t>
            </a:r>
            <a:r>
              <a:rPr lang="en-US" dirty="0"/>
              <a:t>also did a lot of </a:t>
            </a:r>
            <a:r>
              <a:rPr lang="en-US" dirty="0" smtClean="0"/>
              <a:t>walking. At </a:t>
            </a:r>
            <a:r>
              <a:rPr lang="en-US" dirty="0"/>
              <a:t>typical urban auto speeds in 1930, the </a:t>
            </a:r>
            <a:r>
              <a:rPr lang="en-US" dirty="0" smtClean="0"/>
              <a:t>trip </a:t>
            </a:r>
            <a:r>
              <a:rPr lang="en-US" dirty="0"/>
              <a:t>to downtown was a 10-15 minute </a:t>
            </a:r>
            <a:r>
              <a:rPr lang="en-US" dirty="0" smtClean="0"/>
              <a:t>commute.</a:t>
            </a:r>
          </a:p>
          <a:p>
            <a:pPr algn="just">
              <a:buFontTx/>
              <a:buChar char="•"/>
            </a:pPr>
            <a:endParaRPr lang="en-US" dirty="0" smtClean="0"/>
          </a:p>
          <a:p>
            <a:pPr algn="just">
              <a:buFontTx/>
              <a:buNone/>
            </a:pPr>
            <a:r>
              <a:rPr lang="en-US" dirty="0" smtClean="0"/>
              <a:t>Sources: </a:t>
            </a:r>
            <a:r>
              <a:rPr lang="en-US" dirty="0" err="1" smtClean="0"/>
              <a:t>Bloustein</a:t>
            </a:r>
            <a:r>
              <a:rPr lang="en-US" dirty="0" smtClean="0"/>
              <a:t> TLU PowerPoint</a:t>
            </a:r>
            <a:endParaRPr lang="en-US" dirty="0"/>
          </a:p>
        </p:txBody>
      </p:sp>
    </p:spTree>
    <p:extLst>
      <p:ext uri="{BB962C8B-B14F-4D97-AF65-F5344CB8AC3E}">
        <p14:creationId xmlns:p14="http://schemas.microsoft.com/office/powerpoint/2010/main" val="350540701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371600"/>
            <a:ext cx="7848600" cy="1927225"/>
          </a:xfrm>
        </p:spPr>
        <p:txBody>
          <a:bodyPr anchor="b">
            <a:noAutofit/>
          </a:bodyPr>
          <a:lstStyle>
            <a:lvl1pPr>
              <a:defRPr sz="4800" cap="all" baseline="0"/>
            </a:lvl1pPr>
          </a:lstStyle>
          <a:p>
            <a:r>
              <a:rPr lang="en-US" dirty="0" smtClean="0"/>
              <a:t>Click to edit Master title style</a:t>
            </a:r>
            <a:endParaRPr lang="en-US" dirty="0"/>
          </a:p>
        </p:txBody>
      </p:sp>
      <p:sp>
        <p:nvSpPr>
          <p:cNvPr id="3" name="Subtitle 2"/>
          <p:cNvSpPr>
            <a:spLocks noGrp="1"/>
          </p:cNvSpPr>
          <p:nvPr>
            <p:ph type="subTitle" idx="1"/>
          </p:nvPr>
        </p:nvSpPr>
        <p:spPr>
          <a:xfrm>
            <a:off x="685800" y="3505200"/>
            <a:ext cx="6400800" cy="1752600"/>
          </a:xfrm>
        </p:spPr>
        <p:txBody>
          <a:bodyPr/>
          <a:lstStyle>
            <a:lvl1pPr marL="0" indent="0" algn="l">
              <a:buNone/>
              <a:defRPr>
                <a:solidFill>
                  <a:schemeClr val="tx1">
                    <a:lumMod val="75000"/>
                    <a:lumOff val="2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5" name="Footer Placeholder 4"/>
          <p:cNvSpPr>
            <a:spLocks noGrp="1"/>
          </p:cNvSpPr>
          <p:nvPr>
            <p:ph type="ftr" sz="quarter" idx="11"/>
          </p:nvPr>
        </p:nvSpPr>
        <p:spPr>
          <a:xfrm>
            <a:off x="3429000" y="18288"/>
            <a:ext cx="4114800" cy="329184"/>
          </a:xfrm>
          <a:prstGeom prst="rect">
            <a:avLst/>
          </a:prstGeom>
        </p:spPr>
        <p:txBody>
          <a:bodyPr/>
          <a:lstStyle/>
          <a:p>
            <a:endParaRPr lang="en-US" dirty="0"/>
          </a:p>
        </p:txBody>
      </p:sp>
      <p:cxnSp>
        <p:nvCxnSpPr>
          <p:cNvPr id="8" name="Straight Connector 7"/>
          <p:cNvCxnSpPr/>
          <p:nvPr/>
        </p:nvCxnSpPr>
        <p:spPr>
          <a:xfrm>
            <a:off x="685800" y="3398520"/>
            <a:ext cx="7848600" cy="1588"/>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pic>
        <p:nvPicPr>
          <p:cNvPr id="9" name="Picture 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172200" y="609601"/>
            <a:ext cx="2411539" cy="911188"/>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xAndTwoObj">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685800" y="228600"/>
            <a:ext cx="7772400" cy="12954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685800" y="1752600"/>
            <a:ext cx="3810000" cy="43434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8200" y="1752600"/>
            <a:ext cx="3810000" cy="20955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648200" y="4000500"/>
            <a:ext cx="3810000" cy="20955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Rectangle 6"/>
          <p:cNvSpPr>
            <a:spLocks noGrp="1" noChangeArrowheads="1"/>
          </p:cNvSpPr>
          <p:nvPr>
            <p:ph type="sldNum" sz="quarter" idx="10"/>
          </p:nvPr>
        </p:nvSpPr>
        <p:spPr>
          <a:xfrm>
            <a:off x="8531788" y="5648960"/>
            <a:ext cx="548640" cy="396240"/>
          </a:xfrm>
          <a:prstGeom prst="bracketPair">
            <a:avLst>
              <a:gd name="adj" fmla="val 17949"/>
            </a:avLst>
          </a:prstGeom>
          <a:ln/>
        </p:spPr>
        <p:txBody>
          <a:bodyPr/>
          <a:lstStyle>
            <a:lvl1pPr>
              <a:defRPr/>
            </a:lvl1pPr>
          </a:lstStyle>
          <a:p>
            <a:pPr>
              <a:defRPr/>
            </a:pPr>
            <a:fld id="{AAECB1DD-265B-3A4A-B926-F28A7408B8F7}" type="slidenum">
              <a:rPr lang="en-US"/>
              <a:pPr>
                <a:defRPr/>
              </a:pPr>
              <a:t>‹#›</a:t>
            </a:fld>
            <a:endParaRPr lang="en-US"/>
          </a:p>
        </p:txBody>
      </p:sp>
    </p:spTree>
    <p:extLst>
      <p:ext uri="{BB962C8B-B14F-4D97-AF65-F5344CB8AC3E}">
        <p14:creationId xmlns:p14="http://schemas.microsoft.com/office/powerpoint/2010/main" val="189790606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dgm">
  <p:cSld name="Title and Diagram or Organization Chart">
    <p:spTree>
      <p:nvGrpSpPr>
        <p:cNvPr id="1" name=""/>
        <p:cNvGrpSpPr/>
        <p:nvPr/>
      </p:nvGrpSpPr>
      <p:grpSpPr>
        <a:xfrm>
          <a:off x="0" y="0"/>
          <a:ext cx="0" cy="0"/>
          <a:chOff x="0" y="0"/>
          <a:chExt cx="0" cy="0"/>
        </a:xfrm>
      </p:grpSpPr>
      <p:sp>
        <p:nvSpPr>
          <p:cNvPr id="2" name="Title 1"/>
          <p:cNvSpPr>
            <a:spLocks noGrp="1"/>
          </p:cNvSpPr>
          <p:nvPr>
            <p:ph type="title"/>
          </p:nvPr>
        </p:nvSpPr>
        <p:spPr>
          <a:xfrm>
            <a:off x="685800" y="228600"/>
            <a:ext cx="7772400" cy="1295400"/>
          </a:xfrm>
        </p:spPr>
        <p:txBody>
          <a:bodyPr/>
          <a:lstStyle/>
          <a:p>
            <a:r>
              <a:rPr lang="en-US" smtClean="0"/>
              <a:t>Click to edit Master title style</a:t>
            </a:r>
            <a:endParaRPr lang="en-US"/>
          </a:p>
        </p:txBody>
      </p:sp>
      <p:sp>
        <p:nvSpPr>
          <p:cNvPr id="3" name="SmartArt Placeholder 2"/>
          <p:cNvSpPr>
            <a:spLocks noGrp="1"/>
          </p:cNvSpPr>
          <p:nvPr>
            <p:ph type="dgm" idx="1"/>
          </p:nvPr>
        </p:nvSpPr>
        <p:spPr>
          <a:xfrm>
            <a:off x="685800" y="1752600"/>
            <a:ext cx="7772400" cy="4343400"/>
          </a:xfrm>
        </p:spPr>
        <p:txBody>
          <a:bodyPr/>
          <a:lstStyle/>
          <a:p>
            <a:pPr lvl="0"/>
            <a:endParaRPr lang="en-US" noProof="0" dirty="0" smtClean="0"/>
          </a:p>
        </p:txBody>
      </p:sp>
      <p:sp>
        <p:nvSpPr>
          <p:cNvPr id="4" name="Rectangle 6"/>
          <p:cNvSpPr>
            <a:spLocks noGrp="1" noChangeArrowheads="1"/>
          </p:cNvSpPr>
          <p:nvPr>
            <p:ph type="sldNum" sz="quarter" idx="10"/>
          </p:nvPr>
        </p:nvSpPr>
        <p:spPr>
          <a:xfrm>
            <a:off x="8531788" y="5648960"/>
            <a:ext cx="548640" cy="396240"/>
          </a:xfrm>
          <a:prstGeom prst="bracketPair">
            <a:avLst>
              <a:gd name="adj" fmla="val 17949"/>
            </a:avLst>
          </a:prstGeom>
          <a:ln/>
        </p:spPr>
        <p:txBody>
          <a:bodyPr/>
          <a:lstStyle>
            <a:lvl1pPr>
              <a:defRPr/>
            </a:lvl1pPr>
          </a:lstStyle>
          <a:p>
            <a:pPr>
              <a:defRPr/>
            </a:pPr>
            <a:fld id="{30094AD7-0F5C-814E-B6D3-72B05812DE94}" type="slidenum">
              <a:rPr lang="en-US"/>
              <a:pPr>
                <a:defRPr/>
              </a:pPr>
              <a:t>‹#›</a:t>
            </a:fld>
            <a:endParaRPr lang="en-US"/>
          </a:p>
        </p:txBody>
      </p:sp>
    </p:spTree>
    <p:extLst>
      <p:ext uri="{BB962C8B-B14F-4D97-AF65-F5344CB8AC3E}">
        <p14:creationId xmlns:p14="http://schemas.microsoft.com/office/powerpoint/2010/main" val="159273432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First Line no Bullet - 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3" name="Content Placeholder 2"/>
          <p:cNvSpPr>
            <a:spLocks noGrp="1"/>
          </p:cNvSpPr>
          <p:nvPr>
            <p:ph idx="1"/>
          </p:nvPr>
        </p:nvSpPr>
        <p:spPr>
          <a:xfrm>
            <a:off x="457200" y="1828800"/>
            <a:ext cx="8229600" cy="4648200"/>
          </a:xfrm>
        </p:spPr>
        <p:txBody>
          <a:bodyPr/>
          <a:lstStyle>
            <a:lvl1pPr marL="0" indent="0">
              <a:lnSpc>
                <a:spcPct val="100000"/>
              </a:lnSpc>
              <a:spcBef>
                <a:spcPts val="600"/>
              </a:spcBef>
              <a:spcAft>
                <a:spcPts val="600"/>
              </a:spcAft>
              <a:buSzPct val="90000"/>
              <a:buNone/>
              <a:defRPr/>
            </a:lvl1pPr>
            <a:lvl2pPr marL="617220" indent="-342900">
              <a:lnSpc>
                <a:spcPct val="100000"/>
              </a:lnSpc>
              <a:spcBef>
                <a:spcPts val="600"/>
              </a:spcBef>
              <a:spcAft>
                <a:spcPts val="600"/>
              </a:spcAft>
              <a:buSzPct val="90000"/>
              <a:buFont typeface="Arial" pitchFamily="34" charset="0"/>
              <a:buChar char="•"/>
              <a:defRPr sz="2400"/>
            </a:lvl2pPr>
            <a:lvl3pPr marL="834390" indent="-285750">
              <a:lnSpc>
                <a:spcPct val="100000"/>
              </a:lnSpc>
              <a:spcBef>
                <a:spcPts val="600"/>
              </a:spcBef>
              <a:spcAft>
                <a:spcPts val="600"/>
              </a:spcAft>
              <a:buFont typeface="Wingdings" pitchFamily="2" charset="2"/>
              <a:buChar char="Ø"/>
              <a:defRPr sz="2000"/>
            </a:lvl3pPr>
            <a:lvl4pPr marL="1108710" indent="-285750">
              <a:lnSpc>
                <a:spcPct val="100000"/>
              </a:lnSpc>
              <a:spcBef>
                <a:spcPts val="600"/>
              </a:spcBef>
              <a:spcAft>
                <a:spcPts val="600"/>
              </a:spcAft>
              <a:buFont typeface="Arial" pitchFamily="34" charset="0"/>
              <a:buChar char="•"/>
              <a:defRPr sz="1800"/>
            </a:lvl4pPr>
            <a:lvl5pPr marL="1337310" indent="-285750">
              <a:lnSpc>
                <a:spcPct val="100000"/>
              </a:lnSpc>
              <a:spcBef>
                <a:spcPts val="600"/>
              </a:spcBef>
              <a:spcAft>
                <a:spcPts val="600"/>
              </a:spcAft>
              <a:buFont typeface="Arial" pitchFamily="34" charset="0"/>
              <a:buChar char="•"/>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3" name="Content Placeholder 2"/>
          <p:cNvSpPr>
            <a:spLocks noGrp="1"/>
          </p:cNvSpPr>
          <p:nvPr>
            <p:ph idx="1"/>
          </p:nvPr>
        </p:nvSpPr>
        <p:spPr>
          <a:xfrm>
            <a:off x="457200" y="1828800"/>
            <a:ext cx="8229600" cy="4648200"/>
          </a:xfrm>
        </p:spPr>
        <p:txBody>
          <a:bodyPr/>
          <a:lstStyle>
            <a:lvl1pPr marL="342900" indent="-342900">
              <a:lnSpc>
                <a:spcPct val="100000"/>
              </a:lnSpc>
              <a:spcBef>
                <a:spcPts val="600"/>
              </a:spcBef>
              <a:spcAft>
                <a:spcPts val="600"/>
              </a:spcAft>
              <a:buSzPct val="90000"/>
              <a:buFont typeface="Arial" pitchFamily="34" charset="0"/>
              <a:buChar char="•"/>
              <a:defRPr/>
            </a:lvl1pPr>
            <a:lvl2pPr marL="617220" indent="-342900">
              <a:lnSpc>
                <a:spcPct val="100000"/>
              </a:lnSpc>
              <a:spcBef>
                <a:spcPts val="600"/>
              </a:spcBef>
              <a:spcAft>
                <a:spcPts val="600"/>
              </a:spcAft>
              <a:buSzPct val="90000"/>
              <a:buFont typeface="Wingdings" pitchFamily="2" charset="2"/>
              <a:buChar char="Ø"/>
              <a:defRPr sz="2000"/>
            </a:lvl2pPr>
            <a:lvl3pPr marL="834390" indent="-285750">
              <a:lnSpc>
                <a:spcPct val="100000"/>
              </a:lnSpc>
              <a:spcBef>
                <a:spcPts val="600"/>
              </a:spcBef>
              <a:spcAft>
                <a:spcPts val="600"/>
              </a:spcAft>
              <a:buFont typeface="Courier New" pitchFamily="49" charset="0"/>
              <a:buChar char="o"/>
              <a:defRPr sz="1800"/>
            </a:lvl3pPr>
            <a:lvl4pPr marL="1108710" indent="-285750">
              <a:lnSpc>
                <a:spcPct val="100000"/>
              </a:lnSpc>
              <a:spcBef>
                <a:spcPts val="600"/>
              </a:spcBef>
              <a:spcAft>
                <a:spcPts val="600"/>
              </a:spcAft>
              <a:buFont typeface="Arial" pitchFamily="34" charset="0"/>
              <a:buChar char="•"/>
              <a:defRPr sz="1800"/>
            </a:lvl4pPr>
            <a:lvl5pPr marL="1337310" indent="-285750">
              <a:lnSpc>
                <a:spcPct val="100000"/>
              </a:lnSpc>
              <a:spcBef>
                <a:spcPts val="600"/>
              </a:spcBef>
              <a:spcAft>
                <a:spcPts val="600"/>
              </a:spcAft>
              <a:buFont typeface="Arial" pitchFamily="34" charset="0"/>
              <a:buChar char="•"/>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1670969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Break - Lesson">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722313" y="2362200"/>
            <a:ext cx="7772400" cy="2200275"/>
          </a:xfrm>
        </p:spPr>
        <p:txBody>
          <a:bodyPr anchor="b">
            <a:normAutofit/>
          </a:bodyPr>
          <a:lstStyle>
            <a:lvl1pPr algn="l">
              <a:defRPr sz="4800" b="0" cap="all"/>
            </a:lvl1pPr>
          </a:lstStyle>
          <a:p>
            <a:r>
              <a:rPr lang="en-US" smtClean="0"/>
              <a:t>Click to edit Master title style</a:t>
            </a:r>
            <a:endParaRPr lang="en-US" dirty="0"/>
          </a:p>
        </p:txBody>
      </p:sp>
      <p:sp>
        <p:nvSpPr>
          <p:cNvPr id="3" name="Text Placeholder 2"/>
          <p:cNvSpPr>
            <a:spLocks noGrp="1"/>
          </p:cNvSpPr>
          <p:nvPr>
            <p:ph type="body" idx="1"/>
          </p:nvPr>
        </p:nvSpPr>
        <p:spPr>
          <a:xfrm>
            <a:off x="722313" y="4626864"/>
            <a:ext cx="7772400" cy="1500187"/>
          </a:xfrm>
        </p:spPr>
        <p:txBody>
          <a:bodyPr anchor="t">
            <a:normAutofit/>
          </a:bodyPr>
          <a:lstStyle>
            <a:lvl1pPr marL="0" indent="0">
              <a:buNone/>
              <a:defRPr sz="24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5" name="Footer Placeholder 4"/>
          <p:cNvSpPr>
            <a:spLocks noGrp="1"/>
          </p:cNvSpPr>
          <p:nvPr>
            <p:ph type="ftr" sz="quarter" idx="11"/>
          </p:nvPr>
        </p:nvSpPr>
        <p:spPr>
          <a:xfrm>
            <a:off x="3429000" y="18288"/>
            <a:ext cx="4114800" cy="329184"/>
          </a:xfrm>
          <a:prstGeom prst="rect">
            <a:avLst/>
          </a:prstGeom>
        </p:spPr>
        <p:txBody>
          <a:bodyPr/>
          <a:lstStyle/>
          <a:p>
            <a:endParaRPr lang="en-US" dirty="0"/>
          </a:p>
        </p:txBody>
      </p:sp>
      <p:cxnSp>
        <p:nvCxnSpPr>
          <p:cNvPr id="7" name="Straight Connector 6"/>
          <p:cNvCxnSpPr/>
          <p:nvPr/>
        </p:nvCxnSpPr>
        <p:spPr>
          <a:xfrm>
            <a:off x="731520" y="4599432"/>
            <a:ext cx="7848600" cy="1588"/>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73352"/>
            <a:ext cx="4038600" cy="471830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1673352"/>
            <a:ext cx="4038600" cy="471830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Footer Placeholder 5"/>
          <p:cNvSpPr>
            <a:spLocks noGrp="1"/>
          </p:cNvSpPr>
          <p:nvPr>
            <p:ph type="ftr" sz="quarter" idx="11"/>
          </p:nvPr>
        </p:nvSpPr>
        <p:spPr>
          <a:xfrm>
            <a:off x="3429000" y="18288"/>
            <a:ext cx="4114800" cy="329184"/>
          </a:xfrm>
          <a:prstGeom prst="rect">
            <a:avLst/>
          </a:prstGeom>
        </p:spPr>
        <p:txBody>
          <a:bodyPr/>
          <a:lstStyle/>
          <a:p>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457200" y="1676400"/>
            <a:ext cx="3931920" cy="639762"/>
          </a:xfrm>
          <a:noFill/>
          <a:ln>
            <a:noFill/>
          </a:ln>
          <a:effectLst/>
        </p:spPr>
        <p:style>
          <a:lnRef idx="3">
            <a:schemeClr val="lt1"/>
          </a:lnRef>
          <a:fillRef idx="1">
            <a:schemeClr val="accent2"/>
          </a:fillRef>
          <a:effectRef idx="1">
            <a:schemeClr val="accent2"/>
          </a:effectRef>
          <a:fontRef idx="none"/>
        </p:style>
        <p:txBody>
          <a:bodyPr anchor="ctr">
            <a:normAutofit/>
          </a:bodyPr>
          <a:lstStyle>
            <a:lvl1pPr marL="0" indent="0" algn="ctr">
              <a:buNone/>
              <a:defRPr sz="2000" b="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438400"/>
            <a:ext cx="393192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754880" y="1676400"/>
            <a:ext cx="3931920" cy="639762"/>
          </a:xfrm>
          <a:noFill/>
          <a:ln>
            <a:noFill/>
          </a:ln>
          <a:effectLst/>
        </p:spPr>
        <p:style>
          <a:lnRef idx="3">
            <a:schemeClr val="lt1"/>
          </a:lnRef>
          <a:fillRef idx="1">
            <a:schemeClr val="accent2"/>
          </a:fillRef>
          <a:effectRef idx="1">
            <a:schemeClr val="accent2"/>
          </a:effectRef>
          <a:fontRef idx="none"/>
        </p:style>
        <p:txBody>
          <a:bodyPr anchor="ctr">
            <a:normAutofit/>
          </a:bodyPr>
          <a:lstStyle>
            <a:lvl1pPr marL="0" indent="0" algn="ctr">
              <a:buNone/>
              <a:defRPr lang="en-US" sz="2000" b="0" kern="1200" dirty="0" smtClean="0">
                <a:solidFill>
                  <a:schemeClr val="tx2"/>
                </a:solidFill>
                <a:latin typeface="+mn-lt"/>
                <a:ea typeface="+mn-ea"/>
                <a:cs typeface="+mn-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754880" y="2438400"/>
            <a:ext cx="393192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Footer Placeholder 7"/>
          <p:cNvSpPr>
            <a:spLocks noGrp="1"/>
          </p:cNvSpPr>
          <p:nvPr>
            <p:ph type="ftr" sz="quarter" idx="11"/>
          </p:nvPr>
        </p:nvSpPr>
        <p:spPr>
          <a:xfrm>
            <a:off x="3429000" y="18288"/>
            <a:ext cx="4114800" cy="329184"/>
          </a:xfrm>
          <a:prstGeom prst="rect">
            <a:avLst/>
          </a:prstGeom>
        </p:spPr>
        <p:txBody>
          <a:bodyPr/>
          <a:lstStyle/>
          <a:p>
            <a:endParaRPr lang="en-US" dirty="0"/>
          </a:p>
        </p:txBody>
      </p:sp>
      <p:cxnSp>
        <p:nvCxnSpPr>
          <p:cNvPr id="11" name="Straight Connector 10"/>
          <p:cNvCxnSpPr/>
          <p:nvPr/>
        </p:nvCxnSpPr>
        <p:spPr>
          <a:xfrm rot="5400000">
            <a:off x="2217817" y="4045823"/>
            <a:ext cx="4709160" cy="794"/>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4" name="Footer Placeholder 3"/>
          <p:cNvSpPr>
            <a:spLocks noGrp="1"/>
          </p:cNvSpPr>
          <p:nvPr>
            <p:ph type="ftr" sz="quarter" idx="11"/>
          </p:nvPr>
        </p:nvSpPr>
        <p:spPr>
          <a:xfrm>
            <a:off x="3429000" y="18288"/>
            <a:ext cx="4114800" cy="329184"/>
          </a:xfrm>
          <a:prstGeom prst="rect">
            <a:avLst/>
          </a:prstGeom>
        </p:spPr>
        <p:txBody>
          <a:bodyPr/>
          <a:lstStyle/>
          <a:p>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3429000" y="18288"/>
            <a:ext cx="4114800" cy="329184"/>
          </a:xfrm>
          <a:prstGeom prst="rect">
            <a:avLst/>
          </a:prstGeom>
        </p:spPr>
        <p:txBody>
          <a:bodyPr/>
          <a:lstStyle/>
          <a:p>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792080"/>
            <a:ext cx="2139696" cy="1261872"/>
          </a:xfrm>
        </p:spPr>
        <p:txBody>
          <a:bodyPr anchor="b">
            <a:noAutofit/>
          </a:bodyPr>
          <a:lstStyle>
            <a:lvl1pPr algn="l">
              <a:defRPr sz="2400" b="0"/>
            </a:lvl1pPr>
          </a:lstStyle>
          <a:p>
            <a:r>
              <a:rPr lang="en-US" smtClean="0"/>
              <a:t>Click to edit Master title style</a:t>
            </a:r>
            <a:endParaRPr lang="en-US" dirty="0"/>
          </a:p>
        </p:txBody>
      </p:sp>
      <p:sp>
        <p:nvSpPr>
          <p:cNvPr id="3" name="Content Placeholder 2"/>
          <p:cNvSpPr>
            <a:spLocks noGrp="1"/>
          </p:cNvSpPr>
          <p:nvPr>
            <p:ph idx="1"/>
          </p:nvPr>
        </p:nvSpPr>
        <p:spPr>
          <a:xfrm>
            <a:off x="2971800" y="792080"/>
            <a:ext cx="5715000" cy="557784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457201" y="2130552"/>
            <a:ext cx="2139696" cy="424361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6" name="Footer Placeholder 5"/>
          <p:cNvSpPr>
            <a:spLocks noGrp="1"/>
          </p:cNvSpPr>
          <p:nvPr>
            <p:ph type="ftr" sz="quarter" idx="11"/>
          </p:nvPr>
        </p:nvSpPr>
        <p:spPr>
          <a:xfrm>
            <a:off x="3429000" y="18288"/>
            <a:ext cx="4114800" cy="329184"/>
          </a:xfrm>
          <a:prstGeom prst="rect">
            <a:avLst/>
          </a:prstGeom>
        </p:spPr>
        <p:txBody>
          <a:bodyPr/>
          <a:lstStyle/>
          <a:p>
            <a:endParaRPr lang="en-US" dirty="0"/>
          </a:p>
        </p:txBody>
      </p:sp>
      <p:cxnSp>
        <p:nvCxnSpPr>
          <p:cNvPr id="9" name="Straight Connector 8"/>
          <p:cNvCxnSpPr/>
          <p:nvPr/>
        </p:nvCxnSpPr>
        <p:spPr>
          <a:xfrm rot="5400000">
            <a:off x="-13116" y="3580206"/>
            <a:ext cx="5577840" cy="1588"/>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 name="Rectangle 9"/>
          <p:cNvSpPr/>
          <p:nvPr/>
        </p:nvSpPr>
        <p:spPr>
          <a:xfrm>
            <a:off x="0" y="220786"/>
            <a:ext cx="9144000" cy="2286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Placeholder 1"/>
          <p:cNvSpPr>
            <a:spLocks noGrp="1"/>
          </p:cNvSpPr>
          <p:nvPr>
            <p:ph type="title"/>
          </p:nvPr>
        </p:nvSpPr>
        <p:spPr>
          <a:xfrm>
            <a:off x="457200" y="533400"/>
            <a:ext cx="8229600" cy="990600"/>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1600200"/>
            <a:ext cx="8229600" cy="4876800"/>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Rectangle 6"/>
          <p:cNvSpPr/>
          <p:nvPr/>
        </p:nvSpPr>
        <p:spPr>
          <a:xfrm>
            <a:off x="0" y="0"/>
            <a:ext cx="9144000" cy="3657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cSld>
  <p:clrMap bg1="lt1" tx1="dk1" bg2="lt2" tx2="dk2" accent1="accent1" accent2="accent2" accent3="accent3" accent4="accent4" accent5="accent5" accent6="accent6" hlink="hlink" folHlink="folHlink"/>
  <p:sldLayoutIdLst>
    <p:sldLayoutId id="2147483853" r:id="rId1"/>
    <p:sldLayoutId id="2147483854" r:id="rId2"/>
    <p:sldLayoutId id="2147483865" r:id="rId3"/>
    <p:sldLayoutId id="2147483855" r:id="rId4"/>
    <p:sldLayoutId id="2147483856" r:id="rId5"/>
    <p:sldLayoutId id="2147483857" r:id="rId6"/>
    <p:sldLayoutId id="2147483858" r:id="rId7"/>
    <p:sldLayoutId id="2147483859" r:id="rId8"/>
    <p:sldLayoutId id="2147483860" r:id="rId9"/>
    <p:sldLayoutId id="2147483862" r:id="rId10"/>
    <p:sldLayoutId id="2147483863" r:id="rId11"/>
  </p:sldLayoutIdLst>
  <p:txStyles>
    <p:titleStyle>
      <a:lvl1pPr algn="l" defTabSz="914400" rtl="0" eaLnBrk="1" latinLnBrk="0" hangingPunct="1">
        <a:spcBef>
          <a:spcPct val="0"/>
        </a:spcBef>
        <a:buNone/>
        <a:defRPr sz="4000" kern="1200" spc="-100" baseline="0">
          <a:solidFill>
            <a:schemeClr val="tx2"/>
          </a:solidFill>
          <a:latin typeface="+mj-lt"/>
          <a:ea typeface="+mj-ea"/>
          <a:cs typeface="+mj-cs"/>
        </a:defRPr>
      </a:lvl1pPr>
    </p:titleStyle>
    <p:bodyStyle>
      <a:lvl1pPr marL="182880" indent="-182880" algn="l" defTabSz="914400" rtl="0" eaLnBrk="1" latinLnBrk="0" hangingPunct="1">
        <a:spcBef>
          <a:spcPct val="20000"/>
        </a:spcBef>
        <a:buClr>
          <a:schemeClr val="accent1"/>
        </a:buClr>
        <a:buSzPct val="85000"/>
        <a:buFont typeface="Arial" pitchFamily="34" charset="0"/>
        <a:buChar char="•"/>
        <a:defRPr sz="2400" kern="1200">
          <a:solidFill>
            <a:schemeClr val="tx1"/>
          </a:solidFill>
          <a:latin typeface="+mn-lt"/>
          <a:ea typeface="+mn-ea"/>
          <a:cs typeface="+mn-cs"/>
        </a:defRPr>
      </a:lvl1pPr>
      <a:lvl2pPr marL="457200" indent="-182880" algn="l" defTabSz="914400" rtl="0" eaLnBrk="1" latinLnBrk="0" hangingPunct="1">
        <a:spcBef>
          <a:spcPct val="20000"/>
        </a:spcBef>
        <a:buClr>
          <a:schemeClr val="accent1"/>
        </a:buClr>
        <a:buSzPct val="85000"/>
        <a:buFont typeface="Wingdings" pitchFamily="2" charset="2"/>
        <a:buChar char="Ø"/>
        <a:defRPr sz="2000" kern="1200">
          <a:solidFill>
            <a:schemeClr val="tx1"/>
          </a:solidFill>
          <a:latin typeface="+mn-lt"/>
          <a:ea typeface="+mn-ea"/>
          <a:cs typeface="+mn-cs"/>
        </a:defRPr>
      </a:lvl2pPr>
      <a:lvl3pPr marL="731520" indent="-182880" algn="l" defTabSz="914400" rtl="0" eaLnBrk="1" latinLnBrk="0" hangingPunct="1">
        <a:spcBef>
          <a:spcPct val="20000"/>
        </a:spcBef>
        <a:buClr>
          <a:schemeClr val="accent1"/>
        </a:buClr>
        <a:buSzPct val="90000"/>
        <a:buFont typeface="Arial" pitchFamily="34" charset="0"/>
        <a:buChar char="•"/>
        <a:defRPr sz="1800" kern="1200">
          <a:solidFill>
            <a:schemeClr val="tx1"/>
          </a:solidFill>
          <a:latin typeface="+mn-lt"/>
          <a:ea typeface="+mn-ea"/>
          <a:cs typeface="+mn-cs"/>
        </a:defRPr>
      </a:lvl3pPr>
      <a:lvl4pPr marL="1005840" indent="-182880" algn="l" defTabSz="914400" rtl="0" eaLnBrk="1" latinLnBrk="0" hangingPunct="1">
        <a:spcBef>
          <a:spcPct val="20000"/>
        </a:spcBef>
        <a:buClr>
          <a:schemeClr val="accent1"/>
        </a:buClr>
        <a:buFont typeface="Arial" pitchFamily="34" charset="0"/>
        <a:buChar char="•"/>
        <a:defRPr sz="1600" kern="1200">
          <a:solidFill>
            <a:schemeClr val="tx1"/>
          </a:solidFill>
          <a:latin typeface="+mn-lt"/>
          <a:ea typeface="+mn-ea"/>
          <a:cs typeface="+mn-cs"/>
        </a:defRPr>
      </a:lvl4pPr>
      <a:lvl5pPr marL="1188720" indent="-137160" algn="l" defTabSz="914400" rtl="0" eaLnBrk="1" latinLnBrk="0" hangingPunct="1">
        <a:spcBef>
          <a:spcPct val="20000"/>
        </a:spcBef>
        <a:buClr>
          <a:schemeClr val="accent1"/>
        </a:buClr>
        <a:buSzPct val="100000"/>
        <a:buFont typeface="Arial" pitchFamily="34" charset="0"/>
        <a:buChar char="•"/>
        <a:defRPr sz="1400" kern="1200" baseline="0">
          <a:solidFill>
            <a:schemeClr val="tx1"/>
          </a:solidFill>
          <a:latin typeface="+mn-lt"/>
          <a:ea typeface="+mn-ea"/>
          <a:cs typeface="+mn-cs"/>
        </a:defRPr>
      </a:lvl5pPr>
      <a:lvl6pPr marL="137160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6pPr>
      <a:lvl7pPr marL="155448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7pPr>
      <a:lvl8pPr marL="173736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8pPr>
      <a:lvl9pPr marL="192024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2.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7.xml"/><Relationship Id="rId1" Type="http://schemas.openxmlformats.org/officeDocument/2006/relationships/tags" Target="../tags/tag11.xml"/><Relationship Id="rId4" Type="http://schemas.openxmlformats.org/officeDocument/2006/relationships/image" Target="../media/image7.jpe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3.xml"/><Relationship Id="rId1" Type="http://schemas.openxmlformats.org/officeDocument/2006/relationships/tags" Target="../tags/tag12.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3.xml"/><Relationship Id="rId1" Type="http://schemas.openxmlformats.org/officeDocument/2006/relationships/tags" Target="../tags/tag13.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2.xml"/><Relationship Id="rId1" Type="http://schemas.openxmlformats.org/officeDocument/2006/relationships/tags" Target="../tags/tag14.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7" Type="http://schemas.openxmlformats.org/officeDocument/2006/relationships/image" Target="../media/image11.png"/><Relationship Id="rId2" Type="http://schemas.openxmlformats.org/officeDocument/2006/relationships/slideLayout" Target="../slideLayouts/slideLayout7.xml"/><Relationship Id="rId1" Type="http://schemas.openxmlformats.org/officeDocument/2006/relationships/tags" Target="../tags/tag15.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7" Type="http://schemas.openxmlformats.org/officeDocument/2006/relationships/image" Target="../media/image15.png"/><Relationship Id="rId2" Type="http://schemas.openxmlformats.org/officeDocument/2006/relationships/slideLayout" Target="../slideLayouts/slideLayout3.xml"/><Relationship Id="rId1" Type="http://schemas.openxmlformats.org/officeDocument/2006/relationships/tags" Target="../tags/tag16.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pn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1.xml"/><Relationship Id="rId1" Type="http://schemas.openxmlformats.org/officeDocument/2006/relationships/tags" Target="../tags/tag17.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3.xml"/><Relationship Id="rId1" Type="http://schemas.openxmlformats.org/officeDocument/2006/relationships/tags" Target="../tags/tag18.xml"/><Relationship Id="rId4" Type="http://schemas.openxmlformats.org/officeDocument/2006/relationships/image" Target="../media/image16.pn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3.xml"/><Relationship Id="rId1" Type="http://schemas.openxmlformats.org/officeDocument/2006/relationships/tags" Target="../tags/tag19.xml"/><Relationship Id="rId4" Type="http://schemas.openxmlformats.org/officeDocument/2006/relationships/image" Target="../media/image17.jpe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3.xml"/><Relationship Id="rId1" Type="http://schemas.openxmlformats.org/officeDocument/2006/relationships/tags" Target="../tags/tag20.xml"/><Relationship Id="rId4" Type="http://schemas.openxmlformats.org/officeDocument/2006/relationships/image" Target="../media/image18.jpe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3.xml"/><Relationship Id="rId1" Type="http://schemas.openxmlformats.org/officeDocument/2006/relationships/tags" Target="../tags/tag3.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3.xml"/><Relationship Id="rId1" Type="http://schemas.openxmlformats.org/officeDocument/2006/relationships/tags" Target="../tags/tag21.xml"/><Relationship Id="rId4" Type="http://schemas.openxmlformats.org/officeDocument/2006/relationships/image" Target="../media/image19.png"/></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3.xml"/><Relationship Id="rId1" Type="http://schemas.openxmlformats.org/officeDocument/2006/relationships/tags" Target="../tags/tag22.xml"/><Relationship Id="rId4" Type="http://schemas.openxmlformats.org/officeDocument/2006/relationships/image" Target="../media/image20.jpeg"/></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1.xml"/><Relationship Id="rId1" Type="http://schemas.openxmlformats.org/officeDocument/2006/relationships/tags" Target="../tags/tag23.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6.xml"/><Relationship Id="rId1" Type="http://schemas.openxmlformats.org/officeDocument/2006/relationships/tags" Target="../tags/tag24.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3.xml"/><Relationship Id="rId1" Type="http://schemas.openxmlformats.org/officeDocument/2006/relationships/tags" Target="../tags/tag25.xml"/><Relationship Id="rId4" Type="http://schemas.openxmlformats.org/officeDocument/2006/relationships/image" Target="../media/image21.png"/></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3.xml"/><Relationship Id="rId1" Type="http://schemas.openxmlformats.org/officeDocument/2006/relationships/tags" Target="../tags/tag26.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3.xml"/><Relationship Id="rId1" Type="http://schemas.openxmlformats.org/officeDocument/2006/relationships/tags" Target="../tags/tag27.xml"/><Relationship Id="rId5" Type="http://schemas.openxmlformats.org/officeDocument/2006/relationships/image" Target="../media/image23.png"/><Relationship Id="rId4" Type="http://schemas.openxmlformats.org/officeDocument/2006/relationships/image" Target="../media/image22.jpeg"/></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3.xml"/><Relationship Id="rId1" Type="http://schemas.openxmlformats.org/officeDocument/2006/relationships/tags" Target="../tags/tag28.xml"/><Relationship Id="rId4" Type="http://schemas.openxmlformats.org/officeDocument/2006/relationships/image" Target="../media/image24.jpeg"/></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3.xml"/><Relationship Id="rId1" Type="http://schemas.openxmlformats.org/officeDocument/2006/relationships/tags" Target="../tags/tag29.xml"/><Relationship Id="rId4" Type="http://schemas.openxmlformats.org/officeDocument/2006/relationships/image" Target="../media/image25.jpeg"/></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3.xml"/><Relationship Id="rId1" Type="http://schemas.openxmlformats.org/officeDocument/2006/relationships/tags" Target="../tags/tag30.xml"/><Relationship Id="rId4" Type="http://schemas.openxmlformats.org/officeDocument/2006/relationships/image" Target="../media/image26.pn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xml"/><Relationship Id="rId1" Type="http://schemas.openxmlformats.org/officeDocument/2006/relationships/tags" Target="../tags/tag4.xml"/></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3.xml"/><Relationship Id="rId1" Type="http://schemas.openxmlformats.org/officeDocument/2006/relationships/tags" Target="../tags/tag31.xml"/></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3.xml"/><Relationship Id="rId1" Type="http://schemas.openxmlformats.org/officeDocument/2006/relationships/tags" Target="../tags/tag32.xml"/><Relationship Id="rId4" Type="http://schemas.openxmlformats.org/officeDocument/2006/relationships/image" Target="../media/image27.gif"/></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3.xml"/><Relationship Id="rId1" Type="http://schemas.openxmlformats.org/officeDocument/2006/relationships/tags" Target="../tags/tag33.xml"/><Relationship Id="rId5" Type="http://schemas.openxmlformats.org/officeDocument/2006/relationships/image" Target="../media/image29.gif"/><Relationship Id="rId4" Type="http://schemas.openxmlformats.org/officeDocument/2006/relationships/image" Target="../media/image28.jpeg"/></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1.xml"/><Relationship Id="rId1" Type="http://schemas.openxmlformats.org/officeDocument/2006/relationships/tags" Target="../tags/tag34.xml"/></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3.xml"/><Relationship Id="rId1" Type="http://schemas.openxmlformats.org/officeDocument/2006/relationships/tags" Target="../tags/tag35.xml"/><Relationship Id="rId4" Type="http://schemas.openxmlformats.org/officeDocument/2006/relationships/image" Target="../media/image30.jpeg"/></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3.xml"/><Relationship Id="rId1" Type="http://schemas.openxmlformats.org/officeDocument/2006/relationships/tags" Target="../tags/tag36.xml"/></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3.xml"/><Relationship Id="rId1" Type="http://schemas.openxmlformats.org/officeDocument/2006/relationships/tags" Target="../tags/tag37.xml"/></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37.xml"/><Relationship Id="rId2" Type="http://schemas.openxmlformats.org/officeDocument/2006/relationships/slideLayout" Target="../slideLayouts/slideLayout3.xml"/><Relationship Id="rId1" Type="http://schemas.openxmlformats.org/officeDocument/2006/relationships/tags" Target="../tags/tag38.xml"/></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38.xml"/><Relationship Id="rId7" Type="http://schemas.openxmlformats.org/officeDocument/2006/relationships/image" Target="../media/image34.png"/><Relationship Id="rId2" Type="http://schemas.openxmlformats.org/officeDocument/2006/relationships/slideLayout" Target="../slideLayouts/slideLayout5.xml"/><Relationship Id="rId1" Type="http://schemas.openxmlformats.org/officeDocument/2006/relationships/tags" Target="../tags/tag39.xml"/><Relationship Id="rId6" Type="http://schemas.openxmlformats.org/officeDocument/2006/relationships/image" Target="../media/image33.jpeg"/><Relationship Id="rId5" Type="http://schemas.openxmlformats.org/officeDocument/2006/relationships/image" Target="../media/image32.jpeg"/><Relationship Id="rId4" Type="http://schemas.openxmlformats.org/officeDocument/2006/relationships/image" Target="../media/image31.png"/></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39.xml"/><Relationship Id="rId2" Type="http://schemas.openxmlformats.org/officeDocument/2006/relationships/slideLayout" Target="../slideLayouts/slideLayout3.xml"/><Relationship Id="rId1" Type="http://schemas.openxmlformats.org/officeDocument/2006/relationships/tags" Target="../tags/tag40.xml"/><Relationship Id="rId4" Type="http://schemas.openxmlformats.org/officeDocument/2006/relationships/image" Target="../media/image35.pn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3.xml"/><Relationship Id="rId1" Type="http://schemas.openxmlformats.org/officeDocument/2006/relationships/tags" Target="../tags/tag5.xml"/></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40.xml"/><Relationship Id="rId2" Type="http://schemas.openxmlformats.org/officeDocument/2006/relationships/slideLayout" Target="../slideLayouts/slideLayout5.xml"/><Relationship Id="rId1" Type="http://schemas.openxmlformats.org/officeDocument/2006/relationships/tags" Target="../tags/tag41.xml"/><Relationship Id="rId5" Type="http://schemas.openxmlformats.org/officeDocument/2006/relationships/image" Target="../media/image37.jpeg"/><Relationship Id="rId4" Type="http://schemas.openxmlformats.org/officeDocument/2006/relationships/image" Target="../media/image36.png"/></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41.xml"/><Relationship Id="rId2" Type="http://schemas.openxmlformats.org/officeDocument/2006/relationships/slideLayout" Target="../slideLayouts/slideLayout3.xml"/><Relationship Id="rId1" Type="http://schemas.openxmlformats.org/officeDocument/2006/relationships/tags" Target="../tags/tag42.xml"/><Relationship Id="rId4" Type="http://schemas.openxmlformats.org/officeDocument/2006/relationships/image" Target="../media/image31.png"/></Relationships>
</file>

<file path=ppt/slides/_rels/slide42.xml.rels><?xml version="1.0" encoding="UTF-8" standalone="yes"?>
<Relationships xmlns="http://schemas.openxmlformats.org/package/2006/relationships"><Relationship Id="rId3" Type="http://schemas.openxmlformats.org/officeDocument/2006/relationships/notesSlide" Target="../notesSlides/notesSlide42.xml"/><Relationship Id="rId2" Type="http://schemas.openxmlformats.org/officeDocument/2006/relationships/slideLayout" Target="../slideLayouts/slideLayout3.xml"/><Relationship Id="rId1" Type="http://schemas.openxmlformats.org/officeDocument/2006/relationships/tags" Target="../tags/tag43.xml"/><Relationship Id="rId6" Type="http://schemas.openxmlformats.org/officeDocument/2006/relationships/image" Target="../media/image31.png"/><Relationship Id="rId5" Type="http://schemas.openxmlformats.org/officeDocument/2006/relationships/image" Target="../media/image39.jpeg"/><Relationship Id="rId4" Type="http://schemas.openxmlformats.org/officeDocument/2006/relationships/image" Target="../media/image38.jpeg"/></Relationships>
</file>

<file path=ppt/slides/_rels/slide43.xml.rels><?xml version="1.0" encoding="UTF-8" standalone="yes"?>
<Relationships xmlns="http://schemas.openxmlformats.org/package/2006/relationships"><Relationship Id="rId3" Type="http://schemas.openxmlformats.org/officeDocument/2006/relationships/notesSlide" Target="../notesSlides/notesSlide43.xml"/><Relationship Id="rId2" Type="http://schemas.openxmlformats.org/officeDocument/2006/relationships/slideLayout" Target="../slideLayouts/slideLayout3.xml"/><Relationship Id="rId1" Type="http://schemas.openxmlformats.org/officeDocument/2006/relationships/tags" Target="../tags/tag44.xml"/><Relationship Id="rId4" Type="http://schemas.openxmlformats.org/officeDocument/2006/relationships/image" Target="../media/image32.jpeg"/></Relationships>
</file>

<file path=ppt/slides/_rels/slide44.xml.rels><?xml version="1.0" encoding="UTF-8" standalone="yes"?>
<Relationships xmlns="http://schemas.openxmlformats.org/package/2006/relationships"><Relationship Id="rId3" Type="http://schemas.openxmlformats.org/officeDocument/2006/relationships/notesSlide" Target="../notesSlides/notesSlide44.xml"/><Relationship Id="rId2" Type="http://schemas.openxmlformats.org/officeDocument/2006/relationships/slideLayout" Target="../slideLayouts/slideLayout3.xml"/><Relationship Id="rId1" Type="http://schemas.openxmlformats.org/officeDocument/2006/relationships/tags" Target="../tags/tag45.xml"/><Relationship Id="rId4" Type="http://schemas.openxmlformats.org/officeDocument/2006/relationships/image" Target="../media/image33.jpeg"/></Relationships>
</file>

<file path=ppt/slides/_rels/slide45.xml.rels><?xml version="1.0" encoding="UTF-8" standalone="yes"?>
<Relationships xmlns="http://schemas.openxmlformats.org/package/2006/relationships"><Relationship Id="rId3" Type="http://schemas.openxmlformats.org/officeDocument/2006/relationships/notesSlide" Target="../notesSlides/notesSlide45.xml"/><Relationship Id="rId2" Type="http://schemas.openxmlformats.org/officeDocument/2006/relationships/slideLayout" Target="../slideLayouts/slideLayout3.xml"/><Relationship Id="rId1" Type="http://schemas.openxmlformats.org/officeDocument/2006/relationships/tags" Target="../tags/tag46.xml"/></Relationships>
</file>

<file path=ppt/slides/_rels/slide46.xml.rels><?xml version="1.0" encoding="UTF-8" standalone="yes"?>
<Relationships xmlns="http://schemas.openxmlformats.org/package/2006/relationships"><Relationship Id="rId3" Type="http://schemas.openxmlformats.org/officeDocument/2006/relationships/notesSlide" Target="../notesSlides/notesSlide46.xml"/><Relationship Id="rId2" Type="http://schemas.openxmlformats.org/officeDocument/2006/relationships/slideLayout" Target="../slideLayouts/slideLayout3.xml"/><Relationship Id="rId1" Type="http://schemas.openxmlformats.org/officeDocument/2006/relationships/tags" Target="../tags/tag47.xml"/><Relationship Id="rId5" Type="http://schemas.openxmlformats.org/officeDocument/2006/relationships/image" Target="../media/image41.jpeg"/><Relationship Id="rId4" Type="http://schemas.openxmlformats.org/officeDocument/2006/relationships/image" Target="../media/image40.jpeg"/></Relationships>
</file>

<file path=ppt/slides/_rels/slide47.xml.rels><?xml version="1.0" encoding="UTF-8" standalone="yes"?>
<Relationships xmlns="http://schemas.openxmlformats.org/package/2006/relationships"><Relationship Id="rId3" Type="http://schemas.openxmlformats.org/officeDocument/2006/relationships/notesSlide" Target="../notesSlides/notesSlide47.xml"/><Relationship Id="rId2" Type="http://schemas.openxmlformats.org/officeDocument/2006/relationships/slideLayout" Target="../slideLayouts/slideLayout3.xml"/><Relationship Id="rId1" Type="http://schemas.openxmlformats.org/officeDocument/2006/relationships/tags" Target="../tags/tag48.xml"/></Relationships>
</file>

<file path=ppt/slides/_rels/slide48.xml.rels><?xml version="1.0" encoding="UTF-8" standalone="yes"?>
<Relationships xmlns="http://schemas.openxmlformats.org/package/2006/relationships"><Relationship Id="rId3" Type="http://schemas.openxmlformats.org/officeDocument/2006/relationships/notesSlide" Target="../notesSlides/notesSlide48.xml"/><Relationship Id="rId2" Type="http://schemas.openxmlformats.org/officeDocument/2006/relationships/slideLayout" Target="../slideLayouts/slideLayout3.xml"/><Relationship Id="rId1" Type="http://schemas.openxmlformats.org/officeDocument/2006/relationships/tags" Target="../tags/tag49.xml"/><Relationship Id="rId5" Type="http://schemas.openxmlformats.org/officeDocument/2006/relationships/image" Target="../media/image43.png"/><Relationship Id="rId4" Type="http://schemas.openxmlformats.org/officeDocument/2006/relationships/image" Target="../media/image42.jpeg"/></Relationships>
</file>

<file path=ppt/slides/_rels/slide49.xml.rels><?xml version="1.0" encoding="UTF-8" standalone="yes"?>
<Relationships xmlns="http://schemas.openxmlformats.org/package/2006/relationships"><Relationship Id="rId3" Type="http://schemas.openxmlformats.org/officeDocument/2006/relationships/notesSlide" Target="../notesSlides/notesSlide49.xml"/><Relationship Id="rId2" Type="http://schemas.openxmlformats.org/officeDocument/2006/relationships/slideLayout" Target="../slideLayouts/slideLayout3.xml"/><Relationship Id="rId1" Type="http://schemas.openxmlformats.org/officeDocument/2006/relationships/tags" Target="../tags/tag50.xml"/><Relationship Id="rId4" Type="http://schemas.openxmlformats.org/officeDocument/2006/relationships/image" Target="../media/image44.jpe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1.xml"/><Relationship Id="rId1" Type="http://schemas.openxmlformats.org/officeDocument/2006/relationships/tags" Target="../tags/tag6.xml"/></Relationships>
</file>

<file path=ppt/slides/_rels/slide50.xml.rels><?xml version="1.0" encoding="UTF-8" standalone="yes"?>
<Relationships xmlns="http://schemas.openxmlformats.org/package/2006/relationships"><Relationship Id="rId3" Type="http://schemas.openxmlformats.org/officeDocument/2006/relationships/notesSlide" Target="../notesSlides/notesSlide50.xml"/><Relationship Id="rId2" Type="http://schemas.openxmlformats.org/officeDocument/2006/relationships/slideLayout" Target="../slideLayouts/slideLayout3.xml"/><Relationship Id="rId1" Type="http://schemas.openxmlformats.org/officeDocument/2006/relationships/tags" Target="../tags/tag51.xml"/><Relationship Id="rId5" Type="http://schemas.openxmlformats.org/officeDocument/2006/relationships/image" Target="../media/image46.jpeg"/><Relationship Id="rId4" Type="http://schemas.openxmlformats.org/officeDocument/2006/relationships/image" Target="../media/image45.png"/></Relationships>
</file>

<file path=ppt/slides/_rels/slide51.xml.rels><?xml version="1.0" encoding="UTF-8" standalone="yes"?>
<Relationships xmlns="http://schemas.openxmlformats.org/package/2006/relationships"><Relationship Id="rId3" Type="http://schemas.openxmlformats.org/officeDocument/2006/relationships/notesSlide" Target="../notesSlides/notesSlide51.xml"/><Relationship Id="rId2" Type="http://schemas.openxmlformats.org/officeDocument/2006/relationships/slideLayout" Target="../slideLayouts/slideLayout3.xml"/><Relationship Id="rId1" Type="http://schemas.openxmlformats.org/officeDocument/2006/relationships/tags" Target="../tags/tag52.xml"/><Relationship Id="rId4" Type="http://schemas.openxmlformats.org/officeDocument/2006/relationships/image" Target="../media/image47.jpeg"/></Relationships>
</file>

<file path=ppt/slides/_rels/slide52.xml.rels><?xml version="1.0" encoding="UTF-8" standalone="yes"?>
<Relationships xmlns="http://schemas.openxmlformats.org/package/2006/relationships"><Relationship Id="rId3" Type="http://schemas.openxmlformats.org/officeDocument/2006/relationships/notesSlide" Target="../notesSlides/notesSlide52.xml"/><Relationship Id="rId2" Type="http://schemas.openxmlformats.org/officeDocument/2006/relationships/slideLayout" Target="../slideLayouts/slideLayout3.xml"/><Relationship Id="rId1" Type="http://schemas.openxmlformats.org/officeDocument/2006/relationships/tags" Target="../tags/tag53.xml"/></Relationships>
</file>

<file path=ppt/slides/_rels/slide53.xml.rels><?xml version="1.0" encoding="UTF-8" standalone="yes"?>
<Relationships xmlns="http://schemas.openxmlformats.org/package/2006/relationships"><Relationship Id="rId3" Type="http://schemas.openxmlformats.org/officeDocument/2006/relationships/notesSlide" Target="../notesSlides/notesSlide53.xml"/><Relationship Id="rId2" Type="http://schemas.openxmlformats.org/officeDocument/2006/relationships/slideLayout" Target="../slideLayouts/slideLayout3.xml"/><Relationship Id="rId1" Type="http://schemas.openxmlformats.org/officeDocument/2006/relationships/tags" Target="../tags/tag54.xml"/></Relationships>
</file>

<file path=ppt/slides/_rels/slide54.xml.rels><?xml version="1.0" encoding="UTF-8" standalone="yes"?>
<Relationships xmlns="http://schemas.openxmlformats.org/package/2006/relationships"><Relationship Id="rId3" Type="http://schemas.openxmlformats.org/officeDocument/2006/relationships/notesSlide" Target="../notesSlides/notesSlide54.xml"/><Relationship Id="rId2" Type="http://schemas.openxmlformats.org/officeDocument/2006/relationships/slideLayout" Target="../slideLayouts/slideLayout3.xml"/><Relationship Id="rId1" Type="http://schemas.openxmlformats.org/officeDocument/2006/relationships/tags" Target="../tags/tag55.xml"/></Relationships>
</file>

<file path=ppt/slides/_rels/slide55.xml.rels><?xml version="1.0" encoding="UTF-8" standalone="yes"?>
<Relationships xmlns="http://schemas.openxmlformats.org/package/2006/relationships"><Relationship Id="rId3" Type="http://schemas.openxmlformats.org/officeDocument/2006/relationships/notesSlide" Target="../notesSlides/notesSlide55.xml"/><Relationship Id="rId2" Type="http://schemas.openxmlformats.org/officeDocument/2006/relationships/slideLayout" Target="../slideLayouts/slideLayout1.xml"/><Relationship Id="rId1" Type="http://schemas.openxmlformats.org/officeDocument/2006/relationships/tags" Target="../tags/tag56.xml"/></Relationships>
</file>

<file path=ppt/slides/_rels/slide56.xml.rels><?xml version="1.0" encoding="UTF-8" standalone="yes"?>
<Relationships xmlns="http://schemas.openxmlformats.org/package/2006/relationships"><Relationship Id="rId3" Type="http://schemas.openxmlformats.org/officeDocument/2006/relationships/notesSlide" Target="../notesSlides/notesSlide56.xml"/><Relationship Id="rId7" Type="http://schemas.openxmlformats.org/officeDocument/2006/relationships/image" Target="../media/image50.jpeg"/><Relationship Id="rId2" Type="http://schemas.openxmlformats.org/officeDocument/2006/relationships/slideLayout" Target="../slideLayouts/slideLayout3.xml"/><Relationship Id="rId1" Type="http://schemas.openxmlformats.org/officeDocument/2006/relationships/tags" Target="../tags/tag57.xml"/><Relationship Id="rId6" Type="http://schemas.microsoft.com/office/2007/relationships/hdphoto" Target="../media/hdphoto1.wdp"/><Relationship Id="rId5" Type="http://schemas.openxmlformats.org/officeDocument/2006/relationships/image" Target="../media/image49.jpeg"/><Relationship Id="rId4" Type="http://schemas.openxmlformats.org/officeDocument/2006/relationships/image" Target="../media/image48.jpeg"/></Relationships>
</file>

<file path=ppt/slides/_rels/slide57.xml.rels><?xml version="1.0" encoding="UTF-8" standalone="yes"?>
<Relationships xmlns="http://schemas.openxmlformats.org/package/2006/relationships"><Relationship Id="rId3" Type="http://schemas.openxmlformats.org/officeDocument/2006/relationships/notesSlide" Target="../notesSlides/notesSlide57.xml"/><Relationship Id="rId2" Type="http://schemas.openxmlformats.org/officeDocument/2006/relationships/slideLayout" Target="../slideLayouts/slideLayout3.xml"/><Relationship Id="rId1" Type="http://schemas.openxmlformats.org/officeDocument/2006/relationships/tags" Target="../tags/tag58.xml"/><Relationship Id="rId4" Type="http://schemas.openxmlformats.org/officeDocument/2006/relationships/image" Target="../media/image51.jpeg"/></Relationships>
</file>

<file path=ppt/slides/_rels/slide58.xml.rels><?xml version="1.0" encoding="UTF-8" standalone="yes"?>
<Relationships xmlns="http://schemas.openxmlformats.org/package/2006/relationships"><Relationship Id="rId3" Type="http://schemas.openxmlformats.org/officeDocument/2006/relationships/notesSlide" Target="../notesSlides/notesSlide58.xml"/><Relationship Id="rId2" Type="http://schemas.openxmlformats.org/officeDocument/2006/relationships/slideLayout" Target="../slideLayouts/slideLayout3.xml"/><Relationship Id="rId1" Type="http://schemas.openxmlformats.org/officeDocument/2006/relationships/tags" Target="../tags/tag59.xml"/><Relationship Id="rId4" Type="http://schemas.openxmlformats.org/officeDocument/2006/relationships/image" Target="../media/image52.png"/></Relationships>
</file>

<file path=ppt/slides/_rels/slide59.xml.rels><?xml version="1.0" encoding="UTF-8" standalone="yes"?>
<Relationships xmlns="http://schemas.openxmlformats.org/package/2006/relationships"><Relationship Id="rId3" Type="http://schemas.openxmlformats.org/officeDocument/2006/relationships/notesSlide" Target="../notesSlides/notesSlide59.xml"/><Relationship Id="rId2" Type="http://schemas.openxmlformats.org/officeDocument/2006/relationships/slideLayout" Target="../slideLayouts/slideLayout3.xml"/><Relationship Id="rId1" Type="http://schemas.openxmlformats.org/officeDocument/2006/relationships/tags" Target="../tags/tag60.xml"/><Relationship Id="rId5" Type="http://schemas.openxmlformats.org/officeDocument/2006/relationships/image" Target="../media/image54.jpeg"/><Relationship Id="rId4" Type="http://schemas.openxmlformats.org/officeDocument/2006/relationships/image" Target="../media/image53.jpe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3.xml"/><Relationship Id="rId1" Type="http://schemas.openxmlformats.org/officeDocument/2006/relationships/tags" Target="../tags/tag7.xml"/><Relationship Id="rId5" Type="http://schemas.openxmlformats.org/officeDocument/2006/relationships/image" Target="../media/image4.jpeg"/><Relationship Id="rId4" Type="http://schemas.openxmlformats.org/officeDocument/2006/relationships/image" Target="../media/image3.jpeg"/></Relationships>
</file>

<file path=ppt/slides/_rels/slide60.xml.rels><?xml version="1.0" encoding="UTF-8" standalone="yes"?>
<Relationships xmlns="http://schemas.openxmlformats.org/package/2006/relationships"><Relationship Id="rId3" Type="http://schemas.openxmlformats.org/officeDocument/2006/relationships/notesSlide" Target="../notesSlides/notesSlide60.xml"/><Relationship Id="rId2" Type="http://schemas.openxmlformats.org/officeDocument/2006/relationships/slideLayout" Target="../slideLayouts/slideLayout3.xml"/><Relationship Id="rId1" Type="http://schemas.openxmlformats.org/officeDocument/2006/relationships/tags" Target="../tags/tag61.xml"/></Relationships>
</file>

<file path=ppt/slides/_rels/slide61.xml.rels><?xml version="1.0" encoding="UTF-8" standalone="yes"?>
<Relationships xmlns="http://schemas.openxmlformats.org/package/2006/relationships"><Relationship Id="rId3" Type="http://schemas.openxmlformats.org/officeDocument/2006/relationships/notesSlide" Target="../notesSlides/notesSlide61.xml"/><Relationship Id="rId2" Type="http://schemas.openxmlformats.org/officeDocument/2006/relationships/slideLayout" Target="../slideLayouts/slideLayout3.xml"/><Relationship Id="rId1" Type="http://schemas.openxmlformats.org/officeDocument/2006/relationships/tags" Target="../tags/tag62.xml"/><Relationship Id="rId4" Type="http://schemas.openxmlformats.org/officeDocument/2006/relationships/image" Target="../media/image55.jpeg"/></Relationships>
</file>

<file path=ppt/slides/_rels/slide62.xml.rels><?xml version="1.0" encoding="UTF-8" standalone="yes"?>
<Relationships xmlns="http://schemas.openxmlformats.org/package/2006/relationships"><Relationship Id="rId3" Type="http://schemas.openxmlformats.org/officeDocument/2006/relationships/notesSlide" Target="../notesSlides/notesSlide62.xml"/><Relationship Id="rId2" Type="http://schemas.openxmlformats.org/officeDocument/2006/relationships/slideLayout" Target="../slideLayouts/slideLayout3.xml"/><Relationship Id="rId1" Type="http://schemas.openxmlformats.org/officeDocument/2006/relationships/tags" Target="../tags/tag63.xml"/><Relationship Id="rId4" Type="http://schemas.openxmlformats.org/officeDocument/2006/relationships/image" Target="../media/image56.png"/></Relationships>
</file>

<file path=ppt/slides/_rels/slide63.xml.rels><?xml version="1.0" encoding="UTF-8" standalone="yes"?>
<Relationships xmlns="http://schemas.openxmlformats.org/package/2006/relationships"><Relationship Id="rId3" Type="http://schemas.openxmlformats.org/officeDocument/2006/relationships/notesSlide" Target="../notesSlides/notesSlide63.xml"/><Relationship Id="rId2" Type="http://schemas.openxmlformats.org/officeDocument/2006/relationships/slideLayout" Target="../slideLayouts/slideLayout1.xml"/><Relationship Id="rId1" Type="http://schemas.openxmlformats.org/officeDocument/2006/relationships/tags" Target="../tags/tag64.xml"/></Relationships>
</file>

<file path=ppt/slides/_rels/slide64.xml.rels><?xml version="1.0" encoding="UTF-8" standalone="yes"?>
<Relationships xmlns="http://schemas.openxmlformats.org/package/2006/relationships"><Relationship Id="rId8" Type="http://schemas.openxmlformats.org/officeDocument/2006/relationships/image" Target="../media/image61.jpeg"/><Relationship Id="rId3" Type="http://schemas.openxmlformats.org/officeDocument/2006/relationships/notesSlide" Target="../notesSlides/notesSlide64.xml"/><Relationship Id="rId7" Type="http://schemas.openxmlformats.org/officeDocument/2006/relationships/image" Target="../media/image60.jpeg"/><Relationship Id="rId2" Type="http://schemas.openxmlformats.org/officeDocument/2006/relationships/slideLayout" Target="../slideLayouts/slideLayout3.xml"/><Relationship Id="rId1" Type="http://schemas.openxmlformats.org/officeDocument/2006/relationships/tags" Target="../tags/tag65.xml"/><Relationship Id="rId6" Type="http://schemas.openxmlformats.org/officeDocument/2006/relationships/image" Target="../media/image59.jpeg"/><Relationship Id="rId5" Type="http://schemas.openxmlformats.org/officeDocument/2006/relationships/image" Target="../media/image58.jpeg"/><Relationship Id="rId4" Type="http://schemas.openxmlformats.org/officeDocument/2006/relationships/image" Target="../media/image57.jpeg"/><Relationship Id="rId9" Type="http://schemas.openxmlformats.org/officeDocument/2006/relationships/image" Target="../media/image62.jpeg"/></Relationships>
</file>

<file path=ppt/slides/_rels/slide65.xml.rels><?xml version="1.0" encoding="UTF-8" standalone="yes"?>
<Relationships xmlns="http://schemas.openxmlformats.org/package/2006/relationships"><Relationship Id="rId3" Type="http://schemas.openxmlformats.org/officeDocument/2006/relationships/notesSlide" Target="../notesSlides/notesSlide65.xml"/><Relationship Id="rId2" Type="http://schemas.openxmlformats.org/officeDocument/2006/relationships/slideLayout" Target="../slideLayouts/slideLayout3.xml"/><Relationship Id="rId1" Type="http://schemas.openxmlformats.org/officeDocument/2006/relationships/tags" Target="../tags/tag66.xml"/><Relationship Id="rId6" Type="http://schemas.openxmlformats.org/officeDocument/2006/relationships/image" Target="../media/image65.jpeg"/><Relationship Id="rId5" Type="http://schemas.openxmlformats.org/officeDocument/2006/relationships/image" Target="../media/image64.jpeg"/><Relationship Id="rId4" Type="http://schemas.openxmlformats.org/officeDocument/2006/relationships/image" Target="../media/image63.jpeg"/></Relationships>
</file>

<file path=ppt/slides/_rels/slide66.xml.rels><?xml version="1.0" encoding="UTF-8" standalone="yes"?>
<Relationships xmlns="http://schemas.openxmlformats.org/package/2006/relationships"><Relationship Id="rId3" Type="http://schemas.openxmlformats.org/officeDocument/2006/relationships/notesSlide" Target="../notesSlides/notesSlide66.xml"/><Relationship Id="rId2" Type="http://schemas.openxmlformats.org/officeDocument/2006/relationships/slideLayout" Target="../slideLayouts/slideLayout3.xml"/><Relationship Id="rId1" Type="http://schemas.openxmlformats.org/officeDocument/2006/relationships/tags" Target="../tags/tag67.xml"/><Relationship Id="rId4" Type="http://schemas.openxmlformats.org/officeDocument/2006/relationships/image" Target="../media/image66.pn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8.xml"/><Relationship Id="rId1" Type="http://schemas.openxmlformats.org/officeDocument/2006/relationships/tags" Target="../tags/tag8.xml"/><Relationship Id="rId4" Type="http://schemas.openxmlformats.org/officeDocument/2006/relationships/image" Target="../media/image5.jpe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3.xml"/><Relationship Id="rId1" Type="http://schemas.openxmlformats.org/officeDocument/2006/relationships/tags" Target="../tags/tag9.xml"/><Relationship Id="rId4" Type="http://schemas.openxmlformats.org/officeDocument/2006/relationships/chart" Target="../charts/chart1.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7.xml"/><Relationship Id="rId1" Type="http://schemas.openxmlformats.org/officeDocument/2006/relationships/tags" Target="../tags/tag10.xml"/><Relationship Id="rId4" Type="http://schemas.openxmlformats.org/officeDocument/2006/relationships/image" Target="../media/image6.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8"/>
          <p:cNvSpPr>
            <a:spLocks noGrp="1" noChangeArrowheads="1"/>
          </p:cNvSpPr>
          <p:nvPr>
            <p:ph type="ctrTitle"/>
          </p:nvPr>
        </p:nvSpPr>
        <p:spPr/>
        <p:txBody>
          <a:bodyPr/>
          <a:lstStyle/>
          <a:p>
            <a:pPr eaLnBrk="1" hangingPunct="1"/>
            <a:r>
              <a:rPr lang="en-US" dirty="0" smtClean="0"/>
              <a:t>Module 4</a:t>
            </a:r>
          </a:p>
        </p:txBody>
      </p:sp>
      <p:sp>
        <p:nvSpPr>
          <p:cNvPr id="7" name="Subtitle 6"/>
          <p:cNvSpPr>
            <a:spLocks noGrp="1"/>
          </p:cNvSpPr>
          <p:nvPr>
            <p:ph type="subTitle" idx="1"/>
          </p:nvPr>
        </p:nvSpPr>
        <p:spPr/>
        <p:txBody>
          <a:bodyPr/>
          <a:lstStyle/>
          <a:p>
            <a:r>
              <a:rPr lang="en-US" dirty="0"/>
              <a:t>Transit Service Planning</a:t>
            </a:r>
          </a:p>
        </p:txBody>
      </p:sp>
    </p:spTree>
    <p:custDataLst>
      <p:tags r:id="rId1"/>
    </p:custData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4564" name="Rectangle 20"/>
          <p:cNvSpPr>
            <a:spLocks noGrp="1" noChangeArrowheads="1"/>
          </p:cNvSpPr>
          <p:nvPr>
            <p:ph type="title"/>
          </p:nvPr>
        </p:nvSpPr>
        <p:spPr/>
        <p:txBody>
          <a:bodyPr/>
          <a:lstStyle/>
          <a:p>
            <a:r>
              <a:rPr lang="en-US" smtClean="0"/>
              <a:t>Auto-Freeway City – Columbia, MD</a:t>
            </a:r>
            <a:endParaRPr lang="en-US" dirty="0"/>
          </a:p>
        </p:txBody>
      </p:sp>
      <p:pic>
        <p:nvPicPr>
          <p:cNvPr id="9" name="Picture 15" descr="columbia"/>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290638" y="1647922"/>
            <a:ext cx="6562725" cy="5032375"/>
          </a:xfrm>
          <a:prstGeom prst="rect">
            <a:avLst/>
          </a:prstGeom>
          <a:noFill/>
          <a:ln w="9525">
            <a:noFill/>
            <a:miter lim="800000"/>
            <a:headEnd/>
            <a:tailEnd/>
          </a:ln>
        </p:spPr>
      </p:pic>
      <p:sp>
        <p:nvSpPr>
          <p:cNvPr id="10" name="Line 6"/>
          <p:cNvSpPr>
            <a:spLocks noChangeShapeType="1"/>
          </p:cNvSpPr>
          <p:nvPr/>
        </p:nvSpPr>
        <p:spPr bwMode="auto">
          <a:xfrm>
            <a:off x="1846263" y="4111722"/>
            <a:ext cx="5118100" cy="50800"/>
          </a:xfrm>
          <a:prstGeom prst="line">
            <a:avLst/>
          </a:prstGeom>
          <a:noFill/>
          <a:ln w="57150">
            <a:solidFill>
              <a:srgbClr val="FFFF00"/>
            </a:solidFill>
            <a:round/>
            <a:headEnd type="arrow" w="med" len="med"/>
            <a:tailEnd type="arrow" w="med" len="med"/>
          </a:ln>
          <a:effectLst/>
        </p:spPr>
        <p:txBody>
          <a:bodyPr/>
          <a:lstStyle/>
          <a:p>
            <a:pPr fontAlgn="auto">
              <a:spcBef>
                <a:spcPts val="0"/>
              </a:spcBef>
              <a:spcAft>
                <a:spcPts val="0"/>
              </a:spcAft>
            </a:pPr>
            <a:endParaRPr lang="en-US">
              <a:solidFill>
                <a:srgbClr val="000000"/>
              </a:solidFill>
              <a:latin typeface="Tahoma"/>
            </a:endParaRPr>
          </a:p>
        </p:txBody>
      </p:sp>
      <p:sp>
        <p:nvSpPr>
          <p:cNvPr id="11" name="Text Box 7"/>
          <p:cNvSpPr txBox="1">
            <a:spLocks noChangeArrowheads="1"/>
          </p:cNvSpPr>
          <p:nvPr/>
        </p:nvSpPr>
        <p:spPr bwMode="auto">
          <a:xfrm>
            <a:off x="3154363" y="3586260"/>
            <a:ext cx="1042987" cy="396875"/>
          </a:xfrm>
          <a:prstGeom prst="rect">
            <a:avLst/>
          </a:prstGeom>
          <a:solidFill>
            <a:schemeClr val="bg1"/>
          </a:solidFill>
          <a:ln w="9525" algn="ctr">
            <a:noFill/>
            <a:miter lim="800000"/>
            <a:headEnd/>
            <a:tailEnd/>
          </a:ln>
          <a:effectLst/>
        </p:spPr>
        <p:txBody>
          <a:bodyPr wrap="none">
            <a:spAutoFit/>
          </a:bodyPr>
          <a:lstStyle/>
          <a:p>
            <a:pPr fontAlgn="auto">
              <a:spcBef>
                <a:spcPts val="0"/>
              </a:spcBef>
              <a:spcAft>
                <a:spcPts val="0"/>
              </a:spcAft>
            </a:pPr>
            <a:r>
              <a:rPr lang="en-US" sz="2000" b="1">
                <a:solidFill>
                  <a:srgbClr val="000000"/>
                </a:solidFill>
                <a:latin typeface="Tahoma"/>
              </a:rPr>
              <a:t>8 miles</a:t>
            </a:r>
          </a:p>
        </p:txBody>
      </p:sp>
      <p:sp>
        <p:nvSpPr>
          <p:cNvPr id="12" name="Line 9"/>
          <p:cNvSpPr>
            <a:spLocks noChangeShapeType="1"/>
          </p:cNvSpPr>
          <p:nvPr/>
        </p:nvSpPr>
        <p:spPr bwMode="auto">
          <a:xfrm flipH="1">
            <a:off x="6751638" y="6050060"/>
            <a:ext cx="361950" cy="590550"/>
          </a:xfrm>
          <a:prstGeom prst="line">
            <a:avLst/>
          </a:prstGeom>
          <a:noFill/>
          <a:ln w="57150">
            <a:solidFill>
              <a:srgbClr val="FFFF00"/>
            </a:solidFill>
            <a:round/>
            <a:headEnd type="none" w="med" len="med"/>
            <a:tailEnd type="arrow" w="med" len="med"/>
          </a:ln>
          <a:effectLst/>
        </p:spPr>
        <p:txBody>
          <a:bodyPr/>
          <a:lstStyle/>
          <a:p>
            <a:pPr fontAlgn="auto">
              <a:spcBef>
                <a:spcPts val="0"/>
              </a:spcBef>
              <a:spcAft>
                <a:spcPts val="0"/>
              </a:spcAft>
            </a:pPr>
            <a:endParaRPr lang="en-US">
              <a:solidFill>
                <a:srgbClr val="000000"/>
              </a:solidFill>
              <a:latin typeface="Tahoma"/>
            </a:endParaRPr>
          </a:p>
        </p:txBody>
      </p:sp>
      <p:sp>
        <p:nvSpPr>
          <p:cNvPr id="13" name="Text Box 10"/>
          <p:cNvSpPr txBox="1">
            <a:spLocks noChangeArrowheads="1"/>
          </p:cNvSpPr>
          <p:nvPr/>
        </p:nvSpPr>
        <p:spPr bwMode="auto">
          <a:xfrm>
            <a:off x="5561013" y="5605561"/>
            <a:ext cx="2058987" cy="400110"/>
          </a:xfrm>
          <a:prstGeom prst="rect">
            <a:avLst/>
          </a:prstGeom>
          <a:solidFill>
            <a:schemeClr val="bg1"/>
          </a:solidFill>
          <a:ln w="9525" algn="ctr">
            <a:noFill/>
            <a:miter lim="800000"/>
            <a:headEnd/>
            <a:tailEnd/>
          </a:ln>
          <a:effectLst/>
        </p:spPr>
        <p:txBody>
          <a:bodyPr wrap="square">
            <a:spAutoFit/>
          </a:bodyPr>
          <a:lstStyle/>
          <a:p>
            <a:pPr fontAlgn="auto">
              <a:spcBef>
                <a:spcPts val="0"/>
              </a:spcBef>
              <a:spcAft>
                <a:spcPts val="0"/>
              </a:spcAft>
            </a:pPr>
            <a:r>
              <a:rPr lang="en-US" sz="2000" b="1" dirty="0">
                <a:solidFill>
                  <a:srgbClr val="000000"/>
                </a:solidFill>
                <a:latin typeface="Tahoma"/>
              </a:rPr>
              <a:t>35 miles to DC</a:t>
            </a:r>
          </a:p>
        </p:txBody>
      </p:sp>
    </p:spTree>
    <p:custDataLst>
      <p:tags r:id="rId1"/>
    </p:custData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Public Transit History: 1960 – 1980 </a:t>
            </a:r>
            <a:endParaRPr lang="en-US" dirty="0"/>
          </a:p>
        </p:txBody>
      </p:sp>
      <p:sp>
        <p:nvSpPr>
          <p:cNvPr id="7" name="Content Placeholder 6"/>
          <p:cNvSpPr>
            <a:spLocks noGrp="1"/>
          </p:cNvSpPr>
          <p:nvPr>
            <p:ph idx="1"/>
          </p:nvPr>
        </p:nvSpPr>
        <p:spPr/>
        <p:txBody>
          <a:bodyPr/>
          <a:lstStyle/>
          <a:p>
            <a:r>
              <a:rPr lang="en-US" sz="2400" dirty="0" smtClean="0"/>
              <a:t>Ridership declined, driven by suburban growth and stagnant or declining downtowns</a:t>
            </a:r>
          </a:p>
          <a:p>
            <a:r>
              <a:rPr lang="en-US" sz="2400" dirty="0" smtClean="0"/>
              <a:t>Public sector had taken over most transit companies</a:t>
            </a:r>
          </a:p>
          <a:p>
            <a:r>
              <a:rPr lang="en-US" sz="2400" dirty="0" smtClean="0"/>
              <a:t>An increase of federal funds prevented transit’s absolute decline</a:t>
            </a:r>
          </a:p>
          <a:p>
            <a:pPr lvl="1"/>
            <a:r>
              <a:rPr lang="en-US" sz="2200" dirty="0" smtClean="0"/>
              <a:t>1964: Urban Mass Transportation Act, provided $375 million in capital assistance over 3 years. The beginning of federal funding for mass transit</a:t>
            </a:r>
          </a:p>
          <a:p>
            <a:pPr lvl="1"/>
            <a:r>
              <a:rPr lang="en-US" sz="2200" dirty="0" smtClean="0"/>
              <a:t>1974: National Mass Transportation Assistance Act, authorized for the first time federal funds for transit operations</a:t>
            </a:r>
          </a:p>
        </p:txBody>
      </p:sp>
    </p:spTree>
    <p:custDataLst>
      <p:tags r:id="rId1"/>
    </p:custDataLst>
    <p:extLst>
      <p:ext uri="{BB962C8B-B14F-4D97-AF65-F5344CB8AC3E}">
        <p14:creationId xmlns:p14="http://schemas.microsoft.com/office/powerpoint/2010/main" val="689481095"/>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Public Transit History: 1980 – 2000 </a:t>
            </a:r>
            <a:endParaRPr lang="en-US" dirty="0"/>
          </a:p>
        </p:txBody>
      </p:sp>
      <p:sp>
        <p:nvSpPr>
          <p:cNvPr id="3" name="Content Placeholder 2"/>
          <p:cNvSpPr>
            <a:spLocks noGrp="1"/>
          </p:cNvSpPr>
          <p:nvPr>
            <p:ph idx="1"/>
          </p:nvPr>
        </p:nvSpPr>
        <p:spPr/>
        <p:txBody>
          <a:bodyPr/>
          <a:lstStyle/>
          <a:p>
            <a:pPr marL="342900" lvl="1" indent="-342900">
              <a:buSzTx/>
              <a:buFontTx/>
              <a:buChar char="•"/>
            </a:pPr>
            <a:r>
              <a:rPr lang="en-US" dirty="0" smtClean="0"/>
              <a:t>1982: Surface Transportation Assistance Act, began the unification of highway, transit, and transportation safety programs</a:t>
            </a:r>
          </a:p>
          <a:p>
            <a:pPr marL="342900" lvl="1" indent="-342900">
              <a:buSzTx/>
              <a:buFontTx/>
              <a:buChar char="•"/>
            </a:pPr>
            <a:r>
              <a:rPr lang="en-US" dirty="0" smtClean="0"/>
              <a:t>1983: 5¢ gas tax increase, with 1¢ for transit</a:t>
            </a:r>
          </a:p>
          <a:p>
            <a:pPr marL="342900" lvl="1" indent="-342900">
              <a:buSzTx/>
              <a:buFontTx/>
              <a:buChar char="•"/>
            </a:pPr>
            <a:r>
              <a:rPr lang="en-US" dirty="0" smtClean="0"/>
              <a:t>1991: Intermodal Surface Transportation Efficiency Act (ISTEA)</a:t>
            </a:r>
          </a:p>
          <a:p>
            <a:pPr marL="749300" lvl="2" indent="-342900">
              <a:buSzTx/>
              <a:buFont typeface="Wingdings" pitchFamily="2" charset="2"/>
              <a:buChar char="Ø"/>
            </a:pPr>
            <a:r>
              <a:rPr lang="en-US" dirty="0" smtClean="0"/>
              <a:t>More flexibility with project selection</a:t>
            </a:r>
          </a:p>
          <a:p>
            <a:pPr marL="749300" lvl="2" indent="-342900">
              <a:buSzTx/>
              <a:buFont typeface="Wingdings" pitchFamily="2" charset="2"/>
              <a:buChar char="Ø"/>
            </a:pPr>
            <a:r>
              <a:rPr lang="en-US" dirty="0" smtClean="0"/>
              <a:t>Expanded number of transit programs</a:t>
            </a:r>
          </a:p>
          <a:p>
            <a:pPr marL="342900" lvl="1" indent="-342900">
              <a:buSzTx/>
              <a:buFontTx/>
              <a:buChar char="•"/>
            </a:pPr>
            <a:endParaRPr lang="en-US" dirty="0" smtClean="0"/>
          </a:p>
          <a:p>
            <a:endParaRPr lang="en-US" dirty="0"/>
          </a:p>
        </p:txBody>
      </p:sp>
    </p:spTree>
    <p:custDataLst>
      <p:tags r:id="rId1"/>
    </p:custData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dirty="0" smtClean="0"/>
              <a:t>Public Transportation Ridership Trends</a:t>
            </a:r>
            <a:endParaRPr lang="en-US" sz="3200" dirty="0"/>
          </a:p>
        </p:txBody>
      </p:sp>
      <p:sp>
        <p:nvSpPr>
          <p:cNvPr id="5" name="Content Placeholder 4"/>
          <p:cNvSpPr>
            <a:spLocks noGrp="1"/>
          </p:cNvSpPr>
          <p:nvPr>
            <p:ph idx="1"/>
          </p:nvPr>
        </p:nvSpPr>
        <p:spPr/>
        <p:txBody>
          <a:bodyPr/>
          <a:lstStyle/>
          <a:p>
            <a:r>
              <a:rPr lang="en-US" dirty="0" smtClean="0"/>
              <a:t>Between </a:t>
            </a:r>
            <a:r>
              <a:rPr lang="en-US" dirty="0"/>
              <a:t>1995 and </a:t>
            </a:r>
            <a:r>
              <a:rPr lang="en-US" dirty="0" smtClean="0"/>
              <a:t>2009:</a:t>
            </a:r>
          </a:p>
          <a:p>
            <a:pPr lvl="1"/>
            <a:r>
              <a:rPr lang="en-US" dirty="0" smtClean="0"/>
              <a:t>Ridership grew 34%</a:t>
            </a:r>
          </a:p>
          <a:p>
            <a:pPr lvl="1"/>
            <a:r>
              <a:rPr lang="en-US" dirty="0" smtClean="0"/>
              <a:t>Portion of work trips made using public transit increased from 3.26% to 3.32%</a:t>
            </a:r>
          </a:p>
          <a:p>
            <a:pPr lvl="2"/>
            <a:r>
              <a:rPr lang="en-US" dirty="0" smtClean="0"/>
              <a:t>Work trips are 59% of all transit trips</a:t>
            </a:r>
          </a:p>
          <a:p>
            <a:pPr lvl="1"/>
            <a:endParaRPr lang="en-US" dirty="0"/>
          </a:p>
        </p:txBody>
      </p:sp>
      <p:sp>
        <p:nvSpPr>
          <p:cNvPr id="4" name="TextBox 3"/>
          <p:cNvSpPr txBox="1"/>
          <p:nvPr/>
        </p:nvSpPr>
        <p:spPr>
          <a:xfrm>
            <a:off x="0" y="6581001"/>
            <a:ext cx="8897257" cy="276999"/>
          </a:xfrm>
          <a:prstGeom prst="rect">
            <a:avLst/>
          </a:prstGeom>
          <a:noFill/>
        </p:spPr>
        <p:txBody>
          <a:bodyPr wrap="square" rtlCol="0">
            <a:spAutoFit/>
          </a:bodyPr>
          <a:lstStyle/>
          <a:p>
            <a:pPr fontAlgn="auto">
              <a:spcBef>
                <a:spcPts val="0"/>
              </a:spcBef>
              <a:spcAft>
                <a:spcPts val="0"/>
              </a:spcAft>
            </a:pPr>
            <a:r>
              <a:rPr lang="en-US" sz="1200" dirty="0" smtClean="0">
                <a:solidFill>
                  <a:srgbClr val="000000"/>
                </a:solidFill>
                <a:latin typeface="Tahoma"/>
              </a:rPr>
              <a:t>Source: National Household Travel Survey, </a:t>
            </a:r>
            <a:r>
              <a:rPr lang="en-US" sz="1200" smtClean="0">
                <a:solidFill>
                  <a:srgbClr val="000000"/>
                </a:solidFill>
                <a:latin typeface="Tahoma"/>
              </a:rPr>
              <a:t>2009.</a:t>
            </a:r>
            <a:endParaRPr lang="en-US" sz="1200" dirty="0">
              <a:solidFill>
                <a:srgbClr val="000000"/>
              </a:solidFill>
              <a:latin typeface="Tahoma"/>
            </a:endParaRPr>
          </a:p>
        </p:txBody>
      </p:sp>
    </p:spTree>
    <p:custDataLst>
      <p:tags r:id="rId1"/>
    </p:custData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000" dirty="0" smtClean="0">
                <a:solidFill>
                  <a:srgbClr val="000000"/>
                </a:solidFill>
              </a:rPr>
              <a:t>Transit Commuting Varies Geographically</a:t>
            </a:r>
            <a:endParaRPr lang="en-US" sz="3000" dirty="0"/>
          </a:p>
        </p:txBody>
      </p:sp>
      <p:pic>
        <p:nvPicPr>
          <p:cNvPr id="430082" name="Picture 2" descr="C:\Documents and Settings\michaelgroh1\Desktop\US Transit Map.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55966" y="774116"/>
            <a:ext cx="8553466" cy="4963882"/>
          </a:xfrm>
          <a:prstGeom prst="rect">
            <a:avLst/>
          </a:prstGeom>
          <a:noFill/>
          <a:ln>
            <a:solidFill>
              <a:schemeClr val="tx1"/>
            </a:solidFill>
          </a:ln>
        </p:spPr>
      </p:pic>
      <p:pic>
        <p:nvPicPr>
          <p:cNvPr id="5" name="Picture 2" descr="C:\Documents and Settings\michaelgroh1\Desktop\US Transit Map.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732279" y="762017"/>
            <a:ext cx="5638800" cy="422487"/>
          </a:xfrm>
          <a:prstGeom prst="rect">
            <a:avLst/>
          </a:prstGeom>
          <a:noFill/>
          <a:ln>
            <a:solidFill>
              <a:schemeClr val="tx1"/>
            </a:solidFill>
          </a:ln>
        </p:spPr>
      </p:pic>
      <p:pic>
        <p:nvPicPr>
          <p:cNvPr id="6" name="Picture 2" descr="C:\Documents and Settings\michaelgroh1\Desktop\US Transit Map.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208546" y="5018345"/>
            <a:ext cx="1981200" cy="1382464"/>
          </a:xfrm>
          <a:prstGeom prst="rect">
            <a:avLst/>
          </a:prstGeom>
          <a:noFill/>
          <a:ln>
            <a:solidFill>
              <a:schemeClr val="tx1"/>
            </a:solidFill>
          </a:ln>
        </p:spPr>
      </p:pic>
      <p:pic>
        <p:nvPicPr>
          <p:cNvPr id="7" name="Picture 2" descr="C:\Documents and Settings\michaelgroh1\Desktop\US Transit Map.p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2281817" y="5816155"/>
            <a:ext cx="1721579" cy="914400"/>
          </a:xfrm>
          <a:prstGeom prst="rect">
            <a:avLst/>
          </a:prstGeom>
          <a:noFill/>
          <a:ln>
            <a:solidFill>
              <a:schemeClr val="tx1"/>
            </a:solidFill>
          </a:ln>
        </p:spPr>
      </p:pic>
    </p:spTree>
    <p:custDataLst>
      <p:tags r:id="rId1"/>
    </p:custData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34" name="Picture 10" descr="http://files.softicons.com/download/object-icons/transport-icons-by-cem/png/256/Travel_Bus.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flipH="1">
            <a:off x="6699736" y="4545379"/>
            <a:ext cx="1230925" cy="1230925"/>
          </a:xfrm>
          <a:prstGeom prst="rect">
            <a:avLst/>
          </a:prstGeom>
          <a:noFill/>
        </p:spPr>
      </p:pic>
      <p:sp>
        <p:nvSpPr>
          <p:cNvPr id="2" name="Title 1"/>
          <p:cNvSpPr>
            <a:spLocks noGrp="1"/>
          </p:cNvSpPr>
          <p:nvPr>
            <p:ph type="title"/>
          </p:nvPr>
        </p:nvSpPr>
        <p:spPr/>
        <p:txBody>
          <a:bodyPr/>
          <a:lstStyle/>
          <a:p>
            <a:r>
              <a:rPr lang="en-US" dirty="0" smtClean="0"/>
              <a:t>Linked vs. Unlinked Trips</a:t>
            </a:r>
            <a:endParaRPr lang="en-US" dirty="0"/>
          </a:p>
        </p:txBody>
      </p:sp>
      <p:sp>
        <p:nvSpPr>
          <p:cNvPr id="3" name="Content Placeholder 2"/>
          <p:cNvSpPr>
            <a:spLocks noGrp="1"/>
          </p:cNvSpPr>
          <p:nvPr>
            <p:ph idx="1"/>
          </p:nvPr>
        </p:nvSpPr>
        <p:spPr/>
        <p:txBody>
          <a:bodyPr/>
          <a:lstStyle/>
          <a:p>
            <a:r>
              <a:rPr lang="en-US" dirty="0" smtClean="0"/>
              <a:t>Important concept for measuring travel</a:t>
            </a:r>
          </a:p>
          <a:p>
            <a:r>
              <a:rPr lang="en-US" b="1" dirty="0" smtClean="0"/>
              <a:t>Linked trip </a:t>
            </a:r>
            <a:r>
              <a:rPr lang="en-US" dirty="0" smtClean="0"/>
              <a:t>– entire journey from origin to destination</a:t>
            </a:r>
          </a:p>
          <a:p>
            <a:r>
              <a:rPr lang="en-US" b="1" dirty="0" smtClean="0"/>
              <a:t>Unlinked trip </a:t>
            </a:r>
            <a:r>
              <a:rPr lang="en-US" dirty="0" smtClean="0"/>
              <a:t>– segment of a journey made using one vehicle</a:t>
            </a:r>
            <a:endParaRPr lang="en-US" dirty="0"/>
          </a:p>
        </p:txBody>
      </p:sp>
      <p:pic>
        <p:nvPicPr>
          <p:cNvPr id="1026" name="Picture 2" descr="S:\Planning Files\Introduction to Transit Service Planning\Module development\Learning Activities\M3 Networkopolis Exercise\Icons\2-Hot-Train-icon.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314092" y="4208585"/>
            <a:ext cx="1219200" cy="1219200"/>
          </a:xfrm>
          <a:prstGeom prst="rect">
            <a:avLst/>
          </a:prstGeom>
          <a:noFill/>
        </p:spPr>
      </p:pic>
      <p:pic>
        <p:nvPicPr>
          <p:cNvPr id="1028" name="Picture 4" descr="S:\Planning Files\Introduction to Transit Service Planning\Module development\Learning Activities\M3 Networkopolis Exercise\Icons\office-building-icon.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03739" y="5193323"/>
            <a:ext cx="1219200" cy="1219200"/>
          </a:xfrm>
          <a:prstGeom prst="rect">
            <a:avLst/>
          </a:prstGeom>
          <a:noFill/>
        </p:spPr>
      </p:pic>
      <p:pic>
        <p:nvPicPr>
          <p:cNvPr id="1027" name="Picture 3" descr="S:\Planning Files\Introduction to Transit Service Planning\Module development\Learning Activities\M3 Networkopolis Exercise\Icons\house-icon.p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7655169" y="5011614"/>
            <a:ext cx="1172308" cy="1172308"/>
          </a:xfrm>
          <a:prstGeom prst="rect">
            <a:avLst/>
          </a:prstGeom>
          <a:noFill/>
        </p:spPr>
      </p:pic>
      <p:sp>
        <p:nvSpPr>
          <p:cNvPr id="10" name="Freeform 9"/>
          <p:cNvSpPr/>
          <p:nvPr/>
        </p:nvSpPr>
        <p:spPr>
          <a:xfrm>
            <a:off x="5029200" y="5205046"/>
            <a:ext cx="1723292" cy="703385"/>
          </a:xfrm>
          <a:custGeom>
            <a:avLst/>
            <a:gdLst>
              <a:gd name="connsiteX0" fmla="*/ 2019300 w 2019300"/>
              <a:gd name="connsiteY0" fmla="*/ 345831 h 797169"/>
              <a:gd name="connsiteX1" fmla="*/ 1192823 w 2019300"/>
              <a:gd name="connsiteY1" fmla="*/ 750277 h 797169"/>
              <a:gd name="connsiteX2" fmla="*/ 366346 w 2019300"/>
              <a:gd name="connsiteY2" fmla="*/ 64477 h 797169"/>
              <a:gd name="connsiteX0" fmla="*/ 1652954 w 1652954"/>
              <a:gd name="connsiteY0" fmla="*/ 281354 h 732692"/>
              <a:gd name="connsiteX1" fmla="*/ 826477 w 1652954"/>
              <a:gd name="connsiteY1" fmla="*/ 685800 h 732692"/>
              <a:gd name="connsiteX2" fmla="*/ 0 w 1652954"/>
              <a:gd name="connsiteY2" fmla="*/ 0 h 732692"/>
            </a:gdLst>
            <a:ahLst/>
            <a:cxnLst>
              <a:cxn ang="0">
                <a:pos x="connsiteX0" y="connsiteY0"/>
              </a:cxn>
              <a:cxn ang="0">
                <a:pos x="connsiteX1" y="connsiteY1"/>
              </a:cxn>
              <a:cxn ang="0">
                <a:pos x="connsiteX2" y="connsiteY2"/>
              </a:cxn>
            </a:cxnLst>
            <a:rect l="l" t="t" r="r" b="b"/>
            <a:pathLst>
              <a:path w="1652954" h="732692">
                <a:moveTo>
                  <a:pt x="1652954" y="281354"/>
                </a:moveTo>
                <a:cubicBezTo>
                  <a:pt x="1377461" y="507023"/>
                  <a:pt x="1101969" y="732692"/>
                  <a:pt x="826477" y="685800"/>
                </a:cubicBezTo>
                <a:cubicBezTo>
                  <a:pt x="550985" y="638908"/>
                  <a:pt x="196362" y="515816"/>
                  <a:pt x="0" y="0"/>
                </a:cubicBezTo>
              </a:path>
            </a:pathLst>
          </a:custGeom>
          <a:ln w="57150">
            <a:solidFill>
              <a:srgbClr val="FF6600"/>
            </a:solidFill>
            <a:prstDash val="dash"/>
            <a:headEnd type="none" w="med" len="med"/>
            <a:tailEnd type="triangle" w="lg" len="lg"/>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rgbClr val="000000"/>
              </a:solidFill>
            </a:endParaRPr>
          </a:p>
        </p:txBody>
      </p:sp>
      <p:sp>
        <p:nvSpPr>
          <p:cNvPr id="11" name="Freeform 10"/>
          <p:cNvSpPr/>
          <p:nvPr/>
        </p:nvSpPr>
        <p:spPr>
          <a:xfrm>
            <a:off x="1069731" y="5363308"/>
            <a:ext cx="3220915" cy="1213338"/>
          </a:xfrm>
          <a:custGeom>
            <a:avLst/>
            <a:gdLst>
              <a:gd name="connsiteX0" fmla="*/ 3220915 w 3220915"/>
              <a:gd name="connsiteY0" fmla="*/ 0 h 1213338"/>
              <a:gd name="connsiteX1" fmla="*/ 1304192 w 3220915"/>
              <a:gd name="connsiteY1" fmla="*/ 1055077 h 1213338"/>
              <a:gd name="connsiteX2" fmla="*/ 530469 w 3220915"/>
              <a:gd name="connsiteY2" fmla="*/ 949569 h 1213338"/>
            </a:gdLst>
            <a:ahLst/>
            <a:cxnLst>
              <a:cxn ang="0">
                <a:pos x="connsiteX0" y="connsiteY0"/>
              </a:cxn>
              <a:cxn ang="0">
                <a:pos x="connsiteX1" y="connsiteY1"/>
              </a:cxn>
              <a:cxn ang="0">
                <a:pos x="connsiteX2" y="connsiteY2"/>
              </a:cxn>
            </a:cxnLst>
            <a:rect l="l" t="t" r="r" b="b"/>
            <a:pathLst>
              <a:path w="3220915" h="1213338">
                <a:moveTo>
                  <a:pt x="3220915" y="0"/>
                </a:moveTo>
                <a:cubicBezTo>
                  <a:pt x="2486757" y="448408"/>
                  <a:pt x="1752600" y="896816"/>
                  <a:pt x="1304192" y="1055077"/>
                </a:cubicBezTo>
                <a:cubicBezTo>
                  <a:pt x="855784" y="1213338"/>
                  <a:pt x="0" y="967154"/>
                  <a:pt x="530469" y="949569"/>
                </a:cubicBezTo>
              </a:path>
            </a:pathLst>
          </a:custGeom>
          <a:ln w="57150">
            <a:solidFill>
              <a:srgbClr val="FF6600"/>
            </a:solidFill>
            <a:prstDash val="dash"/>
            <a:headEnd type="none" w="med" len="med"/>
            <a:tailEnd type="triangle" w="lg" len="lg"/>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rgbClr val="000000"/>
              </a:solidFill>
            </a:endParaRPr>
          </a:p>
        </p:txBody>
      </p:sp>
    </p:spTree>
    <p:custDataLst>
      <p:tags r:id="rId1"/>
    </p:custData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8"/>
          <p:cNvSpPr>
            <a:spLocks noGrp="1" noChangeArrowheads="1"/>
          </p:cNvSpPr>
          <p:nvPr>
            <p:ph type="ctrTitle"/>
          </p:nvPr>
        </p:nvSpPr>
        <p:spPr>
          <a:xfrm>
            <a:off x="685800" y="2693988"/>
            <a:ext cx="7772400" cy="1470025"/>
          </a:xfrm>
        </p:spPr>
        <p:txBody>
          <a:bodyPr/>
          <a:lstStyle/>
          <a:p>
            <a:pPr eaLnBrk="1" hangingPunct="1"/>
            <a:r>
              <a:rPr lang="en-US" dirty="0" smtClean="0"/>
              <a:t>Typical Duties of a Service Planner</a:t>
            </a:r>
            <a:br>
              <a:rPr lang="en-US" dirty="0" smtClean="0"/>
            </a:br>
            <a:endParaRPr lang="en-US" dirty="0" smtClean="0"/>
          </a:p>
        </p:txBody>
      </p:sp>
      <p:sp>
        <p:nvSpPr>
          <p:cNvPr id="7" name="Subtitle 6"/>
          <p:cNvSpPr>
            <a:spLocks noGrp="1"/>
          </p:cNvSpPr>
          <p:nvPr>
            <p:ph type="subTitle" idx="1"/>
          </p:nvPr>
        </p:nvSpPr>
        <p:spPr>
          <a:xfrm>
            <a:off x="990600" y="4648200"/>
            <a:ext cx="6400800" cy="1752600"/>
          </a:xfrm>
        </p:spPr>
        <p:txBody>
          <a:bodyPr/>
          <a:lstStyle/>
          <a:p>
            <a:endParaRPr lang="en-US" dirty="0"/>
          </a:p>
        </p:txBody>
      </p:sp>
    </p:spTree>
    <p:custDataLst>
      <p:tags r:id="rId1"/>
    </p:custData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A Day in the Life…</a:t>
            </a:r>
          </a:p>
        </p:txBody>
      </p:sp>
      <p:sp>
        <p:nvSpPr>
          <p:cNvPr id="4099" name="Rectangle 3"/>
          <p:cNvSpPr>
            <a:spLocks noGrp="1" noChangeArrowheads="1"/>
          </p:cNvSpPr>
          <p:nvPr>
            <p:ph idx="1"/>
          </p:nvPr>
        </p:nvSpPr>
        <p:spPr>
          <a:xfrm>
            <a:off x="457201" y="1901825"/>
            <a:ext cx="5305925" cy="4259263"/>
          </a:xfrm>
        </p:spPr>
        <p:txBody>
          <a:bodyPr/>
          <a:lstStyle/>
          <a:p>
            <a:pPr eaLnBrk="1" hangingPunct="1"/>
            <a:r>
              <a:rPr lang="en-US" dirty="0" smtClean="0"/>
              <a:t>Service planners spend their days performing the following duties:</a:t>
            </a:r>
          </a:p>
          <a:p>
            <a:pPr lvl="1" eaLnBrk="1" hangingPunct="1"/>
            <a:r>
              <a:rPr lang="en-US" dirty="0" smtClean="0"/>
              <a:t>Data review</a:t>
            </a:r>
          </a:p>
          <a:p>
            <a:pPr lvl="1" eaLnBrk="1" hangingPunct="1"/>
            <a:r>
              <a:rPr lang="en-US" dirty="0" smtClean="0"/>
              <a:t>Field observations</a:t>
            </a:r>
          </a:p>
          <a:p>
            <a:pPr lvl="1" eaLnBrk="1" hangingPunct="1"/>
            <a:r>
              <a:rPr lang="en-US" dirty="0" smtClean="0"/>
              <a:t>Community consultation</a:t>
            </a:r>
          </a:p>
          <a:p>
            <a:pPr lvl="1" eaLnBrk="1" hangingPunct="1"/>
            <a:r>
              <a:rPr lang="en-US" dirty="0" smtClean="0"/>
              <a:t>Issue resolution</a:t>
            </a:r>
          </a:p>
        </p:txBody>
      </p:sp>
      <p:pic>
        <p:nvPicPr>
          <p:cNvPr id="1437698"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833311" y="1720515"/>
            <a:ext cx="2912364" cy="44577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ustDataLst>
      <p:tags r:id="rId1"/>
    </p:custData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Data Review</a:t>
            </a:r>
            <a:endParaRPr lang="en-US" dirty="0"/>
          </a:p>
        </p:txBody>
      </p:sp>
      <p:sp>
        <p:nvSpPr>
          <p:cNvPr id="3" name="Content Placeholder 2"/>
          <p:cNvSpPr>
            <a:spLocks noGrp="1"/>
          </p:cNvSpPr>
          <p:nvPr>
            <p:ph idx="1"/>
          </p:nvPr>
        </p:nvSpPr>
        <p:spPr>
          <a:xfrm>
            <a:off x="457200" y="1901824"/>
            <a:ext cx="8229600" cy="4790523"/>
          </a:xfrm>
        </p:spPr>
        <p:txBody>
          <a:bodyPr>
            <a:normAutofit lnSpcReduction="10000"/>
          </a:bodyPr>
          <a:lstStyle/>
          <a:p>
            <a:r>
              <a:rPr lang="en-US" dirty="0" smtClean="0"/>
              <a:t>United States Census</a:t>
            </a:r>
          </a:p>
          <a:p>
            <a:r>
              <a:rPr lang="en-US" dirty="0" smtClean="0"/>
              <a:t>American Community Survey</a:t>
            </a:r>
          </a:p>
          <a:p>
            <a:r>
              <a:rPr lang="en-US" dirty="0" smtClean="0"/>
              <a:t>Other sources</a:t>
            </a:r>
          </a:p>
          <a:p>
            <a:r>
              <a:rPr lang="en-US" dirty="0" smtClean="0"/>
              <a:t>Geographic data (GIS)</a:t>
            </a:r>
          </a:p>
          <a:p>
            <a:r>
              <a:rPr lang="en-US" dirty="0" smtClean="0"/>
              <a:t>Running time data (AVL)</a:t>
            </a:r>
          </a:p>
          <a:p>
            <a:r>
              <a:rPr lang="en-US" dirty="0" smtClean="0"/>
              <a:t>Passenger count data (APC) and advanced </a:t>
            </a:r>
            <a:r>
              <a:rPr lang="en-US" dirty="0" err="1" smtClean="0"/>
              <a:t>fareboxes</a:t>
            </a:r>
            <a:endParaRPr lang="en-US" dirty="0" smtClean="0"/>
          </a:p>
          <a:p>
            <a:r>
              <a:rPr lang="en-US" dirty="0" smtClean="0"/>
              <a:t>User/rider survey data</a:t>
            </a:r>
          </a:p>
          <a:p>
            <a:pPr>
              <a:buNone/>
            </a:pPr>
            <a:endParaRPr lang="en-US" dirty="0" smtClean="0"/>
          </a:p>
          <a:p>
            <a:pPr marL="0" indent="0">
              <a:buNone/>
            </a:pPr>
            <a:r>
              <a:rPr lang="en-US" dirty="0" smtClean="0"/>
              <a:t>Data is so voluminous that care in selection of relevant data points should be taken.</a:t>
            </a:r>
            <a:endParaRPr lang="en-US" dirty="0"/>
          </a:p>
        </p:txBody>
      </p:sp>
      <p:pic>
        <p:nvPicPr>
          <p:cNvPr id="508932" name="Picture 4" descr="http://farm1.staticflickr.com/32/63359584_adc7572320.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361711" y="1739411"/>
            <a:ext cx="3297382" cy="2597063"/>
          </a:xfrm>
          <a:prstGeom prst="rect">
            <a:avLst/>
          </a:prstGeom>
          <a:noFill/>
        </p:spPr>
      </p:pic>
    </p:spTree>
    <p:custDataLst>
      <p:tags r:id="rId1"/>
    </p:custDataLst>
    <p:extLst>
      <p:ext uri="{BB962C8B-B14F-4D97-AF65-F5344CB8AC3E}">
        <p14:creationId xmlns:p14="http://schemas.microsoft.com/office/powerpoint/2010/main" val="3319467920"/>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Field Observations</a:t>
            </a:r>
            <a:endParaRPr lang="en-US" dirty="0"/>
          </a:p>
        </p:txBody>
      </p:sp>
      <p:sp>
        <p:nvSpPr>
          <p:cNvPr id="3" name="Content Placeholder 2"/>
          <p:cNvSpPr>
            <a:spLocks noGrp="1"/>
          </p:cNvSpPr>
          <p:nvPr>
            <p:ph idx="1"/>
          </p:nvPr>
        </p:nvSpPr>
        <p:spPr>
          <a:xfrm>
            <a:off x="457200" y="1901825"/>
            <a:ext cx="5013434" cy="4259263"/>
          </a:xfrm>
        </p:spPr>
        <p:txBody>
          <a:bodyPr/>
          <a:lstStyle/>
          <a:p>
            <a:r>
              <a:rPr lang="en-US" sz="2600" dirty="0" smtClean="0"/>
              <a:t>Riding the transit system to observe operational and community issues</a:t>
            </a:r>
          </a:p>
          <a:p>
            <a:r>
              <a:rPr lang="en-US" sz="2600" dirty="0" smtClean="0"/>
              <a:t>Personal experience makes                the data real </a:t>
            </a:r>
          </a:p>
          <a:p>
            <a:r>
              <a:rPr lang="en-US" sz="2600" dirty="0" smtClean="0"/>
              <a:t>Allows for detection of errors</a:t>
            </a:r>
          </a:p>
          <a:p>
            <a:r>
              <a:rPr lang="en-US" sz="2600" dirty="0" smtClean="0"/>
              <a:t>Although data says what is happening it does not tell us why – field work is necessary</a:t>
            </a:r>
          </a:p>
        </p:txBody>
      </p:sp>
      <p:pic>
        <p:nvPicPr>
          <p:cNvPr id="506882" name="Picture 2" descr="http://farm2.staticflickr.com/1352/1046671269_9122e6a40f_z.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583381" y="1967347"/>
            <a:ext cx="3271415" cy="3043092"/>
          </a:xfrm>
          <a:prstGeom prst="rect">
            <a:avLst/>
          </a:prstGeom>
          <a:noFill/>
        </p:spPr>
      </p:pic>
    </p:spTree>
    <p:custDataLst>
      <p:tags r:id="rId1"/>
    </p:custDataLst>
    <p:extLst>
      <p:ext uri="{BB962C8B-B14F-4D97-AF65-F5344CB8AC3E}">
        <p14:creationId xmlns:p14="http://schemas.microsoft.com/office/powerpoint/2010/main" val="314157874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p:txBody>
          <a:bodyPr/>
          <a:lstStyle/>
          <a:p>
            <a:r>
              <a:rPr lang="en-US" dirty="0" smtClean="0"/>
              <a:t>Goal</a:t>
            </a:r>
          </a:p>
        </p:txBody>
      </p:sp>
      <p:sp>
        <p:nvSpPr>
          <p:cNvPr id="11267" name="Rectangle 3"/>
          <p:cNvSpPr>
            <a:spLocks noGrp="1" noChangeArrowheads="1"/>
          </p:cNvSpPr>
          <p:nvPr>
            <p:ph idx="1"/>
          </p:nvPr>
        </p:nvSpPr>
        <p:spPr/>
        <p:txBody>
          <a:bodyPr/>
          <a:lstStyle/>
          <a:p>
            <a:r>
              <a:rPr lang="en-US" dirty="0" smtClean="0"/>
              <a:t>This module seeks to have students understand public transit service planning. </a:t>
            </a:r>
            <a:endParaRPr lang="en-US" dirty="0"/>
          </a:p>
        </p:txBody>
      </p:sp>
    </p:spTree>
    <p:custDataLst>
      <p:tags r:id="rId1"/>
    </p:custData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r>
              <a:rPr lang="en-US" smtClean="0"/>
              <a:t>Community Consultation</a:t>
            </a:r>
            <a:endParaRPr lang="en-US" dirty="0" smtClean="0"/>
          </a:p>
        </p:txBody>
      </p:sp>
      <p:sp>
        <p:nvSpPr>
          <p:cNvPr id="4099" name="Rectangle 3"/>
          <p:cNvSpPr>
            <a:spLocks noGrp="1" noChangeArrowheads="1"/>
          </p:cNvSpPr>
          <p:nvPr>
            <p:ph idx="1"/>
          </p:nvPr>
        </p:nvSpPr>
        <p:spPr/>
        <p:txBody>
          <a:bodyPr/>
          <a:lstStyle/>
          <a:p>
            <a:r>
              <a:rPr lang="en-US" sz="2600" dirty="0" smtClean="0"/>
              <a:t>Conducting public hearings, </a:t>
            </a:r>
            <a:br>
              <a:rPr lang="en-US" sz="2600" dirty="0" smtClean="0"/>
            </a:br>
            <a:r>
              <a:rPr lang="en-US" sz="2600" dirty="0" smtClean="0"/>
              <a:t>community </a:t>
            </a:r>
            <a:r>
              <a:rPr lang="en-US" sz="2600" dirty="0" err="1" smtClean="0"/>
              <a:t>charrettes</a:t>
            </a:r>
            <a:r>
              <a:rPr lang="en-US" sz="2600" dirty="0" smtClean="0"/>
              <a:t>, </a:t>
            </a:r>
            <a:br>
              <a:rPr lang="en-US" sz="2600" dirty="0" smtClean="0"/>
            </a:br>
            <a:r>
              <a:rPr lang="en-US" sz="2600" dirty="0" smtClean="0"/>
              <a:t>Advisory meetings, chamber </a:t>
            </a:r>
            <a:br>
              <a:rPr lang="en-US" sz="2600" dirty="0" smtClean="0"/>
            </a:br>
            <a:r>
              <a:rPr lang="en-US" sz="2600" dirty="0" smtClean="0"/>
              <a:t>committees and </a:t>
            </a:r>
            <a:br>
              <a:rPr lang="en-US" sz="2600" dirty="0" smtClean="0"/>
            </a:br>
            <a:r>
              <a:rPr lang="en-US" sz="2600" dirty="0" smtClean="0"/>
              <a:t>transportation board meetings</a:t>
            </a:r>
          </a:p>
          <a:p>
            <a:r>
              <a:rPr lang="en-US" sz="2600" dirty="0" smtClean="0"/>
              <a:t>Requesting input from community at large, riders, drivers, supervisors and other transit employees</a:t>
            </a:r>
          </a:p>
          <a:p>
            <a:r>
              <a:rPr lang="en-US" sz="2600" dirty="0" smtClean="0"/>
              <a:t>Understanding public perception is critical</a:t>
            </a:r>
          </a:p>
          <a:p>
            <a:r>
              <a:rPr lang="en-US" sz="2600" dirty="0" smtClean="0"/>
              <a:t>Seeking solutions for problems identified</a:t>
            </a:r>
          </a:p>
        </p:txBody>
      </p:sp>
      <p:pic>
        <p:nvPicPr>
          <p:cNvPr id="1437698"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539327" y="1683159"/>
            <a:ext cx="3243942" cy="216262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ustDataLst>
      <p:tags r:id="rId1"/>
    </p:custDataLst>
    <p:extLst>
      <p:ext uri="{BB962C8B-B14F-4D97-AF65-F5344CB8AC3E}">
        <p14:creationId xmlns:p14="http://schemas.microsoft.com/office/powerpoint/2010/main" val="3666120843"/>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Issue Resolution</a:t>
            </a:r>
            <a:endParaRPr lang="en-US" dirty="0"/>
          </a:p>
        </p:txBody>
      </p:sp>
      <p:sp>
        <p:nvSpPr>
          <p:cNvPr id="3" name="Content Placeholder 2"/>
          <p:cNvSpPr>
            <a:spLocks noGrp="1"/>
          </p:cNvSpPr>
          <p:nvPr>
            <p:ph idx="1"/>
          </p:nvPr>
        </p:nvSpPr>
        <p:spPr>
          <a:xfrm>
            <a:off x="457199" y="1901825"/>
            <a:ext cx="8372901" cy="4259263"/>
          </a:xfrm>
        </p:spPr>
        <p:txBody>
          <a:bodyPr>
            <a:normAutofit lnSpcReduction="10000"/>
          </a:bodyPr>
          <a:lstStyle/>
          <a:p>
            <a:r>
              <a:rPr lang="en-US" sz="2600" dirty="0" smtClean="0"/>
              <a:t>Developing new routes</a:t>
            </a:r>
          </a:p>
          <a:p>
            <a:r>
              <a:rPr lang="en-US" sz="2600" dirty="0" smtClean="0"/>
              <a:t>Troubleshooting route </a:t>
            </a:r>
            <a:br>
              <a:rPr lang="en-US" sz="2600" dirty="0" smtClean="0"/>
            </a:br>
            <a:r>
              <a:rPr lang="en-US" sz="2600" dirty="0" smtClean="0"/>
              <a:t>problems</a:t>
            </a:r>
          </a:p>
          <a:p>
            <a:r>
              <a:rPr lang="en-US" sz="2600" dirty="0" smtClean="0"/>
              <a:t>Responding to complaints</a:t>
            </a:r>
          </a:p>
          <a:p>
            <a:r>
              <a:rPr lang="en-US" sz="2600" dirty="0" smtClean="0"/>
              <a:t>Analyzing service requests</a:t>
            </a:r>
          </a:p>
          <a:p>
            <a:r>
              <a:rPr lang="en-US" sz="2600" dirty="0" smtClean="0"/>
              <a:t>Meeting to coordinate services</a:t>
            </a:r>
          </a:p>
          <a:p>
            <a:r>
              <a:rPr lang="en-US" sz="2600" dirty="0" smtClean="0"/>
              <a:t>Communicating route performance </a:t>
            </a:r>
            <a:br>
              <a:rPr lang="en-US" sz="2600" dirty="0" smtClean="0"/>
            </a:br>
            <a:r>
              <a:rPr lang="en-US" sz="2600" dirty="0" smtClean="0"/>
              <a:t>status to community leaders; </a:t>
            </a:r>
            <a:br>
              <a:rPr lang="en-US" sz="2600" dirty="0" smtClean="0"/>
            </a:br>
            <a:r>
              <a:rPr lang="en-US" sz="2600" dirty="0" smtClean="0"/>
              <a:t>writing letters and Board reports</a:t>
            </a:r>
            <a:endParaRPr lang="en-US" sz="2600" dirty="0"/>
          </a:p>
        </p:txBody>
      </p:sp>
      <p:pic>
        <p:nvPicPr>
          <p:cNvPr id="502786" name="Picture 2" descr="http://farm2.staticflickr.com/1383/1350774047_ce481b2d51.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321291" y="1892155"/>
            <a:ext cx="3545329" cy="2361190"/>
          </a:xfrm>
          <a:prstGeom prst="rect">
            <a:avLst/>
          </a:prstGeom>
          <a:noFill/>
        </p:spPr>
      </p:pic>
    </p:spTree>
    <p:custDataLst>
      <p:tags r:id="rId1"/>
    </p:custDataLst>
    <p:extLst>
      <p:ext uri="{BB962C8B-B14F-4D97-AF65-F5344CB8AC3E}">
        <p14:creationId xmlns:p14="http://schemas.microsoft.com/office/powerpoint/2010/main" val="1521932524"/>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lstStyle/>
          <a:p>
            <a:r>
              <a:rPr lang="en-US" dirty="0" smtClean="0"/>
              <a:t>Modes of Transit</a:t>
            </a:r>
            <a:endParaRPr lang="en-US" dirty="0"/>
          </a:p>
        </p:txBody>
      </p:sp>
      <p:sp>
        <p:nvSpPr>
          <p:cNvPr id="5" name="Subtitle 4"/>
          <p:cNvSpPr>
            <a:spLocks noGrp="1"/>
          </p:cNvSpPr>
          <p:nvPr>
            <p:ph type="subTitle" idx="1"/>
          </p:nvPr>
        </p:nvSpPr>
        <p:spPr/>
        <p:txBody>
          <a:bodyPr/>
          <a:lstStyle/>
          <a:p>
            <a:endParaRPr lang="en-US"/>
          </a:p>
        </p:txBody>
      </p:sp>
    </p:spTree>
    <p:custDataLst>
      <p:tags r:id="rId1"/>
    </p:custData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Mode Choice</a:t>
            </a:r>
            <a:endParaRPr lang="en-US" dirty="0"/>
          </a:p>
        </p:txBody>
      </p:sp>
      <p:sp>
        <p:nvSpPr>
          <p:cNvPr id="4" name="Text Placeholder 3"/>
          <p:cNvSpPr>
            <a:spLocks noGrp="1"/>
          </p:cNvSpPr>
          <p:nvPr>
            <p:ph type="body" idx="1"/>
          </p:nvPr>
        </p:nvSpPr>
        <p:spPr>
          <a:xfrm>
            <a:off x="457200" y="2612951"/>
            <a:ext cx="4040188" cy="639762"/>
          </a:xfrm>
        </p:spPr>
        <p:txBody>
          <a:bodyPr/>
          <a:lstStyle/>
          <a:p>
            <a:r>
              <a:rPr lang="en-US" dirty="0" smtClean="0"/>
              <a:t>Supply Characteristics</a:t>
            </a:r>
            <a:endParaRPr lang="en-US" dirty="0"/>
          </a:p>
        </p:txBody>
      </p:sp>
      <p:sp>
        <p:nvSpPr>
          <p:cNvPr id="3" name="Content Placeholder 2"/>
          <p:cNvSpPr>
            <a:spLocks noGrp="1"/>
          </p:cNvSpPr>
          <p:nvPr>
            <p:ph sz="half" idx="2"/>
          </p:nvPr>
        </p:nvSpPr>
        <p:spPr>
          <a:xfrm>
            <a:off x="457200" y="3394607"/>
            <a:ext cx="4040188" cy="2438631"/>
          </a:xfrm>
        </p:spPr>
        <p:txBody>
          <a:bodyPr/>
          <a:lstStyle/>
          <a:p>
            <a:r>
              <a:rPr lang="en-US" dirty="0" smtClean="0"/>
              <a:t>Type of technology</a:t>
            </a:r>
          </a:p>
          <a:p>
            <a:r>
              <a:rPr lang="en-US" dirty="0" smtClean="0"/>
              <a:t>Capacity </a:t>
            </a:r>
          </a:p>
          <a:p>
            <a:r>
              <a:rPr lang="en-US" dirty="0" smtClean="0"/>
              <a:t>Feasibility</a:t>
            </a:r>
          </a:p>
          <a:p>
            <a:r>
              <a:rPr lang="en-US" dirty="0" smtClean="0"/>
              <a:t>Costs</a:t>
            </a:r>
          </a:p>
        </p:txBody>
      </p:sp>
      <p:sp>
        <p:nvSpPr>
          <p:cNvPr id="5" name="Text Placeholder 4"/>
          <p:cNvSpPr>
            <a:spLocks noGrp="1"/>
          </p:cNvSpPr>
          <p:nvPr>
            <p:ph type="body" sz="quarter" idx="3"/>
          </p:nvPr>
        </p:nvSpPr>
        <p:spPr>
          <a:xfrm>
            <a:off x="4645025" y="2612951"/>
            <a:ext cx="4041775" cy="639762"/>
          </a:xfrm>
        </p:spPr>
        <p:txBody>
          <a:bodyPr/>
          <a:lstStyle/>
          <a:p>
            <a:r>
              <a:rPr lang="en-US" dirty="0" smtClean="0"/>
              <a:t>Demand Analysis</a:t>
            </a:r>
            <a:endParaRPr lang="en-US" dirty="0"/>
          </a:p>
        </p:txBody>
      </p:sp>
      <p:sp>
        <p:nvSpPr>
          <p:cNvPr id="6" name="Content Placeholder 5"/>
          <p:cNvSpPr>
            <a:spLocks noGrp="1"/>
          </p:cNvSpPr>
          <p:nvPr>
            <p:ph sz="quarter" idx="4"/>
          </p:nvPr>
        </p:nvSpPr>
        <p:spPr>
          <a:xfrm>
            <a:off x="4645025" y="3394607"/>
            <a:ext cx="4041775" cy="2438631"/>
          </a:xfrm>
        </p:spPr>
        <p:txBody>
          <a:bodyPr/>
          <a:lstStyle/>
          <a:p>
            <a:r>
              <a:rPr lang="en-US" dirty="0" smtClean="0"/>
              <a:t>Service area</a:t>
            </a:r>
          </a:p>
          <a:p>
            <a:r>
              <a:rPr lang="en-US" dirty="0" smtClean="0"/>
              <a:t>Characteristics of demand – numbers, origins and destinations, client attributes</a:t>
            </a:r>
            <a:endParaRPr lang="en-US" dirty="0"/>
          </a:p>
        </p:txBody>
      </p:sp>
      <p:sp>
        <p:nvSpPr>
          <p:cNvPr id="12" name="Rectangle 11"/>
          <p:cNvSpPr/>
          <p:nvPr/>
        </p:nvSpPr>
        <p:spPr>
          <a:xfrm>
            <a:off x="425670" y="1775831"/>
            <a:ext cx="8418785" cy="492443"/>
          </a:xfrm>
          <a:prstGeom prst="rect">
            <a:avLst/>
          </a:prstGeom>
        </p:spPr>
        <p:txBody>
          <a:bodyPr wrap="square">
            <a:spAutoFit/>
          </a:bodyPr>
          <a:lstStyle/>
          <a:p>
            <a:r>
              <a:rPr lang="en-US" sz="2600" dirty="0">
                <a:latin typeface="+mn-lt"/>
              </a:rPr>
              <a:t>Based on supply characteristics and </a:t>
            </a:r>
            <a:r>
              <a:rPr lang="en-US" sz="2600" dirty="0" smtClean="0">
                <a:latin typeface="+mn-lt"/>
              </a:rPr>
              <a:t>demand </a:t>
            </a:r>
            <a:r>
              <a:rPr lang="en-US" sz="2600" dirty="0">
                <a:latin typeface="+mn-lt"/>
              </a:rPr>
              <a:t>analysis</a:t>
            </a:r>
          </a:p>
        </p:txBody>
      </p:sp>
      <p:cxnSp>
        <p:nvCxnSpPr>
          <p:cNvPr id="14" name="Straight Connector 13"/>
          <p:cNvCxnSpPr/>
          <p:nvPr/>
        </p:nvCxnSpPr>
        <p:spPr>
          <a:xfrm>
            <a:off x="457200" y="3268434"/>
            <a:ext cx="3621505" cy="0"/>
          </a:xfrm>
          <a:prstGeom prst="line">
            <a:avLst/>
          </a:prstGeom>
          <a:ln w="38100">
            <a:solidFill>
              <a:schemeClr val="tx1"/>
            </a:solidFill>
            <a:headEnd type="none" w="med" len="med"/>
            <a:tailEnd type="none" w="lg" len="lg"/>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a:off x="4645025" y="3268434"/>
            <a:ext cx="3621505" cy="0"/>
          </a:xfrm>
          <a:prstGeom prst="line">
            <a:avLst/>
          </a:prstGeom>
          <a:ln w="38100">
            <a:solidFill>
              <a:schemeClr val="tx1"/>
            </a:solidFill>
            <a:headEnd type="none" w="med" len="med"/>
            <a:tailEnd type="none" w="lg" len="lg"/>
          </a:ln>
        </p:spPr>
        <p:style>
          <a:lnRef idx="1">
            <a:schemeClr val="accent1"/>
          </a:lnRef>
          <a:fillRef idx="0">
            <a:schemeClr val="accent1"/>
          </a:fillRef>
          <a:effectRef idx="0">
            <a:schemeClr val="accent1"/>
          </a:effectRef>
          <a:fontRef idx="minor">
            <a:schemeClr val="tx1"/>
          </a:fontRef>
        </p:style>
      </p:cxnSp>
    </p:spTree>
    <p:custDataLst>
      <p:tags r:id="rId1"/>
    </p:custData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Classifying Transit</a:t>
            </a:r>
            <a:endParaRPr lang="en-US" dirty="0"/>
          </a:p>
        </p:txBody>
      </p:sp>
      <p:sp>
        <p:nvSpPr>
          <p:cNvPr id="3" name="Content Placeholder 2"/>
          <p:cNvSpPr>
            <a:spLocks noGrp="1"/>
          </p:cNvSpPr>
          <p:nvPr>
            <p:ph idx="1"/>
          </p:nvPr>
        </p:nvSpPr>
        <p:spPr/>
        <p:txBody>
          <a:bodyPr/>
          <a:lstStyle/>
          <a:p>
            <a:r>
              <a:rPr lang="en-US" dirty="0" smtClean="0"/>
              <a:t>Ownership/usage (private, for-hire, and public/ common carrier)</a:t>
            </a:r>
          </a:p>
          <a:p>
            <a:r>
              <a:rPr lang="en-US" dirty="0" smtClean="0"/>
              <a:t>Characteristics:</a:t>
            </a:r>
          </a:p>
          <a:p>
            <a:pPr lvl="1"/>
            <a:r>
              <a:rPr lang="en-US" dirty="0" smtClean="0"/>
              <a:t>Right-of-way</a:t>
            </a:r>
          </a:p>
          <a:p>
            <a:pPr lvl="1"/>
            <a:r>
              <a:rPr lang="en-US" dirty="0" smtClean="0"/>
              <a:t>Technology</a:t>
            </a:r>
          </a:p>
          <a:p>
            <a:pPr lvl="1"/>
            <a:r>
              <a:rPr lang="en-US" dirty="0" smtClean="0"/>
              <a:t>Type of service</a:t>
            </a:r>
          </a:p>
          <a:p>
            <a:pPr marL="0" indent="0">
              <a:buNone/>
            </a:pPr>
            <a:endParaRPr lang="en-US" dirty="0"/>
          </a:p>
        </p:txBody>
      </p:sp>
      <p:pic>
        <p:nvPicPr>
          <p:cNvPr id="1437698"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114800" y="3151150"/>
            <a:ext cx="4652847" cy="266763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ustDataLst>
      <p:tags r:id="rId1"/>
    </p:custData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Right-of-Way (ROW) – Categories</a:t>
            </a:r>
            <a:endParaRPr lang="en-US" dirty="0"/>
          </a:p>
        </p:txBody>
      </p:sp>
      <p:sp>
        <p:nvSpPr>
          <p:cNvPr id="3" name="Content Placeholder 2"/>
          <p:cNvSpPr>
            <a:spLocks noGrp="1"/>
          </p:cNvSpPr>
          <p:nvPr>
            <p:ph idx="1"/>
          </p:nvPr>
        </p:nvSpPr>
        <p:spPr/>
        <p:txBody>
          <a:bodyPr/>
          <a:lstStyle/>
          <a:p>
            <a:r>
              <a:rPr lang="en-US" dirty="0" smtClean="0"/>
              <a:t>Category A – Grade separated, fully controlled</a:t>
            </a:r>
          </a:p>
          <a:p>
            <a:r>
              <a:rPr lang="en-US" dirty="0" smtClean="0"/>
              <a:t>Category B – Runs at-grade with crossings, separated with curbs, barriers, or paint markings</a:t>
            </a:r>
          </a:p>
          <a:p>
            <a:r>
              <a:rPr lang="en-US" dirty="0" smtClean="0"/>
              <a:t>Category C – Mixed traffic</a:t>
            </a:r>
          </a:p>
        </p:txBody>
      </p:sp>
      <p:sp>
        <p:nvSpPr>
          <p:cNvPr id="4" name="TextBox 3"/>
          <p:cNvSpPr txBox="1"/>
          <p:nvPr/>
        </p:nvSpPr>
        <p:spPr>
          <a:xfrm>
            <a:off x="0" y="6581001"/>
            <a:ext cx="7315200" cy="276999"/>
          </a:xfrm>
          <a:prstGeom prst="rect">
            <a:avLst/>
          </a:prstGeom>
          <a:noFill/>
        </p:spPr>
        <p:txBody>
          <a:bodyPr wrap="square" rtlCol="0">
            <a:spAutoFit/>
          </a:bodyPr>
          <a:lstStyle/>
          <a:p>
            <a:pPr fontAlgn="auto">
              <a:spcBef>
                <a:spcPts val="0"/>
              </a:spcBef>
              <a:spcAft>
                <a:spcPts val="0"/>
              </a:spcAft>
            </a:pPr>
            <a:r>
              <a:rPr lang="en-US" sz="1200" dirty="0" smtClean="0">
                <a:solidFill>
                  <a:srgbClr val="000000"/>
                </a:solidFill>
                <a:latin typeface="Tahoma"/>
              </a:rPr>
              <a:t>Source:  </a:t>
            </a:r>
            <a:r>
              <a:rPr lang="en-US" sz="1200" dirty="0" err="1" smtClean="0">
                <a:solidFill>
                  <a:srgbClr val="000000"/>
                </a:solidFill>
                <a:latin typeface="Tahoma"/>
              </a:rPr>
              <a:t>Vuchic</a:t>
            </a:r>
            <a:r>
              <a:rPr lang="en-US" sz="1200" dirty="0" smtClean="0">
                <a:solidFill>
                  <a:srgbClr val="000000"/>
                </a:solidFill>
                <a:latin typeface="Tahoma"/>
              </a:rPr>
              <a:t>, </a:t>
            </a:r>
            <a:r>
              <a:rPr lang="en-US" sz="1200" dirty="0" err="1" smtClean="0">
                <a:solidFill>
                  <a:srgbClr val="000000"/>
                </a:solidFill>
                <a:latin typeface="Tahoma"/>
              </a:rPr>
              <a:t>Vukan</a:t>
            </a:r>
            <a:r>
              <a:rPr lang="en-US" sz="1200" dirty="0" smtClean="0">
                <a:solidFill>
                  <a:srgbClr val="000000"/>
                </a:solidFill>
                <a:latin typeface="Tahoma"/>
              </a:rPr>
              <a:t>. </a:t>
            </a:r>
            <a:r>
              <a:rPr lang="en-US" sz="1200" i="1" dirty="0" smtClean="0">
                <a:solidFill>
                  <a:srgbClr val="000000"/>
                </a:solidFill>
                <a:latin typeface="Tahoma"/>
              </a:rPr>
              <a:t>Urban Public Transportation Systems</a:t>
            </a:r>
            <a:r>
              <a:rPr lang="en-US" sz="1200" dirty="0" smtClean="0">
                <a:solidFill>
                  <a:srgbClr val="000000"/>
                </a:solidFill>
                <a:latin typeface="Tahoma"/>
              </a:rPr>
              <a:t>. 1981.</a:t>
            </a:r>
            <a:endParaRPr lang="en-US" sz="1200" dirty="0">
              <a:solidFill>
                <a:srgbClr val="000000"/>
              </a:solidFill>
              <a:latin typeface="Tahoma"/>
            </a:endParaRPr>
          </a:p>
        </p:txBody>
      </p:sp>
    </p:spTree>
    <p:custDataLst>
      <p:tags r:id="rId1"/>
    </p:custData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Category A – Grade Separated</a:t>
            </a:r>
            <a:endParaRPr lang="en-US" dirty="0"/>
          </a:p>
        </p:txBody>
      </p:sp>
      <p:sp>
        <p:nvSpPr>
          <p:cNvPr id="3" name="Content Placeholder 2"/>
          <p:cNvSpPr>
            <a:spLocks noGrp="1"/>
          </p:cNvSpPr>
          <p:nvPr>
            <p:ph idx="1"/>
          </p:nvPr>
        </p:nvSpPr>
        <p:spPr/>
        <p:txBody>
          <a:bodyPr/>
          <a:lstStyle/>
          <a:p>
            <a:r>
              <a:rPr lang="en-US" sz="2600" dirty="0"/>
              <a:t>Rail and some BRT systems</a:t>
            </a:r>
          </a:p>
          <a:p>
            <a:r>
              <a:rPr lang="en-US" sz="2600" dirty="0" smtClean="0"/>
              <a:t>Elevated or underground</a:t>
            </a:r>
          </a:p>
          <a:p>
            <a:r>
              <a:rPr lang="en-US" sz="2600" dirty="0" smtClean="0"/>
              <a:t>Guided technology</a:t>
            </a:r>
          </a:p>
          <a:p>
            <a:r>
              <a:rPr lang="en-US" sz="2600" dirty="0" smtClean="0"/>
              <a:t>Inherently reliable and fast</a:t>
            </a:r>
          </a:p>
          <a:p>
            <a:r>
              <a:rPr lang="en-US" sz="2600" dirty="0" smtClean="0"/>
              <a:t>Strong connection between ROW class and speed/capacity costs</a:t>
            </a:r>
          </a:p>
          <a:p>
            <a:r>
              <a:rPr lang="en-US" sz="2600" dirty="0"/>
              <a:t>Very high level of </a:t>
            </a:r>
            <a:r>
              <a:rPr lang="en-US" sz="2600" dirty="0" smtClean="0"/>
              <a:t>investment</a:t>
            </a:r>
            <a:endParaRPr lang="en-US" sz="2600" dirty="0"/>
          </a:p>
        </p:txBody>
      </p:sp>
      <p:sp>
        <p:nvSpPr>
          <p:cNvPr id="4" name="TextBox 3"/>
          <p:cNvSpPr txBox="1"/>
          <p:nvPr/>
        </p:nvSpPr>
        <p:spPr>
          <a:xfrm>
            <a:off x="0" y="6581001"/>
            <a:ext cx="7315200" cy="276999"/>
          </a:xfrm>
          <a:prstGeom prst="rect">
            <a:avLst/>
          </a:prstGeom>
          <a:noFill/>
        </p:spPr>
        <p:txBody>
          <a:bodyPr wrap="square" rtlCol="0">
            <a:spAutoFit/>
          </a:bodyPr>
          <a:lstStyle/>
          <a:p>
            <a:pPr fontAlgn="auto">
              <a:spcBef>
                <a:spcPts val="0"/>
              </a:spcBef>
              <a:spcAft>
                <a:spcPts val="0"/>
              </a:spcAft>
            </a:pPr>
            <a:r>
              <a:rPr lang="en-US" sz="1200" dirty="0" smtClean="0">
                <a:solidFill>
                  <a:srgbClr val="000000"/>
                </a:solidFill>
                <a:latin typeface="Tahoma"/>
              </a:rPr>
              <a:t>Source:  </a:t>
            </a:r>
            <a:r>
              <a:rPr lang="en-US" sz="1200" dirty="0" err="1" smtClean="0">
                <a:solidFill>
                  <a:srgbClr val="000000"/>
                </a:solidFill>
                <a:latin typeface="Tahoma"/>
              </a:rPr>
              <a:t>Vuchic</a:t>
            </a:r>
            <a:r>
              <a:rPr lang="en-US" sz="1200" dirty="0" smtClean="0">
                <a:solidFill>
                  <a:srgbClr val="000000"/>
                </a:solidFill>
                <a:latin typeface="Tahoma"/>
              </a:rPr>
              <a:t>, </a:t>
            </a:r>
            <a:r>
              <a:rPr lang="en-US" sz="1200" dirty="0" err="1" smtClean="0">
                <a:solidFill>
                  <a:srgbClr val="000000"/>
                </a:solidFill>
                <a:latin typeface="Tahoma"/>
              </a:rPr>
              <a:t>Vukan</a:t>
            </a:r>
            <a:r>
              <a:rPr lang="en-US" sz="1200" dirty="0" smtClean="0">
                <a:solidFill>
                  <a:srgbClr val="000000"/>
                </a:solidFill>
                <a:latin typeface="Tahoma"/>
              </a:rPr>
              <a:t>. </a:t>
            </a:r>
            <a:r>
              <a:rPr lang="en-US" sz="1200" i="1" dirty="0" smtClean="0">
                <a:solidFill>
                  <a:srgbClr val="000000"/>
                </a:solidFill>
                <a:latin typeface="Tahoma"/>
              </a:rPr>
              <a:t>Urban Public Transportation Systems</a:t>
            </a:r>
            <a:r>
              <a:rPr lang="en-US" sz="1200" dirty="0" smtClean="0">
                <a:solidFill>
                  <a:srgbClr val="000000"/>
                </a:solidFill>
                <a:latin typeface="Tahoma"/>
              </a:rPr>
              <a:t>. 1981.</a:t>
            </a:r>
            <a:endParaRPr lang="en-US" sz="1200" dirty="0">
              <a:solidFill>
                <a:srgbClr val="000000"/>
              </a:solidFill>
              <a:latin typeface="Tahoma"/>
            </a:endParaRPr>
          </a:p>
        </p:txBody>
      </p:sp>
      <p:pic>
        <p:nvPicPr>
          <p:cNvPr id="492546" name="Picture 2" descr="http://farm4.staticflickr.com/3197/2285886887_24a79e6d4e.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667945" y="1622433"/>
            <a:ext cx="3253722" cy="2071255"/>
          </a:xfrm>
          <a:prstGeom prst="rect">
            <a:avLst/>
          </a:prstGeom>
          <a:noFill/>
        </p:spPr>
      </p:pic>
      <p:sp>
        <p:nvSpPr>
          <p:cNvPr id="6" name="Text Box 9"/>
          <p:cNvSpPr txBox="1">
            <a:spLocks noChangeArrowheads="1"/>
          </p:cNvSpPr>
          <p:nvPr/>
        </p:nvSpPr>
        <p:spPr bwMode="auto">
          <a:xfrm>
            <a:off x="7131254" y="3699496"/>
            <a:ext cx="1790413" cy="307777"/>
          </a:xfrm>
          <a:prstGeom prst="rect">
            <a:avLst/>
          </a:prstGeom>
          <a:noFill/>
          <a:ln w="12700">
            <a:noFill/>
            <a:miter lim="800000"/>
            <a:headEnd type="none" w="sm" len="sm"/>
            <a:tailEnd type="none" w="sm" len="sm"/>
          </a:ln>
        </p:spPr>
        <p:txBody>
          <a:bodyPr wrap="square">
            <a:spAutoFit/>
          </a:bodyPr>
          <a:lstStyle/>
          <a:p>
            <a:pPr algn="r">
              <a:spcBef>
                <a:spcPct val="50000"/>
              </a:spcBef>
            </a:pPr>
            <a:r>
              <a:rPr lang="en-US" sz="1400" dirty="0" smtClean="0">
                <a:latin typeface="+mn-lt"/>
              </a:rPr>
              <a:t>Chicago, IL</a:t>
            </a:r>
            <a:endParaRPr lang="en-US" sz="1400" dirty="0">
              <a:solidFill>
                <a:srgbClr val="000000"/>
              </a:solidFill>
              <a:latin typeface="+mn-lt"/>
            </a:endParaRPr>
          </a:p>
        </p:txBody>
      </p:sp>
      <p:sp>
        <p:nvSpPr>
          <p:cNvPr id="8" name="Text Box 12"/>
          <p:cNvSpPr txBox="1">
            <a:spLocks noChangeArrowheads="1"/>
          </p:cNvSpPr>
          <p:nvPr/>
        </p:nvSpPr>
        <p:spPr bwMode="auto">
          <a:xfrm>
            <a:off x="6216142" y="6048771"/>
            <a:ext cx="2705525" cy="307777"/>
          </a:xfrm>
          <a:prstGeom prst="rect">
            <a:avLst/>
          </a:prstGeom>
          <a:noFill/>
          <a:ln w="12700">
            <a:noFill/>
            <a:miter lim="800000"/>
            <a:headEnd type="none" w="sm" len="sm"/>
            <a:tailEnd type="none" w="sm" len="sm"/>
          </a:ln>
          <a:effectLst/>
        </p:spPr>
        <p:txBody>
          <a:bodyPr wrap="square">
            <a:spAutoFit/>
          </a:bodyPr>
          <a:lstStyle/>
          <a:p>
            <a:pPr algn="r" eaLnBrk="0" hangingPunct="0">
              <a:spcBef>
                <a:spcPct val="50000"/>
              </a:spcBef>
            </a:pPr>
            <a:r>
              <a:rPr lang="en-US" sz="1400" dirty="0" smtClean="0">
                <a:latin typeface="Tahoma" pitchFamily="34" charset="0"/>
                <a:cs typeface="Tahoma" pitchFamily="34" charset="0"/>
              </a:rPr>
              <a:t>BRT </a:t>
            </a:r>
            <a:r>
              <a:rPr lang="en-US" sz="1400" dirty="0" err="1" smtClean="0">
                <a:latin typeface="Tahoma" pitchFamily="34" charset="0"/>
                <a:cs typeface="Tahoma" pitchFamily="34" charset="0"/>
              </a:rPr>
              <a:t>Busway</a:t>
            </a:r>
            <a:r>
              <a:rPr lang="en-US" sz="1400" dirty="0" smtClean="0">
                <a:latin typeface="Tahoma" pitchFamily="34" charset="0"/>
                <a:cs typeface="Tahoma" pitchFamily="34" charset="0"/>
              </a:rPr>
              <a:t>, </a:t>
            </a:r>
            <a:r>
              <a:rPr lang="en-US" sz="1400" dirty="0">
                <a:latin typeface="Tahoma" pitchFamily="34" charset="0"/>
                <a:cs typeface="Tahoma" pitchFamily="34" charset="0"/>
              </a:rPr>
              <a:t>Pittsburgh, PA </a:t>
            </a:r>
          </a:p>
        </p:txBody>
      </p:sp>
      <p:pic>
        <p:nvPicPr>
          <p:cNvPr id="1438722" name="Picture 2"/>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a:stretch/>
        </p:blipFill>
        <p:spPr bwMode="auto">
          <a:xfrm>
            <a:off x="5538704" y="4018551"/>
            <a:ext cx="3382963" cy="20333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ustDataLst>
      <p:tags r:id="rId1"/>
    </p:custData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Category B – At-Grade</a:t>
            </a:r>
          </a:p>
        </p:txBody>
      </p:sp>
      <p:sp>
        <p:nvSpPr>
          <p:cNvPr id="3" name="Content Placeholder 2"/>
          <p:cNvSpPr>
            <a:spLocks noGrp="1"/>
          </p:cNvSpPr>
          <p:nvPr>
            <p:ph idx="1"/>
          </p:nvPr>
        </p:nvSpPr>
        <p:spPr/>
        <p:txBody>
          <a:bodyPr>
            <a:noAutofit/>
          </a:bodyPr>
          <a:lstStyle/>
          <a:p>
            <a:r>
              <a:rPr lang="en-US" dirty="0"/>
              <a:t>LRT and </a:t>
            </a:r>
            <a:r>
              <a:rPr lang="en-US" dirty="0" smtClean="0"/>
              <a:t>most BRT </a:t>
            </a:r>
            <a:br>
              <a:rPr lang="en-US" dirty="0" smtClean="0"/>
            </a:br>
            <a:r>
              <a:rPr lang="en-US" dirty="0" smtClean="0"/>
              <a:t>fit in this </a:t>
            </a:r>
            <a:r>
              <a:rPr lang="en-US" dirty="0"/>
              <a:t>category</a:t>
            </a:r>
          </a:p>
          <a:p>
            <a:r>
              <a:rPr lang="en-US" dirty="0"/>
              <a:t>May include </a:t>
            </a:r>
            <a:r>
              <a:rPr lang="en-US" dirty="0" smtClean="0"/>
              <a:t>a </a:t>
            </a:r>
            <a:br>
              <a:rPr lang="en-US" dirty="0" smtClean="0"/>
            </a:br>
            <a:r>
              <a:rPr lang="en-US" dirty="0" smtClean="0"/>
              <a:t>combination</a:t>
            </a:r>
            <a:r>
              <a:rPr lang="en-US" dirty="0"/>
              <a:t>:</a:t>
            </a:r>
          </a:p>
          <a:p>
            <a:pPr lvl="1"/>
            <a:r>
              <a:rPr lang="en-US" dirty="0"/>
              <a:t>ROW A – </a:t>
            </a:r>
            <a:r>
              <a:rPr lang="en-US" dirty="0" smtClean="0"/>
              <a:t>fully </a:t>
            </a:r>
            <a:br>
              <a:rPr lang="en-US" dirty="0" smtClean="0"/>
            </a:br>
            <a:r>
              <a:rPr lang="en-US" dirty="0" smtClean="0"/>
              <a:t>controlled</a:t>
            </a:r>
            <a:r>
              <a:rPr lang="en-US" dirty="0"/>
              <a:t>, grade-separated sections</a:t>
            </a:r>
          </a:p>
          <a:p>
            <a:pPr lvl="1"/>
            <a:r>
              <a:rPr lang="en-US" dirty="0"/>
              <a:t>ROW C – mixed traffic sections</a:t>
            </a:r>
          </a:p>
          <a:p>
            <a:r>
              <a:rPr lang="en-US" dirty="0"/>
              <a:t>Considerable investment required </a:t>
            </a:r>
            <a:r>
              <a:rPr lang="en-US" dirty="0" smtClean="0"/>
              <a:t>for construction </a:t>
            </a:r>
            <a:r>
              <a:rPr lang="en-US" dirty="0"/>
              <a:t>and maintenance</a:t>
            </a:r>
          </a:p>
        </p:txBody>
      </p:sp>
      <p:sp>
        <p:nvSpPr>
          <p:cNvPr id="4" name="TextBox 3"/>
          <p:cNvSpPr txBox="1"/>
          <p:nvPr/>
        </p:nvSpPr>
        <p:spPr>
          <a:xfrm>
            <a:off x="98856" y="6482147"/>
            <a:ext cx="7315200" cy="276999"/>
          </a:xfrm>
          <a:prstGeom prst="rect">
            <a:avLst/>
          </a:prstGeom>
          <a:noFill/>
        </p:spPr>
        <p:txBody>
          <a:bodyPr wrap="square" rtlCol="0">
            <a:spAutoFit/>
          </a:bodyPr>
          <a:lstStyle/>
          <a:p>
            <a:pPr fontAlgn="auto">
              <a:spcBef>
                <a:spcPts val="0"/>
              </a:spcBef>
              <a:spcAft>
                <a:spcPts val="0"/>
              </a:spcAft>
            </a:pPr>
            <a:r>
              <a:rPr lang="en-US" sz="1200" dirty="0" smtClean="0">
                <a:solidFill>
                  <a:srgbClr val="000000"/>
                </a:solidFill>
                <a:latin typeface="Tahoma"/>
              </a:rPr>
              <a:t>Source:  </a:t>
            </a:r>
            <a:r>
              <a:rPr lang="en-US" sz="1200" dirty="0" err="1" smtClean="0">
                <a:solidFill>
                  <a:srgbClr val="000000"/>
                </a:solidFill>
                <a:latin typeface="Tahoma"/>
              </a:rPr>
              <a:t>Vuchic</a:t>
            </a:r>
            <a:r>
              <a:rPr lang="en-US" sz="1200" dirty="0" smtClean="0">
                <a:solidFill>
                  <a:srgbClr val="000000"/>
                </a:solidFill>
                <a:latin typeface="Tahoma"/>
              </a:rPr>
              <a:t>, </a:t>
            </a:r>
            <a:r>
              <a:rPr lang="en-US" sz="1200" dirty="0" err="1" smtClean="0">
                <a:solidFill>
                  <a:srgbClr val="000000"/>
                </a:solidFill>
                <a:latin typeface="Tahoma"/>
              </a:rPr>
              <a:t>Vukan</a:t>
            </a:r>
            <a:r>
              <a:rPr lang="en-US" sz="1200" dirty="0" smtClean="0">
                <a:solidFill>
                  <a:srgbClr val="000000"/>
                </a:solidFill>
                <a:latin typeface="Tahoma"/>
              </a:rPr>
              <a:t>. </a:t>
            </a:r>
            <a:r>
              <a:rPr lang="en-US" sz="1200" i="1" dirty="0" smtClean="0">
                <a:solidFill>
                  <a:srgbClr val="000000"/>
                </a:solidFill>
                <a:latin typeface="Tahoma"/>
              </a:rPr>
              <a:t>Urban Public Transportation Systems</a:t>
            </a:r>
            <a:r>
              <a:rPr lang="en-US" sz="1200" dirty="0" smtClean="0">
                <a:solidFill>
                  <a:srgbClr val="000000"/>
                </a:solidFill>
                <a:latin typeface="Tahoma"/>
              </a:rPr>
              <a:t>. 1981.</a:t>
            </a:r>
            <a:endParaRPr lang="en-US" sz="1200" dirty="0">
              <a:solidFill>
                <a:srgbClr val="000000"/>
              </a:solidFill>
              <a:latin typeface="Tahoma"/>
            </a:endParaRPr>
          </a:p>
        </p:txBody>
      </p:sp>
      <p:pic>
        <p:nvPicPr>
          <p:cNvPr id="7" name="Picture 2" descr="http://farm4.staticflickr.com/3268/4560293253_b27a81151e.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416429" y="1733052"/>
            <a:ext cx="4386736" cy="2457161"/>
          </a:xfrm>
          <a:prstGeom prst="rect">
            <a:avLst/>
          </a:prstGeom>
          <a:noFill/>
        </p:spPr>
      </p:pic>
      <p:sp>
        <p:nvSpPr>
          <p:cNvPr id="8" name="Text Box 9"/>
          <p:cNvSpPr txBox="1">
            <a:spLocks noChangeArrowheads="1"/>
          </p:cNvSpPr>
          <p:nvPr/>
        </p:nvSpPr>
        <p:spPr bwMode="auto">
          <a:xfrm>
            <a:off x="5961194" y="4234055"/>
            <a:ext cx="2732097" cy="307777"/>
          </a:xfrm>
          <a:prstGeom prst="rect">
            <a:avLst/>
          </a:prstGeom>
          <a:noFill/>
          <a:ln w="12700">
            <a:noFill/>
            <a:miter lim="800000"/>
            <a:headEnd type="none" w="sm" len="sm"/>
            <a:tailEnd type="none" w="sm" len="sm"/>
          </a:ln>
        </p:spPr>
        <p:txBody>
          <a:bodyPr wrap="square">
            <a:spAutoFit/>
          </a:bodyPr>
          <a:lstStyle/>
          <a:p>
            <a:pPr algn="r">
              <a:spcBef>
                <a:spcPct val="50000"/>
              </a:spcBef>
            </a:pPr>
            <a:r>
              <a:rPr lang="en-US" sz="1400" dirty="0" smtClean="0">
                <a:latin typeface="+mn-lt"/>
              </a:rPr>
              <a:t>Seattle, WA</a:t>
            </a:r>
            <a:endParaRPr lang="en-US" sz="1400" dirty="0">
              <a:solidFill>
                <a:srgbClr val="000000"/>
              </a:solidFill>
              <a:latin typeface="+mn-lt"/>
            </a:endParaRPr>
          </a:p>
        </p:txBody>
      </p:sp>
    </p:spTree>
    <p:custDataLst>
      <p:tags r:id="rId1"/>
    </p:custData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Category C – Mixed Traffic</a:t>
            </a:r>
            <a:endParaRPr lang="en-US" dirty="0"/>
          </a:p>
        </p:txBody>
      </p:sp>
      <p:sp>
        <p:nvSpPr>
          <p:cNvPr id="3" name="Content Placeholder 2"/>
          <p:cNvSpPr>
            <a:spLocks noGrp="1"/>
          </p:cNvSpPr>
          <p:nvPr>
            <p:ph idx="1"/>
          </p:nvPr>
        </p:nvSpPr>
        <p:spPr/>
        <p:txBody>
          <a:bodyPr/>
          <a:lstStyle/>
          <a:p>
            <a:r>
              <a:rPr lang="en-US" dirty="0" smtClean="0"/>
              <a:t>Buses, paratransit,                                      trolleybuses, trolleys</a:t>
            </a:r>
          </a:p>
          <a:p>
            <a:r>
              <a:rPr lang="en-US" dirty="0" smtClean="0"/>
              <a:t>Slow and least                                                       competitive with auto</a:t>
            </a:r>
          </a:p>
          <a:p>
            <a:r>
              <a:rPr lang="en-US" dirty="0" smtClean="0"/>
              <a:t>Tends to serve riders </a:t>
            </a:r>
            <a:br>
              <a:rPr lang="en-US" dirty="0" smtClean="0"/>
            </a:br>
            <a:r>
              <a:rPr lang="en-US" dirty="0" smtClean="0"/>
              <a:t>who don’t have other travel choices</a:t>
            </a:r>
          </a:p>
          <a:p>
            <a:r>
              <a:rPr lang="en-US" dirty="0" smtClean="0"/>
              <a:t>Most bus service is in this category</a:t>
            </a:r>
          </a:p>
          <a:p>
            <a:r>
              <a:rPr lang="en-US" dirty="0"/>
              <a:t>Minimal </a:t>
            </a:r>
            <a:r>
              <a:rPr lang="en-US" dirty="0" smtClean="0"/>
              <a:t>investment</a:t>
            </a:r>
            <a:endParaRPr lang="en-US" dirty="0"/>
          </a:p>
        </p:txBody>
      </p:sp>
      <p:sp>
        <p:nvSpPr>
          <p:cNvPr id="4" name="TextBox 3"/>
          <p:cNvSpPr txBox="1"/>
          <p:nvPr/>
        </p:nvSpPr>
        <p:spPr>
          <a:xfrm>
            <a:off x="0" y="6581001"/>
            <a:ext cx="7315200" cy="276999"/>
          </a:xfrm>
          <a:prstGeom prst="rect">
            <a:avLst/>
          </a:prstGeom>
          <a:noFill/>
        </p:spPr>
        <p:txBody>
          <a:bodyPr wrap="square" rtlCol="0">
            <a:spAutoFit/>
          </a:bodyPr>
          <a:lstStyle/>
          <a:p>
            <a:pPr fontAlgn="auto">
              <a:spcBef>
                <a:spcPts val="0"/>
              </a:spcBef>
              <a:spcAft>
                <a:spcPts val="0"/>
              </a:spcAft>
            </a:pPr>
            <a:r>
              <a:rPr lang="en-US" sz="1200" dirty="0" smtClean="0">
                <a:solidFill>
                  <a:srgbClr val="000000"/>
                </a:solidFill>
                <a:latin typeface="Tahoma"/>
              </a:rPr>
              <a:t>Source:  </a:t>
            </a:r>
            <a:r>
              <a:rPr lang="en-US" sz="1200" dirty="0" err="1" smtClean="0">
                <a:solidFill>
                  <a:srgbClr val="000000"/>
                </a:solidFill>
                <a:latin typeface="Tahoma"/>
              </a:rPr>
              <a:t>Vuchic</a:t>
            </a:r>
            <a:r>
              <a:rPr lang="en-US" sz="1200" dirty="0" smtClean="0">
                <a:solidFill>
                  <a:srgbClr val="000000"/>
                </a:solidFill>
                <a:latin typeface="Tahoma"/>
              </a:rPr>
              <a:t>, </a:t>
            </a:r>
            <a:r>
              <a:rPr lang="en-US" sz="1200" dirty="0" err="1" smtClean="0">
                <a:solidFill>
                  <a:srgbClr val="000000"/>
                </a:solidFill>
                <a:latin typeface="Tahoma"/>
              </a:rPr>
              <a:t>Vukan</a:t>
            </a:r>
            <a:r>
              <a:rPr lang="en-US" sz="1200" dirty="0" smtClean="0">
                <a:solidFill>
                  <a:srgbClr val="000000"/>
                </a:solidFill>
                <a:latin typeface="Tahoma"/>
              </a:rPr>
              <a:t>. </a:t>
            </a:r>
            <a:r>
              <a:rPr lang="en-US" sz="1200" i="1" dirty="0" smtClean="0">
                <a:solidFill>
                  <a:srgbClr val="000000"/>
                </a:solidFill>
                <a:latin typeface="Tahoma"/>
              </a:rPr>
              <a:t>Urban Public Transportation Systems</a:t>
            </a:r>
            <a:r>
              <a:rPr lang="en-US" sz="1200" dirty="0" smtClean="0">
                <a:solidFill>
                  <a:srgbClr val="000000"/>
                </a:solidFill>
                <a:latin typeface="Tahoma"/>
              </a:rPr>
              <a:t>. 1981.</a:t>
            </a:r>
            <a:endParaRPr lang="en-US" sz="1200" dirty="0">
              <a:solidFill>
                <a:srgbClr val="000000"/>
              </a:solidFill>
              <a:latin typeface="Tahoma"/>
            </a:endParaRPr>
          </a:p>
        </p:txBody>
      </p:sp>
      <p:pic>
        <p:nvPicPr>
          <p:cNvPr id="488450" name="Picture 2" descr="http://farm4.staticflickr.com/3594/3618661218_bcd671e4d3.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779455" y="1777748"/>
            <a:ext cx="4151086" cy="2561758"/>
          </a:xfrm>
          <a:prstGeom prst="rect">
            <a:avLst/>
          </a:prstGeom>
          <a:noFill/>
        </p:spPr>
      </p:pic>
      <p:sp>
        <p:nvSpPr>
          <p:cNvPr id="6" name="Text Box 9"/>
          <p:cNvSpPr txBox="1">
            <a:spLocks noChangeArrowheads="1"/>
          </p:cNvSpPr>
          <p:nvPr/>
        </p:nvSpPr>
        <p:spPr bwMode="auto">
          <a:xfrm>
            <a:off x="7330966" y="4283351"/>
            <a:ext cx="1630339" cy="307777"/>
          </a:xfrm>
          <a:prstGeom prst="rect">
            <a:avLst/>
          </a:prstGeom>
          <a:noFill/>
          <a:ln w="12700">
            <a:noFill/>
            <a:miter lim="800000"/>
            <a:headEnd type="none" w="sm" len="sm"/>
            <a:tailEnd type="none" w="sm" len="sm"/>
          </a:ln>
        </p:spPr>
        <p:txBody>
          <a:bodyPr wrap="square">
            <a:spAutoFit/>
          </a:bodyPr>
          <a:lstStyle/>
          <a:p>
            <a:pPr algn="r">
              <a:spcBef>
                <a:spcPct val="50000"/>
              </a:spcBef>
            </a:pPr>
            <a:r>
              <a:rPr lang="en-US" sz="1400" dirty="0" smtClean="0">
                <a:latin typeface="+mn-lt"/>
              </a:rPr>
              <a:t>Seattle, WA</a:t>
            </a:r>
            <a:endParaRPr lang="en-US" sz="1400" dirty="0">
              <a:solidFill>
                <a:srgbClr val="000000"/>
              </a:solidFill>
              <a:latin typeface="+mn-lt"/>
            </a:endParaRPr>
          </a:p>
        </p:txBody>
      </p:sp>
    </p:spTree>
    <p:custDataLst>
      <p:tags r:id="rId1"/>
    </p:custDataLst>
    <p:extLst>
      <p:ext uri="{BB962C8B-B14F-4D97-AF65-F5344CB8AC3E}">
        <p14:creationId xmlns:p14="http://schemas.microsoft.com/office/powerpoint/2010/main" val="4244132759"/>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Types of Service</a:t>
            </a:r>
            <a:endParaRPr lang="en-US" dirty="0"/>
          </a:p>
        </p:txBody>
      </p:sp>
      <p:sp>
        <p:nvSpPr>
          <p:cNvPr id="3" name="Content Placeholder 2"/>
          <p:cNvSpPr>
            <a:spLocks noGrp="1"/>
          </p:cNvSpPr>
          <p:nvPr>
            <p:ph idx="1"/>
          </p:nvPr>
        </p:nvSpPr>
        <p:spPr/>
        <p:txBody>
          <a:bodyPr/>
          <a:lstStyle/>
          <a:p>
            <a:r>
              <a:rPr lang="en-US" dirty="0" smtClean="0"/>
              <a:t>Route and trip type</a:t>
            </a:r>
          </a:p>
          <a:p>
            <a:r>
              <a:rPr lang="en-US" dirty="0" smtClean="0"/>
              <a:t>Stopping schedule</a:t>
            </a:r>
          </a:p>
          <a:p>
            <a:r>
              <a:rPr lang="en-US" dirty="0" smtClean="0"/>
              <a:t>Time of operation</a:t>
            </a:r>
          </a:p>
        </p:txBody>
      </p:sp>
      <p:pic>
        <p:nvPicPr>
          <p:cNvPr id="1438722"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966756" y="3319844"/>
            <a:ext cx="4853569" cy="273417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ustDataLst>
      <p:tags r:id="rId1"/>
    </p:custData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Module 4, Lesson 1</a:t>
            </a:r>
            <a:endParaRPr lang="en-US" dirty="0"/>
          </a:p>
        </p:txBody>
      </p:sp>
      <p:sp>
        <p:nvSpPr>
          <p:cNvPr id="3" name="Subtitle 2"/>
          <p:cNvSpPr>
            <a:spLocks noGrp="1"/>
          </p:cNvSpPr>
          <p:nvPr>
            <p:ph type="subTitle" idx="1"/>
          </p:nvPr>
        </p:nvSpPr>
        <p:spPr/>
        <p:txBody>
          <a:bodyPr/>
          <a:lstStyle/>
          <a:p>
            <a:r>
              <a:rPr lang="en-US" dirty="0" smtClean="0"/>
              <a:t>Public Transit Planning in the US</a:t>
            </a:r>
            <a:endParaRPr lang="en-US" dirty="0"/>
          </a:p>
        </p:txBody>
      </p:sp>
    </p:spTree>
    <p:custDataLst>
      <p:tags r:id="rId1"/>
    </p:custDataLst>
    <p:extLst>
      <p:ext uri="{BB962C8B-B14F-4D97-AF65-F5344CB8AC3E}">
        <p14:creationId xmlns:p14="http://schemas.microsoft.com/office/powerpoint/2010/main" val="1199236197"/>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Route and Trip </a:t>
            </a:r>
            <a:r>
              <a:rPr lang="en-US" dirty="0"/>
              <a:t>T</a:t>
            </a:r>
            <a:r>
              <a:rPr lang="en-US" dirty="0" smtClean="0"/>
              <a:t>ype</a:t>
            </a:r>
            <a:endParaRPr lang="en-US" dirty="0"/>
          </a:p>
        </p:txBody>
      </p:sp>
      <p:sp>
        <p:nvSpPr>
          <p:cNvPr id="3" name="Content Placeholder 2"/>
          <p:cNvSpPr>
            <a:spLocks noGrp="1"/>
          </p:cNvSpPr>
          <p:nvPr>
            <p:ph idx="1"/>
          </p:nvPr>
        </p:nvSpPr>
        <p:spPr/>
        <p:txBody>
          <a:bodyPr/>
          <a:lstStyle/>
          <a:p>
            <a:r>
              <a:rPr lang="en-US" dirty="0" smtClean="0"/>
              <a:t>Short-haul – low-speed, small areas, high travel density, many stops (e.g., airports, central business districts)</a:t>
            </a:r>
          </a:p>
          <a:p>
            <a:r>
              <a:rPr lang="en-US" dirty="0" smtClean="0"/>
              <a:t>City-wide – routes serving entire city</a:t>
            </a:r>
          </a:p>
          <a:p>
            <a:r>
              <a:rPr lang="en-US" dirty="0" smtClean="0"/>
              <a:t>Regional – high-speed, longer trips, fewer stops (e.g., Regional rail, express bus)</a:t>
            </a:r>
          </a:p>
          <a:p>
            <a:endParaRPr lang="en-US" dirty="0"/>
          </a:p>
        </p:txBody>
      </p:sp>
    </p:spTree>
    <p:custDataLst>
      <p:tags r:id="rId1"/>
    </p:custData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Stopping Schedule</a:t>
            </a:r>
            <a:endParaRPr lang="en-US" dirty="0"/>
          </a:p>
        </p:txBody>
      </p:sp>
      <p:sp>
        <p:nvSpPr>
          <p:cNvPr id="3" name="Content Placeholder 2"/>
          <p:cNvSpPr>
            <a:spLocks noGrp="1"/>
          </p:cNvSpPr>
          <p:nvPr>
            <p:ph idx="1"/>
          </p:nvPr>
        </p:nvSpPr>
        <p:spPr/>
        <p:txBody>
          <a:bodyPr/>
          <a:lstStyle/>
          <a:p>
            <a:r>
              <a:rPr lang="en-US" dirty="0" smtClean="0"/>
              <a:t>Local service – all stops</a:t>
            </a:r>
          </a:p>
          <a:p>
            <a:r>
              <a:rPr lang="en-US" dirty="0" smtClean="0"/>
              <a:t>Accelerated service – skip-stop</a:t>
            </a:r>
          </a:p>
          <a:p>
            <a:r>
              <a:rPr lang="en-US" dirty="0" smtClean="0"/>
              <a:t>Express service – widely spaced stops</a:t>
            </a:r>
          </a:p>
        </p:txBody>
      </p:sp>
      <p:pic>
        <p:nvPicPr>
          <p:cNvPr id="1439746" name="Picture 2" descr="Graph depicting comparison of local, limited stop, and SBS services"/>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062975" y="3682251"/>
            <a:ext cx="4946881" cy="2765908"/>
          </a:xfrm>
          <a:prstGeom prst="rect">
            <a:avLst/>
          </a:prstGeom>
          <a:noFill/>
          <a:extLst>
            <a:ext uri="{909E8E84-426E-40DD-AFC4-6F175D3DCCD1}">
              <a14:hiddenFill xmlns:a14="http://schemas.microsoft.com/office/drawing/2010/main">
                <a:solidFill>
                  <a:srgbClr val="FFFFFF"/>
                </a:solidFill>
              </a14:hiddenFill>
            </a:ext>
          </a:extLst>
        </p:spPr>
      </p:pic>
    </p:spTree>
    <p:custDataLst>
      <p:tags r:id="rId1"/>
    </p:custData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Time of Operation</a:t>
            </a:r>
            <a:endParaRPr lang="en-US" dirty="0"/>
          </a:p>
        </p:txBody>
      </p:sp>
      <p:sp>
        <p:nvSpPr>
          <p:cNvPr id="3" name="Content Placeholder 2"/>
          <p:cNvSpPr>
            <a:spLocks noGrp="1"/>
          </p:cNvSpPr>
          <p:nvPr>
            <p:ph idx="1"/>
          </p:nvPr>
        </p:nvSpPr>
        <p:spPr>
          <a:xfrm>
            <a:off x="457200" y="1901825"/>
            <a:ext cx="5690212" cy="4259263"/>
          </a:xfrm>
        </p:spPr>
        <p:txBody>
          <a:bodyPr/>
          <a:lstStyle/>
          <a:p>
            <a:r>
              <a:rPr lang="en-US" dirty="0" smtClean="0"/>
              <a:t>All-day</a:t>
            </a:r>
          </a:p>
          <a:p>
            <a:r>
              <a:rPr lang="en-US" dirty="0" smtClean="0"/>
              <a:t>Peak-periods</a:t>
            </a:r>
          </a:p>
          <a:p>
            <a:r>
              <a:rPr lang="en-US" dirty="0" smtClean="0"/>
              <a:t>Irregular – special events</a:t>
            </a:r>
          </a:p>
          <a:p>
            <a:r>
              <a:rPr lang="en-US" dirty="0" smtClean="0"/>
              <a:t>Service levels vary between</a:t>
            </a:r>
          </a:p>
          <a:p>
            <a:pPr lvl="1"/>
            <a:r>
              <a:rPr lang="en-US" dirty="0" smtClean="0"/>
              <a:t>Weekdays, Saturdays, Sundays</a:t>
            </a:r>
          </a:p>
          <a:p>
            <a:pPr lvl="1"/>
            <a:r>
              <a:rPr lang="en-US" dirty="0" smtClean="0"/>
              <a:t>Weeks and months in a year (e.g., campus transportation systems)</a:t>
            </a:r>
          </a:p>
          <a:p>
            <a:endParaRPr lang="en-US" dirty="0"/>
          </a:p>
        </p:txBody>
      </p:sp>
      <p:pic>
        <p:nvPicPr>
          <p:cNvPr id="1443842" name="Picture 2" descr="http://www.transitchicago.com/assets/1/page_header_images/500header_busschedule.jp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a:stretch/>
        </p:blipFill>
        <p:spPr bwMode="auto">
          <a:xfrm>
            <a:off x="5108028" y="1734206"/>
            <a:ext cx="3846786" cy="1670838"/>
          </a:xfrm>
          <a:prstGeom prst="rect">
            <a:avLst/>
          </a:prstGeom>
          <a:noFill/>
          <a:extLst>
            <a:ext uri="{909E8E84-426E-40DD-AFC4-6F175D3DCCD1}">
              <a14:hiddenFill xmlns:a14="http://schemas.microsoft.com/office/drawing/2010/main">
                <a:solidFill>
                  <a:srgbClr val="FFFFFF"/>
                </a:solidFill>
              </a14:hiddenFill>
            </a:ext>
          </a:extLst>
        </p:spPr>
      </p:pic>
      <p:pic>
        <p:nvPicPr>
          <p:cNvPr id="1443844" name="Picture 4" descr="system_map"/>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2709" t="1616" b="20067"/>
          <a:stretch/>
        </p:blipFill>
        <p:spPr bwMode="auto">
          <a:xfrm>
            <a:off x="6176013" y="3522503"/>
            <a:ext cx="2747270" cy="2846766"/>
          </a:xfrm>
          <a:prstGeom prst="rect">
            <a:avLst/>
          </a:prstGeom>
          <a:noFill/>
          <a:extLst>
            <a:ext uri="{909E8E84-426E-40DD-AFC4-6F175D3DCCD1}">
              <a14:hiddenFill xmlns:a14="http://schemas.microsoft.com/office/drawing/2010/main">
                <a:solidFill>
                  <a:srgbClr val="FFFFFF"/>
                </a:solidFill>
              </a14:hiddenFill>
            </a:ext>
          </a:extLst>
        </p:spPr>
      </p:pic>
    </p:spTree>
    <p:custDataLst>
      <p:tags r:id="rId1"/>
    </p:custData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Bus Transit Modes</a:t>
            </a:r>
            <a:endParaRPr lang="en-US" dirty="0"/>
          </a:p>
        </p:txBody>
      </p:sp>
      <p:sp>
        <p:nvSpPr>
          <p:cNvPr id="5" name="Subtitle 4"/>
          <p:cNvSpPr>
            <a:spLocks noGrp="1"/>
          </p:cNvSpPr>
          <p:nvPr>
            <p:ph type="subTitle" idx="1"/>
          </p:nvPr>
        </p:nvSpPr>
        <p:spPr/>
        <p:txBody>
          <a:bodyPr/>
          <a:lstStyle/>
          <a:p>
            <a:endParaRPr lang="en-US"/>
          </a:p>
        </p:txBody>
      </p:sp>
    </p:spTree>
    <p:custDataLst>
      <p:tags r:id="rId1"/>
    </p:custData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p:txBody>
          <a:bodyPr/>
          <a:lstStyle/>
          <a:p>
            <a:r>
              <a:rPr lang="en-US" dirty="0" smtClean="0"/>
              <a:t>Bus – Overview</a:t>
            </a:r>
          </a:p>
        </p:txBody>
      </p:sp>
      <p:sp>
        <p:nvSpPr>
          <p:cNvPr id="15363" name="Rectangle 3"/>
          <p:cNvSpPr>
            <a:spLocks noGrp="1" noChangeArrowheads="1"/>
          </p:cNvSpPr>
          <p:nvPr>
            <p:ph type="body" idx="1"/>
          </p:nvPr>
        </p:nvSpPr>
        <p:spPr/>
        <p:txBody>
          <a:bodyPr/>
          <a:lstStyle/>
          <a:p>
            <a:r>
              <a:rPr lang="en-US" dirty="0" smtClean="0"/>
              <a:t>Largest ridership of any form of transit</a:t>
            </a:r>
          </a:p>
          <a:p>
            <a:r>
              <a:rPr lang="en-US" dirty="0" smtClean="0"/>
              <a:t>Flexible</a:t>
            </a:r>
          </a:p>
          <a:p>
            <a:pPr lvl="1"/>
            <a:r>
              <a:rPr lang="en-US" dirty="0" smtClean="0"/>
              <a:t>Route locations</a:t>
            </a:r>
          </a:p>
          <a:p>
            <a:pPr lvl="1"/>
            <a:r>
              <a:rPr lang="en-US" dirty="0" smtClean="0"/>
              <a:t>Vehicle types and sizes</a:t>
            </a:r>
          </a:p>
          <a:p>
            <a:pPr lvl="1"/>
            <a:r>
              <a:rPr lang="en-US" dirty="0" smtClean="0"/>
              <a:t>Right-of-way types</a:t>
            </a:r>
          </a:p>
          <a:p>
            <a:pPr lvl="1"/>
            <a:r>
              <a:rPr lang="en-US" dirty="0" smtClean="0"/>
              <a:t>Service types</a:t>
            </a:r>
          </a:p>
          <a:p>
            <a:r>
              <a:rPr lang="en-US" dirty="0" smtClean="0"/>
              <a:t>Wide variations in speed and capacity</a:t>
            </a:r>
          </a:p>
          <a:p>
            <a:r>
              <a:rPr lang="en-US" dirty="0" smtClean="0"/>
              <a:t>Low capital costs</a:t>
            </a:r>
          </a:p>
        </p:txBody>
      </p:sp>
      <p:pic>
        <p:nvPicPr>
          <p:cNvPr id="6" name="Picture 3" descr="D:\Transit Pictures\jpegs\Pittsburgh\Pittsburgh 01-1-09.JP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a:stretch/>
        </p:blipFill>
        <p:spPr bwMode="auto">
          <a:xfrm>
            <a:off x="4879837" y="2438400"/>
            <a:ext cx="4122269" cy="2175642"/>
          </a:xfrm>
          <a:prstGeom prst="rect">
            <a:avLst/>
          </a:prstGeom>
          <a:noFill/>
          <a:ln w="6350">
            <a:noFill/>
            <a:miter lim="800000"/>
            <a:headEnd/>
            <a:tailEnd/>
          </a:ln>
        </p:spPr>
      </p:pic>
    </p:spTree>
    <p:custDataLst>
      <p:tags r:id="rId1"/>
    </p:custDataLst>
  </p:cSld>
  <p:clrMapOvr>
    <a:masterClrMapping/>
  </p:clrMapOvr>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p:txBody>
          <a:bodyPr/>
          <a:lstStyle/>
          <a:p>
            <a:r>
              <a:rPr lang="en-US" dirty="0" smtClean="0"/>
              <a:t>Bus – Vehicle Types</a:t>
            </a:r>
          </a:p>
        </p:txBody>
      </p:sp>
      <p:sp>
        <p:nvSpPr>
          <p:cNvPr id="16387" name="Rectangle 3"/>
          <p:cNvSpPr>
            <a:spLocks noGrp="1" noChangeArrowheads="1"/>
          </p:cNvSpPr>
          <p:nvPr>
            <p:ph type="body" idx="1"/>
          </p:nvPr>
        </p:nvSpPr>
        <p:spPr>
          <a:xfrm>
            <a:off x="457200" y="1901825"/>
            <a:ext cx="8229600" cy="4956175"/>
          </a:xfrm>
        </p:spPr>
        <p:txBody>
          <a:bodyPr/>
          <a:lstStyle/>
          <a:p>
            <a:pPr>
              <a:lnSpc>
                <a:spcPct val="100000"/>
              </a:lnSpc>
              <a:spcBef>
                <a:spcPts val="400"/>
              </a:spcBef>
              <a:spcAft>
                <a:spcPts val="400"/>
              </a:spcAft>
            </a:pPr>
            <a:r>
              <a:rPr lang="en-US" sz="2200" dirty="0" smtClean="0"/>
              <a:t>Vehicle design affects:</a:t>
            </a:r>
          </a:p>
          <a:p>
            <a:pPr lvl="1">
              <a:lnSpc>
                <a:spcPct val="100000"/>
              </a:lnSpc>
              <a:spcBef>
                <a:spcPts val="400"/>
              </a:spcBef>
              <a:spcAft>
                <a:spcPts val="400"/>
              </a:spcAft>
            </a:pPr>
            <a:r>
              <a:rPr lang="en-US" sz="2000" dirty="0" smtClean="0"/>
              <a:t>Capacity</a:t>
            </a:r>
          </a:p>
          <a:p>
            <a:pPr lvl="2">
              <a:lnSpc>
                <a:spcPct val="100000"/>
              </a:lnSpc>
              <a:spcBef>
                <a:spcPts val="400"/>
              </a:spcBef>
              <a:spcAft>
                <a:spcPts val="400"/>
              </a:spcAft>
            </a:pPr>
            <a:r>
              <a:rPr lang="en-US" sz="1800" dirty="0" smtClean="0"/>
              <a:t>Passenger capacity (seated/standing)</a:t>
            </a:r>
          </a:p>
          <a:p>
            <a:pPr lvl="2">
              <a:lnSpc>
                <a:spcPct val="100000"/>
              </a:lnSpc>
              <a:spcBef>
                <a:spcPts val="400"/>
              </a:spcBef>
              <a:spcAft>
                <a:spcPts val="400"/>
              </a:spcAft>
            </a:pPr>
            <a:r>
              <a:rPr lang="en-US" sz="1800" dirty="0" smtClean="0"/>
              <a:t>Internal circulation</a:t>
            </a:r>
          </a:p>
          <a:p>
            <a:pPr lvl="2">
              <a:lnSpc>
                <a:spcPct val="100000"/>
              </a:lnSpc>
              <a:spcBef>
                <a:spcPts val="400"/>
              </a:spcBef>
              <a:spcAft>
                <a:spcPts val="400"/>
              </a:spcAft>
            </a:pPr>
            <a:r>
              <a:rPr lang="en-US" sz="1800" dirty="0" smtClean="0"/>
              <a:t>Number of doors/channels</a:t>
            </a:r>
          </a:p>
          <a:p>
            <a:pPr lvl="2">
              <a:lnSpc>
                <a:spcPct val="100000"/>
              </a:lnSpc>
              <a:spcBef>
                <a:spcPts val="400"/>
              </a:spcBef>
              <a:spcAft>
                <a:spcPts val="400"/>
              </a:spcAft>
            </a:pPr>
            <a:r>
              <a:rPr lang="en-US" sz="1800" dirty="0" smtClean="0"/>
              <a:t>Floor height</a:t>
            </a:r>
          </a:p>
          <a:p>
            <a:pPr lvl="1">
              <a:lnSpc>
                <a:spcPct val="100000"/>
              </a:lnSpc>
              <a:spcBef>
                <a:spcPts val="400"/>
              </a:spcBef>
              <a:spcAft>
                <a:spcPts val="400"/>
              </a:spcAft>
            </a:pPr>
            <a:r>
              <a:rPr lang="en-US" sz="2000" dirty="0" smtClean="0"/>
              <a:t>Quality </a:t>
            </a:r>
            <a:r>
              <a:rPr lang="en-US" sz="2000" dirty="0"/>
              <a:t>of service</a:t>
            </a:r>
          </a:p>
          <a:p>
            <a:pPr lvl="2">
              <a:lnSpc>
                <a:spcPct val="100000"/>
              </a:lnSpc>
              <a:spcBef>
                <a:spcPts val="400"/>
              </a:spcBef>
              <a:spcAft>
                <a:spcPts val="400"/>
              </a:spcAft>
            </a:pPr>
            <a:r>
              <a:rPr lang="en-US" sz="1800" dirty="0"/>
              <a:t>Number of seats</a:t>
            </a:r>
          </a:p>
          <a:p>
            <a:pPr lvl="2">
              <a:lnSpc>
                <a:spcPct val="100000"/>
              </a:lnSpc>
              <a:spcBef>
                <a:spcPts val="400"/>
              </a:spcBef>
              <a:spcAft>
                <a:spcPts val="400"/>
              </a:spcAft>
            </a:pPr>
            <a:r>
              <a:rPr lang="en-US" sz="1800" dirty="0"/>
              <a:t>Ride comfort</a:t>
            </a:r>
          </a:p>
          <a:p>
            <a:pPr lvl="2">
              <a:lnSpc>
                <a:spcPct val="100000"/>
              </a:lnSpc>
              <a:spcBef>
                <a:spcPts val="400"/>
              </a:spcBef>
              <a:spcAft>
                <a:spcPts val="400"/>
              </a:spcAft>
            </a:pPr>
            <a:r>
              <a:rPr lang="en-US" sz="1800" dirty="0"/>
              <a:t>Ability to access particular areas</a:t>
            </a:r>
          </a:p>
          <a:p>
            <a:pPr>
              <a:lnSpc>
                <a:spcPct val="100000"/>
              </a:lnSpc>
              <a:spcBef>
                <a:spcPts val="400"/>
              </a:spcBef>
              <a:spcAft>
                <a:spcPts val="400"/>
              </a:spcAft>
            </a:pPr>
            <a:r>
              <a:rPr lang="en-US" sz="2200" dirty="0"/>
              <a:t>Community issues</a:t>
            </a:r>
          </a:p>
          <a:p>
            <a:pPr lvl="1">
              <a:lnSpc>
                <a:spcPct val="100000"/>
              </a:lnSpc>
              <a:spcBef>
                <a:spcPts val="400"/>
              </a:spcBef>
              <a:spcAft>
                <a:spcPts val="400"/>
              </a:spcAft>
            </a:pPr>
            <a:r>
              <a:rPr lang="en-US" sz="2000" dirty="0"/>
              <a:t>Vehicle </a:t>
            </a:r>
            <a:r>
              <a:rPr lang="en-US" sz="2000" dirty="0" smtClean="0"/>
              <a:t>size, noise and exhaust</a:t>
            </a:r>
          </a:p>
        </p:txBody>
      </p:sp>
    </p:spTree>
    <p:custDataLst>
      <p:tags r:id="rId1"/>
    </p:custDataLst>
  </p:cSld>
  <p:clrMapOvr>
    <a:masterClrMapping/>
  </p:clrMapOvr>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p:txBody>
          <a:bodyPr/>
          <a:lstStyle/>
          <a:p>
            <a:r>
              <a:rPr lang="en-US" smtClean="0"/>
              <a:t>Bus – Vehicle Types</a:t>
            </a:r>
            <a:endParaRPr lang="en-US" dirty="0" smtClean="0"/>
          </a:p>
        </p:txBody>
      </p:sp>
      <p:sp>
        <p:nvSpPr>
          <p:cNvPr id="16387" name="Rectangle 3"/>
          <p:cNvSpPr>
            <a:spLocks noGrp="1" noChangeArrowheads="1"/>
          </p:cNvSpPr>
          <p:nvPr>
            <p:ph idx="1"/>
          </p:nvPr>
        </p:nvSpPr>
        <p:spPr/>
        <p:txBody>
          <a:bodyPr/>
          <a:lstStyle/>
          <a:p>
            <a:r>
              <a:rPr lang="en-US" sz="2600" dirty="0" smtClean="0"/>
              <a:t>Vehicle design affects:</a:t>
            </a:r>
            <a:endParaRPr lang="en-US" sz="2400" dirty="0" smtClean="0"/>
          </a:p>
          <a:p>
            <a:endParaRPr lang="en-US" sz="2200" dirty="0" smtClean="0"/>
          </a:p>
          <a:p>
            <a:endParaRPr lang="en-US" sz="2200" dirty="0"/>
          </a:p>
          <a:p>
            <a:endParaRPr lang="en-US" sz="2200" dirty="0" smtClean="0"/>
          </a:p>
          <a:p>
            <a:endParaRPr lang="en-US" sz="2200" dirty="0" smtClean="0"/>
          </a:p>
          <a:p>
            <a:endParaRPr lang="en-US" sz="2200" dirty="0"/>
          </a:p>
          <a:p>
            <a:endParaRPr lang="en-US" sz="2200" dirty="0" smtClean="0"/>
          </a:p>
          <a:p>
            <a:r>
              <a:rPr lang="en-US" sz="2600" dirty="0" smtClean="0"/>
              <a:t>Community issues</a:t>
            </a:r>
          </a:p>
          <a:p>
            <a:pPr lvl="1"/>
            <a:r>
              <a:rPr lang="en-US" sz="2400" dirty="0" smtClean="0"/>
              <a:t>Vehicle size, noise and exhaust</a:t>
            </a:r>
          </a:p>
        </p:txBody>
      </p:sp>
      <p:sp>
        <p:nvSpPr>
          <p:cNvPr id="4" name="Rounded Rectangle 3"/>
          <p:cNvSpPr/>
          <p:nvPr/>
        </p:nvSpPr>
        <p:spPr>
          <a:xfrm>
            <a:off x="646386" y="2569778"/>
            <a:ext cx="3840480" cy="2743200"/>
          </a:xfrm>
          <a:prstGeom prst="roundRect">
            <a:avLst/>
          </a:prstGeom>
          <a:ln>
            <a:solidFill>
              <a:schemeClr val="tx1"/>
            </a:solidFill>
          </a:ln>
        </p:spPr>
        <p:style>
          <a:lnRef idx="2">
            <a:schemeClr val="accent3"/>
          </a:lnRef>
          <a:fillRef idx="1">
            <a:schemeClr val="lt1"/>
          </a:fillRef>
          <a:effectRef idx="0">
            <a:schemeClr val="accent3"/>
          </a:effectRef>
          <a:fontRef idx="minor">
            <a:schemeClr val="dk1"/>
          </a:fontRef>
        </p:style>
        <p:txBody>
          <a:bodyPr rtlCol="0" anchor="t"/>
          <a:lstStyle/>
          <a:p>
            <a:pPr marL="111125" lvl="2">
              <a:spcBef>
                <a:spcPts val="400"/>
              </a:spcBef>
              <a:spcAft>
                <a:spcPts val="400"/>
              </a:spcAft>
            </a:pPr>
            <a:r>
              <a:rPr lang="en-US" sz="2400" b="1" dirty="0"/>
              <a:t>Capacity</a:t>
            </a:r>
          </a:p>
          <a:p>
            <a:pPr marL="396875" lvl="2" indent="-285750">
              <a:lnSpc>
                <a:spcPct val="100000"/>
              </a:lnSpc>
              <a:spcBef>
                <a:spcPts val="400"/>
              </a:spcBef>
              <a:spcAft>
                <a:spcPts val="400"/>
              </a:spcAft>
              <a:buFont typeface="Arial" panose="020B0604020202020204" pitchFamily="34" charset="0"/>
              <a:buChar char="•"/>
            </a:pPr>
            <a:r>
              <a:rPr lang="en-US" sz="2000" dirty="0" smtClean="0"/>
              <a:t>Passenger </a:t>
            </a:r>
            <a:r>
              <a:rPr lang="en-US" sz="2000" dirty="0"/>
              <a:t>capacity (seated/standing)</a:t>
            </a:r>
          </a:p>
          <a:p>
            <a:pPr marL="396875" lvl="2" indent="-285750">
              <a:lnSpc>
                <a:spcPct val="100000"/>
              </a:lnSpc>
              <a:spcBef>
                <a:spcPts val="400"/>
              </a:spcBef>
              <a:spcAft>
                <a:spcPts val="400"/>
              </a:spcAft>
              <a:buFont typeface="Arial" panose="020B0604020202020204" pitchFamily="34" charset="0"/>
              <a:buChar char="•"/>
            </a:pPr>
            <a:r>
              <a:rPr lang="en-US" sz="2000" dirty="0"/>
              <a:t>Internal circulation</a:t>
            </a:r>
          </a:p>
          <a:p>
            <a:pPr marL="396875" lvl="2" indent="-285750">
              <a:lnSpc>
                <a:spcPct val="100000"/>
              </a:lnSpc>
              <a:spcBef>
                <a:spcPts val="400"/>
              </a:spcBef>
              <a:spcAft>
                <a:spcPts val="400"/>
              </a:spcAft>
              <a:buFont typeface="Arial" panose="020B0604020202020204" pitchFamily="34" charset="0"/>
              <a:buChar char="•"/>
            </a:pPr>
            <a:r>
              <a:rPr lang="en-US" sz="2000" dirty="0"/>
              <a:t>Number of doors/channels</a:t>
            </a:r>
          </a:p>
          <a:p>
            <a:pPr marL="396875" lvl="2" indent="-285750">
              <a:lnSpc>
                <a:spcPct val="100000"/>
              </a:lnSpc>
              <a:spcBef>
                <a:spcPts val="400"/>
              </a:spcBef>
              <a:spcAft>
                <a:spcPts val="400"/>
              </a:spcAft>
              <a:buFont typeface="Arial" panose="020B0604020202020204" pitchFamily="34" charset="0"/>
              <a:buChar char="•"/>
            </a:pPr>
            <a:r>
              <a:rPr lang="en-US" sz="2000" dirty="0"/>
              <a:t>Floor </a:t>
            </a:r>
            <a:r>
              <a:rPr lang="en-US" sz="2000" dirty="0" smtClean="0"/>
              <a:t>height</a:t>
            </a:r>
            <a:endParaRPr lang="en-US" sz="2000" dirty="0"/>
          </a:p>
        </p:txBody>
      </p:sp>
      <p:sp>
        <p:nvSpPr>
          <p:cNvPr id="8" name="Rounded Rectangle 7"/>
          <p:cNvSpPr/>
          <p:nvPr/>
        </p:nvSpPr>
        <p:spPr>
          <a:xfrm>
            <a:off x="4834765" y="2548758"/>
            <a:ext cx="3657600" cy="2743200"/>
          </a:xfrm>
          <a:prstGeom prst="roundRect">
            <a:avLst/>
          </a:prstGeom>
          <a:ln>
            <a:solidFill>
              <a:schemeClr val="tx1"/>
            </a:solidFill>
          </a:ln>
        </p:spPr>
        <p:style>
          <a:lnRef idx="2">
            <a:schemeClr val="accent3"/>
          </a:lnRef>
          <a:fillRef idx="1">
            <a:schemeClr val="lt1"/>
          </a:fillRef>
          <a:effectRef idx="0">
            <a:schemeClr val="accent3"/>
          </a:effectRef>
          <a:fontRef idx="minor">
            <a:schemeClr val="dk1"/>
          </a:fontRef>
        </p:style>
        <p:txBody>
          <a:bodyPr rtlCol="0" anchor="t"/>
          <a:lstStyle/>
          <a:p>
            <a:pPr marL="111125" lvl="2">
              <a:spcBef>
                <a:spcPts val="400"/>
              </a:spcBef>
              <a:spcAft>
                <a:spcPts val="400"/>
              </a:spcAft>
            </a:pPr>
            <a:r>
              <a:rPr lang="en-US" sz="2400" b="1" dirty="0"/>
              <a:t>Quality of Service</a:t>
            </a:r>
          </a:p>
          <a:p>
            <a:pPr marL="396875" lvl="2" indent="-285750">
              <a:lnSpc>
                <a:spcPct val="100000"/>
              </a:lnSpc>
              <a:spcBef>
                <a:spcPts val="400"/>
              </a:spcBef>
              <a:spcAft>
                <a:spcPts val="400"/>
              </a:spcAft>
              <a:buFont typeface="Arial" panose="020B0604020202020204" pitchFamily="34" charset="0"/>
              <a:buChar char="•"/>
            </a:pPr>
            <a:r>
              <a:rPr lang="en-US" dirty="0" smtClean="0"/>
              <a:t>Number </a:t>
            </a:r>
            <a:r>
              <a:rPr lang="en-US" dirty="0"/>
              <a:t>of seats</a:t>
            </a:r>
          </a:p>
          <a:p>
            <a:pPr marL="396875" lvl="2" indent="-285750">
              <a:lnSpc>
                <a:spcPct val="100000"/>
              </a:lnSpc>
              <a:spcBef>
                <a:spcPts val="400"/>
              </a:spcBef>
              <a:spcAft>
                <a:spcPts val="400"/>
              </a:spcAft>
              <a:buFont typeface="Arial" panose="020B0604020202020204" pitchFamily="34" charset="0"/>
              <a:buChar char="•"/>
            </a:pPr>
            <a:r>
              <a:rPr lang="en-US" dirty="0"/>
              <a:t>Ride comfort</a:t>
            </a:r>
          </a:p>
          <a:p>
            <a:pPr marL="396875" lvl="2" indent="-285750">
              <a:lnSpc>
                <a:spcPct val="100000"/>
              </a:lnSpc>
              <a:spcBef>
                <a:spcPts val="400"/>
              </a:spcBef>
              <a:spcAft>
                <a:spcPts val="400"/>
              </a:spcAft>
              <a:buFont typeface="Arial" panose="020B0604020202020204" pitchFamily="34" charset="0"/>
              <a:buChar char="•"/>
            </a:pPr>
            <a:r>
              <a:rPr lang="en-US" dirty="0"/>
              <a:t>Ability to access particular areas</a:t>
            </a:r>
          </a:p>
        </p:txBody>
      </p:sp>
    </p:spTree>
    <p:custDataLst>
      <p:tags r:id="rId1"/>
    </p:custDataLst>
    <p:extLst>
      <p:ext uri="{BB962C8B-B14F-4D97-AF65-F5344CB8AC3E}">
        <p14:creationId xmlns:p14="http://schemas.microsoft.com/office/powerpoint/2010/main" val="2128836685"/>
      </p:ext>
    </p:extLst>
  </p:cSld>
  <p:clrMapOvr>
    <a:masterClrMapping/>
  </p:clrMapOvr>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5" name="Rectangle 1026"/>
          <p:cNvSpPr>
            <a:spLocks noGrp="1" noChangeArrowheads="1"/>
          </p:cNvSpPr>
          <p:nvPr>
            <p:ph type="title"/>
          </p:nvPr>
        </p:nvSpPr>
        <p:spPr/>
        <p:txBody>
          <a:bodyPr/>
          <a:lstStyle/>
          <a:p>
            <a:r>
              <a:rPr lang="en-US" smtClean="0"/>
              <a:t>Bus – Service</a:t>
            </a:r>
            <a:endParaRPr lang="en-US" dirty="0" smtClean="0"/>
          </a:p>
        </p:txBody>
      </p:sp>
      <p:sp>
        <p:nvSpPr>
          <p:cNvPr id="33796" name="Rectangle 1027"/>
          <p:cNvSpPr>
            <a:spLocks noGrp="1" noChangeArrowheads="1"/>
          </p:cNvSpPr>
          <p:nvPr>
            <p:ph type="body" idx="1"/>
          </p:nvPr>
        </p:nvSpPr>
        <p:spPr>
          <a:xfrm>
            <a:off x="457200" y="1901825"/>
            <a:ext cx="8229600" cy="4799226"/>
          </a:xfrm>
        </p:spPr>
        <p:txBody>
          <a:bodyPr/>
          <a:lstStyle/>
          <a:p>
            <a:pPr>
              <a:lnSpc>
                <a:spcPct val="100000"/>
              </a:lnSpc>
              <a:spcBef>
                <a:spcPts val="600"/>
              </a:spcBef>
              <a:spcAft>
                <a:spcPts val="600"/>
              </a:spcAft>
            </a:pPr>
            <a:r>
              <a:rPr lang="en-US" sz="2400" dirty="0" smtClean="0"/>
              <a:t>Fixed route</a:t>
            </a:r>
          </a:p>
          <a:p>
            <a:pPr lvl="1">
              <a:lnSpc>
                <a:spcPct val="100000"/>
              </a:lnSpc>
              <a:spcBef>
                <a:spcPts val="600"/>
              </a:spcBef>
              <a:spcAft>
                <a:spcPts val="600"/>
              </a:spcAft>
            </a:pPr>
            <a:r>
              <a:rPr lang="en-US" sz="2200" dirty="0" smtClean="0"/>
              <a:t>Provided along a designated route and operated at set times or headways</a:t>
            </a:r>
          </a:p>
          <a:p>
            <a:pPr lvl="1">
              <a:lnSpc>
                <a:spcPct val="100000"/>
              </a:lnSpc>
              <a:spcBef>
                <a:spcPts val="600"/>
              </a:spcBef>
              <a:spcAft>
                <a:spcPts val="600"/>
              </a:spcAft>
            </a:pPr>
            <a:r>
              <a:rPr lang="en-US" sz="2200" dirty="0" smtClean="0"/>
              <a:t>Three types – local, limited-stop, and express service</a:t>
            </a:r>
          </a:p>
          <a:p>
            <a:pPr lvl="1">
              <a:lnSpc>
                <a:spcPct val="100000"/>
              </a:lnSpc>
              <a:spcBef>
                <a:spcPts val="600"/>
              </a:spcBef>
              <a:spcAft>
                <a:spcPts val="600"/>
              </a:spcAft>
            </a:pPr>
            <a:r>
              <a:rPr lang="en-US" sz="2200" dirty="0" smtClean="0"/>
              <a:t>Bus Rapid Transit (BRT) combines express service with improved infrastructure</a:t>
            </a:r>
          </a:p>
          <a:p>
            <a:pPr>
              <a:lnSpc>
                <a:spcPct val="100000"/>
              </a:lnSpc>
              <a:spcBef>
                <a:spcPts val="600"/>
              </a:spcBef>
              <a:spcAft>
                <a:spcPts val="600"/>
              </a:spcAft>
            </a:pPr>
            <a:r>
              <a:rPr lang="en-US" sz="2400" dirty="0" err="1" smtClean="0"/>
              <a:t>Paratransit</a:t>
            </a:r>
            <a:r>
              <a:rPr lang="en-US" sz="2400" dirty="0" smtClean="0"/>
              <a:t> or Demand Responsive Transit (DRT)</a:t>
            </a:r>
          </a:p>
          <a:p>
            <a:pPr lvl="1">
              <a:lnSpc>
                <a:spcPct val="100000"/>
              </a:lnSpc>
              <a:spcBef>
                <a:spcPts val="600"/>
              </a:spcBef>
              <a:spcAft>
                <a:spcPts val="600"/>
              </a:spcAft>
            </a:pPr>
            <a:r>
              <a:rPr lang="en-US" sz="2200" dirty="0" smtClean="0"/>
              <a:t>Variable route, activated in response to users’ requests</a:t>
            </a:r>
          </a:p>
          <a:p>
            <a:pPr lvl="1">
              <a:lnSpc>
                <a:spcPct val="100000"/>
              </a:lnSpc>
              <a:spcBef>
                <a:spcPts val="600"/>
              </a:spcBef>
              <a:spcAft>
                <a:spcPts val="600"/>
              </a:spcAft>
            </a:pPr>
            <a:r>
              <a:rPr lang="en-US" sz="2200" dirty="0" smtClean="0"/>
              <a:t>Provided as shared ride (typically door-to-door or curb-to-curb) and on a point-to-point basis</a:t>
            </a:r>
          </a:p>
        </p:txBody>
      </p:sp>
    </p:spTree>
    <p:custDataLst>
      <p:tags r:id="rId1"/>
    </p:custData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Line 7"/>
          <p:cNvSpPr>
            <a:spLocks noChangeShapeType="1"/>
          </p:cNvSpPr>
          <p:nvPr/>
        </p:nvSpPr>
        <p:spPr bwMode="auto">
          <a:xfrm rot="5400000">
            <a:off x="4632172" y="2737944"/>
            <a:ext cx="0" cy="5510462"/>
          </a:xfrm>
          <a:prstGeom prst="line">
            <a:avLst/>
          </a:prstGeom>
          <a:noFill/>
          <a:ln w="127000">
            <a:solidFill>
              <a:schemeClr val="tx1"/>
            </a:solidFill>
            <a:round/>
            <a:headEnd type="triangle" w="med" len="med"/>
            <a:tailEnd type="triangle" w="med" len="med"/>
          </a:ln>
        </p:spPr>
        <p:txBody>
          <a:bodyPr wrap="none" anchor="ctr"/>
          <a:lstStyle/>
          <a:p>
            <a:endParaRPr lang="en-US">
              <a:solidFill>
                <a:srgbClr val="000000"/>
              </a:solidFill>
              <a:latin typeface="Tahoma"/>
            </a:endParaRPr>
          </a:p>
        </p:txBody>
      </p:sp>
      <p:sp>
        <p:nvSpPr>
          <p:cNvPr id="13314" name="Rectangle 2"/>
          <p:cNvSpPr>
            <a:spLocks noGrp="1" noChangeArrowheads="1"/>
          </p:cNvSpPr>
          <p:nvPr>
            <p:ph type="title"/>
          </p:nvPr>
        </p:nvSpPr>
        <p:spPr/>
        <p:txBody>
          <a:bodyPr/>
          <a:lstStyle/>
          <a:p>
            <a:r>
              <a:rPr lang="en-US" dirty="0" smtClean="0">
                <a:solidFill>
                  <a:schemeClr val="tx1"/>
                </a:solidFill>
              </a:rPr>
              <a:t>Bus – Facilities</a:t>
            </a:r>
            <a:endParaRPr lang="en-US" altLang="en-US" dirty="0" smtClean="0">
              <a:solidFill>
                <a:schemeClr val="tx1"/>
              </a:solidFill>
            </a:endParaRPr>
          </a:p>
        </p:txBody>
      </p:sp>
      <p:sp>
        <p:nvSpPr>
          <p:cNvPr id="17" name="Text Box 8"/>
          <p:cNvSpPr txBox="1">
            <a:spLocks noChangeArrowheads="1"/>
          </p:cNvSpPr>
          <p:nvPr/>
        </p:nvSpPr>
        <p:spPr bwMode="auto">
          <a:xfrm>
            <a:off x="140558" y="5046899"/>
            <a:ext cx="1614802" cy="892552"/>
          </a:xfrm>
          <a:prstGeom prst="rect">
            <a:avLst/>
          </a:prstGeom>
          <a:noFill/>
          <a:ln w="9525">
            <a:noFill/>
            <a:miter lim="800000"/>
            <a:headEnd/>
            <a:tailEnd/>
          </a:ln>
        </p:spPr>
        <p:txBody>
          <a:bodyPr wrap="square">
            <a:spAutoFit/>
          </a:bodyPr>
          <a:lstStyle/>
          <a:p>
            <a:pPr>
              <a:spcBef>
                <a:spcPct val="50000"/>
              </a:spcBef>
            </a:pPr>
            <a:r>
              <a:rPr lang="en-US" sz="2600" dirty="0" smtClean="0">
                <a:solidFill>
                  <a:sysClr val="windowText" lastClr="000000"/>
                </a:solidFill>
                <a:latin typeface="Tahoma"/>
              </a:rPr>
              <a:t>Least </a:t>
            </a:r>
            <a:r>
              <a:rPr lang="en-US" sz="2600" dirty="0">
                <a:solidFill>
                  <a:sysClr val="windowText" lastClr="000000"/>
                </a:solidFill>
                <a:latin typeface="Tahoma"/>
              </a:rPr>
              <a:t/>
            </a:r>
            <a:br>
              <a:rPr lang="en-US" sz="2600" dirty="0">
                <a:solidFill>
                  <a:sysClr val="windowText" lastClr="000000"/>
                </a:solidFill>
                <a:latin typeface="Tahoma"/>
              </a:rPr>
            </a:br>
            <a:r>
              <a:rPr lang="en-US" sz="2600" dirty="0" smtClean="0">
                <a:solidFill>
                  <a:sysClr val="windowText" lastClr="000000"/>
                </a:solidFill>
                <a:latin typeface="Tahoma"/>
              </a:rPr>
              <a:t>Exclusive</a:t>
            </a:r>
            <a:endParaRPr lang="en-US" sz="2600" dirty="0">
              <a:solidFill>
                <a:sysClr val="windowText" lastClr="000000"/>
              </a:solidFill>
              <a:latin typeface="Tahoma"/>
            </a:endParaRPr>
          </a:p>
        </p:txBody>
      </p:sp>
      <p:sp>
        <p:nvSpPr>
          <p:cNvPr id="18" name="Text Box 9"/>
          <p:cNvSpPr txBox="1">
            <a:spLocks noChangeArrowheads="1"/>
          </p:cNvSpPr>
          <p:nvPr/>
        </p:nvSpPr>
        <p:spPr bwMode="auto">
          <a:xfrm>
            <a:off x="7442767" y="5046899"/>
            <a:ext cx="1638863" cy="892552"/>
          </a:xfrm>
          <a:prstGeom prst="rect">
            <a:avLst/>
          </a:prstGeom>
          <a:noFill/>
          <a:ln w="9525">
            <a:noFill/>
            <a:miter lim="800000"/>
            <a:headEnd/>
            <a:tailEnd/>
          </a:ln>
        </p:spPr>
        <p:txBody>
          <a:bodyPr wrap="square">
            <a:spAutoFit/>
          </a:bodyPr>
          <a:lstStyle/>
          <a:p>
            <a:pPr algn="r">
              <a:spcBef>
                <a:spcPct val="50000"/>
              </a:spcBef>
            </a:pPr>
            <a:r>
              <a:rPr lang="en-US" sz="2600" dirty="0" smtClean="0">
                <a:solidFill>
                  <a:sysClr val="windowText" lastClr="000000"/>
                </a:solidFill>
                <a:latin typeface="Tahoma"/>
              </a:rPr>
              <a:t>Most Exclusive</a:t>
            </a:r>
            <a:endParaRPr lang="en-US" sz="2600" dirty="0">
              <a:solidFill>
                <a:sysClr val="windowText" lastClr="000000"/>
              </a:solidFill>
              <a:latin typeface="Tahoma"/>
            </a:endParaRPr>
          </a:p>
        </p:txBody>
      </p:sp>
      <p:grpSp>
        <p:nvGrpSpPr>
          <p:cNvPr id="4" name="Group 3"/>
          <p:cNvGrpSpPr/>
          <p:nvPr/>
        </p:nvGrpSpPr>
        <p:grpSpPr>
          <a:xfrm>
            <a:off x="2419875" y="2066466"/>
            <a:ext cx="2103120" cy="2577579"/>
            <a:chOff x="2383090" y="2066466"/>
            <a:chExt cx="2103120" cy="2577579"/>
          </a:xfrm>
        </p:grpSpPr>
        <p:pic>
          <p:nvPicPr>
            <p:cNvPr id="20" name="Picture 4" descr="H:\projfile\3650\pix\NYCTYPE3.TIF"/>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32113" t="18047" r="1337" b="-62"/>
            <a:stretch/>
          </p:blipFill>
          <p:spPr bwMode="auto">
            <a:xfrm>
              <a:off x="2383090" y="2066466"/>
              <a:ext cx="2103120" cy="1727921"/>
            </a:xfrm>
            <a:prstGeom prst="rect">
              <a:avLst/>
            </a:prstGeom>
            <a:noFill/>
            <a:ln w="12700">
              <a:noFill/>
              <a:miter lim="800000"/>
              <a:headEnd/>
              <a:tailEnd/>
            </a:ln>
          </p:spPr>
        </p:pic>
        <p:sp>
          <p:nvSpPr>
            <p:cNvPr id="13" name="Rectangle 4"/>
            <p:cNvSpPr>
              <a:spLocks noChangeArrowheads="1"/>
            </p:cNvSpPr>
            <p:nvPr/>
          </p:nvSpPr>
          <p:spPr bwMode="auto">
            <a:xfrm>
              <a:off x="2383090" y="3638205"/>
              <a:ext cx="2103120" cy="1005840"/>
            </a:xfrm>
            <a:prstGeom prst="rect">
              <a:avLst/>
            </a:prstGeom>
            <a:solidFill>
              <a:srgbClr val="97BAFF"/>
            </a:solidFill>
            <a:ln w="12700">
              <a:noFill/>
              <a:miter lim="800000"/>
              <a:headEnd/>
              <a:tailEnd/>
            </a:ln>
          </p:spPr>
          <p:txBody>
            <a:bodyPr wrap="none" anchor="ctr"/>
            <a:lstStyle/>
            <a:p>
              <a:pPr algn="ctr">
                <a:lnSpc>
                  <a:spcPct val="90000"/>
                </a:lnSpc>
              </a:pPr>
              <a:r>
                <a:rPr lang="en-US" altLang="en-US" sz="2800" dirty="0" smtClean="0">
                  <a:solidFill>
                    <a:srgbClr val="000000"/>
                  </a:solidFill>
                  <a:latin typeface="+mn-lt"/>
                </a:rPr>
                <a:t>Arterial</a:t>
              </a:r>
            </a:p>
            <a:p>
              <a:pPr algn="ctr">
                <a:lnSpc>
                  <a:spcPct val="90000"/>
                </a:lnSpc>
              </a:pPr>
              <a:r>
                <a:rPr lang="en-US" altLang="en-US" sz="2800" dirty="0" smtClean="0">
                  <a:solidFill>
                    <a:srgbClr val="000000"/>
                  </a:solidFill>
                  <a:latin typeface="+mn-lt"/>
                </a:rPr>
                <a:t>Bus Lanes</a:t>
              </a:r>
              <a:endParaRPr lang="en-US" altLang="en-US" sz="2800" dirty="0">
                <a:solidFill>
                  <a:srgbClr val="000000"/>
                </a:solidFill>
                <a:latin typeface="+mn-lt"/>
              </a:endParaRPr>
            </a:p>
          </p:txBody>
        </p:sp>
      </p:grpSp>
      <p:grpSp>
        <p:nvGrpSpPr>
          <p:cNvPr id="5" name="Group 4"/>
          <p:cNvGrpSpPr/>
          <p:nvPr/>
        </p:nvGrpSpPr>
        <p:grpSpPr>
          <a:xfrm>
            <a:off x="4699192" y="2066466"/>
            <a:ext cx="2103120" cy="2577579"/>
            <a:chOff x="4751744" y="2066466"/>
            <a:chExt cx="2103120" cy="2577579"/>
          </a:xfrm>
        </p:grpSpPr>
        <p:pic>
          <p:nvPicPr>
            <p:cNvPr id="11" name="Picture 5" descr="Preview"/>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a:stretch/>
          </p:blipFill>
          <p:spPr bwMode="auto">
            <a:xfrm>
              <a:off x="4751744" y="2066466"/>
              <a:ext cx="2103120" cy="1589484"/>
            </a:xfrm>
            <a:prstGeom prst="rect">
              <a:avLst/>
            </a:prstGeom>
            <a:noFill/>
            <a:ln w="12700">
              <a:noFill/>
              <a:miter lim="800000"/>
              <a:headEnd/>
              <a:tailEnd/>
            </a:ln>
          </p:spPr>
        </p:pic>
        <p:sp>
          <p:nvSpPr>
            <p:cNvPr id="14" name="Rectangle 5"/>
            <p:cNvSpPr>
              <a:spLocks noChangeArrowheads="1"/>
            </p:cNvSpPr>
            <p:nvPr/>
          </p:nvSpPr>
          <p:spPr bwMode="auto">
            <a:xfrm>
              <a:off x="4751744" y="3638205"/>
              <a:ext cx="2103120" cy="1005840"/>
            </a:xfrm>
            <a:prstGeom prst="rect">
              <a:avLst/>
            </a:prstGeom>
            <a:solidFill>
              <a:srgbClr val="97BAFF"/>
            </a:solidFill>
            <a:ln w="12700">
              <a:noFill/>
              <a:miter lim="800000"/>
              <a:headEnd/>
              <a:tailEnd/>
            </a:ln>
          </p:spPr>
          <p:txBody>
            <a:bodyPr wrap="none" anchor="ctr"/>
            <a:lstStyle/>
            <a:p>
              <a:pPr algn="ctr">
                <a:lnSpc>
                  <a:spcPct val="90000"/>
                </a:lnSpc>
              </a:pPr>
              <a:r>
                <a:rPr lang="en-US" altLang="en-US" sz="2800" dirty="0" smtClean="0">
                  <a:solidFill>
                    <a:srgbClr val="000000"/>
                  </a:solidFill>
                  <a:latin typeface="+mn-lt"/>
                </a:rPr>
                <a:t>Freeway</a:t>
              </a:r>
              <a:br>
                <a:rPr lang="en-US" altLang="en-US" sz="2800" dirty="0" smtClean="0">
                  <a:solidFill>
                    <a:srgbClr val="000000"/>
                  </a:solidFill>
                  <a:latin typeface="+mn-lt"/>
                </a:rPr>
              </a:br>
              <a:r>
                <a:rPr lang="en-US" altLang="en-US" sz="2800" dirty="0" smtClean="0">
                  <a:solidFill>
                    <a:srgbClr val="000000"/>
                  </a:solidFill>
                  <a:latin typeface="+mn-lt"/>
                </a:rPr>
                <a:t>HOV Lanes</a:t>
              </a:r>
              <a:endParaRPr lang="en-US" altLang="en-US" sz="2800" dirty="0">
                <a:solidFill>
                  <a:srgbClr val="000000"/>
                </a:solidFill>
                <a:latin typeface="+mn-lt"/>
              </a:endParaRPr>
            </a:p>
          </p:txBody>
        </p:sp>
      </p:grpSp>
      <p:grpSp>
        <p:nvGrpSpPr>
          <p:cNvPr id="6" name="Group 5"/>
          <p:cNvGrpSpPr/>
          <p:nvPr/>
        </p:nvGrpSpPr>
        <p:grpSpPr>
          <a:xfrm>
            <a:off x="6978510" y="2066466"/>
            <a:ext cx="2103120" cy="2577579"/>
            <a:chOff x="6978510" y="2066466"/>
            <a:chExt cx="2103120" cy="2577579"/>
          </a:xfrm>
        </p:grpSpPr>
        <p:pic>
          <p:nvPicPr>
            <p:cNvPr id="21" name="Picture 1026"/>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a:stretch/>
          </p:blipFill>
          <p:spPr bwMode="auto">
            <a:xfrm>
              <a:off x="6978510" y="2066466"/>
              <a:ext cx="2103120" cy="1965396"/>
            </a:xfrm>
            <a:prstGeom prst="rect">
              <a:avLst/>
            </a:prstGeom>
            <a:noFill/>
            <a:ln w="12700">
              <a:noFill/>
              <a:miter lim="800000"/>
              <a:headEnd/>
              <a:tailEnd/>
            </a:ln>
          </p:spPr>
        </p:pic>
        <p:sp>
          <p:nvSpPr>
            <p:cNvPr id="15" name="Rectangle 6"/>
            <p:cNvSpPr>
              <a:spLocks noChangeArrowheads="1"/>
            </p:cNvSpPr>
            <p:nvPr/>
          </p:nvSpPr>
          <p:spPr bwMode="auto">
            <a:xfrm>
              <a:off x="6978510" y="3638205"/>
              <a:ext cx="2103120" cy="1005840"/>
            </a:xfrm>
            <a:prstGeom prst="rect">
              <a:avLst/>
            </a:prstGeom>
            <a:solidFill>
              <a:srgbClr val="97BAFF"/>
            </a:solidFill>
            <a:ln w="12700">
              <a:noFill/>
              <a:miter lim="800000"/>
              <a:headEnd/>
              <a:tailEnd/>
            </a:ln>
          </p:spPr>
          <p:txBody>
            <a:bodyPr wrap="none" anchor="ctr"/>
            <a:lstStyle/>
            <a:p>
              <a:pPr algn="ctr">
                <a:lnSpc>
                  <a:spcPct val="90000"/>
                </a:lnSpc>
              </a:pPr>
              <a:r>
                <a:rPr lang="en-US" altLang="en-US" sz="2800" dirty="0" err="1" smtClean="0">
                  <a:solidFill>
                    <a:srgbClr val="000000"/>
                  </a:solidFill>
                  <a:latin typeface="+mn-lt"/>
                </a:rPr>
                <a:t>Busways</a:t>
              </a:r>
              <a:r>
                <a:rPr lang="en-US" altLang="en-US" sz="2800" dirty="0" smtClean="0">
                  <a:solidFill>
                    <a:srgbClr val="000000"/>
                  </a:solidFill>
                  <a:latin typeface="+mn-lt"/>
                </a:rPr>
                <a:t>/</a:t>
              </a:r>
            </a:p>
            <a:p>
              <a:pPr algn="ctr">
                <a:lnSpc>
                  <a:spcPct val="90000"/>
                </a:lnSpc>
              </a:pPr>
              <a:r>
                <a:rPr lang="en-US" altLang="en-US" sz="2800" dirty="0" err="1" smtClean="0">
                  <a:solidFill>
                    <a:srgbClr val="000000"/>
                  </a:solidFill>
                  <a:latin typeface="+mn-lt"/>
                </a:rPr>
                <a:t>Transitways</a:t>
              </a:r>
              <a:endParaRPr lang="en-US" altLang="en-US" sz="2800" dirty="0">
                <a:solidFill>
                  <a:srgbClr val="000000"/>
                </a:solidFill>
                <a:latin typeface="+mn-lt"/>
              </a:endParaRPr>
            </a:p>
          </p:txBody>
        </p:sp>
      </p:grpSp>
      <p:grpSp>
        <p:nvGrpSpPr>
          <p:cNvPr id="3" name="Group 2"/>
          <p:cNvGrpSpPr/>
          <p:nvPr/>
        </p:nvGrpSpPr>
        <p:grpSpPr>
          <a:xfrm>
            <a:off x="140558" y="2066466"/>
            <a:ext cx="2103120" cy="2577579"/>
            <a:chOff x="140558" y="2066466"/>
            <a:chExt cx="2103120" cy="2577579"/>
          </a:xfrm>
        </p:grpSpPr>
        <p:pic>
          <p:nvPicPr>
            <p:cNvPr id="19" name="Picture 2" descr="Z:\PHOTO_CD\IMAGES\IMG0082.PCD"/>
            <p:cNvPicPr>
              <a:picLocks noChangeAspect="1" noChangeArrowheads="1"/>
            </p:cNvPicPr>
            <p:nvPr/>
          </p:nvPicPr>
          <p:blipFill rotWithShape="1">
            <a:blip r:embed="rId7" cstate="print">
              <a:extLst>
                <a:ext uri="{28A0092B-C50C-407E-A947-70E740481C1C}">
                  <a14:useLocalDpi xmlns:a14="http://schemas.microsoft.com/office/drawing/2010/main" val="0"/>
                </a:ext>
              </a:extLst>
            </a:blip>
            <a:srcRect/>
            <a:stretch/>
          </p:blipFill>
          <p:spPr bwMode="auto">
            <a:xfrm>
              <a:off x="140558" y="2066466"/>
              <a:ext cx="2103120" cy="1825671"/>
            </a:xfrm>
            <a:prstGeom prst="rect">
              <a:avLst/>
            </a:prstGeom>
            <a:noFill/>
            <a:ln w="12700">
              <a:noFill/>
              <a:miter lim="800000"/>
              <a:headEnd/>
              <a:tailEnd/>
            </a:ln>
          </p:spPr>
        </p:pic>
        <p:sp>
          <p:nvSpPr>
            <p:cNvPr id="12" name="Rectangle 3"/>
            <p:cNvSpPr>
              <a:spLocks noChangeArrowheads="1"/>
            </p:cNvSpPr>
            <p:nvPr/>
          </p:nvSpPr>
          <p:spPr bwMode="auto">
            <a:xfrm>
              <a:off x="140558" y="3638205"/>
              <a:ext cx="2103120" cy="1005840"/>
            </a:xfrm>
            <a:prstGeom prst="rect">
              <a:avLst/>
            </a:prstGeom>
            <a:solidFill>
              <a:srgbClr val="97BAFF"/>
            </a:solidFill>
            <a:ln w="12700">
              <a:noFill/>
              <a:miter lim="800000"/>
              <a:headEnd/>
              <a:tailEnd/>
            </a:ln>
          </p:spPr>
          <p:txBody>
            <a:bodyPr wrap="none" anchor="ctr"/>
            <a:lstStyle/>
            <a:p>
              <a:pPr algn="ctr">
                <a:lnSpc>
                  <a:spcPct val="90000"/>
                </a:lnSpc>
              </a:pPr>
              <a:r>
                <a:rPr lang="en-US" altLang="en-US" sz="2800" dirty="0" smtClean="0">
                  <a:solidFill>
                    <a:srgbClr val="000000"/>
                  </a:solidFill>
                  <a:latin typeface="+mn-lt"/>
                </a:rPr>
                <a:t>Mixed </a:t>
              </a:r>
              <a:br>
                <a:rPr lang="en-US" altLang="en-US" sz="2800" dirty="0" smtClean="0">
                  <a:solidFill>
                    <a:srgbClr val="000000"/>
                  </a:solidFill>
                  <a:latin typeface="+mn-lt"/>
                </a:rPr>
              </a:br>
              <a:r>
                <a:rPr lang="en-US" altLang="en-US" sz="2800" dirty="0" smtClean="0">
                  <a:solidFill>
                    <a:srgbClr val="000000"/>
                  </a:solidFill>
                  <a:latin typeface="+mn-lt"/>
                </a:rPr>
                <a:t>Traffic</a:t>
              </a:r>
              <a:endParaRPr lang="en-US" altLang="en-US" sz="2800" dirty="0">
                <a:solidFill>
                  <a:srgbClr val="000000"/>
                </a:solidFill>
                <a:latin typeface="+mn-lt"/>
              </a:endParaRPr>
            </a:p>
          </p:txBody>
        </p:sp>
      </p:grpSp>
    </p:spTree>
    <p:custDataLst>
      <p:tags r:id="rId1"/>
    </p:custData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noChangeArrowheads="1"/>
          </p:cNvSpPr>
          <p:nvPr>
            <p:ph type="title"/>
          </p:nvPr>
        </p:nvSpPr>
        <p:spPr/>
        <p:txBody>
          <a:bodyPr/>
          <a:lstStyle/>
          <a:p>
            <a:r>
              <a:rPr lang="en-US" altLang="en-US" smtClean="0"/>
              <a:t>Mixed Traffic Operation</a:t>
            </a:r>
            <a:endParaRPr lang="en-US" altLang="en-US" dirty="0" smtClean="0"/>
          </a:p>
        </p:txBody>
      </p:sp>
      <p:sp>
        <p:nvSpPr>
          <p:cNvPr id="5" name="Content Placeholder 4"/>
          <p:cNvSpPr>
            <a:spLocks noGrp="1"/>
          </p:cNvSpPr>
          <p:nvPr>
            <p:ph idx="1"/>
          </p:nvPr>
        </p:nvSpPr>
        <p:spPr>
          <a:xfrm>
            <a:off x="2590800" y="1901825"/>
            <a:ext cx="6229350" cy="4259263"/>
          </a:xfrm>
        </p:spPr>
        <p:txBody>
          <a:bodyPr/>
          <a:lstStyle/>
          <a:p>
            <a:r>
              <a:rPr lang="en-US" altLang="en-US" sz="2400" dirty="0" smtClean="0"/>
              <a:t>Most common bus operating environment</a:t>
            </a:r>
          </a:p>
          <a:p>
            <a:r>
              <a:rPr lang="en-US" sz="2400" dirty="0" smtClean="0"/>
              <a:t>Accounts for over 99 percent of total bus route distance in North America</a:t>
            </a:r>
          </a:p>
          <a:p>
            <a:r>
              <a:rPr lang="en-US" sz="2400" dirty="0" smtClean="0"/>
              <a:t>Easily done, cheap, expected</a:t>
            </a:r>
          </a:p>
          <a:p>
            <a:r>
              <a:rPr lang="en-US" altLang="en-US" sz="2400" dirty="0" smtClean="0"/>
              <a:t>Interrupted flow</a:t>
            </a:r>
          </a:p>
          <a:p>
            <a:r>
              <a:rPr lang="en-US" altLang="en-US" sz="2400" dirty="0" smtClean="0"/>
              <a:t>Buses share their lane with general traffic</a:t>
            </a:r>
          </a:p>
          <a:p>
            <a:r>
              <a:rPr lang="en-US" altLang="en-US" sz="2400" dirty="0" smtClean="0"/>
              <a:t>Potential for delays from a variety </a:t>
            </a:r>
            <a:br>
              <a:rPr lang="en-US" altLang="en-US" sz="2400" dirty="0" smtClean="0"/>
            </a:br>
            <a:r>
              <a:rPr lang="en-US" altLang="en-US" sz="2400" dirty="0" smtClean="0"/>
              <a:t>of sources</a:t>
            </a:r>
            <a:endParaRPr lang="en-US" sz="2400" dirty="0" smtClean="0"/>
          </a:p>
          <a:p>
            <a:endParaRPr lang="en-US" dirty="0"/>
          </a:p>
        </p:txBody>
      </p:sp>
      <p:grpSp>
        <p:nvGrpSpPr>
          <p:cNvPr id="8" name="Group 7"/>
          <p:cNvGrpSpPr/>
          <p:nvPr/>
        </p:nvGrpSpPr>
        <p:grpSpPr>
          <a:xfrm>
            <a:off x="483458" y="1914066"/>
            <a:ext cx="1916842" cy="2577579"/>
            <a:chOff x="140558" y="2066466"/>
            <a:chExt cx="2103120" cy="2577579"/>
          </a:xfrm>
        </p:grpSpPr>
        <p:pic>
          <p:nvPicPr>
            <p:cNvPr id="9" name="Picture 2" descr="Z:\PHOTO_CD\IMAGES\IMG0082.PCD"/>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a:stretch/>
          </p:blipFill>
          <p:spPr bwMode="auto">
            <a:xfrm>
              <a:off x="140558" y="2066466"/>
              <a:ext cx="2103120" cy="1825671"/>
            </a:xfrm>
            <a:prstGeom prst="rect">
              <a:avLst/>
            </a:prstGeom>
            <a:noFill/>
            <a:ln w="12700">
              <a:noFill/>
              <a:miter lim="800000"/>
              <a:headEnd/>
              <a:tailEnd/>
            </a:ln>
          </p:spPr>
        </p:pic>
        <p:sp>
          <p:nvSpPr>
            <p:cNvPr id="10" name="Rectangle 3"/>
            <p:cNvSpPr>
              <a:spLocks noChangeArrowheads="1"/>
            </p:cNvSpPr>
            <p:nvPr/>
          </p:nvSpPr>
          <p:spPr bwMode="auto">
            <a:xfrm>
              <a:off x="140558" y="3638205"/>
              <a:ext cx="2103120" cy="1005840"/>
            </a:xfrm>
            <a:prstGeom prst="rect">
              <a:avLst/>
            </a:prstGeom>
            <a:solidFill>
              <a:srgbClr val="97BAFF"/>
            </a:solidFill>
            <a:ln w="12700">
              <a:noFill/>
              <a:miter lim="800000"/>
              <a:headEnd/>
              <a:tailEnd/>
            </a:ln>
          </p:spPr>
          <p:txBody>
            <a:bodyPr wrap="none" anchor="ctr"/>
            <a:lstStyle/>
            <a:p>
              <a:pPr algn="ctr">
                <a:lnSpc>
                  <a:spcPct val="90000"/>
                </a:lnSpc>
              </a:pPr>
              <a:r>
                <a:rPr lang="en-US" altLang="en-US" sz="2800" dirty="0" smtClean="0">
                  <a:solidFill>
                    <a:srgbClr val="000000"/>
                  </a:solidFill>
                  <a:latin typeface="+mn-lt"/>
                </a:rPr>
                <a:t>Mixed </a:t>
              </a:r>
              <a:br>
                <a:rPr lang="en-US" altLang="en-US" sz="2800" dirty="0" smtClean="0">
                  <a:solidFill>
                    <a:srgbClr val="000000"/>
                  </a:solidFill>
                  <a:latin typeface="+mn-lt"/>
                </a:rPr>
              </a:br>
              <a:r>
                <a:rPr lang="en-US" altLang="en-US" sz="2800" dirty="0" smtClean="0">
                  <a:solidFill>
                    <a:srgbClr val="000000"/>
                  </a:solidFill>
                  <a:latin typeface="+mn-lt"/>
                </a:rPr>
                <a:t>Traffic</a:t>
              </a:r>
              <a:endParaRPr lang="en-US" altLang="en-US" sz="2800" dirty="0">
                <a:solidFill>
                  <a:srgbClr val="000000"/>
                </a:solidFill>
                <a:latin typeface="+mn-lt"/>
              </a:endParaRPr>
            </a:p>
          </p:txBody>
        </p:sp>
      </p:grpSp>
    </p:spTree>
    <p:custDataLst>
      <p:tags r:id="rId1"/>
    </p:custData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Learning Objectives</a:t>
            </a:r>
            <a:endParaRPr lang="en-US" dirty="0"/>
          </a:p>
        </p:txBody>
      </p:sp>
      <p:sp>
        <p:nvSpPr>
          <p:cNvPr id="5" name="Content Placeholder 4"/>
          <p:cNvSpPr>
            <a:spLocks noGrp="1"/>
          </p:cNvSpPr>
          <p:nvPr>
            <p:ph idx="1"/>
          </p:nvPr>
        </p:nvSpPr>
        <p:spPr/>
        <p:txBody>
          <a:bodyPr/>
          <a:lstStyle/>
          <a:p>
            <a:r>
              <a:rPr lang="en-US" dirty="0" smtClean="0"/>
              <a:t>Discuss the history of public transit in the US</a:t>
            </a:r>
          </a:p>
          <a:p>
            <a:r>
              <a:rPr lang="en-US" dirty="0" smtClean="0"/>
              <a:t>Summarize the variety of transit modes and their attributes from a planning perspective</a:t>
            </a:r>
          </a:p>
          <a:p>
            <a:r>
              <a:rPr lang="en-US" dirty="0" smtClean="0"/>
              <a:t>Describe the typical duties of a transit service planner</a:t>
            </a:r>
            <a:endParaRPr lang="en-US" dirty="0"/>
          </a:p>
        </p:txBody>
      </p:sp>
    </p:spTree>
    <p:custDataLst>
      <p:tags r:id="rId1"/>
    </p:custData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ChangeArrowheads="1"/>
          </p:cNvSpPr>
          <p:nvPr>
            <p:ph type="title"/>
          </p:nvPr>
        </p:nvSpPr>
        <p:spPr/>
        <p:txBody>
          <a:bodyPr/>
          <a:lstStyle/>
          <a:p>
            <a:r>
              <a:rPr lang="en-US" altLang="en-US" smtClean="0"/>
              <a:t>Mixed Traffic – Bus Lane Types</a:t>
            </a:r>
            <a:endParaRPr lang="en-US" altLang="en-US" dirty="0" smtClean="0"/>
          </a:p>
        </p:txBody>
      </p:sp>
      <p:sp>
        <p:nvSpPr>
          <p:cNvPr id="41987" name="Rectangle 3"/>
          <p:cNvSpPr>
            <a:spLocks noGrp="1" noChangeArrowheads="1"/>
          </p:cNvSpPr>
          <p:nvPr>
            <p:ph sz="half" idx="1"/>
          </p:nvPr>
        </p:nvSpPr>
        <p:spPr>
          <a:xfrm>
            <a:off x="457199" y="1901825"/>
            <a:ext cx="4298275" cy="4259263"/>
          </a:xfrm>
        </p:spPr>
        <p:txBody>
          <a:bodyPr/>
          <a:lstStyle/>
          <a:p>
            <a:r>
              <a:rPr lang="en-US" dirty="0" smtClean="0"/>
              <a:t>Type 1</a:t>
            </a:r>
          </a:p>
          <a:p>
            <a:pPr lvl="1"/>
            <a:r>
              <a:rPr lang="en-US" sz="2600" dirty="0" smtClean="0"/>
              <a:t>One traffic lane in direction bus operates</a:t>
            </a:r>
          </a:p>
          <a:p>
            <a:pPr marL="0" indent="0">
              <a:buNone/>
            </a:pPr>
            <a:endParaRPr lang="en-US" dirty="0" smtClean="0"/>
          </a:p>
          <a:p>
            <a:r>
              <a:rPr lang="en-US" dirty="0" smtClean="0"/>
              <a:t>Type 2</a:t>
            </a:r>
          </a:p>
          <a:p>
            <a:pPr lvl="1"/>
            <a:r>
              <a:rPr lang="en-US" sz="2600" dirty="0" smtClean="0"/>
              <a:t>Two or more traffic lanes in the direction bus operates</a:t>
            </a:r>
          </a:p>
        </p:txBody>
      </p:sp>
      <p:pic>
        <p:nvPicPr>
          <p:cNvPr id="4" name="Picture 2" descr="Z:\PHOTO_CD\IMAGES\IMG0082.PCD"/>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a:stretch/>
        </p:blipFill>
        <p:spPr bwMode="auto">
          <a:xfrm>
            <a:off x="4845919" y="1826780"/>
            <a:ext cx="3448226" cy="2052856"/>
          </a:xfrm>
          <a:prstGeom prst="rect">
            <a:avLst/>
          </a:prstGeom>
          <a:noFill/>
          <a:ln w="6350">
            <a:noFill/>
            <a:miter lim="800000"/>
            <a:headEnd/>
            <a:tailEnd/>
          </a:ln>
        </p:spPr>
      </p:pic>
      <p:pic>
        <p:nvPicPr>
          <p:cNvPr id="5" name="Picture 3"/>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845919" y="4017563"/>
            <a:ext cx="3448226" cy="2225582"/>
          </a:xfrm>
          <a:prstGeom prst="rect">
            <a:avLst/>
          </a:prstGeom>
          <a:noFill/>
          <a:ln w="9525">
            <a:noFill/>
            <a:miter lim="800000"/>
            <a:headEnd/>
            <a:tailEnd/>
          </a:ln>
        </p:spPr>
      </p:pic>
    </p:spTree>
    <p:custDataLst>
      <p:tags r:id="rId1"/>
    </p:custData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p:txBody>
          <a:bodyPr/>
          <a:lstStyle/>
          <a:p>
            <a:r>
              <a:rPr lang="en-US" altLang="en-US" smtClean="0"/>
              <a:t>Arterial Bus Lanes</a:t>
            </a:r>
            <a:endParaRPr lang="en-US" altLang="en-US" dirty="0" smtClean="0"/>
          </a:p>
        </p:txBody>
      </p:sp>
      <p:sp>
        <p:nvSpPr>
          <p:cNvPr id="3" name="Content Placeholder 2"/>
          <p:cNvSpPr>
            <a:spLocks noGrp="1"/>
          </p:cNvSpPr>
          <p:nvPr>
            <p:ph idx="1"/>
          </p:nvPr>
        </p:nvSpPr>
        <p:spPr>
          <a:xfrm>
            <a:off x="2705100" y="1901825"/>
            <a:ext cx="5981700" cy="4259263"/>
          </a:xfrm>
        </p:spPr>
        <p:txBody>
          <a:bodyPr/>
          <a:lstStyle/>
          <a:p>
            <a:pPr>
              <a:spcBef>
                <a:spcPct val="50000"/>
              </a:spcBef>
              <a:defRPr/>
            </a:pPr>
            <a:r>
              <a:rPr lang="en-US" altLang="en-US" dirty="0">
                <a:solidFill>
                  <a:srgbClr val="000000"/>
                </a:solidFill>
              </a:rPr>
              <a:t>One or more lanes reserved exclusively for buses</a:t>
            </a:r>
          </a:p>
          <a:p>
            <a:pPr lvl="1">
              <a:defRPr/>
            </a:pPr>
            <a:r>
              <a:rPr lang="en-US" altLang="en-US" sz="2600" dirty="0">
                <a:solidFill>
                  <a:srgbClr val="000000"/>
                </a:solidFill>
              </a:rPr>
              <a:t>Full-time or part-time</a:t>
            </a:r>
          </a:p>
          <a:p>
            <a:pPr lvl="1">
              <a:defRPr/>
            </a:pPr>
            <a:r>
              <a:rPr lang="en-US" altLang="en-US" sz="2600" dirty="0">
                <a:solidFill>
                  <a:srgbClr val="000000"/>
                </a:solidFill>
              </a:rPr>
              <a:t>Right turn, taxi exceptions</a:t>
            </a:r>
          </a:p>
          <a:p>
            <a:pPr>
              <a:spcBef>
                <a:spcPct val="50000"/>
              </a:spcBef>
              <a:defRPr/>
            </a:pPr>
            <a:r>
              <a:rPr lang="en-US" altLang="en-US" dirty="0">
                <a:solidFill>
                  <a:srgbClr val="000000"/>
                </a:solidFill>
              </a:rPr>
              <a:t>Flow interrupted by intersections</a:t>
            </a:r>
          </a:p>
          <a:p>
            <a:pPr>
              <a:spcBef>
                <a:spcPct val="50000"/>
              </a:spcBef>
              <a:defRPr/>
            </a:pPr>
            <a:r>
              <a:rPr lang="en-US" altLang="en-US" dirty="0">
                <a:solidFill>
                  <a:srgbClr val="000000"/>
                </a:solidFill>
              </a:rPr>
              <a:t>Other lanes may be shared with general traffic</a:t>
            </a:r>
          </a:p>
          <a:p>
            <a:endParaRPr lang="en-US" dirty="0"/>
          </a:p>
        </p:txBody>
      </p:sp>
      <p:grpSp>
        <p:nvGrpSpPr>
          <p:cNvPr id="8" name="Group 7"/>
          <p:cNvGrpSpPr/>
          <p:nvPr/>
        </p:nvGrpSpPr>
        <p:grpSpPr>
          <a:xfrm>
            <a:off x="476775" y="1837866"/>
            <a:ext cx="2103120" cy="2577579"/>
            <a:chOff x="2383090" y="2066466"/>
            <a:chExt cx="2103120" cy="2577579"/>
          </a:xfrm>
        </p:grpSpPr>
        <p:pic>
          <p:nvPicPr>
            <p:cNvPr id="9" name="Picture 4" descr="H:\projfile\3650\pix\NYCTYPE3.TIF"/>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32113" t="18047" r="1337" b="-62"/>
            <a:stretch/>
          </p:blipFill>
          <p:spPr bwMode="auto">
            <a:xfrm>
              <a:off x="2383090" y="2066466"/>
              <a:ext cx="2103120" cy="1727921"/>
            </a:xfrm>
            <a:prstGeom prst="rect">
              <a:avLst/>
            </a:prstGeom>
            <a:noFill/>
            <a:ln w="12700">
              <a:noFill/>
              <a:miter lim="800000"/>
              <a:headEnd/>
              <a:tailEnd/>
            </a:ln>
          </p:spPr>
        </p:pic>
        <p:sp>
          <p:nvSpPr>
            <p:cNvPr id="10" name="Rectangle 4"/>
            <p:cNvSpPr>
              <a:spLocks noChangeArrowheads="1"/>
            </p:cNvSpPr>
            <p:nvPr/>
          </p:nvSpPr>
          <p:spPr bwMode="auto">
            <a:xfrm>
              <a:off x="2383090" y="3638205"/>
              <a:ext cx="2103120" cy="1005840"/>
            </a:xfrm>
            <a:prstGeom prst="rect">
              <a:avLst/>
            </a:prstGeom>
            <a:solidFill>
              <a:srgbClr val="97BAFF"/>
            </a:solidFill>
            <a:ln w="12700">
              <a:noFill/>
              <a:miter lim="800000"/>
              <a:headEnd/>
              <a:tailEnd/>
            </a:ln>
          </p:spPr>
          <p:txBody>
            <a:bodyPr wrap="none" anchor="ctr"/>
            <a:lstStyle/>
            <a:p>
              <a:pPr algn="ctr">
                <a:lnSpc>
                  <a:spcPct val="90000"/>
                </a:lnSpc>
              </a:pPr>
              <a:r>
                <a:rPr lang="en-US" altLang="en-US" sz="2800" dirty="0" smtClean="0">
                  <a:solidFill>
                    <a:srgbClr val="000000"/>
                  </a:solidFill>
                  <a:latin typeface="+mn-lt"/>
                </a:rPr>
                <a:t>Arterial</a:t>
              </a:r>
            </a:p>
            <a:p>
              <a:pPr algn="ctr">
                <a:lnSpc>
                  <a:spcPct val="90000"/>
                </a:lnSpc>
              </a:pPr>
              <a:r>
                <a:rPr lang="en-US" altLang="en-US" sz="2800" dirty="0" smtClean="0">
                  <a:solidFill>
                    <a:srgbClr val="000000"/>
                  </a:solidFill>
                  <a:latin typeface="+mn-lt"/>
                </a:rPr>
                <a:t>Bus Lanes</a:t>
              </a:r>
              <a:endParaRPr lang="en-US" altLang="en-US" sz="2800" dirty="0">
                <a:solidFill>
                  <a:srgbClr val="000000"/>
                </a:solidFill>
                <a:latin typeface="+mn-lt"/>
              </a:endParaRPr>
            </a:p>
          </p:txBody>
        </p:sp>
      </p:grpSp>
    </p:spTree>
    <p:custDataLst>
      <p:tags r:id="rId1"/>
    </p:custData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bwMode="white">
          <a:xfrm>
            <a:off x="8031480" y="6035040"/>
            <a:ext cx="1112520" cy="822960"/>
          </a:xfrm>
          <a:prstGeom prst="rect">
            <a:avLst/>
          </a:prstGeom>
          <a:solidFill>
            <a:srgbClr val="E9E0C9"/>
          </a:solidFill>
          <a:ln>
            <a:noFill/>
          </a:ln>
        </p:spPr>
        <p:style>
          <a:lnRef idx="2">
            <a:schemeClr val="accent3"/>
          </a:lnRef>
          <a:fillRef idx="1">
            <a:schemeClr val="lt1"/>
          </a:fillRef>
          <a:effectRef idx="0">
            <a:schemeClr val="accent3"/>
          </a:effectRef>
          <a:fontRef idx="minor">
            <a:schemeClr val="dk1"/>
          </a:fontRef>
        </p:style>
        <p:txBody>
          <a:bodyPr rtlCol="0" anchor="ctr"/>
          <a:lstStyle/>
          <a:p>
            <a:pPr algn="ctr"/>
            <a:endParaRPr lang="en-US"/>
          </a:p>
        </p:txBody>
      </p:sp>
      <p:sp>
        <p:nvSpPr>
          <p:cNvPr id="25602" name="Rectangle 2"/>
          <p:cNvSpPr>
            <a:spLocks noGrp="1" noChangeArrowheads="1"/>
          </p:cNvSpPr>
          <p:nvPr>
            <p:ph type="title"/>
          </p:nvPr>
        </p:nvSpPr>
        <p:spPr/>
        <p:txBody>
          <a:bodyPr/>
          <a:lstStyle/>
          <a:p>
            <a:r>
              <a:rPr lang="en-US" altLang="en-US" dirty="0" smtClean="0"/>
              <a:t>Arterial Bus – Lane Types</a:t>
            </a:r>
          </a:p>
        </p:txBody>
      </p:sp>
      <p:sp>
        <p:nvSpPr>
          <p:cNvPr id="25603" name="Rectangle 3"/>
          <p:cNvSpPr>
            <a:spLocks noGrp="1" noChangeArrowheads="1"/>
          </p:cNvSpPr>
          <p:nvPr>
            <p:ph type="body" idx="1"/>
          </p:nvPr>
        </p:nvSpPr>
        <p:spPr>
          <a:xfrm>
            <a:off x="457200" y="1901824"/>
            <a:ext cx="4633415" cy="4717339"/>
          </a:xfrm>
        </p:spPr>
        <p:txBody>
          <a:bodyPr>
            <a:normAutofit fontScale="92500"/>
          </a:bodyPr>
          <a:lstStyle/>
          <a:p>
            <a:r>
              <a:rPr lang="en-US" dirty="0" smtClean="0"/>
              <a:t>Type 1</a:t>
            </a:r>
          </a:p>
          <a:p>
            <a:pPr lvl="1"/>
            <a:r>
              <a:rPr lang="en-US" dirty="0" smtClean="0"/>
              <a:t>Buses must remain in a single lane</a:t>
            </a:r>
          </a:p>
          <a:p>
            <a:pPr marL="342900" lvl="1" indent="-342900">
              <a:buSzTx/>
              <a:buFontTx/>
              <a:buChar char="•"/>
            </a:pPr>
            <a:endParaRPr lang="en-US" sz="2800" dirty="0" smtClean="0"/>
          </a:p>
          <a:p>
            <a:r>
              <a:rPr lang="en-US" dirty="0" smtClean="0"/>
              <a:t>Type 2</a:t>
            </a:r>
          </a:p>
          <a:p>
            <a:pPr lvl="1"/>
            <a:r>
              <a:rPr lang="en-US" dirty="0" smtClean="0"/>
              <a:t>Buses may use adjacent lane, if traffic permits</a:t>
            </a:r>
          </a:p>
          <a:p>
            <a:pPr marL="342900" lvl="1" indent="-342900">
              <a:buSzTx/>
              <a:buFontTx/>
              <a:buChar char="•"/>
            </a:pPr>
            <a:endParaRPr lang="en-US" sz="2800" dirty="0" smtClean="0"/>
          </a:p>
          <a:p>
            <a:r>
              <a:rPr lang="en-US" dirty="0" smtClean="0"/>
              <a:t>Type 3</a:t>
            </a:r>
          </a:p>
          <a:p>
            <a:pPr lvl="1"/>
            <a:r>
              <a:rPr lang="en-US" dirty="0" smtClean="0"/>
              <a:t>Two lanes reserved for buses</a:t>
            </a:r>
          </a:p>
          <a:p>
            <a:pPr lvl="1"/>
            <a:r>
              <a:rPr lang="en-US" dirty="0" smtClean="0"/>
              <a:t>Single lane, with off-line bus stops</a:t>
            </a:r>
          </a:p>
        </p:txBody>
      </p:sp>
      <p:pic>
        <p:nvPicPr>
          <p:cNvPr id="4" name="Picture 4" descr="C:\Documents and Settings\pryus\My Documents\Images\jpegs\Orlando\Orlando 99-1-05.JP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a:stretch/>
        </p:blipFill>
        <p:spPr bwMode="auto">
          <a:xfrm>
            <a:off x="5697939" y="1692323"/>
            <a:ext cx="2723471" cy="1746914"/>
          </a:xfrm>
          <a:prstGeom prst="rect">
            <a:avLst/>
          </a:prstGeom>
          <a:noFill/>
          <a:ln w="6350">
            <a:noFill/>
            <a:miter lim="800000"/>
            <a:headEnd/>
            <a:tailEnd/>
          </a:ln>
        </p:spPr>
      </p:pic>
      <p:pic>
        <p:nvPicPr>
          <p:cNvPr id="5" name="Picture 9" descr="H:\projfile\3650\pix\mont2air.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700979" y="3493827"/>
            <a:ext cx="2717391" cy="1564397"/>
          </a:xfrm>
          <a:prstGeom prst="rect">
            <a:avLst/>
          </a:prstGeom>
          <a:noFill/>
          <a:ln w="6350">
            <a:noFill/>
            <a:miter lim="800000"/>
            <a:headEnd/>
            <a:tailEnd/>
          </a:ln>
        </p:spPr>
      </p:pic>
      <p:pic>
        <p:nvPicPr>
          <p:cNvPr id="6" name="Picture 4" descr="H:\projfile\3650\pix\NYCTYPE3.TIF"/>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l="23531" t="23805" r="1337" b="8292"/>
          <a:stretch/>
        </p:blipFill>
        <p:spPr bwMode="auto">
          <a:xfrm>
            <a:off x="5694897" y="5137150"/>
            <a:ext cx="2729554" cy="1644650"/>
          </a:xfrm>
          <a:prstGeom prst="rect">
            <a:avLst/>
          </a:prstGeom>
          <a:noFill/>
          <a:ln w="6350">
            <a:noFill/>
            <a:miter lim="800000"/>
            <a:headEnd/>
            <a:tailEnd/>
          </a:ln>
        </p:spPr>
      </p:pic>
    </p:spTree>
    <p:custDataLst>
      <p:tags r:id="rId1"/>
    </p:custData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p:txBody>
          <a:bodyPr/>
          <a:lstStyle/>
          <a:p>
            <a:r>
              <a:rPr lang="en-US" smtClean="0"/>
              <a:t>Freeway HOV Lanes</a:t>
            </a:r>
            <a:endParaRPr lang="en-US" altLang="en-US" dirty="0" smtClean="0"/>
          </a:p>
        </p:txBody>
      </p:sp>
      <p:sp>
        <p:nvSpPr>
          <p:cNvPr id="20487" name="Rectangle 7"/>
          <p:cNvSpPr>
            <a:spLocks noGrp="1" noChangeArrowheads="1"/>
          </p:cNvSpPr>
          <p:nvPr>
            <p:ph idx="1"/>
          </p:nvPr>
        </p:nvSpPr>
        <p:spPr>
          <a:xfrm>
            <a:off x="2857500" y="1901825"/>
            <a:ext cx="5829300" cy="4259263"/>
          </a:xfrm>
        </p:spPr>
        <p:txBody>
          <a:bodyPr>
            <a:normAutofit lnSpcReduction="10000"/>
          </a:bodyPr>
          <a:lstStyle/>
          <a:p>
            <a:pPr>
              <a:lnSpc>
                <a:spcPct val="100000"/>
              </a:lnSpc>
            </a:pPr>
            <a:r>
              <a:rPr lang="en-US" altLang="en-US" sz="2200" dirty="0" smtClean="0"/>
              <a:t>May be shared with 2+ or 3+ carpools</a:t>
            </a:r>
          </a:p>
          <a:p>
            <a:pPr>
              <a:lnSpc>
                <a:spcPct val="100000"/>
              </a:lnSpc>
            </a:pPr>
            <a:r>
              <a:rPr lang="en-US" altLang="en-US" sz="2200" dirty="0" smtClean="0"/>
              <a:t>Intended to provide faster operations for HOVs</a:t>
            </a:r>
          </a:p>
          <a:p>
            <a:pPr>
              <a:lnSpc>
                <a:spcPct val="100000"/>
              </a:lnSpc>
            </a:pPr>
            <a:r>
              <a:rPr lang="en-US" altLang="en-US" sz="2200" dirty="0" smtClean="0"/>
              <a:t>Uninterrupted flow</a:t>
            </a:r>
          </a:p>
          <a:p>
            <a:pPr>
              <a:lnSpc>
                <a:spcPct val="100000"/>
              </a:lnSpc>
            </a:pPr>
            <a:r>
              <a:rPr lang="en-US" sz="2200" dirty="0" smtClean="0"/>
              <a:t>Can be concurrent flow or contraflow </a:t>
            </a:r>
          </a:p>
          <a:p>
            <a:pPr>
              <a:lnSpc>
                <a:spcPct val="100000"/>
              </a:lnSpc>
            </a:pPr>
            <a:r>
              <a:rPr lang="en-US" altLang="en-US" sz="2200" dirty="0" smtClean="0"/>
              <a:t>Lanes may or may not be separated from other traffic</a:t>
            </a:r>
          </a:p>
          <a:p>
            <a:pPr>
              <a:lnSpc>
                <a:spcPct val="100000"/>
              </a:lnSpc>
            </a:pPr>
            <a:r>
              <a:rPr lang="en-US" altLang="en-US" sz="2200" dirty="0" smtClean="0"/>
              <a:t>Off-line bus stops, if any</a:t>
            </a:r>
          </a:p>
          <a:p>
            <a:pPr>
              <a:lnSpc>
                <a:spcPct val="100000"/>
              </a:lnSpc>
            </a:pPr>
            <a:r>
              <a:rPr lang="en-US" altLang="en-US" sz="2200" dirty="0" smtClean="0"/>
              <a:t>Range in length from miles to short congestion bypasses</a:t>
            </a:r>
          </a:p>
        </p:txBody>
      </p:sp>
      <p:grpSp>
        <p:nvGrpSpPr>
          <p:cNvPr id="9" name="Group 8"/>
          <p:cNvGrpSpPr/>
          <p:nvPr/>
        </p:nvGrpSpPr>
        <p:grpSpPr>
          <a:xfrm>
            <a:off x="508192" y="1895016"/>
            <a:ext cx="2103120" cy="2577579"/>
            <a:chOff x="4751744" y="2066466"/>
            <a:chExt cx="2103120" cy="2577579"/>
          </a:xfrm>
        </p:grpSpPr>
        <p:pic>
          <p:nvPicPr>
            <p:cNvPr id="10" name="Picture 5" descr="Preview"/>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a:stretch/>
          </p:blipFill>
          <p:spPr bwMode="auto">
            <a:xfrm>
              <a:off x="4751744" y="2066466"/>
              <a:ext cx="2103120" cy="1589484"/>
            </a:xfrm>
            <a:prstGeom prst="rect">
              <a:avLst/>
            </a:prstGeom>
            <a:noFill/>
            <a:ln w="12700">
              <a:noFill/>
              <a:miter lim="800000"/>
              <a:headEnd/>
              <a:tailEnd/>
            </a:ln>
          </p:spPr>
        </p:pic>
        <p:sp>
          <p:nvSpPr>
            <p:cNvPr id="11" name="Rectangle 5"/>
            <p:cNvSpPr>
              <a:spLocks noChangeArrowheads="1"/>
            </p:cNvSpPr>
            <p:nvPr/>
          </p:nvSpPr>
          <p:spPr bwMode="auto">
            <a:xfrm>
              <a:off x="4751744" y="3638205"/>
              <a:ext cx="2103120" cy="1005840"/>
            </a:xfrm>
            <a:prstGeom prst="rect">
              <a:avLst/>
            </a:prstGeom>
            <a:solidFill>
              <a:srgbClr val="97BAFF"/>
            </a:solidFill>
            <a:ln w="12700">
              <a:noFill/>
              <a:miter lim="800000"/>
              <a:headEnd/>
              <a:tailEnd/>
            </a:ln>
          </p:spPr>
          <p:txBody>
            <a:bodyPr wrap="none" anchor="ctr"/>
            <a:lstStyle/>
            <a:p>
              <a:pPr algn="ctr">
                <a:lnSpc>
                  <a:spcPct val="90000"/>
                </a:lnSpc>
              </a:pPr>
              <a:r>
                <a:rPr lang="en-US" altLang="en-US" sz="2800" dirty="0" smtClean="0">
                  <a:solidFill>
                    <a:srgbClr val="000000"/>
                  </a:solidFill>
                  <a:latin typeface="+mn-lt"/>
                </a:rPr>
                <a:t>Freeway</a:t>
              </a:r>
              <a:br>
                <a:rPr lang="en-US" altLang="en-US" sz="2800" dirty="0" smtClean="0">
                  <a:solidFill>
                    <a:srgbClr val="000000"/>
                  </a:solidFill>
                  <a:latin typeface="+mn-lt"/>
                </a:rPr>
              </a:br>
              <a:r>
                <a:rPr lang="en-US" altLang="en-US" sz="2800" dirty="0" smtClean="0">
                  <a:solidFill>
                    <a:srgbClr val="000000"/>
                  </a:solidFill>
                  <a:latin typeface="+mn-lt"/>
                </a:rPr>
                <a:t>HOV Lanes</a:t>
              </a:r>
              <a:endParaRPr lang="en-US" altLang="en-US" sz="2800" dirty="0">
                <a:solidFill>
                  <a:srgbClr val="000000"/>
                </a:solidFill>
                <a:latin typeface="+mn-lt"/>
              </a:endParaRPr>
            </a:p>
          </p:txBody>
        </p:sp>
      </p:grpSp>
    </p:spTree>
    <p:custDataLst>
      <p:tags r:id="rId1"/>
    </p:custData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Group 11"/>
          <p:cNvGrpSpPr/>
          <p:nvPr/>
        </p:nvGrpSpPr>
        <p:grpSpPr>
          <a:xfrm>
            <a:off x="539610" y="1818816"/>
            <a:ext cx="2103120" cy="2577579"/>
            <a:chOff x="6978510" y="2066466"/>
            <a:chExt cx="2103120" cy="2577579"/>
          </a:xfrm>
        </p:grpSpPr>
        <p:pic>
          <p:nvPicPr>
            <p:cNvPr id="13" name="Picture 1026"/>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a:stretch/>
          </p:blipFill>
          <p:spPr bwMode="auto">
            <a:xfrm>
              <a:off x="6978510" y="2066466"/>
              <a:ext cx="2103120" cy="1965396"/>
            </a:xfrm>
            <a:prstGeom prst="rect">
              <a:avLst/>
            </a:prstGeom>
            <a:noFill/>
            <a:ln w="12700">
              <a:noFill/>
              <a:miter lim="800000"/>
              <a:headEnd/>
              <a:tailEnd/>
            </a:ln>
          </p:spPr>
        </p:pic>
        <p:sp>
          <p:nvSpPr>
            <p:cNvPr id="14" name="Rectangle 6"/>
            <p:cNvSpPr>
              <a:spLocks noChangeArrowheads="1"/>
            </p:cNvSpPr>
            <p:nvPr/>
          </p:nvSpPr>
          <p:spPr bwMode="auto">
            <a:xfrm>
              <a:off x="6978510" y="3638205"/>
              <a:ext cx="2103120" cy="1005840"/>
            </a:xfrm>
            <a:prstGeom prst="rect">
              <a:avLst/>
            </a:prstGeom>
            <a:solidFill>
              <a:srgbClr val="97BAFF"/>
            </a:solidFill>
            <a:ln w="12700">
              <a:noFill/>
              <a:miter lim="800000"/>
              <a:headEnd/>
              <a:tailEnd/>
            </a:ln>
          </p:spPr>
          <p:txBody>
            <a:bodyPr wrap="none" anchor="ctr"/>
            <a:lstStyle/>
            <a:p>
              <a:pPr algn="ctr">
                <a:lnSpc>
                  <a:spcPct val="90000"/>
                </a:lnSpc>
              </a:pPr>
              <a:r>
                <a:rPr lang="en-US" altLang="en-US" sz="2800" dirty="0" err="1" smtClean="0">
                  <a:solidFill>
                    <a:srgbClr val="000000"/>
                  </a:solidFill>
                  <a:latin typeface="+mn-lt"/>
                </a:rPr>
                <a:t>Busways</a:t>
              </a:r>
              <a:r>
                <a:rPr lang="en-US" altLang="en-US" sz="2800" dirty="0" smtClean="0">
                  <a:solidFill>
                    <a:srgbClr val="000000"/>
                  </a:solidFill>
                  <a:latin typeface="+mn-lt"/>
                </a:rPr>
                <a:t>/</a:t>
              </a:r>
            </a:p>
            <a:p>
              <a:pPr algn="ctr">
                <a:lnSpc>
                  <a:spcPct val="90000"/>
                </a:lnSpc>
              </a:pPr>
              <a:r>
                <a:rPr lang="en-US" altLang="en-US" sz="2800" dirty="0" err="1" smtClean="0">
                  <a:solidFill>
                    <a:srgbClr val="000000"/>
                  </a:solidFill>
                  <a:latin typeface="+mn-lt"/>
                </a:rPr>
                <a:t>Transitways</a:t>
              </a:r>
              <a:endParaRPr lang="en-US" altLang="en-US" sz="2800" dirty="0">
                <a:solidFill>
                  <a:srgbClr val="000000"/>
                </a:solidFill>
                <a:latin typeface="+mn-lt"/>
              </a:endParaRPr>
            </a:p>
          </p:txBody>
        </p:sp>
      </p:grpSp>
      <p:sp>
        <p:nvSpPr>
          <p:cNvPr id="2" name="Title 1"/>
          <p:cNvSpPr>
            <a:spLocks noGrp="1"/>
          </p:cNvSpPr>
          <p:nvPr>
            <p:ph type="title"/>
          </p:nvPr>
        </p:nvSpPr>
        <p:spPr/>
        <p:txBody>
          <a:bodyPr/>
          <a:lstStyle/>
          <a:p>
            <a:r>
              <a:rPr lang="en-US" smtClean="0"/>
              <a:t>Busways or Transitways</a:t>
            </a:r>
            <a:endParaRPr lang="en-US" dirty="0"/>
          </a:p>
        </p:txBody>
      </p:sp>
      <p:sp>
        <p:nvSpPr>
          <p:cNvPr id="3" name="Content Placeholder 2"/>
          <p:cNvSpPr>
            <a:spLocks noGrp="1"/>
          </p:cNvSpPr>
          <p:nvPr>
            <p:ph idx="1"/>
          </p:nvPr>
        </p:nvSpPr>
        <p:spPr>
          <a:xfrm>
            <a:off x="2743200" y="1901825"/>
            <a:ext cx="5943600" cy="4259263"/>
          </a:xfrm>
        </p:spPr>
        <p:txBody>
          <a:bodyPr/>
          <a:lstStyle/>
          <a:p>
            <a:r>
              <a:rPr lang="en-US" dirty="0" smtClean="0"/>
              <a:t>Facility typically used as a component of Bus Rapid Transit (BRT)</a:t>
            </a:r>
          </a:p>
          <a:p>
            <a:pPr marL="0" indent="0">
              <a:buNone/>
            </a:pPr>
            <a:endParaRPr lang="en-US" dirty="0"/>
          </a:p>
        </p:txBody>
      </p:sp>
      <p:sp>
        <p:nvSpPr>
          <p:cNvPr id="11" name="Text Box 9"/>
          <p:cNvSpPr txBox="1">
            <a:spLocks noChangeArrowheads="1"/>
          </p:cNvSpPr>
          <p:nvPr/>
        </p:nvSpPr>
        <p:spPr bwMode="auto">
          <a:xfrm>
            <a:off x="536481" y="3063471"/>
            <a:ext cx="2092419" cy="307777"/>
          </a:xfrm>
          <a:prstGeom prst="rect">
            <a:avLst/>
          </a:prstGeom>
          <a:noFill/>
          <a:ln w="12700">
            <a:noFill/>
            <a:miter lim="800000"/>
            <a:headEnd type="none" w="sm" len="sm"/>
            <a:tailEnd type="none" w="sm" len="sm"/>
          </a:ln>
        </p:spPr>
        <p:txBody>
          <a:bodyPr wrap="square">
            <a:spAutoFit/>
          </a:bodyPr>
          <a:lstStyle/>
          <a:p>
            <a:pPr>
              <a:spcBef>
                <a:spcPct val="50000"/>
              </a:spcBef>
            </a:pPr>
            <a:r>
              <a:rPr lang="en-US" sz="1400" dirty="0" smtClean="0">
                <a:solidFill>
                  <a:schemeClr val="bg1"/>
                </a:solidFill>
                <a:latin typeface="+mn-lt"/>
              </a:rPr>
              <a:t>OC </a:t>
            </a:r>
            <a:r>
              <a:rPr lang="en-US" sz="1400" dirty="0" err="1" smtClean="0">
                <a:solidFill>
                  <a:schemeClr val="bg1"/>
                </a:solidFill>
                <a:latin typeface="+mn-lt"/>
              </a:rPr>
              <a:t>Transpo</a:t>
            </a:r>
            <a:r>
              <a:rPr lang="en-US" sz="1400" dirty="0" smtClean="0">
                <a:solidFill>
                  <a:schemeClr val="bg1"/>
                </a:solidFill>
                <a:latin typeface="+mn-lt"/>
              </a:rPr>
              <a:t>, Ottawa</a:t>
            </a:r>
            <a:endParaRPr lang="en-US" sz="1400" dirty="0">
              <a:solidFill>
                <a:schemeClr val="bg1"/>
              </a:solidFill>
              <a:latin typeface="+mn-lt"/>
            </a:endParaRPr>
          </a:p>
        </p:txBody>
      </p:sp>
    </p:spTree>
    <p:custDataLst>
      <p:tags r:id="rId1"/>
    </p:custData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Bus Rapid Transit</a:t>
            </a:r>
            <a:endParaRPr lang="en-US" dirty="0"/>
          </a:p>
        </p:txBody>
      </p:sp>
      <p:sp>
        <p:nvSpPr>
          <p:cNvPr id="3" name="Content Placeholder 2"/>
          <p:cNvSpPr>
            <a:spLocks noGrp="1"/>
          </p:cNvSpPr>
          <p:nvPr>
            <p:ph idx="1"/>
          </p:nvPr>
        </p:nvSpPr>
        <p:spPr>
          <a:xfrm>
            <a:off x="457200" y="1901826"/>
            <a:ext cx="8229600" cy="4794810"/>
          </a:xfrm>
        </p:spPr>
        <p:txBody>
          <a:bodyPr>
            <a:normAutofit/>
          </a:bodyPr>
          <a:lstStyle/>
          <a:p>
            <a:r>
              <a:rPr lang="en-US" dirty="0" smtClean="0"/>
              <a:t>High-speed, high-capacity service</a:t>
            </a:r>
          </a:p>
          <a:p>
            <a:pPr lvl="1"/>
            <a:r>
              <a:rPr lang="en-US" dirty="0" smtClean="0"/>
              <a:t>Exclusive bus facility (</a:t>
            </a:r>
            <a:r>
              <a:rPr lang="en-US" dirty="0" err="1" smtClean="0"/>
              <a:t>busway</a:t>
            </a:r>
            <a:r>
              <a:rPr lang="en-US" dirty="0" smtClean="0"/>
              <a:t> or </a:t>
            </a:r>
            <a:r>
              <a:rPr lang="en-US" dirty="0" err="1" smtClean="0"/>
              <a:t>transitway</a:t>
            </a:r>
            <a:r>
              <a:rPr lang="en-US" dirty="0" smtClean="0"/>
              <a:t>)</a:t>
            </a:r>
          </a:p>
          <a:p>
            <a:pPr lvl="1"/>
            <a:r>
              <a:rPr lang="en-US" dirty="0" smtClean="0"/>
              <a:t>Vehicle flow with very few interruptions</a:t>
            </a:r>
          </a:p>
          <a:p>
            <a:pPr lvl="1"/>
            <a:r>
              <a:rPr lang="en-US" dirty="0" smtClean="0"/>
              <a:t>Measures to expedite passenger loading</a:t>
            </a:r>
          </a:p>
          <a:p>
            <a:pPr lvl="1"/>
            <a:r>
              <a:rPr lang="en-US" dirty="0" smtClean="0"/>
              <a:t>Specialized high-capacity buses</a:t>
            </a:r>
          </a:p>
          <a:p>
            <a:r>
              <a:rPr lang="en-US" dirty="0" smtClean="0"/>
              <a:t>An excellent passenger experience</a:t>
            </a:r>
          </a:p>
          <a:p>
            <a:pPr lvl="1"/>
            <a:r>
              <a:rPr lang="en-US" dirty="0" smtClean="0"/>
              <a:t>Stations included rather than merely stops</a:t>
            </a:r>
          </a:p>
          <a:p>
            <a:pPr lvl="1"/>
            <a:r>
              <a:rPr lang="en-US" dirty="0" smtClean="0"/>
              <a:t>Use of unique signing, vehicles, or color schemes to distinguish BRT service</a:t>
            </a:r>
          </a:p>
        </p:txBody>
      </p:sp>
    </p:spTree>
    <p:custDataLst>
      <p:tags r:id="rId1"/>
    </p:custData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BRT – Facilities</a:t>
            </a:r>
            <a:endParaRPr lang="en-US" dirty="0"/>
          </a:p>
        </p:txBody>
      </p:sp>
      <p:sp>
        <p:nvSpPr>
          <p:cNvPr id="3" name="Content Placeholder 2"/>
          <p:cNvSpPr>
            <a:spLocks noGrp="1"/>
          </p:cNvSpPr>
          <p:nvPr>
            <p:ph idx="1"/>
          </p:nvPr>
        </p:nvSpPr>
        <p:spPr>
          <a:xfrm>
            <a:off x="3543300" y="1901825"/>
            <a:ext cx="5143500" cy="4259263"/>
          </a:xfrm>
        </p:spPr>
        <p:txBody>
          <a:bodyPr/>
          <a:lstStyle/>
          <a:p>
            <a:pPr>
              <a:spcBef>
                <a:spcPct val="50000"/>
              </a:spcBef>
            </a:pPr>
            <a:r>
              <a:rPr lang="en-US" smtClean="0"/>
              <a:t>Busway – exclusive bus facility, grade-separated from traffic</a:t>
            </a:r>
          </a:p>
          <a:p>
            <a:pPr>
              <a:spcBef>
                <a:spcPct val="50000"/>
              </a:spcBef>
            </a:pPr>
            <a:r>
              <a:rPr lang="en-US" smtClean="0"/>
              <a:t>Transitway – exclusive bus facility, at-grade with traffic</a:t>
            </a:r>
          </a:p>
          <a:p>
            <a:pPr lvl="1"/>
            <a:r>
              <a:rPr lang="en-US" smtClean="0"/>
              <a:t>Distinction affects how the facility is analyzed</a:t>
            </a:r>
          </a:p>
          <a:p>
            <a:endParaRPr lang="en-US" dirty="0"/>
          </a:p>
        </p:txBody>
      </p:sp>
      <p:pic>
        <p:nvPicPr>
          <p:cNvPr id="6" name="Picture 10" descr="C:\Documents and Settings\pryus\My Documents\Images\jpegs\Seattle\Seattle 93-1-19.JPG"/>
          <p:cNvPicPr>
            <a:picLocks noChangeAspect="1" noChangeArrowheads="1"/>
          </p:cNvPicPr>
          <p:nvPr/>
        </p:nvPicPr>
        <p:blipFill>
          <a:blip r:embed="rId4" cstate="print">
            <a:lum bright="10000"/>
            <a:extLst>
              <a:ext uri="{28A0092B-C50C-407E-A947-70E740481C1C}">
                <a14:useLocalDpi xmlns:a14="http://schemas.microsoft.com/office/drawing/2010/main" val="0"/>
              </a:ext>
            </a:extLst>
          </a:blip>
          <a:srcRect/>
          <a:stretch>
            <a:fillRect/>
          </a:stretch>
        </p:blipFill>
        <p:spPr bwMode="auto">
          <a:xfrm>
            <a:off x="420175" y="1992085"/>
            <a:ext cx="2926080" cy="1893824"/>
          </a:xfrm>
          <a:prstGeom prst="rect">
            <a:avLst/>
          </a:prstGeom>
          <a:noFill/>
          <a:ln w="6350">
            <a:noFill/>
            <a:miter lim="800000"/>
            <a:headEnd/>
            <a:tailEnd/>
          </a:ln>
        </p:spPr>
      </p:pic>
      <p:sp>
        <p:nvSpPr>
          <p:cNvPr id="8" name="Text Box 9"/>
          <p:cNvSpPr txBox="1">
            <a:spLocks noChangeArrowheads="1"/>
          </p:cNvSpPr>
          <p:nvPr/>
        </p:nvSpPr>
        <p:spPr bwMode="auto">
          <a:xfrm>
            <a:off x="420175" y="3879212"/>
            <a:ext cx="2732097" cy="307777"/>
          </a:xfrm>
          <a:prstGeom prst="rect">
            <a:avLst/>
          </a:prstGeom>
          <a:noFill/>
          <a:ln w="12700">
            <a:noFill/>
            <a:miter lim="800000"/>
            <a:headEnd type="none" w="sm" len="sm"/>
            <a:tailEnd type="none" w="sm" len="sm"/>
          </a:ln>
        </p:spPr>
        <p:txBody>
          <a:bodyPr wrap="square">
            <a:spAutoFit/>
          </a:bodyPr>
          <a:lstStyle/>
          <a:p>
            <a:pPr>
              <a:spcBef>
                <a:spcPct val="50000"/>
              </a:spcBef>
            </a:pPr>
            <a:r>
              <a:rPr lang="en-US" sz="1400" dirty="0" smtClean="0">
                <a:latin typeface="+mn-lt"/>
              </a:rPr>
              <a:t>Seattle, WA</a:t>
            </a:r>
            <a:endParaRPr lang="en-US" sz="1400" dirty="0">
              <a:solidFill>
                <a:srgbClr val="000000"/>
              </a:solidFill>
              <a:latin typeface="+mn-lt"/>
            </a:endParaRPr>
          </a:p>
        </p:txBody>
      </p:sp>
      <p:pic>
        <p:nvPicPr>
          <p:cNvPr id="10" name="Picture 4" descr="emxpioneerbig01"/>
          <p:cNvPicPr>
            <a:picLocks noChangeAspect="1" noChangeArrowheads="1"/>
          </p:cNvPicPr>
          <p:nvPr/>
        </p:nvPicPr>
        <p:blipFill rotWithShape="1">
          <a:blip r:embed="rId5" cstate="print">
            <a:lum bright="6000" contrast="6000"/>
            <a:extLst>
              <a:ext uri="{28A0092B-C50C-407E-A947-70E740481C1C}">
                <a14:useLocalDpi xmlns:a14="http://schemas.microsoft.com/office/drawing/2010/main" val="0"/>
              </a:ext>
            </a:extLst>
          </a:blip>
          <a:srcRect/>
          <a:stretch/>
        </p:blipFill>
        <p:spPr bwMode="auto">
          <a:xfrm>
            <a:off x="439225" y="4286251"/>
            <a:ext cx="2926080" cy="2006464"/>
          </a:xfrm>
          <a:prstGeom prst="rect">
            <a:avLst/>
          </a:prstGeom>
          <a:noFill/>
          <a:ln w="3175">
            <a:noFill/>
            <a:miter lim="800000"/>
            <a:headEnd/>
            <a:tailEnd/>
          </a:ln>
        </p:spPr>
      </p:pic>
      <p:sp>
        <p:nvSpPr>
          <p:cNvPr id="11" name="Text Box 9"/>
          <p:cNvSpPr txBox="1">
            <a:spLocks noChangeArrowheads="1"/>
          </p:cNvSpPr>
          <p:nvPr/>
        </p:nvSpPr>
        <p:spPr bwMode="auto">
          <a:xfrm>
            <a:off x="439225" y="6317612"/>
            <a:ext cx="2732097" cy="307777"/>
          </a:xfrm>
          <a:prstGeom prst="rect">
            <a:avLst/>
          </a:prstGeom>
          <a:noFill/>
          <a:ln w="12700">
            <a:noFill/>
            <a:miter lim="800000"/>
            <a:headEnd type="none" w="sm" len="sm"/>
            <a:tailEnd type="none" w="sm" len="sm"/>
          </a:ln>
        </p:spPr>
        <p:txBody>
          <a:bodyPr wrap="square">
            <a:spAutoFit/>
          </a:bodyPr>
          <a:lstStyle/>
          <a:p>
            <a:pPr>
              <a:spcBef>
                <a:spcPct val="50000"/>
              </a:spcBef>
            </a:pPr>
            <a:r>
              <a:rPr lang="en-US" sz="1400" dirty="0" smtClean="0">
                <a:latin typeface="+mn-lt"/>
              </a:rPr>
              <a:t>Eugene, OR</a:t>
            </a:r>
            <a:endParaRPr lang="en-US" sz="1400" dirty="0">
              <a:solidFill>
                <a:srgbClr val="000000"/>
              </a:solidFill>
              <a:latin typeface="+mn-lt"/>
            </a:endParaRPr>
          </a:p>
        </p:txBody>
      </p:sp>
    </p:spTree>
    <p:custDataLst>
      <p:tags r:id="rId1"/>
    </p:custData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p:txBody>
          <a:bodyPr>
            <a:normAutofit/>
          </a:bodyPr>
          <a:lstStyle/>
          <a:p>
            <a:pPr lvl="1"/>
            <a:r>
              <a:rPr lang="en-US" sz="4000" dirty="0" smtClean="0">
                <a:solidFill>
                  <a:schemeClr val="tx2"/>
                </a:solidFill>
              </a:rPr>
              <a:t>BRT – Vehicle Flow</a:t>
            </a:r>
          </a:p>
        </p:txBody>
      </p:sp>
      <p:sp>
        <p:nvSpPr>
          <p:cNvPr id="5" name="Content Placeholder 4"/>
          <p:cNvSpPr>
            <a:spLocks noGrp="1"/>
          </p:cNvSpPr>
          <p:nvPr>
            <p:ph idx="1"/>
          </p:nvPr>
        </p:nvSpPr>
        <p:spPr/>
        <p:txBody>
          <a:bodyPr/>
          <a:lstStyle/>
          <a:p>
            <a:r>
              <a:rPr lang="en-US" dirty="0" smtClean="0"/>
              <a:t>“Rapid transit” station spacing (stations spaced far apart for limited-stop service)</a:t>
            </a:r>
          </a:p>
          <a:p>
            <a:r>
              <a:rPr lang="en-US" altLang="en-US" dirty="0" smtClean="0"/>
              <a:t>No traffic signals or stop signs</a:t>
            </a:r>
          </a:p>
          <a:p>
            <a:pPr lvl="1"/>
            <a:r>
              <a:rPr lang="en-US" altLang="en-US" dirty="0" smtClean="0"/>
              <a:t>Signal priority or pre-emption</a:t>
            </a:r>
          </a:p>
          <a:p>
            <a:pPr lvl="1"/>
            <a:r>
              <a:rPr lang="en-US" dirty="0" smtClean="0"/>
              <a:t>Automatic Vehicle Location (AVL) facilitates</a:t>
            </a:r>
            <a:endParaRPr lang="en-US" altLang="en-US" dirty="0" smtClean="0"/>
          </a:p>
          <a:p>
            <a:pPr lvl="1"/>
            <a:r>
              <a:rPr lang="en-US" altLang="en-US" dirty="0" smtClean="0"/>
              <a:t>Q</a:t>
            </a:r>
            <a:r>
              <a:rPr lang="en-US" dirty="0" smtClean="0"/>
              <a:t>ueue jumping can also cut intersection delay</a:t>
            </a:r>
            <a:endParaRPr lang="en-US" altLang="en-US" dirty="0" smtClean="0"/>
          </a:p>
          <a:p>
            <a:r>
              <a:rPr lang="en-US" altLang="en-US" dirty="0" smtClean="0"/>
              <a:t>Bus stops are off-line, or include a passing lane</a:t>
            </a:r>
          </a:p>
        </p:txBody>
      </p:sp>
    </p:spTree>
    <p:custDataLst>
      <p:tags r:id="rId1"/>
    </p:custData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BRT – Expedite Passenger Loading</a:t>
            </a:r>
            <a:endParaRPr lang="en-US" dirty="0"/>
          </a:p>
        </p:txBody>
      </p:sp>
      <p:sp>
        <p:nvSpPr>
          <p:cNvPr id="3" name="Content Placeholder 2"/>
          <p:cNvSpPr>
            <a:spLocks noGrp="1"/>
          </p:cNvSpPr>
          <p:nvPr>
            <p:ph idx="1"/>
          </p:nvPr>
        </p:nvSpPr>
        <p:spPr>
          <a:xfrm>
            <a:off x="457200" y="1901825"/>
            <a:ext cx="4953000" cy="4259263"/>
          </a:xfrm>
        </p:spPr>
        <p:txBody>
          <a:bodyPr/>
          <a:lstStyle/>
          <a:p>
            <a:r>
              <a:rPr lang="en-US" dirty="0" smtClean="0"/>
              <a:t>In-station/off-board fare collection to expedite boarding</a:t>
            </a:r>
          </a:p>
          <a:p>
            <a:r>
              <a:rPr lang="en-US" dirty="0" smtClean="0"/>
              <a:t>Low-floor boarding</a:t>
            </a:r>
          </a:p>
          <a:p>
            <a:endParaRPr lang="en-US" dirty="0"/>
          </a:p>
        </p:txBody>
      </p:sp>
      <p:pic>
        <p:nvPicPr>
          <p:cNvPr id="78850" name="Picture 2" descr="http://farm3.staticflickr.com/2713/4129217919_99d59a6a3b_z.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343069" y="1840412"/>
            <a:ext cx="3597729" cy="4796973"/>
          </a:xfrm>
          <a:prstGeom prst="rect">
            <a:avLst/>
          </a:prstGeom>
          <a:noFill/>
        </p:spPr>
      </p:pic>
      <p:sp>
        <p:nvSpPr>
          <p:cNvPr id="6" name="Text Box 9"/>
          <p:cNvSpPr txBox="1">
            <a:spLocks noChangeArrowheads="1"/>
          </p:cNvSpPr>
          <p:nvPr/>
        </p:nvSpPr>
        <p:spPr bwMode="auto">
          <a:xfrm>
            <a:off x="885045" y="6568127"/>
            <a:ext cx="2732097" cy="307777"/>
          </a:xfrm>
          <a:prstGeom prst="rect">
            <a:avLst/>
          </a:prstGeom>
          <a:noFill/>
          <a:ln w="12700">
            <a:noFill/>
            <a:miter lim="800000"/>
            <a:headEnd type="none" w="sm" len="sm"/>
            <a:tailEnd type="none" w="sm" len="sm"/>
          </a:ln>
        </p:spPr>
        <p:txBody>
          <a:bodyPr wrap="square">
            <a:spAutoFit/>
          </a:bodyPr>
          <a:lstStyle/>
          <a:p>
            <a:pPr>
              <a:spcBef>
                <a:spcPct val="50000"/>
              </a:spcBef>
            </a:pPr>
            <a:r>
              <a:rPr lang="en-US" sz="1400" dirty="0" err="1" smtClean="0">
                <a:latin typeface="+mn-lt"/>
              </a:rPr>
              <a:t>Healthline</a:t>
            </a:r>
            <a:r>
              <a:rPr lang="en-US" sz="1400" dirty="0" smtClean="0">
                <a:latin typeface="+mn-lt"/>
              </a:rPr>
              <a:t> – Cleveland, OH</a:t>
            </a:r>
            <a:endParaRPr lang="en-US" sz="1400" dirty="0">
              <a:solidFill>
                <a:srgbClr val="000000"/>
              </a:solidFill>
              <a:latin typeface="+mn-lt"/>
            </a:endParaRPr>
          </a:p>
        </p:txBody>
      </p:sp>
      <p:sp>
        <p:nvSpPr>
          <p:cNvPr id="7" name="Text Box 9"/>
          <p:cNvSpPr txBox="1">
            <a:spLocks noChangeArrowheads="1"/>
          </p:cNvSpPr>
          <p:nvPr/>
        </p:nvSpPr>
        <p:spPr bwMode="auto">
          <a:xfrm>
            <a:off x="5345101" y="6584169"/>
            <a:ext cx="2732097" cy="307777"/>
          </a:xfrm>
          <a:prstGeom prst="rect">
            <a:avLst/>
          </a:prstGeom>
          <a:noFill/>
          <a:ln w="12700">
            <a:noFill/>
            <a:miter lim="800000"/>
            <a:headEnd type="none" w="sm" len="sm"/>
            <a:tailEnd type="none" w="sm" len="sm"/>
          </a:ln>
        </p:spPr>
        <p:txBody>
          <a:bodyPr wrap="square">
            <a:spAutoFit/>
          </a:bodyPr>
          <a:lstStyle/>
          <a:p>
            <a:pPr>
              <a:spcBef>
                <a:spcPct val="50000"/>
              </a:spcBef>
            </a:pPr>
            <a:r>
              <a:rPr lang="en-US" sz="1400" dirty="0" smtClean="0">
                <a:latin typeface="+mn-lt"/>
              </a:rPr>
              <a:t>Swift – Snohomish County, WA</a:t>
            </a:r>
            <a:endParaRPr lang="en-US" sz="1400" dirty="0">
              <a:solidFill>
                <a:srgbClr val="000000"/>
              </a:solidFill>
              <a:latin typeface="+mn-lt"/>
            </a:endParaRPr>
          </a:p>
        </p:txBody>
      </p:sp>
      <p:pic>
        <p:nvPicPr>
          <p:cNvPr id="1443842"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85045" y="3790507"/>
            <a:ext cx="3657600" cy="2743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ustDataLst>
      <p:tags r:id="rId1"/>
    </p:custData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7" name="Rectangle 2"/>
          <p:cNvSpPr>
            <a:spLocks noGrp="1" noChangeArrowheads="1"/>
          </p:cNvSpPr>
          <p:nvPr>
            <p:ph type="title"/>
          </p:nvPr>
        </p:nvSpPr>
        <p:spPr/>
        <p:txBody>
          <a:bodyPr/>
          <a:lstStyle/>
          <a:p>
            <a:r>
              <a:rPr lang="en-US" smtClean="0"/>
              <a:t>BRT – Vehicles</a:t>
            </a:r>
            <a:endParaRPr lang="en-US" dirty="0" smtClean="0"/>
          </a:p>
        </p:txBody>
      </p:sp>
      <p:sp>
        <p:nvSpPr>
          <p:cNvPr id="52228" name="Rectangle 3"/>
          <p:cNvSpPr>
            <a:spLocks noGrp="1" noChangeArrowheads="1"/>
          </p:cNvSpPr>
          <p:nvPr>
            <p:ph type="body" idx="1"/>
          </p:nvPr>
        </p:nvSpPr>
        <p:spPr/>
        <p:txBody>
          <a:bodyPr>
            <a:noAutofit/>
          </a:bodyPr>
          <a:lstStyle/>
          <a:p>
            <a:r>
              <a:rPr lang="en-US" sz="2200" dirty="0" smtClean="0"/>
              <a:t>40-foot and articulated 60-foot </a:t>
            </a:r>
            <a:br>
              <a:rPr lang="en-US" sz="2200" dirty="0" smtClean="0"/>
            </a:br>
            <a:r>
              <a:rPr lang="en-US" sz="2200" dirty="0" smtClean="0"/>
              <a:t>vehicles are common</a:t>
            </a:r>
          </a:p>
          <a:p>
            <a:pPr lvl="1"/>
            <a:r>
              <a:rPr lang="en-US" sz="2200" dirty="0" smtClean="0"/>
              <a:t>Most systems using or </a:t>
            </a:r>
            <a:br>
              <a:rPr lang="en-US" sz="2200" dirty="0" smtClean="0"/>
            </a:br>
            <a:r>
              <a:rPr lang="en-US" sz="2200" dirty="0" smtClean="0"/>
              <a:t>considering low-floor buses</a:t>
            </a:r>
          </a:p>
          <a:p>
            <a:r>
              <a:rPr lang="en-US" sz="2200" dirty="0" smtClean="0"/>
              <a:t>May have doors on both sides </a:t>
            </a:r>
            <a:br>
              <a:rPr lang="en-US" sz="2200" dirty="0" smtClean="0"/>
            </a:br>
            <a:r>
              <a:rPr lang="en-US" sz="2200" dirty="0" smtClean="0"/>
              <a:t>to allow use of </a:t>
            </a:r>
            <a:br>
              <a:rPr lang="en-US" sz="2200" dirty="0" smtClean="0"/>
            </a:br>
            <a:r>
              <a:rPr lang="en-US" sz="2200" dirty="0" smtClean="0"/>
              <a:t>center-platform stations</a:t>
            </a:r>
          </a:p>
          <a:p>
            <a:r>
              <a:rPr lang="en-US" sz="2200" dirty="0" smtClean="0"/>
              <a:t>Guided bus technology (curb-guidance)</a:t>
            </a:r>
          </a:p>
          <a:p>
            <a:pPr lvl="1"/>
            <a:r>
              <a:rPr lang="en-US" sz="2200" dirty="0" smtClean="0"/>
              <a:t>Permits narrower lanes or higher speeds for a </a:t>
            </a:r>
            <a:br>
              <a:rPr lang="en-US" sz="2200" dirty="0" smtClean="0"/>
            </a:br>
            <a:r>
              <a:rPr lang="en-US" sz="2200" dirty="0" smtClean="0"/>
              <a:t>given lane width</a:t>
            </a:r>
          </a:p>
          <a:p>
            <a:r>
              <a:rPr lang="en-US" sz="2200" dirty="0" smtClean="0"/>
              <a:t>Most use conventionally-powered buses (internal combustion engines) but some are electric</a:t>
            </a:r>
            <a:endParaRPr lang="en-US" dirty="0" smtClean="0"/>
          </a:p>
        </p:txBody>
      </p:sp>
      <p:pic>
        <p:nvPicPr>
          <p:cNvPr id="76802" name="Picture 2" descr="http://farm3.staticflickr.com/2029/2308756843_64d53f7f3a_z.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148942" y="1845233"/>
            <a:ext cx="3686628" cy="2219631"/>
          </a:xfrm>
          <a:prstGeom prst="rect">
            <a:avLst/>
          </a:prstGeom>
          <a:noFill/>
        </p:spPr>
      </p:pic>
      <p:sp>
        <p:nvSpPr>
          <p:cNvPr id="5" name="Text Box 9"/>
          <p:cNvSpPr txBox="1">
            <a:spLocks noChangeArrowheads="1"/>
          </p:cNvSpPr>
          <p:nvPr/>
        </p:nvSpPr>
        <p:spPr bwMode="auto">
          <a:xfrm>
            <a:off x="5208744" y="4126833"/>
            <a:ext cx="2732097" cy="307777"/>
          </a:xfrm>
          <a:prstGeom prst="rect">
            <a:avLst/>
          </a:prstGeom>
          <a:noFill/>
          <a:ln w="12700">
            <a:noFill/>
            <a:miter lim="800000"/>
            <a:headEnd type="none" w="sm" len="sm"/>
            <a:tailEnd type="none" w="sm" len="sm"/>
          </a:ln>
        </p:spPr>
        <p:txBody>
          <a:bodyPr wrap="square">
            <a:spAutoFit/>
          </a:bodyPr>
          <a:lstStyle/>
          <a:p>
            <a:pPr>
              <a:spcBef>
                <a:spcPct val="50000"/>
              </a:spcBef>
            </a:pPr>
            <a:r>
              <a:rPr lang="en-US" sz="1400" dirty="0" smtClean="0">
                <a:latin typeface="+mn-lt"/>
              </a:rPr>
              <a:t>Orange Line – Los Angeles, CA</a:t>
            </a:r>
            <a:endParaRPr lang="en-US" sz="1400" dirty="0">
              <a:solidFill>
                <a:srgbClr val="000000"/>
              </a:solidFill>
              <a:latin typeface="+mn-lt"/>
            </a:endParaRPr>
          </a:p>
        </p:txBody>
      </p:sp>
    </p:spTree>
    <p:custDataLst>
      <p:tags r:id="rId1"/>
    </p:custData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693988"/>
            <a:ext cx="7772400" cy="1470025"/>
          </a:xfrm>
        </p:spPr>
        <p:txBody>
          <a:bodyPr/>
          <a:lstStyle/>
          <a:p>
            <a:r>
              <a:rPr lang="en-US" dirty="0" smtClean="0"/>
              <a:t>Historical Background</a:t>
            </a:r>
            <a:br>
              <a:rPr lang="en-US" dirty="0" smtClean="0"/>
            </a:br>
            <a:endParaRPr lang="en-US" dirty="0"/>
          </a:p>
        </p:txBody>
      </p:sp>
    </p:spTree>
    <p:custDataLst>
      <p:tags r:id="rId1"/>
    </p:custDataLst>
    <p:extLst>
      <p:ext uri="{BB962C8B-B14F-4D97-AF65-F5344CB8AC3E}">
        <p14:creationId xmlns:p14="http://schemas.microsoft.com/office/powerpoint/2010/main" val="1199236197"/>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BRT – Passenger Experience</a:t>
            </a:r>
            <a:endParaRPr lang="en-US" dirty="0"/>
          </a:p>
        </p:txBody>
      </p:sp>
      <p:sp>
        <p:nvSpPr>
          <p:cNvPr id="3" name="Content Placeholder 2"/>
          <p:cNvSpPr>
            <a:spLocks noGrp="1"/>
          </p:cNvSpPr>
          <p:nvPr>
            <p:ph idx="1"/>
          </p:nvPr>
        </p:nvSpPr>
        <p:spPr/>
        <p:txBody>
          <a:bodyPr/>
          <a:lstStyle/>
          <a:p>
            <a:r>
              <a:rPr lang="en-US" dirty="0" smtClean="0"/>
              <a:t>Stations included rather than merely stops</a:t>
            </a:r>
          </a:p>
          <a:p>
            <a:pPr lvl="1"/>
            <a:r>
              <a:rPr lang="en-US" dirty="0" smtClean="0"/>
              <a:t>Real-time information often provided</a:t>
            </a:r>
          </a:p>
          <a:p>
            <a:r>
              <a:rPr lang="en-US" dirty="0" smtClean="0"/>
              <a:t>Use of unique signing, vehicles, or color schemes to distinguish service</a:t>
            </a:r>
          </a:p>
        </p:txBody>
      </p:sp>
      <p:pic>
        <p:nvPicPr>
          <p:cNvPr id="4" name="Picture 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62415" y="4717774"/>
            <a:ext cx="3693701" cy="16104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pic>
        <p:nvPicPr>
          <p:cNvPr id="5" name="Picture 10"/>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664766" y="4163903"/>
            <a:ext cx="4191377" cy="2169257"/>
          </a:xfrm>
          <a:prstGeom prst="rect">
            <a:avLst/>
          </a:prstGeom>
          <a:noFill/>
          <a:ln w="9525">
            <a:noFill/>
            <a:miter lim="800000"/>
            <a:headEnd/>
            <a:tailEn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
        <p:nvSpPr>
          <p:cNvPr id="6" name="Text Box 9"/>
          <p:cNvSpPr txBox="1">
            <a:spLocks noChangeArrowheads="1"/>
          </p:cNvSpPr>
          <p:nvPr/>
        </p:nvSpPr>
        <p:spPr bwMode="auto">
          <a:xfrm>
            <a:off x="765082" y="6324602"/>
            <a:ext cx="2590800" cy="307777"/>
          </a:xfrm>
          <a:prstGeom prst="rect">
            <a:avLst/>
          </a:prstGeom>
          <a:noFill/>
          <a:ln w="12700">
            <a:noFill/>
            <a:miter lim="800000"/>
            <a:headEnd type="none" w="sm" len="sm"/>
            <a:tailEnd type="none" w="sm" len="sm"/>
          </a:ln>
        </p:spPr>
        <p:txBody>
          <a:bodyPr>
            <a:spAutoFit/>
          </a:bodyPr>
          <a:lstStyle/>
          <a:p>
            <a:pPr>
              <a:spcBef>
                <a:spcPct val="50000"/>
              </a:spcBef>
            </a:pPr>
            <a:r>
              <a:rPr lang="en-US" sz="1400" dirty="0" smtClean="0">
                <a:latin typeface="+mn-lt"/>
              </a:rPr>
              <a:t>Max – Las Vegas, NV</a:t>
            </a:r>
            <a:endParaRPr lang="en-US" sz="1400" dirty="0">
              <a:solidFill>
                <a:srgbClr val="000000"/>
              </a:solidFill>
              <a:latin typeface="+mn-lt"/>
            </a:endParaRPr>
          </a:p>
        </p:txBody>
      </p:sp>
      <p:sp>
        <p:nvSpPr>
          <p:cNvPr id="7" name="Text Box 9"/>
          <p:cNvSpPr txBox="1">
            <a:spLocks noChangeArrowheads="1"/>
          </p:cNvSpPr>
          <p:nvPr/>
        </p:nvSpPr>
        <p:spPr bwMode="auto">
          <a:xfrm>
            <a:off x="4687377" y="6324602"/>
            <a:ext cx="2590800" cy="307777"/>
          </a:xfrm>
          <a:prstGeom prst="rect">
            <a:avLst/>
          </a:prstGeom>
          <a:noFill/>
          <a:ln w="12700">
            <a:noFill/>
            <a:miter lim="800000"/>
            <a:headEnd type="none" w="sm" len="sm"/>
            <a:tailEnd type="none" w="sm" len="sm"/>
          </a:ln>
        </p:spPr>
        <p:txBody>
          <a:bodyPr>
            <a:spAutoFit/>
          </a:bodyPr>
          <a:lstStyle/>
          <a:p>
            <a:pPr>
              <a:spcBef>
                <a:spcPct val="50000"/>
              </a:spcBef>
            </a:pPr>
            <a:r>
              <a:rPr lang="en-US" sz="1400" dirty="0" smtClean="0">
                <a:latin typeface="+mn-lt"/>
              </a:rPr>
              <a:t>Green Line – Eugene, OR</a:t>
            </a:r>
            <a:endParaRPr lang="en-US" sz="1400" dirty="0">
              <a:solidFill>
                <a:srgbClr val="000000"/>
              </a:solidFill>
              <a:latin typeface="+mn-lt"/>
            </a:endParaRPr>
          </a:p>
        </p:txBody>
      </p:sp>
    </p:spTree>
    <p:custDataLst>
      <p:tags r:id="rId1"/>
    </p:custData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Paratransit</a:t>
            </a:r>
            <a:endParaRPr lang="en-US" dirty="0"/>
          </a:p>
        </p:txBody>
      </p:sp>
      <p:sp>
        <p:nvSpPr>
          <p:cNvPr id="4" name="Content Placeholder 3"/>
          <p:cNvSpPr>
            <a:spLocks noGrp="1"/>
          </p:cNvSpPr>
          <p:nvPr>
            <p:ph idx="1"/>
          </p:nvPr>
        </p:nvSpPr>
        <p:spPr/>
        <p:txBody>
          <a:bodyPr/>
          <a:lstStyle/>
          <a:p>
            <a:r>
              <a:rPr lang="en-US" dirty="0" smtClean="0"/>
              <a:t>Paratransit is the most flexible mode:</a:t>
            </a:r>
          </a:p>
          <a:p>
            <a:pPr lvl="1"/>
            <a:r>
              <a:rPr lang="en-US" dirty="0" smtClean="0"/>
              <a:t>Activated in response to user requests (typically door-to-door or curb-to-curb)</a:t>
            </a:r>
          </a:p>
          <a:p>
            <a:pPr lvl="1"/>
            <a:r>
              <a:rPr lang="en-US" dirty="0" smtClean="0"/>
              <a:t>Variable route</a:t>
            </a:r>
          </a:p>
          <a:p>
            <a:pPr lvl="1"/>
            <a:r>
              <a:rPr lang="en-US" dirty="0" smtClean="0"/>
              <a:t>Provided as shared ride</a:t>
            </a:r>
          </a:p>
          <a:p>
            <a:r>
              <a:rPr lang="en-US" dirty="0" smtClean="0"/>
              <a:t>Most common type of                                      transit system because                                        mandated by ADA</a:t>
            </a:r>
          </a:p>
          <a:p>
            <a:r>
              <a:rPr lang="en-US" dirty="0" smtClean="0"/>
              <a:t>Most costly mode per-trip</a:t>
            </a:r>
          </a:p>
          <a:p>
            <a:endParaRPr lang="en-US" dirty="0"/>
          </a:p>
        </p:txBody>
      </p:sp>
      <p:pic>
        <p:nvPicPr>
          <p:cNvPr id="1030146" name="Picture 2" descr="http://farm3.staticflickr.com/2748/4518434320_2df296539b.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014451" y="3557380"/>
            <a:ext cx="3915185" cy="3171826"/>
          </a:xfrm>
          <a:prstGeom prst="rect">
            <a:avLst/>
          </a:prstGeom>
          <a:noFill/>
        </p:spPr>
      </p:pic>
      <p:sp>
        <p:nvSpPr>
          <p:cNvPr id="5" name="Rectangle 4"/>
          <p:cNvSpPr/>
          <p:nvPr/>
        </p:nvSpPr>
        <p:spPr>
          <a:xfrm>
            <a:off x="4993884" y="6388586"/>
            <a:ext cx="1196161" cy="307777"/>
          </a:xfrm>
          <a:prstGeom prst="rect">
            <a:avLst/>
          </a:prstGeom>
        </p:spPr>
        <p:txBody>
          <a:bodyPr wrap="none">
            <a:spAutoFit/>
          </a:bodyPr>
          <a:lstStyle/>
          <a:p>
            <a:r>
              <a:rPr lang="en-US" sz="1400" dirty="0" smtClean="0">
                <a:latin typeface="+mn-lt"/>
              </a:rPr>
              <a:t>Stockton, CA</a:t>
            </a:r>
            <a:endParaRPr lang="en-US" sz="1400" dirty="0">
              <a:latin typeface="+mn-lt"/>
            </a:endParaRPr>
          </a:p>
        </p:txBody>
      </p:sp>
    </p:spTree>
    <p:custDataLst>
      <p:tags r:id="rId1"/>
    </p:custData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2"/>
          <p:cNvSpPr>
            <a:spLocks noGrp="1" noChangeArrowheads="1"/>
          </p:cNvSpPr>
          <p:nvPr>
            <p:ph type="title"/>
          </p:nvPr>
        </p:nvSpPr>
        <p:spPr>
          <a:xfrm>
            <a:off x="457200" y="808038"/>
            <a:ext cx="8686800" cy="822325"/>
          </a:xfrm>
        </p:spPr>
        <p:txBody>
          <a:bodyPr/>
          <a:lstStyle/>
          <a:p>
            <a:r>
              <a:rPr lang="en-US" sz="3100" dirty="0" smtClean="0"/>
              <a:t>ADA Complementary Paratransit Service</a:t>
            </a:r>
          </a:p>
        </p:txBody>
      </p:sp>
      <p:sp>
        <p:nvSpPr>
          <p:cNvPr id="48131" name="Rectangle 3"/>
          <p:cNvSpPr>
            <a:spLocks noGrp="1" noChangeArrowheads="1"/>
          </p:cNvSpPr>
          <p:nvPr>
            <p:ph idx="1"/>
          </p:nvPr>
        </p:nvSpPr>
        <p:spPr>
          <a:xfrm>
            <a:off x="457200" y="1901825"/>
            <a:ext cx="8477250" cy="4716689"/>
          </a:xfrm>
        </p:spPr>
        <p:txBody>
          <a:bodyPr/>
          <a:lstStyle/>
          <a:p>
            <a:pPr>
              <a:lnSpc>
                <a:spcPct val="100000"/>
              </a:lnSpc>
              <a:spcBef>
                <a:spcPts val="1000"/>
              </a:spcBef>
              <a:spcAft>
                <a:spcPts val="1000"/>
              </a:spcAft>
            </a:pPr>
            <a:r>
              <a:rPr lang="en-US" sz="2400" dirty="0" smtClean="0"/>
              <a:t>Public entities operating a fixed-route system shall provide complementary paratransit services for riders who cannot independently use fixed route service, due to disability</a:t>
            </a:r>
          </a:p>
          <a:p>
            <a:pPr>
              <a:lnSpc>
                <a:spcPct val="100000"/>
              </a:lnSpc>
              <a:spcBef>
                <a:spcPts val="1000"/>
              </a:spcBef>
              <a:spcAft>
                <a:spcPts val="1000"/>
              </a:spcAft>
            </a:pPr>
            <a:r>
              <a:rPr lang="en-US" sz="2400" u="sng" dirty="0" smtClean="0"/>
              <a:t>Does not</a:t>
            </a:r>
            <a:r>
              <a:rPr lang="en-US" sz="2400" dirty="0" smtClean="0"/>
              <a:t> apply to commuter bus, commuter rail, or intercity rail systems</a:t>
            </a:r>
          </a:p>
          <a:p>
            <a:pPr>
              <a:lnSpc>
                <a:spcPct val="100000"/>
              </a:lnSpc>
              <a:spcBef>
                <a:spcPts val="1000"/>
              </a:spcBef>
              <a:spcAft>
                <a:spcPts val="1000"/>
              </a:spcAft>
            </a:pPr>
            <a:r>
              <a:rPr lang="en-US" sz="2400" dirty="0" smtClean="0"/>
              <a:t>Determined based on an individual’s ability to use fixed route system</a:t>
            </a:r>
            <a:endParaRPr lang="en-US" sz="2400" dirty="0" smtClean="0">
              <a:cs typeface="Tahoma" pitchFamily="34" charset="0"/>
            </a:endParaRPr>
          </a:p>
          <a:p>
            <a:pPr>
              <a:lnSpc>
                <a:spcPct val="100000"/>
              </a:lnSpc>
              <a:spcBef>
                <a:spcPts val="1000"/>
              </a:spcBef>
              <a:spcAft>
                <a:spcPts val="1000"/>
              </a:spcAft>
            </a:pPr>
            <a:r>
              <a:rPr lang="en-US" sz="2400" dirty="0" smtClean="0">
                <a:cs typeface="Tahoma" pitchFamily="34" charset="0"/>
              </a:rPr>
              <a:t>NTI courses </a:t>
            </a:r>
            <a:r>
              <a:rPr lang="en-US" sz="2400" b="1" dirty="0" smtClean="0">
                <a:cs typeface="Tahoma" pitchFamily="34" charset="0"/>
              </a:rPr>
              <a:t>Comprehensive ADA Paratransit Eligibility</a:t>
            </a:r>
            <a:r>
              <a:rPr lang="en-US" sz="2400" dirty="0" smtClean="0">
                <a:cs typeface="Tahoma" pitchFamily="34" charset="0"/>
              </a:rPr>
              <a:t> and </a:t>
            </a:r>
            <a:r>
              <a:rPr lang="en-US" sz="2400" b="1" dirty="0" smtClean="0">
                <a:cs typeface="Tahoma" pitchFamily="34" charset="0"/>
              </a:rPr>
              <a:t>Paratransit Management &amp; Operations </a:t>
            </a:r>
            <a:endParaRPr lang="en-US" sz="2400" b="1" dirty="0" smtClean="0"/>
          </a:p>
        </p:txBody>
      </p:sp>
    </p:spTree>
    <p:custDataLst>
      <p:tags r:id="rId1"/>
    </p:custDataLst>
    <p:extLst>
      <p:ext uri="{BB962C8B-B14F-4D97-AF65-F5344CB8AC3E}">
        <p14:creationId xmlns:p14="http://schemas.microsoft.com/office/powerpoint/2010/main" val="1771399484"/>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Line 37"/>
          <p:cNvSpPr>
            <a:spLocks noChangeShapeType="1"/>
          </p:cNvSpPr>
          <p:nvPr/>
        </p:nvSpPr>
        <p:spPr bwMode="auto">
          <a:xfrm>
            <a:off x="846138" y="3213100"/>
            <a:ext cx="7772400" cy="0"/>
          </a:xfrm>
          <a:prstGeom prst="line">
            <a:avLst/>
          </a:prstGeom>
          <a:noFill/>
          <a:ln w="25400">
            <a:solidFill>
              <a:schemeClr val="tx1"/>
            </a:solidFill>
            <a:round/>
            <a:headEnd/>
            <a:tailEnd/>
          </a:ln>
        </p:spPr>
        <p:txBody>
          <a:bodyPr/>
          <a:lstStyle/>
          <a:p>
            <a:endParaRPr lang="en-US" sz="2000" dirty="0">
              <a:solidFill>
                <a:srgbClr val="000000"/>
              </a:solidFill>
              <a:latin typeface="+mn-lt"/>
            </a:endParaRPr>
          </a:p>
        </p:txBody>
      </p:sp>
      <p:sp>
        <p:nvSpPr>
          <p:cNvPr id="19459" name="Line 38"/>
          <p:cNvSpPr>
            <a:spLocks noChangeShapeType="1"/>
          </p:cNvSpPr>
          <p:nvPr/>
        </p:nvSpPr>
        <p:spPr bwMode="auto">
          <a:xfrm>
            <a:off x="1185863" y="3213100"/>
            <a:ext cx="0" cy="228600"/>
          </a:xfrm>
          <a:prstGeom prst="line">
            <a:avLst/>
          </a:prstGeom>
          <a:noFill/>
          <a:ln w="25400">
            <a:solidFill>
              <a:schemeClr val="tx1"/>
            </a:solidFill>
            <a:round/>
            <a:headEnd/>
            <a:tailEnd/>
          </a:ln>
        </p:spPr>
        <p:txBody>
          <a:bodyPr/>
          <a:lstStyle/>
          <a:p>
            <a:endParaRPr lang="en-US" sz="2000" dirty="0">
              <a:solidFill>
                <a:srgbClr val="000000"/>
              </a:solidFill>
              <a:latin typeface="+mn-lt"/>
            </a:endParaRPr>
          </a:p>
        </p:txBody>
      </p:sp>
      <p:sp>
        <p:nvSpPr>
          <p:cNvPr id="19460" name="Line 39"/>
          <p:cNvSpPr>
            <a:spLocks noChangeShapeType="1"/>
          </p:cNvSpPr>
          <p:nvPr/>
        </p:nvSpPr>
        <p:spPr bwMode="auto">
          <a:xfrm>
            <a:off x="2043706" y="3213100"/>
            <a:ext cx="0" cy="228600"/>
          </a:xfrm>
          <a:prstGeom prst="line">
            <a:avLst/>
          </a:prstGeom>
          <a:noFill/>
          <a:ln w="25400">
            <a:solidFill>
              <a:schemeClr val="tx1"/>
            </a:solidFill>
            <a:round/>
            <a:headEnd/>
            <a:tailEnd/>
          </a:ln>
        </p:spPr>
        <p:txBody>
          <a:bodyPr/>
          <a:lstStyle/>
          <a:p>
            <a:endParaRPr lang="en-US" sz="2000" dirty="0">
              <a:solidFill>
                <a:srgbClr val="000000"/>
              </a:solidFill>
              <a:latin typeface="+mn-lt"/>
            </a:endParaRPr>
          </a:p>
        </p:txBody>
      </p:sp>
      <p:sp>
        <p:nvSpPr>
          <p:cNvPr id="19461" name="Line 40"/>
          <p:cNvSpPr>
            <a:spLocks noChangeShapeType="1"/>
          </p:cNvSpPr>
          <p:nvPr/>
        </p:nvSpPr>
        <p:spPr bwMode="auto">
          <a:xfrm>
            <a:off x="3127175" y="3213100"/>
            <a:ext cx="0" cy="228600"/>
          </a:xfrm>
          <a:prstGeom prst="line">
            <a:avLst/>
          </a:prstGeom>
          <a:noFill/>
          <a:ln w="25400">
            <a:solidFill>
              <a:schemeClr val="tx1"/>
            </a:solidFill>
            <a:round/>
            <a:headEnd/>
            <a:tailEnd/>
          </a:ln>
        </p:spPr>
        <p:txBody>
          <a:bodyPr/>
          <a:lstStyle/>
          <a:p>
            <a:endParaRPr lang="en-US" sz="2000" dirty="0">
              <a:solidFill>
                <a:srgbClr val="000000"/>
              </a:solidFill>
              <a:latin typeface="+mn-lt"/>
            </a:endParaRPr>
          </a:p>
        </p:txBody>
      </p:sp>
      <p:sp>
        <p:nvSpPr>
          <p:cNvPr id="19462" name="Line 41"/>
          <p:cNvSpPr>
            <a:spLocks noChangeShapeType="1"/>
          </p:cNvSpPr>
          <p:nvPr/>
        </p:nvSpPr>
        <p:spPr bwMode="auto">
          <a:xfrm>
            <a:off x="4437063" y="3213100"/>
            <a:ext cx="0" cy="228600"/>
          </a:xfrm>
          <a:prstGeom prst="line">
            <a:avLst/>
          </a:prstGeom>
          <a:noFill/>
          <a:ln w="25400">
            <a:solidFill>
              <a:schemeClr val="tx1"/>
            </a:solidFill>
            <a:round/>
            <a:headEnd/>
            <a:tailEnd/>
          </a:ln>
        </p:spPr>
        <p:txBody>
          <a:bodyPr/>
          <a:lstStyle/>
          <a:p>
            <a:endParaRPr lang="en-US" sz="2000" dirty="0">
              <a:solidFill>
                <a:srgbClr val="000000"/>
              </a:solidFill>
              <a:latin typeface="+mn-lt"/>
            </a:endParaRPr>
          </a:p>
        </p:txBody>
      </p:sp>
      <p:sp>
        <p:nvSpPr>
          <p:cNvPr id="19463" name="Line 42"/>
          <p:cNvSpPr>
            <a:spLocks noChangeShapeType="1"/>
          </p:cNvSpPr>
          <p:nvPr/>
        </p:nvSpPr>
        <p:spPr bwMode="auto">
          <a:xfrm>
            <a:off x="5519738" y="3213100"/>
            <a:ext cx="0" cy="228600"/>
          </a:xfrm>
          <a:prstGeom prst="line">
            <a:avLst/>
          </a:prstGeom>
          <a:noFill/>
          <a:ln w="25400">
            <a:solidFill>
              <a:schemeClr val="tx1"/>
            </a:solidFill>
            <a:round/>
            <a:headEnd/>
            <a:tailEnd/>
          </a:ln>
        </p:spPr>
        <p:txBody>
          <a:bodyPr/>
          <a:lstStyle/>
          <a:p>
            <a:endParaRPr lang="en-US" sz="2000" dirty="0">
              <a:solidFill>
                <a:srgbClr val="000000"/>
              </a:solidFill>
              <a:latin typeface="+mn-lt"/>
            </a:endParaRPr>
          </a:p>
        </p:txBody>
      </p:sp>
      <p:sp>
        <p:nvSpPr>
          <p:cNvPr id="19464" name="Line 43"/>
          <p:cNvSpPr>
            <a:spLocks noChangeShapeType="1"/>
          </p:cNvSpPr>
          <p:nvPr/>
        </p:nvSpPr>
        <p:spPr bwMode="auto">
          <a:xfrm>
            <a:off x="6985147" y="3213100"/>
            <a:ext cx="0" cy="228600"/>
          </a:xfrm>
          <a:prstGeom prst="line">
            <a:avLst/>
          </a:prstGeom>
          <a:noFill/>
          <a:ln w="25400">
            <a:solidFill>
              <a:schemeClr val="tx1"/>
            </a:solidFill>
            <a:round/>
            <a:headEnd/>
            <a:tailEnd/>
          </a:ln>
        </p:spPr>
        <p:txBody>
          <a:bodyPr/>
          <a:lstStyle/>
          <a:p>
            <a:endParaRPr lang="en-US" sz="2000" dirty="0">
              <a:solidFill>
                <a:srgbClr val="000000"/>
              </a:solidFill>
              <a:latin typeface="+mn-lt"/>
            </a:endParaRPr>
          </a:p>
        </p:txBody>
      </p:sp>
      <p:sp>
        <p:nvSpPr>
          <p:cNvPr id="19465" name="Line 44"/>
          <p:cNvSpPr>
            <a:spLocks noChangeShapeType="1"/>
          </p:cNvSpPr>
          <p:nvPr/>
        </p:nvSpPr>
        <p:spPr bwMode="auto">
          <a:xfrm>
            <a:off x="8246388" y="3213100"/>
            <a:ext cx="0" cy="228600"/>
          </a:xfrm>
          <a:prstGeom prst="line">
            <a:avLst/>
          </a:prstGeom>
          <a:noFill/>
          <a:ln w="25400">
            <a:solidFill>
              <a:schemeClr val="tx1"/>
            </a:solidFill>
            <a:round/>
            <a:headEnd/>
            <a:tailEnd/>
          </a:ln>
        </p:spPr>
        <p:txBody>
          <a:bodyPr/>
          <a:lstStyle/>
          <a:p>
            <a:endParaRPr lang="en-US" sz="2000" dirty="0">
              <a:solidFill>
                <a:srgbClr val="000000"/>
              </a:solidFill>
              <a:latin typeface="+mn-lt"/>
            </a:endParaRPr>
          </a:p>
        </p:txBody>
      </p:sp>
      <p:sp>
        <p:nvSpPr>
          <p:cNvPr id="19466" name="Text Box 45"/>
          <p:cNvSpPr txBox="1">
            <a:spLocks noChangeArrowheads="1"/>
          </p:cNvSpPr>
          <p:nvPr/>
        </p:nvSpPr>
        <p:spPr bwMode="auto">
          <a:xfrm>
            <a:off x="574675" y="3441700"/>
            <a:ext cx="1084263" cy="707886"/>
          </a:xfrm>
          <a:prstGeom prst="rect">
            <a:avLst/>
          </a:prstGeom>
          <a:noFill/>
          <a:ln w="9525">
            <a:noFill/>
            <a:miter lim="800000"/>
            <a:headEnd/>
            <a:tailEnd/>
          </a:ln>
        </p:spPr>
        <p:txBody>
          <a:bodyPr>
            <a:spAutoFit/>
          </a:bodyPr>
          <a:lstStyle/>
          <a:p>
            <a:pPr algn="ctr">
              <a:spcBef>
                <a:spcPct val="50000"/>
              </a:spcBef>
            </a:pPr>
            <a:r>
              <a:rPr lang="en-US" sz="2000" dirty="0">
                <a:solidFill>
                  <a:srgbClr val="000000"/>
                </a:solidFill>
                <a:latin typeface="+mn-lt"/>
                <a:cs typeface="Tahoma" pitchFamily="34" charset="0"/>
              </a:rPr>
              <a:t>Private Car</a:t>
            </a:r>
          </a:p>
        </p:txBody>
      </p:sp>
      <p:sp>
        <p:nvSpPr>
          <p:cNvPr id="19467" name="Text Box 46"/>
          <p:cNvSpPr txBox="1">
            <a:spLocks noChangeArrowheads="1"/>
          </p:cNvSpPr>
          <p:nvPr/>
        </p:nvSpPr>
        <p:spPr bwMode="auto">
          <a:xfrm>
            <a:off x="1569838" y="3441700"/>
            <a:ext cx="947737" cy="400110"/>
          </a:xfrm>
          <a:prstGeom prst="rect">
            <a:avLst/>
          </a:prstGeom>
          <a:noFill/>
          <a:ln w="9525">
            <a:noFill/>
            <a:miter lim="800000"/>
            <a:headEnd/>
            <a:tailEnd/>
          </a:ln>
        </p:spPr>
        <p:txBody>
          <a:bodyPr>
            <a:spAutoFit/>
          </a:bodyPr>
          <a:lstStyle/>
          <a:p>
            <a:pPr algn="ctr">
              <a:spcBef>
                <a:spcPct val="50000"/>
              </a:spcBef>
            </a:pPr>
            <a:r>
              <a:rPr lang="en-US" sz="2000" dirty="0" smtClean="0">
                <a:solidFill>
                  <a:srgbClr val="000000"/>
                </a:solidFill>
                <a:latin typeface="+mn-lt"/>
                <a:cs typeface="Tahoma" pitchFamily="34" charset="0"/>
              </a:rPr>
              <a:t>Taxi</a:t>
            </a:r>
            <a:endParaRPr lang="en-US" sz="2000" dirty="0">
              <a:solidFill>
                <a:srgbClr val="000000"/>
              </a:solidFill>
              <a:latin typeface="+mn-lt"/>
              <a:cs typeface="Tahoma" pitchFamily="34" charset="0"/>
            </a:endParaRPr>
          </a:p>
        </p:txBody>
      </p:sp>
      <p:sp>
        <p:nvSpPr>
          <p:cNvPr id="19468" name="Text Box 47"/>
          <p:cNvSpPr txBox="1">
            <a:spLocks noChangeArrowheads="1"/>
          </p:cNvSpPr>
          <p:nvPr/>
        </p:nvSpPr>
        <p:spPr bwMode="auto">
          <a:xfrm>
            <a:off x="2382638" y="3441700"/>
            <a:ext cx="1489075" cy="1015663"/>
          </a:xfrm>
          <a:prstGeom prst="rect">
            <a:avLst/>
          </a:prstGeom>
          <a:noFill/>
          <a:ln w="9525">
            <a:noFill/>
            <a:miter lim="800000"/>
            <a:headEnd/>
            <a:tailEnd/>
          </a:ln>
        </p:spPr>
        <p:txBody>
          <a:bodyPr>
            <a:spAutoFit/>
          </a:bodyPr>
          <a:lstStyle/>
          <a:p>
            <a:pPr algn="ctr">
              <a:spcBef>
                <a:spcPct val="50000"/>
              </a:spcBef>
            </a:pPr>
            <a:r>
              <a:rPr lang="en-US" sz="2000" dirty="0">
                <a:solidFill>
                  <a:srgbClr val="000000"/>
                </a:solidFill>
                <a:latin typeface="+mn-lt"/>
                <a:cs typeface="Tahoma" pitchFamily="34" charset="0"/>
              </a:rPr>
              <a:t>Demand Response Dial-A-Ride</a:t>
            </a:r>
          </a:p>
        </p:txBody>
      </p:sp>
      <p:sp>
        <p:nvSpPr>
          <p:cNvPr id="19469" name="Text Box 48"/>
          <p:cNvSpPr txBox="1">
            <a:spLocks noChangeArrowheads="1"/>
          </p:cNvSpPr>
          <p:nvPr/>
        </p:nvSpPr>
        <p:spPr bwMode="auto">
          <a:xfrm>
            <a:off x="3856038" y="3441700"/>
            <a:ext cx="1219200" cy="1015663"/>
          </a:xfrm>
          <a:prstGeom prst="rect">
            <a:avLst/>
          </a:prstGeom>
          <a:noFill/>
          <a:ln w="9525">
            <a:noFill/>
            <a:miter lim="800000"/>
            <a:headEnd/>
            <a:tailEnd/>
          </a:ln>
        </p:spPr>
        <p:txBody>
          <a:bodyPr>
            <a:spAutoFit/>
          </a:bodyPr>
          <a:lstStyle/>
          <a:p>
            <a:pPr algn="ctr">
              <a:spcBef>
                <a:spcPct val="50000"/>
              </a:spcBef>
            </a:pPr>
            <a:r>
              <a:rPr lang="en-US" sz="2000" dirty="0">
                <a:solidFill>
                  <a:srgbClr val="000000"/>
                </a:solidFill>
                <a:latin typeface="+mn-lt"/>
                <a:cs typeface="Tahoma" pitchFamily="34" charset="0"/>
              </a:rPr>
              <a:t>Carpool and Vanpool</a:t>
            </a:r>
          </a:p>
        </p:txBody>
      </p:sp>
      <p:sp>
        <p:nvSpPr>
          <p:cNvPr id="19470" name="Text Box 49"/>
          <p:cNvSpPr txBox="1">
            <a:spLocks noChangeArrowheads="1"/>
          </p:cNvSpPr>
          <p:nvPr/>
        </p:nvSpPr>
        <p:spPr bwMode="auto">
          <a:xfrm>
            <a:off x="5016500" y="3455988"/>
            <a:ext cx="1016165" cy="400110"/>
          </a:xfrm>
          <a:prstGeom prst="rect">
            <a:avLst/>
          </a:prstGeom>
          <a:noFill/>
          <a:ln w="9525">
            <a:noFill/>
            <a:miter lim="800000"/>
            <a:headEnd/>
            <a:tailEnd/>
          </a:ln>
        </p:spPr>
        <p:txBody>
          <a:bodyPr wrap="square">
            <a:spAutoFit/>
          </a:bodyPr>
          <a:lstStyle/>
          <a:p>
            <a:pPr algn="ctr">
              <a:spcBef>
                <a:spcPct val="50000"/>
              </a:spcBef>
            </a:pPr>
            <a:r>
              <a:rPr lang="en-US" sz="2000" dirty="0">
                <a:solidFill>
                  <a:srgbClr val="000000"/>
                </a:solidFill>
                <a:latin typeface="+mn-lt"/>
                <a:cs typeface="Tahoma" pitchFamily="34" charset="0"/>
              </a:rPr>
              <a:t>Jitneys</a:t>
            </a:r>
          </a:p>
        </p:txBody>
      </p:sp>
      <p:sp>
        <p:nvSpPr>
          <p:cNvPr id="19471" name="Text Box 50"/>
          <p:cNvSpPr txBox="1">
            <a:spLocks noChangeArrowheads="1"/>
          </p:cNvSpPr>
          <p:nvPr/>
        </p:nvSpPr>
        <p:spPr bwMode="auto">
          <a:xfrm>
            <a:off x="6156338" y="3441700"/>
            <a:ext cx="1657618" cy="707886"/>
          </a:xfrm>
          <a:prstGeom prst="rect">
            <a:avLst/>
          </a:prstGeom>
          <a:noFill/>
          <a:ln w="9525">
            <a:noFill/>
            <a:miter lim="800000"/>
            <a:headEnd/>
            <a:tailEnd/>
          </a:ln>
        </p:spPr>
        <p:txBody>
          <a:bodyPr wrap="square">
            <a:spAutoFit/>
          </a:bodyPr>
          <a:lstStyle/>
          <a:p>
            <a:pPr algn="ctr">
              <a:spcBef>
                <a:spcPct val="50000"/>
              </a:spcBef>
            </a:pPr>
            <a:r>
              <a:rPr lang="en-US" sz="2000" dirty="0">
                <a:solidFill>
                  <a:srgbClr val="000000"/>
                </a:solidFill>
                <a:latin typeface="+mn-lt"/>
                <a:cs typeface="Tahoma" pitchFamily="34" charset="0"/>
              </a:rPr>
              <a:t>Subscription Bus/Van</a:t>
            </a:r>
          </a:p>
        </p:txBody>
      </p:sp>
      <p:sp>
        <p:nvSpPr>
          <p:cNvPr id="19472" name="Text Box 51"/>
          <p:cNvSpPr txBox="1">
            <a:spLocks noChangeArrowheads="1"/>
          </p:cNvSpPr>
          <p:nvPr/>
        </p:nvSpPr>
        <p:spPr bwMode="auto">
          <a:xfrm>
            <a:off x="7771725" y="3441700"/>
            <a:ext cx="947738" cy="707886"/>
          </a:xfrm>
          <a:prstGeom prst="rect">
            <a:avLst/>
          </a:prstGeom>
          <a:noFill/>
          <a:ln w="9525">
            <a:noFill/>
            <a:miter lim="800000"/>
            <a:headEnd/>
            <a:tailEnd/>
          </a:ln>
        </p:spPr>
        <p:txBody>
          <a:bodyPr>
            <a:spAutoFit/>
          </a:bodyPr>
          <a:lstStyle/>
          <a:p>
            <a:pPr algn="ctr">
              <a:spcBef>
                <a:spcPct val="50000"/>
              </a:spcBef>
            </a:pPr>
            <a:r>
              <a:rPr lang="en-US" sz="2000" dirty="0">
                <a:solidFill>
                  <a:srgbClr val="000000"/>
                </a:solidFill>
                <a:latin typeface="+mn-lt"/>
                <a:cs typeface="Tahoma" pitchFamily="34" charset="0"/>
              </a:rPr>
              <a:t>Fixed Route</a:t>
            </a:r>
          </a:p>
        </p:txBody>
      </p:sp>
      <p:sp>
        <p:nvSpPr>
          <p:cNvPr id="19473" name="Rectangle 52"/>
          <p:cNvSpPr>
            <a:spLocks noChangeArrowheads="1"/>
          </p:cNvSpPr>
          <p:nvPr/>
        </p:nvSpPr>
        <p:spPr bwMode="auto">
          <a:xfrm>
            <a:off x="2042556" y="2222500"/>
            <a:ext cx="4941444" cy="990600"/>
          </a:xfrm>
          <a:prstGeom prst="rect">
            <a:avLst/>
          </a:prstGeom>
          <a:noFill/>
          <a:ln w="25400">
            <a:solidFill>
              <a:schemeClr val="tx1"/>
            </a:solidFill>
            <a:prstDash val="sysDot"/>
            <a:miter lim="800000"/>
            <a:headEnd/>
            <a:tailEnd/>
          </a:ln>
        </p:spPr>
        <p:txBody>
          <a:bodyPr wrap="none" anchor="ctr"/>
          <a:lstStyle/>
          <a:p>
            <a:endParaRPr lang="en-US" sz="2000" dirty="0">
              <a:solidFill>
                <a:srgbClr val="000000"/>
              </a:solidFill>
              <a:latin typeface="+mn-lt"/>
              <a:cs typeface="Tahoma" pitchFamily="34" charset="0"/>
            </a:endParaRPr>
          </a:p>
        </p:txBody>
      </p:sp>
      <p:sp>
        <p:nvSpPr>
          <p:cNvPr id="19474" name="Text Box 53"/>
          <p:cNvSpPr txBox="1">
            <a:spLocks noChangeArrowheads="1"/>
          </p:cNvSpPr>
          <p:nvPr/>
        </p:nvSpPr>
        <p:spPr bwMode="auto">
          <a:xfrm>
            <a:off x="3217863" y="2527300"/>
            <a:ext cx="2505075" cy="707886"/>
          </a:xfrm>
          <a:prstGeom prst="rect">
            <a:avLst/>
          </a:prstGeom>
          <a:noFill/>
          <a:ln w="9525">
            <a:noFill/>
            <a:miter lim="800000"/>
            <a:headEnd/>
            <a:tailEnd/>
          </a:ln>
        </p:spPr>
        <p:txBody>
          <a:bodyPr>
            <a:spAutoFit/>
          </a:bodyPr>
          <a:lstStyle/>
          <a:p>
            <a:pPr>
              <a:spcBef>
                <a:spcPct val="50000"/>
              </a:spcBef>
            </a:pPr>
            <a:r>
              <a:rPr lang="en-US" sz="2000" b="1" dirty="0">
                <a:solidFill>
                  <a:srgbClr val="000000"/>
                </a:solidFill>
                <a:latin typeface="+mn-lt"/>
                <a:cs typeface="Tahoma" pitchFamily="34" charset="0"/>
              </a:rPr>
              <a:t>Paratransit Services</a:t>
            </a:r>
          </a:p>
        </p:txBody>
      </p:sp>
      <p:sp>
        <p:nvSpPr>
          <p:cNvPr id="19475" name="Line 37"/>
          <p:cNvSpPr>
            <a:spLocks noChangeShapeType="1"/>
          </p:cNvSpPr>
          <p:nvPr/>
        </p:nvSpPr>
        <p:spPr bwMode="auto">
          <a:xfrm>
            <a:off x="846138" y="5495300"/>
            <a:ext cx="7180262" cy="0"/>
          </a:xfrm>
          <a:prstGeom prst="line">
            <a:avLst/>
          </a:prstGeom>
          <a:noFill/>
          <a:ln w="25400">
            <a:solidFill>
              <a:schemeClr val="tx1"/>
            </a:solidFill>
            <a:round/>
            <a:headEnd/>
            <a:tailEnd/>
          </a:ln>
        </p:spPr>
        <p:txBody>
          <a:bodyPr/>
          <a:lstStyle/>
          <a:p>
            <a:endParaRPr lang="en-US" sz="2000" dirty="0">
              <a:solidFill>
                <a:srgbClr val="000000"/>
              </a:solidFill>
              <a:latin typeface="+mn-lt"/>
            </a:endParaRPr>
          </a:p>
        </p:txBody>
      </p:sp>
      <p:sp>
        <p:nvSpPr>
          <p:cNvPr id="19476" name="Text Box 53"/>
          <p:cNvSpPr txBox="1">
            <a:spLocks noChangeArrowheads="1"/>
          </p:cNvSpPr>
          <p:nvPr/>
        </p:nvSpPr>
        <p:spPr bwMode="auto">
          <a:xfrm>
            <a:off x="3217863" y="5661988"/>
            <a:ext cx="2505075" cy="400110"/>
          </a:xfrm>
          <a:prstGeom prst="rect">
            <a:avLst/>
          </a:prstGeom>
          <a:noFill/>
          <a:ln w="9525">
            <a:noFill/>
            <a:miter lim="800000"/>
            <a:headEnd/>
            <a:tailEnd/>
          </a:ln>
        </p:spPr>
        <p:txBody>
          <a:bodyPr>
            <a:spAutoFit/>
          </a:bodyPr>
          <a:lstStyle/>
          <a:p>
            <a:pPr algn="ctr">
              <a:spcBef>
                <a:spcPct val="50000"/>
              </a:spcBef>
            </a:pPr>
            <a:r>
              <a:rPr lang="en-US" sz="2000" b="1" dirty="0">
                <a:solidFill>
                  <a:srgbClr val="000000"/>
                </a:solidFill>
                <a:latin typeface="+mn-lt"/>
                <a:cs typeface="Tahoma" pitchFamily="34" charset="0"/>
              </a:rPr>
              <a:t>ADA Services</a:t>
            </a:r>
          </a:p>
        </p:txBody>
      </p:sp>
      <p:sp>
        <p:nvSpPr>
          <p:cNvPr id="19477" name="Line 42"/>
          <p:cNvSpPr>
            <a:spLocks noChangeShapeType="1"/>
          </p:cNvSpPr>
          <p:nvPr/>
        </p:nvSpPr>
        <p:spPr bwMode="auto">
          <a:xfrm>
            <a:off x="6985147" y="4595188"/>
            <a:ext cx="0" cy="900112"/>
          </a:xfrm>
          <a:prstGeom prst="line">
            <a:avLst/>
          </a:prstGeom>
          <a:noFill/>
          <a:ln w="25400">
            <a:solidFill>
              <a:schemeClr val="tx1"/>
            </a:solidFill>
            <a:round/>
            <a:headEnd type="triangle" w="lg" len="med"/>
            <a:tailEnd/>
          </a:ln>
        </p:spPr>
        <p:txBody>
          <a:bodyPr/>
          <a:lstStyle/>
          <a:p>
            <a:endParaRPr lang="en-US" sz="2000" dirty="0">
              <a:solidFill>
                <a:srgbClr val="000000"/>
              </a:solidFill>
              <a:latin typeface="+mn-lt"/>
            </a:endParaRPr>
          </a:p>
        </p:txBody>
      </p:sp>
      <p:sp>
        <p:nvSpPr>
          <p:cNvPr id="19478" name="Line 42"/>
          <p:cNvSpPr>
            <a:spLocks noChangeShapeType="1"/>
          </p:cNvSpPr>
          <p:nvPr/>
        </p:nvSpPr>
        <p:spPr bwMode="auto">
          <a:xfrm>
            <a:off x="2043706" y="4595188"/>
            <a:ext cx="0" cy="900112"/>
          </a:xfrm>
          <a:prstGeom prst="line">
            <a:avLst/>
          </a:prstGeom>
          <a:noFill/>
          <a:ln w="25400">
            <a:solidFill>
              <a:schemeClr val="tx1"/>
            </a:solidFill>
            <a:round/>
            <a:headEnd type="triangle" w="lg" len="med"/>
            <a:tailEnd/>
          </a:ln>
        </p:spPr>
        <p:txBody>
          <a:bodyPr/>
          <a:lstStyle/>
          <a:p>
            <a:endParaRPr lang="en-US" sz="2000" dirty="0">
              <a:solidFill>
                <a:srgbClr val="000000"/>
              </a:solidFill>
              <a:latin typeface="+mn-lt"/>
            </a:endParaRPr>
          </a:p>
        </p:txBody>
      </p:sp>
      <p:sp>
        <p:nvSpPr>
          <p:cNvPr id="19479" name="Line 42"/>
          <p:cNvSpPr>
            <a:spLocks noChangeShapeType="1"/>
          </p:cNvSpPr>
          <p:nvPr/>
        </p:nvSpPr>
        <p:spPr bwMode="auto">
          <a:xfrm>
            <a:off x="3127175" y="4595188"/>
            <a:ext cx="0" cy="900112"/>
          </a:xfrm>
          <a:prstGeom prst="line">
            <a:avLst/>
          </a:prstGeom>
          <a:noFill/>
          <a:ln w="25400">
            <a:solidFill>
              <a:schemeClr val="tx1"/>
            </a:solidFill>
            <a:round/>
            <a:headEnd type="triangle" w="lg" len="med"/>
            <a:tailEnd/>
          </a:ln>
        </p:spPr>
        <p:txBody>
          <a:bodyPr/>
          <a:lstStyle/>
          <a:p>
            <a:endParaRPr lang="en-US" sz="2000" dirty="0">
              <a:solidFill>
                <a:srgbClr val="000000"/>
              </a:solidFill>
              <a:latin typeface="+mn-lt"/>
            </a:endParaRPr>
          </a:p>
        </p:txBody>
      </p:sp>
      <p:sp>
        <p:nvSpPr>
          <p:cNvPr id="19480" name="Title 24"/>
          <p:cNvSpPr>
            <a:spLocks noGrp="1"/>
          </p:cNvSpPr>
          <p:nvPr>
            <p:ph type="title"/>
          </p:nvPr>
        </p:nvSpPr>
        <p:spPr/>
        <p:txBody>
          <a:bodyPr/>
          <a:lstStyle/>
          <a:p>
            <a:r>
              <a:rPr lang="en-US" dirty="0" smtClean="0"/>
              <a:t>Paratransit Service</a:t>
            </a:r>
          </a:p>
        </p:txBody>
      </p:sp>
    </p:spTree>
    <p:custDataLst>
      <p:tags r:id="rId1"/>
    </p:custData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60"/>
          <p:cNvSpPr>
            <a:spLocks noGrp="1" noChangeArrowheads="1"/>
          </p:cNvSpPr>
          <p:nvPr>
            <p:ph type="title"/>
          </p:nvPr>
        </p:nvSpPr>
        <p:spPr/>
        <p:txBody>
          <a:bodyPr/>
          <a:lstStyle/>
          <a:p>
            <a:pPr eaLnBrk="1" hangingPunct="1"/>
            <a:r>
              <a:rPr lang="en-US" dirty="0" smtClean="0"/>
              <a:t>Modes of Operation</a:t>
            </a:r>
          </a:p>
        </p:txBody>
      </p:sp>
      <p:grpSp>
        <p:nvGrpSpPr>
          <p:cNvPr id="25768" name="Group 25767"/>
          <p:cNvGrpSpPr/>
          <p:nvPr/>
        </p:nvGrpSpPr>
        <p:grpSpPr>
          <a:xfrm>
            <a:off x="747713" y="1962150"/>
            <a:ext cx="1589087" cy="2350235"/>
            <a:chOff x="747713" y="1962150"/>
            <a:chExt cx="1589087" cy="2350235"/>
          </a:xfrm>
        </p:grpSpPr>
        <p:cxnSp>
          <p:nvCxnSpPr>
            <p:cNvPr id="22532" name="AutoShape 67"/>
            <p:cNvCxnSpPr>
              <a:cxnSpLocks noChangeShapeType="1"/>
            </p:cNvCxnSpPr>
            <p:nvPr/>
          </p:nvCxnSpPr>
          <p:spPr bwMode="auto">
            <a:xfrm flipV="1">
              <a:off x="1524000" y="2038350"/>
              <a:ext cx="236538" cy="1371600"/>
            </a:xfrm>
            <a:prstGeom prst="straightConnector1">
              <a:avLst/>
            </a:prstGeom>
            <a:noFill/>
            <a:ln w="9525">
              <a:solidFill>
                <a:schemeClr val="tx1"/>
              </a:solidFill>
              <a:round/>
              <a:headEnd type="oval" w="sm" len="sm"/>
              <a:tailEnd type="triangle" w="lg" len="lg"/>
            </a:ln>
          </p:spPr>
        </p:cxnSp>
        <p:sp>
          <p:nvSpPr>
            <p:cNvPr id="25668" name="AutoShape 68"/>
            <p:cNvSpPr>
              <a:spLocks noChangeArrowheads="1"/>
            </p:cNvSpPr>
            <p:nvPr/>
          </p:nvSpPr>
          <p:spPr bwMode="auto">
            <a:xfrm>
              <a:off x="1693863" y="1962150"/>
              <a:ext cx="134937" cy="144463"/>
            </a:xfrm>
            <a:prstGeom prst="star5">
              <a:avLst/>
            </a:prstGeom>
            <a:solidFill>
              <a:srgbClr val="FFFF00"/>
            </a:solidFill>
            <a:ln w="9525">
              <a:solidFill>
                <a:schemeClr val="tx1"/>
              </a:solidFill>
              <a:miter lim="800000"/>
              <a:headEnd/>
              <a:tailEnd/>
            </a:ln>
            <a:effectLst/>
          </p:spPr>
          <p:txBody>
            <a:bodyPr wrap="none" anchor="ctr"/>
            <a:lstStyle/>
            <a:p>
              <a:pPr>
                <a:defRPr/>
              </a:pPr>
              <a:endParaRPr lang="en-US" sz="2400" dirty="0">
                <a:solidFill>
                  <a:srgbClr val="000000"/>
                </a:solidFill>
                <a:latin typeface="Tahoma"/>
              </a:endParaRPr>
            </a:p>
          </p:txBody>
        </p:sp>
        <p:sp>
          <p:nvSpPr>
            <p:cNvPr id="22534" name="Text Box 69"/>
            <p:cNvSpPr txBox="1">
              <a:spLocks noChangeArrowheads="1"/>
            </p:cNvSpPr>
            <p:nvPr/>
          </p:nvSpPr>
          <p:spPr bwMode="auto">
            <a:xfrm>
              <a:off x="747713" y="3481388"/>
              <a:ext cx="1589087" cy="830997"/>
            </a:xfrm>
            <a:prstGeom prst="rect">
              <a:avLst/>
            </a:prstGeom>
            <a:noFill/>
            <a:ln w="9525">
              <a:noFill/>
              <a:miter lim="800000"/>
              <a:headEnd/>
              <a:tailEnd/>
            </a:ln>
          </p:spPr>
          <p:txBody>
            <a:bodyPr>
              <a:spAutoFit/>
            </a:bodyPr>
            <a:lstStyle/>
            <a:p>
              <a:pPr algn="ctr">
                <a:spcBef>
                  <a:spcPct val="50000"/>
                </a:spcBef>
              </a:pPr>
              <a:r>
                <a:rPr lang="en-US" sz="2400" dirty="0">
                  <a:solidFill>
                    <a:srgbClr val="000000"/>
                  </a:solidFill>
                  <a:latin typeface="Tahoma" pitchFamily="34" charset="0"/>
                  <a:cs typeface="Tahoma" pitchFamily="34" charset="0"/>
                </a:rPr>
                <a:t>One to One</a:t>
              </a:r>
            </a:p>
          </p:txBody>
        </p:sp>
      </p:grpSp>
      <p:grpSp>
        <p:nvGrpSpPr>
          <p:cNvPr id="25770" name="Group 25769"/>
          <p:cNvGrpSpPr/>
          <p:nvPr/>
        </p:nvGrpSpPr>
        <p:grpSpPr>
          <a:xfrm>
            <a:off x="4572000" y="1962150"/>
            <a:ext cx="1863725" cy="2278797"/>
            <a:chOff x="4572000" y="2038350"/>
            <a:chExt cx="1863725" cy="2278797"/>
          </a:xfrm>
        </p:grpSpPr>
        <p:cxnSp>
          <p:nvCxnSpPr>
            <p:cNvPr id="22555" name="AutoShape 103"/>
            <p:cNvCxnSpPr>
              <a:cxnSpLocks noChangeShapeType="1"/>
            </p:cNvCxnSpPr>
            <p:nvPr/>
          </p:nvCxnSpPr>
          <p:spPr bwMode="auto">
            <a:xfrm flipV="1">
              <a:off x="5384800" y="2038350"/>
              <a:ext cx="236538" cy="1371600"/>
            </a:xfrm>
            <a:prstGeom prst="straightConnector1">
              <a:avLst/>
            </a:prstGeom>
            <a:noFill/>
            <a:ln w="9525">
              <a:solidFill>
                <a:schemeClr val="tx1"/>
              </a:solidFill>
              <a:round/>
              <a:headEnd type="triangle" w="lg" len="sm"/>
              <a:tailEnd type="oval" w="sm" len="sm"/>
            </a:ln>
          </p:spPr>
        </p:cxnSp>
        <p:cxnSp>
          <p:nvCxnSpPr>
            <p:cNvPr id="22556" name="AutoShape 104"/>
            <p:cNvCxnSpPr>
              <a:cxnSpLocks noChangeShapeType="1"/>
            </p:cNvCxnSpPr>
            <p:nvPr/>
          </p:nvCxnSpPr>
          <p:spPr bwMode="auto">
            <a:xfrm flipV="1">
              <a:off x="5384800" y="2038350"/>
              <a:ext cx="0" cy="1371600"/>
            </a:xfrm>
            <a:prstGeom prst="straightConnector1">
              <a:avLst/>
            </a:prstGeom>
            <a:noFill/>
            <a:ln w="9525">
              <a:solidFill>
                <a:schemeClr val="tx1"/>
              </a:solidFill>
              <a:round/>
              <a:headEnd type="triangle" w="lg" len="sm"/>
              <a:tailEnd type="oval" w="sm" len="sm"/>
            </a:ln>
          </p:spPr>
        </p:cxnSp>
        <p:cxnSp>
          <p:nvCxnSpPr>
            <p:cNvPr id="22557" name="AutoShape 105"/>
            <p:cNvCxnSpPr>
              <a:cxnSpLocks noChangeShapeType="1"/>
            </p:cNvCxnSpPr>
            <p:nvPr/>
          </p:nvCxnSpPr>
          <p:spPr bwMode="auto">
            <a:xfrm flipH="1" flipV="1">
              <a:off x="5113338" y="2038350"/>
              <a:ext cx="271462" cy="1371600"/>
            </a:xfrm>
            <a:prstGeom prst="straightConnector1">
              <a:avLst/>
            </a:prstGeom>
            <a:noFill/>
            <a:ln w="9525">
              <a:solidFill>
                <a:schemeClr val="tx1"/>
              </a:solidFill>
              <a:round/>
              <a:headEnd type="triangle" w="lg" len="sm"/>
              <a:tailEnd type="oval" w="sm" len="sm"/>
            </a:ln>
          </p:spPr>
        </p:cxnSp>
        <p:cxnSp>
          <p:nvCxnSpPr>
            <p:cNvPr id="22558" name="AutoShape 106"/>
            <p:cNvCxnSpPr>
              <a:cxnSpLocks noChangeShapeType="1"/>
            </p:cNvCxnSpPr>
            <p:nvPr/>
          </p:nvCxnSpPr>
          <p:spPr bwMode="auto">
            <a:xfrm flipH="1" flipV="1">
              <a:off x="4775200" y="2724150"/>
              <a:ext cx="609600" cy="685800"/>
            </a:xfrm>
            <a:prstGeom prst="straightConnector1">
              <a:avLst/>
            </a:prstGeom>
            <a:noFill/>
            <a:ln w="9525">
              <a:solidFill>
                <a:schemeClr val="tx1"/>
              </a:solidFill>
              <a:round/>
              <a:headEnd type="triangle" w="lg" len="sm"/>
              <a:tailEnd type="oval" w="sm" len="sm"/>
            </a:ln>
          </p:spPr>
        </p:cxnSp>
        <p:cxnSp>
          <p:nvCxnSpPr>
            <p:cNvPr id="22559" name="AutoShape 107"/>
            <p:cNvCxnSpPr>
              <a:cxnSpLocks noChangeShapeType="1"/>
            </p:cNvCxnSpPr>
            <p:nvPr/>
          </p:nvCxnSpPr>
          <p:spPr bwMode="auto">
            <a:xfrm flipV="1">
              <a:off x="5384800" y="2724150"/>
              <a:ext cx="609600" cy="685800"/>
            </a:xfrm>
            <a:prstGeom prst="straightConnector1">
              <a:avLst/>
            </a:prstGeom>
            <a:noFill/>
            <a:ln w="9525">
              <a:solidFill>
                <a:schemeClr val="tx1"/>
              </a:solidFill>
              <a:round/>
              <a:headEnd type="triangle" w="lg" len="sm"/>
              <a:tailEnd type="oval" w="sm" len="sm"/>
            </a:ln>
          </p:spPr>
        </p:cxnSp>
        <p:sp>
          <p:nvSpPr>
            <p:cNvPr id="25708" name="AutoShape 108"/>
            <p:cNvSpPr>
              <a:spLocks noChangeArrowheads="1"/>
            </p:cNvSpPr>
            <p:nvPr/>
          </p:nvSpPr>
          <p:spPr bwMode="auto">
            <a:xfrm>
              <a:off x="5316538" y="3336925"/>
              <a:ext cx="136525" cy="144463"/>
            </a:xfrm>
            <a:prstGeom prst="star5">
              <a:avLst/>
            </a:prstGeom>
            <a:solidFill>
              <a:srgbClr val="FFFF00"/>
            </a:solidFill>
            <a:ln w="9525">
              <a:solidFill>
                <a:schemeClr val="tx1"/>
              </a:solidFill>
              <a:miter lim="800000"/>
              <a:headEnd/>
              <a:tailEnd/>
            </a:ln>
            <a:effectLst/>
          </p:spPr>
          <p:txBody>
            <a:bodyPr wrap="none" anchor="ctr"/>
            <a:lstStyle/>
            <a:p>
              <a:pPr>
                <a:defRPr/>
              </a:pPr>
              <a:endParaRPr lang="en-US" sz="2400" dirty="0">
                <a:solidFill>
                  <a:srgbClr val="000000"/>
                </a:solidFill>
                <a:latin typeface="Tahoma"/>
              </a:endParaRPr>
            </a:p>
          </p:txBody>
        </p:sp>
        <p:sp>
          <p:nvSpPr>
            <p:cNvPr id="22561" name="Text Box 109"/>
            <p:cNvSpPr txBox="1">
              <a:spLocks noChangeArrowheads="1"/>
            </p:cNvSpPr>
            <p:nvPr/>
          </p:nvSpPr>
          <p:spPr bwMode="auto">
            <a:xfrm>
              <a:off x="4572000" y="3486150"/>
              <a:ext cx="1863725" cy="830997"/>
            </a:xfrm>
            <a:prstGeom prst="rect">
              <a:avLst/>
            </a:prstGeom>
            <a:noFill/>
            <a:ln w="9525">
              <a:noFill/>
              <a:miter lim="800000"/>
              <a:headEnd/>
              <a:tailEnd/>
            </a:ln>
          </p:spPr>
          <p:txBody>
            <a:bodyPr>
              <a:spAutoFit/>
            </a:bodyPr>
            <a:lstStyle/>
            <a:p>
              <a:pPr algn="ctr">
                <a:spcBef>
                  <a:spcPct val="50000"/>
                </a:spcBef>
              </a:pPr>
              <a:r>
                <a:rPr lang="en-US" sz="2400" dirty="0">
                  <a:solidFill>
                    <a:srgbClr val="000000"/>
                  </a:solidFill>
                  <a:latin typeface="Tahoma" pitchFamily="34" charset="0"/>
                  <a:cs typeface="Tahoma" pitchFamily="34" charset="0"/>
                </a:rPr>
                <a:t>Many to One</a:t>
              </a:r>
            </a:p>
          </p:txBody>
        </p:sp>
      </p:grpSp>
      <p:grpSp>
        <p:nvGrpSpPr>
          <p:cNvPr id="25771" name="Group 25770"/>
          <p:cNvGrpSpPr/>
          <p:nvPr/>
        </p:nvGrpSpPr>
        <p:grpSpPr>
          <a:xfrm>
            <a:off x="6724650" y="1962150"/>
            <a:ext cx="1931988" cy="1912640"/>
            <a:chOff x="6724650" y="2038350"/>
            <a:chExt cx="1931988" cy="1912640"/>
          </a:xfrm>
        </p:grpSpPr>
        <p:sp>
          <p:nvSpPr>
            <p:cNvPr id="22562" name="Text Box 131"/>
            <p:cNvSpPr txBox="1">
              <a:spLocks noChangeArrowheads="1"/>
            </p:cNvSpPr>
            <p:nvPr/>
          </p:nvSpPr>
          <p:spPr bwMode="auto">
            <a:xfrm>
              <a:off x="6724650" y="3489325"/>
              <a:ext cx="1931988" cy="461665"/>
            </a:xfrm>
            <a:prstGeom prst="rect">
              <a:avLst/>
            </a:prstGeom>
            <a:noFill/>
            <a:ln w="9525">
              <a:noFill/>
              <a:miter lim="800000"/>
              <a:headEnd/>
              <a:tailEnd/>
            </a:ln>
          </p:spPr>
          <p:txBody>
            <a:bodyPr>
              <a:spAutoFit/>
            </a:bodyPr>
            <a:lstStyle/>
            <a:p>
              <a:pPr algn="ctr">
                <a:spcBef>
                  <a:spcPct val="50000"/>
                </a:spcBef>
              </a:pPr>
              <a:r>
                <a:rPr lang="en-US" sz="2400" dirty="0">
                  <a:solidFill>
                    <a:srgbClr val="000000"/>
                  </a:solidFill>
                  <a:latin typeface="Tahoma" pitchFamily="34" charset="0"/>
                  <a:cs typeface="Tahoma" pitchFamily="34" charset="0"/>
                </a:rPr>
                <a:t>One to Many</a:t>
              </a:r>
            </a:p>
          </p:txBody>
        </p:sp>
        <p:cxnSp>
          <p:nvCxnSpPr>
            <p:cNvPr id="22563" name="AutoShape 132"/>
            <p:cNvCxnSpPr>
              <a:cxnSpLocks noChangeShapeType="1"/>
            </p:cNvCxnSpPr>
            <p:nvPr/>
          </p:nvCxnSpPr>
          <p:spPr bwMode="auto">
            <a:xfrm rot="10800000" flipH="1" flipV="1">
              <a:off x="7535863" y="2038350"/>
              <a:ext cx="609600" cy="685800"/>
            </a:xfrm>
            <a:prstGeom prst="straightConnector1">
              <a:avLst/>
            </a:prstGeom>
            <a:noFill/>
            <a:ln w="9525">
              <a:solidFill>
                <a:schemeClr val="tx1"/>
              </a:solidFill>
              <a:round/>
              <a:headEnd type="oval" w="sm" len="sm"/>
              <a:tailEnd type="triangle" w="lg" len="med"/>
            </a:ln>
          </p:spPr>
        </p:cxnSp>
        <p:cxnSp>
          <p:nvCxnSpPr>
            <p:cNvPr id="22565" name="AutoShape 134"/>
            <p:cNvCxnSpPr>
              <a:cxnSpLocks noChangeShapeType="1"/>
            </p:cNvCxnSpPr>
            <p:nvPr/>
          </p:nvCxnSpPr>
          <p:spPr bwMode="auto">
            <a:xfrm rot="10800000" flipV="1">
              <a:off x="7299325" y="2038350"/>
              <a:ext cx="236538" cy="1371600"/>
            </a:xfrm>
            <a:prstGeom prst="straightConnector1">
              <a:avLst/>
            </a:prstGeom>
            <a:noFill/>
            <a:ln w="9525">
              <a:solidFill>
                <a:schemeClr val="tx1"/>
              </a:solidFill>
              <a:round/>
              <a:headEnd type="oval" w="sm" len="sm"/>
              <a:tailEnd type="triangle" w="lg" len="med"/>
            </a:ln>
          </p:spPr>
        </p:cxnSp>
        <p:cxnSp>
          <p:nvCxnSpPr>
            <p:cNvPr id="22566" name="AutoShape 135"/>
            <p:cNvCxnSpPr>
              <a:cxnSpLocks noChangeShapeType="1"/>
            </p:cNvCxnSpPr>
            <p:nvPr/>
          </p:nvCxnSpPr>
          <p:spPr bwMode="auto">
            <a:xfrm rot="10800000" flipH="1" flipV="1">
              <a:off x="7535863" y="2038350"/>
              <a:ext cx="271462" cy="1371600"/>
            </a:xfrm>
            <a:prstGeom prst="straightConnector1">
              <a:avLst/>
            </a:prstGeom>
            <a:noFill/>
            <a:ln w="9525">
              <a:solidFill>
                <a:schemeClr val="tx1"/>
              </a:solidFill>
              <a:round/>
              <a:headEnd type="oval" w="sm" len="sm"/>
              <a:tailEnd type="triangle" w="lg" len="med"/>
            </a:ln>
          </p:spPr>
        </p:cxnSp>
        <p:cxnSp>
          <p:nvCxnSpPr>
            <p:cNvPr id="22567" name="AutoShape 136"/>
            <p:cNvCxnSpPr>
              <a:cxnSpLocks noChangeShapeType="1"/>
            </p:cNvCxnSpPr>
            <p:nvPr/>
          </p:nvCxnSpPr>
          <p:spPr bwMode="auto">
            <a:xfrm flipV="1">
              <a:off x="6926263" y="2038350"/>
              <a:ext cx="609600" cy="685800"/>
            </a:xfrm>
            <a:prstGeom prst="straightConnector1">
              <a:avLst/>
            </a:prstGeom>
            <a:noFill/>
            <a:ln w="9525">
              <a:solidFill>
                <a:schemeClr val="tx1"/>
              </a:solidFill>
              <a:round/>
              <a:headEnd type="triangle" w="lg" len="med"/>
              <a:tailEnd type="oval" w="sm" len="sm"/>
            </a:ln>
          </p:spPr>
        </p:cxnSp>
        <p:sp>
          <p:nvSpPr>
            <p:cNvPr id="25737" name="AutoShape 137"/>
            <p:cNvSpPr>
              <a:spLocks noChangeArrowheads="1"/>
            </p:cNvSpPr>
            <p:nvPr/>
          </p:nvSpPr>
          <p:spPr bwMode="auto">
            <a:xfrm rot="10800000">
              <a:off x="8080375" y="2659063"/>
              <a:ext cx="134938" cy="144462"/>
            </a:xfrm>
            <a:prstGeom prst="star5">
              <a:avLst/>
            </a:prstGeom>
            <a:solidFill>
              <a:srgbClr val="FFFF00"/>
            </a:solidFill>
            <a:ln w="9525">
              <a:solidFill>
                <a:schemeClr val="tx1"/>
              </a:solidFill>
              <a:miter lim="800000"/>
              <a:headEnd/>
              <a:tailEnd/>
            </a:ln>
            <a:effectLst/>
          </p:spPr>
          <p:txBody>
            <a:bodyPr wrap="none" anchor="ctr"/>
            <a:lstStyle/>
            <a:p>
              <a:pPr>
                <a:defRPr/>
              </a:pPr>
              <a:endParaRPr lang="en-US" sz="2400" dirty="0">
                <a:solidFill>
                  <a:srgbClr val="000000"/>
                </a:solidFill>
                <a:latin typeface="Tahoma"/>
              </a:endParaRPr>
            </a:p>
          </p:txBody>
        </p:sp>
        <p:sp>
          <p:nvSpPr>
            <p:cNvPr id="25738" name="AutoShape 138"/>
            <p:cNvSpPr>
              <a:spLocks noChangeArrowheads="1"/>
            </p:cNvSpPr>
            <p:nvPr/>
          </p:nvSpPr>
          <p:spPr bwMode="auto">
            <a:xfrm rot="10800000">
              <a:off x="7740650" y="3344863"/>
              <a:ext cx="136525" cy="144462"/>
            </a:xfrm>
            <a:prstGeom prst="star5">
              <a:avLst/>
            </a:prstGeom>
            <a:solidFill>
              <a:srgbClr val="FFFF00"/>
            </a:solidFill>
            <a:ln w="9525">
              <a:solidFill>
                <a:schemeClr val="tx1"/>
              </a:solidFill>
              <a:miter lim="800000"/>
              <a:headEnd/>
              <a:tailEnd/>
            </a:ln>
            <a:effectLst/>
          </p:spPr>
          <p:txBody>
            <a:bodyPr wrap="none" anchor="ctr"/>
            <a:lstStyle/>
            <a:p>
              <a:pPr>
                <a:defRPr/>
              </a:pPr>
              <a:endParaRPr lang="en-US" sz="2400" dirty="0">
                <a:solidFill>
                  <a:srgbClr val="000000"/>
                </a:solidFill>
                <a:latin typeface="Tahoma"/>
              </a:endParaRPr>
            </a:p>
          </p:txBody>
        </p:sp>
        <p:sp>
          <p:nvSpPr>
            <p:cNvPr id="25739" name="AutoShape 139"/>
            <p:cNvSpPr>
              <a:spLocks noChangeArrowheads="1"/>
            </p:cNvSpPr>
            <p:nvPr/>
          </p:nvSpPr>
          <p:spPr bwMode="auto">
            <a:xfrm rot="10800000">
              <a:off x="7267575" y="3336925"/>
              <a:ext cx="134938" cy="144463"/>
            </a:xfrm>
            <a:prstGeom prst="star5">
              <a:avLst/>
            </a:prstGeom>
            <a:solidFill>
              <a:srgbClr val="FFFF00"/>
            </a:solidFill>
            <a:ln w="9525">
              <a:solidFill>
                <a:schemeClr val="tx1"/>
              </a:solidFill>
              <a:miter lim="800000"/>
              <a:headEnd/>
              <a:tailEnd/>
            </a:ln>
            <a:effectLst/>
          </p:spPr>
          <p:txBody>
            <a:bodyPr wrap="none" anchor="ctr"/>
            <a:lstStyle/>
            <a:p>
              <a:pPr>
                <a:defRPr/>
              </a:pPr>
              <a:endParaRPr lang="en-US" sz="2400" dirty="0">
                <a:solidFill>
                  <a:srgbClr val="000000"/>
                </a:solidFill>
                <a:latin typeface="Tahoma"/>
              </a:endParaRPr>
            </a:p>
          </p:txBody>
        </p:sp>
        <p:sp>
          <p:nvSpPr>
            <p:cNvPr id="25740" name="AutoShape 140"/>
            <p:cNvSpPr>
              <a:spLocks noChangeArrowheads="1"/>
            </p:cNvSpPr>
            <p:nvPr/>
          </p:nvSpPr>
          <p:spPr bwMode="auto">
            <a:xfrm rot="10800000">
              <a:off x="6861175" y="2659063"/>
              <a:ext cx="134938" cy="144462"/>
            </a:xfrm>
            <a:prstGeom prst="star5">
              <a:avLst/>
            </a:prstGeom>
            <a:solidFill>
              <a:srgbClr val="FFFF00"/>
            </a:solidFill>
            <a:ln w="9525">
              <a:solidFill>
                <a:schemeClr val="tx1"/>
              </a:solidFill>
              <a:miter lim="800000"/>
              <a:headEnd/>
              <a:tailEnd/>
            </a:ln>
            <a:effectLst/>
          </p:spPr>
          <p:txBody>
            <a:bodyPr wrap="none" anchor="ctr"/>
            <a:lstStyle/>
            <a:p>
              <a:pPr>
                <a:defRPr/>
              </a:pPr>
              <a:endParaRPr lang="en-US" sz="2400" dirty="0">
                <a:solidFill>
                  <a:srgbClr val="000000"/>
                </a:solidFill>
                <a:latin typeface="Tahoma"/>
              </a:endParaRPr>
            </a:p>
          </p:txBody>
        </p:sp>
      </p:grpSp>
      <p:grpSp>
        <p:nvGrpSpPr>
          <p:cNvPr id="25767" name="Group 25766"/>
          <p:cNvGrpSpPr/>
          <p:nvPr/>
        </p:nvGrpSpPr>
        <p:grpSpPr>
          <a:xfrm>
            <a:off x="5046663" y="4366338"/>
            <a:ext cx="3131682" cy="1986962"/>
            <a:chOff x="5046663" y="4366338"/>
            <a:chExt cx="3131682" cy="1986962"/>
          </a:xfrm>
        </p:grpSpPr>
        <p:sp>
          <p:nvSpPr>
            <p:cNvPr id="22589" name="Rectangle 143"/>
            <p:cNvSpPr>
              <a:spLocks noChangeArrowheads="1"/>
            </p:cNvSpPr>
            <p:nvPr/>
          </p:nvSpPr>
          <p:spPr bwMode="auto">
            <a:xfrm>
              <a:off x="5046663" y="4366338"/>
              <a:ext cx="1900402" cy="1986962"/>
            </a:xfrm>
            <a:prstGeom prst="rect">
              <a:avLst/>
            </a:prstGeom>
            <a:noFill/>
            <a:ln w="9525">
              <a:solidFill>
                <a:schemeClr val="tx1"/>
              </a:solidFill>
              <a:miter lim="800000"/>
              <a:headEnd/>
              <a:tailEnd/>
            </a:ln>
          </p:spPr>
          <p:txBody>
            <a:bodyPr wrap="none" anchor="ctr"/>
            <a:lstStyle/>
            <a:p>
              <a:endParaRPr lang="en-US" sz="2400" dirty="0">
                <a:solidFill>
                  <a:srgbClr val="000000"/>
                </a:solidFill>
                <a:latin typeface="Tahoma" pitchFamily="34" charset="0"/>
                <a:cs typeface="Tahoma" pitchFamily="34" charset="0"/>
              </a:endParaRPr>
            </a:p>
          </p:txBody>
        </p:sp>
        <p:cxnSp>
          <p:nvCxnSpPr>
            <p:cNvPr id="22590" name="AutoShape 144"/>
            <p:cNvCxnSpPr>
              <a:cxnSpLocks noChangeShapeType="1"/>
              <a:stCxn id="22589" idx="0"/>
              <a:endCxn id="22589" idx="2"/>
            </p:cNvCxnSpPr>
            <p:nvPr/>
          </p:nvCxnSpPr>
          <p:spPr bwMode="auto">
            <a:xfrm>
              <a:off x="5996864" y="4366338"/>
              <a:ext cx="0" cy="1986962"/>
            </a:xfrm>
            <a:prstGeom prst="straightConnector1">
              <a:avLst/>
            </a:prstGeom>
            <a:noFill/>
            <a:ln w="9525">
              <a:solidFill>
                <a:schemeClr val="tx1"/>
              </a:solidFill>
              <a:round/>
              <a:headEnd/>
              <a:tailEnd/>
            </a:ln>
          </p:spPr>
        </p:cxnSp>
        <p:cxnSp>
          <p:nvCxnSpPr>
            <p:cNvPr id="22591" name="AutoShape 145"/>
            <p:cNvCxnSpPr>
              <a:cxnSpLocks noChangeShapeType="1"/>
              <a:stCxn id="22589" idx="1"/>
              <a:endCxn id="22589" idx="3"/>
            </p:cNvCxnSpPr>
            <p:nvPr/>
          </p:nvCxnSpPr>
          <p:spPr bwMode="auto">
            <a:xfrm>
              <a:off x="5046663" y="5359819"/>
              <a:ext cx="1900402" cy="0"/>
            </a:xfrm>
            <a:prstGeom prst="straightConnector1">
              <a:avLst/>
            </a:prstGeom>
            <a:noFill/>
            <a:ln w="9525">
              <a:solidFill>
                <a:schemeClr val="tx1"/>
              </a:solidFill>
              <a:round/>
              <a:headEnd/>
              <a:tailEnd/>
            </a:ln>
          </p:spPr>
        </p:cxnSp>
        <p:sp>
          <p:nvSpPr>
            <p:cNvPr id="22592" name="Text Box 146"/>
            <p:cNvSpPr txBox="1">
              <a:spLocks noChangeArrowheads="1"/>
            </p:cNvSpPr>
            <p:nvPr/>
          </p:nvSpPr>
          <p:spPr bwMode="auto">
            <a:xfrm>
              <a:off x="5082639" y="4475176"/>
              <a:ext cx="890649" cy="830997"/>
            </a:xfrm>
            <a:prstGeom prst="rect">
              <a:avLst/>
            </a:prstGeom>
            <a:noFill/>
            <a:ln w="9525">
              <a:noFill/>
              <a:miter lim="800000"/>
              <a:headEnd/>
              <a:tailEnd/>
            </a:ln>
          </p:spPr>
          <p:txBody>
            <a:bodyPr wrap="square">
              <a:spAutoFit/>
            </a:bodyPr>
            <a:lstStyle/>
            <a:p>
              <a:pPr algn="ctr"/>
              <a:r>
                <a:rPr lang="en-US" sz="2400" dirty="0">
                  <a:solidFill>
                    <a:srgbClr val="000000"/>
                  </a:solidFill>
                  <a:latin typeface="Tahoma" pitchFamily="34" charset="0"/>
                  <a:cs typeface="Tahoma" pitchFamily="34" charset="0"/>
                </a:rPr>
                <a:t>Zone 1</a:t>
              </a:r>
            </a:p>
          </p:txBody>
        </p:sp>
        <p:sp>
          <p:nvSpPr>
            <p:cNvPr id="22593" name="Text Box 147"/>
            <p:cNvSpPr txBox="1">
              <a:spLocks noChangeArrowheads="1"/>
            </p:cNvSpPr>
            <p:nvPr/>
          </p:nvSpPr>
          <p:spPr bwMode="auto">
            <a:xfrm>
              <a:off x="6056416" y="4475176"/>
              <a:ext cx="866898" cy="830997"/>
            </a:xfrm>
            <a:prstGeom prst="rect">
              <a:avLst/>
            </a:prstGeom>
            <a:noFill/>
            <a:ln w="9525">
              <a:noFill/>
              <a:miter lim="800000"/>
              <a:headEnd/>
              <a:tailEnd/>
            </a:ln>
          </p:spPr>
          <p:txBody>
            <a:bodyPr wrap="square">
              <a:spAutoFit/>
            </a:bodyPr>
            <a:lstStyle/>
            <a:p>
              <a:pPr algn="ctr"/>
              <a:r>
                <a:rPr lang="en-US" sz="2400" dirty="0">
                  <a:solidFill>
                    <a:srgbClr val="000000"/>
                  </a:solidFill>
                  <a:latin typeface="Tahoma" pitchFamily="34" charset="0"/>
                  <a:cs typeface="Tahoma" pitchFamily="34" charset="0"/>
                </a:rPr>
                <a:t>Zone 2</a:t>
              </a:r>
            </a:p>
          </p:txBody>
        </p:sp>
        <p:sp>
          <p:nvSpPr>
            <p:cNvPr id="22594" name="Text Box 148"/>
            <p:cNvSpPr txBox="1">
              <a:spLocks noChangeArrowheads="1"/>
            </p:cNvSpPr>
            <p:nvPr/>
          </p:nvSpPr>
          <p:spPr bwMode="auto">
            <a:xfrm>
              <a:off x="5997040" y="5472826"/>
              <a:ext cx="914400" cy="830997"/>
            </a:xfrm>
            <a:prstGeom prst="rect">
              <a:avLst/>
            </a:prstGeom>
            <a:noFill/>
            <a:ln w="9525">
              <a:noFill/>
              <a:miter lim="800000"/>
              <a:headEnd/>
              <a:tailEnd/>
            </a:ln>
          </p:spPr>
          <p:txBody>
            <a:bodyPr wrap="square">
              <a:spAutoFit/>
            </a:bodyPr>
            <a:lstStyle/>
            <a:p>
              <a:pPr algn="ctr"/>
              <a:r>
                <a:rPr lang="en-US" sz="2400" dirty="0">
                  <a:solidFill>
                    <a:srgbClr val="000000"/>
                  </a:solidFill>
                  <a:latin typeface="Tahoma" pitchFamily="34" charset="0"/>
                  <a:cs typeface="Tahoma" pitchFamily="34" charset="0"/>
                </a:rPr>
                <a:t>Zone 4</a:t>
              </a:r>
            </a:p>
          </p:txBody>
        </p:sp>
        <p:sp>
          <p:nvSpPr>
            <p:cNvPr id="22595" name="Text Box 149"/>
            <p:cNvSpPr txBox="1">
              <a:spLocks noChangeArrowheads="1"/>
            </p:cNvSpPr>
            <p:nvPr/>
          </p:nvSpPr>
          <p:spPr bwMode="auto">
            <a:xfrm>
              <a:off x="5114375" y="5472826"/>
              <a:ext cx="870789" cy="830997"/>
            </a:xfrm>
            <a:prstGeom prst="rect">
              <a:avLst/>
            </a:prstGeom>
            <a:noFill/>
            <a:ln w="9525">
              <a:noFill/>
              <a:miter lim="800000"/>
              <a:headEnd/>
              <a:tailEnd/>
            </a:ln>
          </p:spPr>
          <p:txBody>
            <a:bodyPr wrap="square">
              <a:spAutoFit/>
            </a:bodyPr>
            <a:lstStyle/>
            <a:p>
              <a:pPr algn="ctr"/>
              <a:r>
                <a:rPr lang="en-US" sz="2400" dirty="0">
                  <a:solidFill>
                    <a:srgbClr val="000000"/>
                  </a:solidFill>
                  <a:latin typeface="Tahoma" pitchFamily="34" charset="0"/>
                  <a:cs typeface="Tahoma" pitchFamily="34" charset="0"/>
                </a:rPr>
                <a:t>Zone 3</a:t>
              </a:r>
            </a:p>
          </p:txBody>
        </p:sp>
        <p:sp>
          <p:nvSpPr>
            <p:cNvPr id="22596" name="Text Box 150"/>
            <p:cNvSpPr txBox="1">
              <a:spLocks noChangeArrowheads="1"/>
            </p:cNvSpPr>
            <p:nvPr/>
          </p:nvSpPr>
          <p:spPr bwMode="auto">
            <a:xfrm>
              <a:off x="6959528" y="5302963"/>
              <a:ext cx="1218817" cy="461963"/>
            </a:xfrm>
            <a:prstGeom prst="rect">
              <a:avLst/>
            </a:prstGeom>
            <a:noFill/>
            <a:ln w="9525">
              <a:noFill/>
              <a:miter lim="800000"/>
              <a:headEnd/>
              <a:tailEnd/>
            </a:ln>
          </p:spPr>
          <p:txBody>
            <a:bodyPr>
              <a:spAutoFit/>
            </a:bodyPr>
            <a:lstStyle/>
            <a:p>
              <a:pPr algn="ctr">
                <a:spcBef>
                  <a:spcPct val="50000"/>
                </a:spcBef>
              </a:pPr>
              <a:r>
                <a:rPr lang="en-US" sz="2400" dirty="0">
                  <a:solidFill>
                    <a:srgbClr val="000000"/>
                  </a:solidFill>
                  <a:latin typeface="Tahoma" pitchFamily="34" charset="0"/>
                  <a:cs typeface="Tahoma" pitchFamily="34" charset="0"/>
                </a:rPr>
                <a:t>Zonal</a:t>
              </a:r>
            </a:p>
          </p:txBody>
        </p:sp>
        <p:sp>
          <p:nvSpPr>
            <p:cNvPr id="23597" name="Freeform 151"/>
            <p:cNvSpPr>
              <a:spLocks/>
            </p:cNvSpPr>
            <p:nvPr/>
          </p:nvSpPr>
          <p:spPr bwMode="auto">
            <a:xfrm>
              <a:off x="5126738" y="4466290"/>
              <a:ext cx="810923" cy="802204"/>
            </a:xfrm>
            <a:custGeom>
              <a:avLst/>
              <a:gdLst>
                <a:gd name="T0" fmla="*/ 2147483647 w 571"/>
                <a:gd name="T1" fmla="*/ 2147483647 h 554"/>
                <a:gd name="T2" fmla="*/ 2147483647 w 571"/>
                <a:gd name="T3" fmla="*/ 2147483647 h 554"/>
                <a:gd name="T4" fmla="*/ 2147483647 w 571"/>
                <a:gd name="T5" fmla="*/ 0 h 554"/>
                <a:gd name="T6" fmla="*/ 0 w 571"/>
                <a:gd name="T7" fmla="*/ 2147483647 h 554"/>
                <a:gd name="T8" fmla="*/ 2147483647 w 571"/>
                <a:gd name="T9" fmla="*/ 2147483647 h 554"/>
                <a:gd name="T10" fmla="*/ 2147483647 w 571"/>
                <a:gd name="T11" fmla="*/ 2147483647 h 554"/>
                <a:gd name="T12" fmla="*/ 2147483647 w 571"/>
                <a:gd name="T13" fmla="*/ 2147483647 h 554"/>
                <a:gd name="T14" fmla="*/ 2147483647 w 571"/>
                <a:gd name="T15" fmla="*/ 2147483647 h 554"/>
                <a:gd name="T16" fmla="*/ 2147483647 w 571"/>
                <a:gd name="T17" fmla="*/ 2147483647 h 554"/>
                <a:gd name="T18" fmla="*/ 2147483647 w 571"/>
                <a:gd name="T19" fmla="*/ 2147483647 h 554"/>
                <a:gd name="T20" fmla="*/ 2147483647 w 571"/>
                <a:gd name="T21" fmla="*/ 2147483647 h 554"/>
                <a:gd name="T22" fmla="*/ 2147483647 w 571"/>
                <a:gd name="T23" fmla="*/ 2147483647 h 554"/>
                <a:gd name="T24" fmla="*/ 2147483647 w 571"/>
                <a:gd name="T25" fmla="*/ 2147483647 h 554"/>
                <a:gd name="T26" fmla="*/ 2147483647 w 571"/>
                <a:gd name="T27" fmla="*/ 2147483647 h 554"/>
                <a:gd name="T28" fmla="*/ 2147483647 w 571"/>
                <a:gd name="T29" fmla="*/ 2147483647 h 554"/>
                <a:gd name="T30" fmla="*/ 2147483647 w 571"/>
                <a:gd name="T31" fmla="*/ 2147483647 h 554"/>
                <a:gd name="T32" fmla="*/ 2147483647 w 571"/>
                <a:gd name="T33" fmla="*/ 2147483647 h 554"/>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571"/>
                <a:gd name="T52" fmla="*/ 0 h 554"/>
                <a:gd name="T53" fmla="*/ 571 w 571"/>
                <a:gd name="T54" fmla="*/ 554 h 554"/>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571" h="554">
                  <a:moveTo>
                    <a:pt x="232" y="72"/>
                  </a:moveTo>
                  <a:cubicBezTo>
                    <a:pt x="196" y="36"/>
                    <a:pt x="161" y="26"/>
                    <a:pt x="112" y="16"/>
                  </a:cubicBezTo>
                  <a:cubicBezTo>
                    <a:pt x="90" y="11"/>
                    <a:pt x="48" y="0"/>
                    <a:pt x="48" y="0"/>
                  </a:cubicBezTo>
                  <a:cubicBezTo>
                    <a:pt x="9" y="13"/>
                    <a:pt x="23" y="30"/>
                    <a:pt x="0" y="64"/>
                  </a:cubicBezTo>
                  <a:cubicBezTo>
                    <a:pt x="7" y="114"/>
                    <a:pt x="25" y="159"/>
                    <a:pt x="32" y="208"/>
                  </a:cubicBezTo>
                  <a:cubicBezTo>
                    <a:pt x="33" y="213"/>
                    <a:pt x="46" y="330"/>
                    <a:pt x="56" y="344"/>
                  </a:cubicBezTo>
                  <a:cubicBezTo>
                    <a:pt x="63" y="354"/>
                    <a:pt x="77" y="355"/>
                    <a:pt x="88" y="360"/>
                  </a:cubicBezTo>
                  <a:cubicBezTo>
                    <a:pt x="138" y="350"/>
                    <a:pt x="140" y="334"/>
                    <a:pt x="184" y="312"/>
                  </a:cubicBezTo>
                  <a:cubicBezTo>
                    <a:pt x="218" y="261"/>
                    <a:pt x="176" y="312"/>
                    <a:pt x="240" y="280"/>
                  </a:cubicBezTo>
                  <a:cubicBezTo>
                    <a:pt x="250" y="275"/>
                    <a:pt x="255" y="262"/>
                    <a:pt x="264" y="256"/>
                  </a:cubicBezTo>
                  <a:cubicBezTo>
                    <a:pt x="279" y="246"/>
                    <a:pt x="297" y="242"/>
                    <a:pt x="312" y="232"/>
                  </a:cubicBezTo>
                  <a:cubicBezTo>
                    <a:pt x="433" y="243"/>
                    <a:pt x="375" y="239"/>
                    <a:pt x="456" y="280"/>
                  </a:cubicBezTo>
                  <a:cubicBezTo>
                    <a:pt x="571" y="452"/>
                    <a:pt x="243" y="407"/>
                    <a:pt x="208" y="408"/>
                  </a:cubicBezTo>
                  <a:cubicBezTo>
                    <a:pt x="158" y="418"/>
                    <a:pt x="149" y="406"/>
                    <a:pt x="136" y="456"/>
                  </a:cubicBezTo>
                  <a:cubicBezTo>
                    <a:pt x="139" y="483"/>
                    <a:pt x="135" y="511"/>
                    <a:pt x="144" y="536"/>
                  </a:cubicBezTo>
                  <a:cubicBezTo>
                    <a:pt x="151" y="554"/>
                    <a:pt x="181" y="551"/>
                    <a:pt x="200" y="552"/>
                  </a:cubicBezTo>
                  <a:cubicBezTo>
                    <a:pt x="275" y="554"/>
                    <a:pt x="349" y="552"/>
                    <a:pt x="424" y="552"/>
                  </a:cubicBezTo>
                </a:path>
              </a:pathLst>
            </a:custGeom>
            <a:noFill/>
            <a:ln w="9525">
              <a:solidFill>
                <a:schemeClr val="tx1"/>
              </a:solidFill>
              <a:round/>
              <a:headEnd/>
              <a:tailEnd/>
            </a:ln>
          </p:spPr>
          <p:txBody>
            <a:bodyPr/>
            <a:lstStyle/>
            <a:p>
              <a:pPr algn="ctr">
                <a:defRPr/>
              </a:pPr>
              <a:endParaRPr lang="en-US" sz="2400" dirty="0">
                <a:solidFill>
                  <a:srgbClr val="000000"/>
                </a:solidFill>
                <a:latin typeface="Tahoma"/>
              </a:endParaRPr>
            </a:p>
          </p:txBody>
        </p:sp>
        <p:sp>
          <p:nvSpPr>
            <p:cNvPr id="23598" name="Freeform 152"/>
            <p:cNvSpPr>
              <a:spLocks/>
            </p:cNvSpPr>
            <p:nvPr/>
          </p:nvSpPr>
          <p:spPr bwMode="auto">
            <a:xfrm>
              <a:off x="5978030" y="5550242"/>
              <a:ext cx="804863" cy="785812"/>
            </a:xfrm>
            <a:custGeom>
              <a:avLst/>
              <a:gdLst>
                <a:gd name="T0" fmla="*/ 2147483647 w 570"/>
                <a:gd name="T1" fmla="*/ 2147483647 h 495"/>
                <a:gd name="T2" fmla="*/ 2147483647 w 570"/>
                <a:gd name="T3" fmla="*/ 2147483647 h 495"/>
                <a:gd name="T4" fmla="*/ 2147483647 w 570"/>
                <a:gd name="T5" fmla="*/ 2147483647 h 495"/>
                <a:gd name="T6" fmla="*/ 2147483647 w 570"/>
                <a:gd name="T7" fmla="*/ 2147483647 h 495"/>
                <a:gd name="T8" fmla="*/ 2147483647 w 570"/>
                <a:gd name="T9" fmla="*/ 2147483647 h 495"/>
                <a:gd name="T10" fmla="*/ 2147483647 w 570"/>
                <a:gd name="T11" fmla="*/ 2147483647 h 495"/>
                <a:gd name="T12" fmla="*/ 2147483647 w 570"/>
                <a:gd name="T13" fmla="*/ 2147483647 h 495"/>
                <a:gd name="T14" fmla="*/ 2147483647 w 570"/>
                <a:gd name="T15" fmla="*/ 2147483647 h 495"/>
                <a:gd name="T16" fmla="*/ 2147483647 w 570"/>
                <a:gd name="T17" fmla="*/ 2147483647 h 495"/>
                <a:gd name="T18" fmla="*/ 2147483647 w 570"/>
                <a:gd name="T19" fmla="*/ 2147483647 h 495"/>
                <a:gd name="T20" fmla="*/ 2147483647 w 570"/>
                <a:gd name="T21" fmla="*/ 2147483647 h 495"/>
                <a:gd name="T22" fmla="*/ 2147483647 w 570"/>
                <a:gd name="T23" fmla="*/ 2147483647 h 495"/>
                <a:gd name="T24" fmla="*/ 2147483647 w 570"/>
                <a:gd name="T25" fmla="*/ 2147483647 h 495"/>
                <a:gd name="T26" fmla="*/ 2147483647 w 570"/>
                <a:gd name="T27" fmla="*/ 2147483647 h 495"/>
                <a:gd name="T28" fmla="*/ 2147483647 w 570"/>
                <a:gd name="T29" fmla="*/ 2147483647 h 495"/>
                <a:gd name="T30" fmla="*/ 2147483647 w 570"/>
                <a:gd name="T31" fmla="*/ 2147483647 h 495"/>
                <a:gd name="T32" fmla="*/ 2147483647 w 570"/>
                <a:gd name="T33" fmla="*/ 2147483647 h 495"/>
                <a:gd name="T34" fmla="*/ 2147483647 w 570"/>
                <a:gd name="T35" fmla="*/ 2147483647 h 495"/>
                <a:gd name="T36" fmla="*/ 2147483647 w 570"/>
                <a:gd name="T37" fmla="*/ 0 h 495"/>
                <a:gd name="T38" fmla="*/ 2147483647 w 570"/>
                <a:gd name="T39" fmla="*/ 2147483647 h 495"/>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570"/>
                <a:gd name="T61" fmla="*/ 0 h 495"/>
                <a:gd name="T62" fmla="*/ 570 w 570"/>
                <a:gd name="T63" fmla="*/ 495 h 495"/>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570" h="495">
                  <a:moveTo>
                    <a:pt x="354" y="352"/>
                  </a:moveTo>
                  <a:cubicBezTo>
                    <a:pt x="303" y="318"/>
                    <a:pt x="299" y="329"/>
                    <a:pt x="226" y="344"/>
                  </a:cubicBezTo>
                  <a:cubicBezTo>
                    <a:pt x="202" y="380"/>
                    <a:pt x="187" y="390"/>
                    <a:pt x="226" y="448"/>
                  </a:cubicBezTo>
                  <a:cubicBezTo>
                    <a:pt x="235" y="462"/>
                    <a:pt x="274" y="464"/>
                    <a:pt x="274" y="464"/>
                  </a:cubicBezTo>
                  <a:cubicBezTo>
                    <a:pt x="449" y="456"/>
                    <a:pt x="427" y="495"/>
                    <a:pt x="490" y="400"/>
                  </a:cubicBezTo>
                  <a:cubicBezTo>
                    <a:pt x="482" y="338"/>
                    <a:pt x="486" y="291"/>
                    <a:pt x="418" y="272"/>
                  </a:cubicBezTo>
                  <a:cubicBezTo>
                    <a:pt x="400" y="267"/>
                    <a:pt x="381" y="267"/>
                    <a:pt x="362" y="264"/>
                  </a:cubicBezTo>
                  <a:cubicBezTo>
                    <a:pt x="268" y="233"/>
                    <a:pt x="0" y="264"/>
                    <a:pt x="162" y="304"/>
                  </a:cubicBezTo>
                  <a:cubicBezTo>
                    <a:pt x="170" y="312"/>
                    <a:pt x="176" y="323"/>
                    <a:pt x="186" y="328"/>
                  </a:cubicBezTo>
                  <a:cubicBezTo>
                    <a:pt x="201" y="336"/>
                    <a:pt x="234" y="344"/>
                    <a:pt x="234" y="344"/>
                  </a:cubicBezTo>
                  <a:cubicBezTo>
                    <a:pt x="257" y="374"/>
                    <a:pt x="270" y="396"/>
                    <a:pt x="306" y="408"/>
                  </a:cubicBezTo>
                  <a:cubicBezTo>
                    <a:pt x="357" y="405"/>
                    <a:pt x="407" y="404"/>
                    <a:pt x="458" y="400"/>
                  </a:cubicBezTo>
                  <a:cubicBezTo>
                    <a:pt x="477" y="399"/>
                    <a:pt x="497" y="400"/>
                    <a:pt x="514" y="392"/>
                  </a:cubicBezTo>
                  <a:cubicBezTo>
                    <a:pt x="534" y="382"/>
                    <a:pt x="525" y="349"/>
                    <a:pt x="530" y="328"/>
                  </a:cubicBezTo>
                  <a:cubicBezTo>
                    <a:pt x="538" y="297"/>
                    <a:pt x="537" y="305"/>
                    <a:pt x="562" y="280"/>
                  </a:cubicBezTo>
                  <a:cubicBezTo>
                    <a:pt x="565" y="269"/>
                    <a:pt x="570" y="259"/>
                    <a:pt x="570" y="248"/>
                  </a:cubicBezTo>
                  <a:cubicBezTo>
                    <a:pt x="570" y="192"/>
                    <a:pt x="569" y="136"/>
                    <a:pt x="562" y="80"/>
                  </a:cubicBezTo>
                  <a:cubicBezTo>
                    <a:pt x="559" y="55"/>
                    <a:pt x="530" y="49"/>
                    <a:pt x="514" y="40"/>
                  </a:cubicBezTo>
                  <a:cubicBezTo>
                    <a:pt x="455" y="7"/>
                    <a:pt x="405" y="6"/>
                    <a:pt x="338" y="0"/>
                  </a:cubicBezTo>
                  <a:cubicBezTo>
                    <a:pt x="197" y="8"/>
                    <a:pt x="247" y="8"/>
                    <a:pt x="186" y="8"/>
                  </a:cubicBezTo>
                </a:path>
              </a:pathLst>
            </a:custGeom>
            <a:noFill/>
            <a:ln w="9525">
              <a:solidFill>
                <a:schemeClr val="tx1"/>
              </a:solidFill>
              <a:round/>
              <a:headEnd/>
              <a:tailEnd/>
            </a:ln>
          </p:spPr>
          <p:txBody>
            <a:bodyPr/>
            <a:lstStyle/>
            <a:p>
              <a:pPr>
                <a:defRPr/>
              </a:pPr>
              <a:endParaRPr lang="en-US" sz="2400" dirty="0">
                <a:solidFill>
                  <a:srgbClr val="000000"/>
                </a:solidFill>
                <a:latin typeface="Tahoma"/>
              </a:endParaRPr>
            </a:p>
          </p:txBody>
        </p:sp>
        <p:sp>
          <p:nvSpPr>
            <p:cNvPr id="23599" name="Freeform 153"/>
            <p:cNvSpPr>
              <a:spLocks/>
            </p:cNvSpPr>
            <p:nvPr/>
          </p:nvSpPr>
          <p:spPr bwMode="auto">
            <a:xfrm>
              <a:off x="5068888" y="5341063"/>
              <a:ext cx="868774" cy="976610"/>
            </a:xfrm>
            <a:custGeom>
              <a:avLst/>
              <a:gdLst>
                <a:gd name="T0" fmla="*/ 2147483647 w 520"/>
                <a:gd name="T1" fmla="*/ 2147483647 h 512"/>
                <a:gd name="T2" fmla="*/ 2147483647 w 520"/>
                <a:gd name="T3" fmla="*/ 2147483647 h 512"/>
                <a:gd name="T4" fmla="*/ 2147483647 w 520"/>
                <a:gd name="T5" fmla="*/ 2147483647 h 512"/>
                <a:gd name="T6" fmla="*/ 2147483647 w 520"/>
                <a:gd name="T7" fmla="*/ 2147483647 h 512"/>
                <a:gd name="T8" fmla="*/ 2147483647 w 520"/>
                <a:gd name="T9" fmla="*/ 2147483647 h 512"/>
                <a:gd name="T10" fmla="*/ 2147483647 w 520"/>
                <a:gd name="T11" fmla="*/ 2147483647 h 512"/>
                <a:gd name="T12" fmla="*/ 2147483647 w 520"/>
                <a:gd name="T13" fmla="*/ 2147483647 h 512"/>
                <a:gd name="T14" fmla="*/ 2147483647 w 520"/>
                <a:gd name="T15" fmla="*/ 2147483647 h 512"/>
                <a:gd name="T16" fmla="*/ 2147483647 w 520"/>
                <a:gd name="T17" fmla="*/ 2147483647 h 512"/>
                <a:gd name="T18" fmla="*/ 2147483647 w 520"/>
                <a:gd name="T19" fmla="*/ 2147483647 h 512"/>
                <a:gd name="T20" fmla="*/ 2147483647 w 520"/>
                <a:gd name="T21" fmla="*/ 2147483647 h 512"/>
                <a:gd name="T22" fmla="*/ 0 w 520"/>
                <a:gd name="T23" fmla="*/ 2147483647 h 512"/>
                <a:gd name="T24" fmla="*/ 2147483647 w 520"/>
                <a:gd name="T25" fmla="*/ 2147483647 h 512"/>
                <a:gd name="T26" fmla="*/ 2147483647 w 520"/>
                <a:gd name="T27" fmla="*/ 2147483647 h 512"/>
                <a:gd name="T28" fmla="*/ 2147483647 w 520"/>
                <a:gd name="T29" fmla="*/ 2147483647 h 512"/>
                <a:gd name="T30" fmla="*/ 2147483647 w 520"/>
                <a:gd name="T31" fmla="*/ 2147483647 h 512"/>
                <a:gd name="T32" fmla="*/ 2147483647 w 520"/>
                <a:gd name="T33" fmla="*/ 2147483647 h 512"/>
                <a:gd name="T34" fmla="*/ 2147483647 w 520"/>
                <a:gd name="T35" fmla="*/ 2147483647 h 51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520"/>
                <a:gd name="T55" fmla="*/ 0 h 512"/>
                <a:gd name="T56" fmla="*/ 520 w 520"/>
                <a:gd name="T57" fmla="*/ 512 h 512"/>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520" h="512">
                  <a:moveTo>
                    <a:pt x="232" y="394"/>
                  </a:moveTo>
                  <a:cubicBezTo>
                    <a:pt x="269" y="391"/>
                    <a:pt x="312" y="406"/>
                    <a:pt x="344" y="386"/>
                  </a:cubicBezTo>
                  <a:cubicBezTo>
                    <a:pt x="360" y="376"/>
                    <a:pt x="344" y="347"/>
                    <a:pt x="336" y="330"/>
                  </a:cubicBezTo>
                  <a:cubicBezTo>
                    <a:pt x="320" y="295"/>
                    <a:pt x="262" y="309"/>
                    <a:pt x="224" y="306"/>
                  </a:cubicBezTo>
                  <a:cubicBezTo>
                    <a:pt x="159" y="290"/>
                    <a:pt x="147" y="321"/>
                    <a:pt x="128" y="378"/>
                  </a:cubicBezTo>
                  <a:cubicBezTo>
                    <a:pt x="141" y="417"/>
                    <a:pt x="179" y="418"/>
                    <a:pt x="216" y="434"/>
                  </a:cubicBezTo>
                  <a:cubicBezTo>
                    <a:pt x="265" y="455"/>
                    <a:pt x="299" y="466"/>
                    <a:pt x="352" y="474"/>
                  </a:cubicBezTo>
                  <a:cubicBezTo>
                    <a:pt x="396" y="489"/>
                    <a:pt x="455" y="512"/>
                    <a:pt x="496" y="474"/>
                  </a:cubicBezTo>
                  <a:cubicBezTo>
                    <a:pt x="520" y="452"/>
                    <a:pt x="501" y="407"/>
                    <a:pt x="488" y="378"/>
                  </a:cubicBezTo>
                  <a:cubicBezTo>
                    <a:pt x="480" y="360"/>
                    <a:pt x="440" y="346"/>
                    <a:pt x="440" y="346"/>
                  </a:cubicBezTo>
                  <a:cubicBezTo>
                    <a:pt x="292" y="349"/>
                    <a:pt x="165" y="382"/>
                    <a:pt x="32" y="338"/>
                  </a:cubicBezTo>
                  <a:cubicBezTo>
                    <a:pt x="6" y="261"/>
                    <a:pt x="25" y="182"/>
                    <a:pt x="0" y="106"/>
                  </a:cubicBezTo>
                  <a:cubicBezTo>
                    <a:pt x="25" y="20"/>
                    <a:pt x="23" y="44"/>
                    <a:pt x="120" y="34"/>
                  </a:cubicBezTo>
                  <a:cubicBezTo>
                    <a:pt x="147" y="25"/>
                    <a:pt x="173" y="19"/>
                    <a:pt x="200" y="10"/>
                  </a:cubicBezTo>
                  <a:cubicBezTo>
                    <a:pt x="291" y="15"/>
                    <a:pt x="385" y="0"/>
                    <a:pt x="472" y="26"/>
                  </a:cubicBezTo>
                  <a:cubicBezTo>
                    <a:pt x="483" y="29"/>
                    <a:pt x="480" y="50"/>
                    <a:pt x="488" y="58"/>
                  </a:cubicBezTo>
                  <a:cubicBezTo>
                    <a:pt x="494" y="64"/>
                    <a:pt x="509" y="58"/>
                    <a:pt x="512" y="66"/>
                  </a:cubicBezTo>
                  <a:cubicBezTo>
                    <a:pt x="518" y="81"/>
                    <a:pt x="512" y="98"/>
                    <a:pt x="512" y="114"/>
                  </a:cubicBezTo>
                </a:path>
              </a:pathLst>
            </a:custGeom>
            <a:noFill/>
            <a:ln w="9525">
              <a:solidFill>
                <a:schemeClr val="tx1"/>
              </a:solidFill>
              <a:round/>
              <a:headEnd/>
              <a:tailEnd/>
            </a:ln>
          </p:spPr>
          <p:txBody>
            <a:bodyPr/>
            <a:lstStyle/>
            <a:p>
              <a:pPr>
                <a:defRPr/>
              </a:pPr>
              <a:endParaRPr lang="en-US" sz="2400" dirty="0">
                <a:solidFill>
                  <a:srgbClr val="000000"/>
                </a:solidFill>
                <a:latin typeface="Tahoma"/>
              </a:endParaRPr>
            </a:p>
          </p:txBody>
        </p:sp>
        <p:sp>
          <p:nvSpPr>
            <p:cNvPr id="23600" name="Freeform 154"/>
            <p:cNvSpPr>
              <a:spLocks/>
            </p:cNvSpPr>
            <p:nvPr/>
          </p:nvSpPr>
          <p:spPr bwMode="auto">
            <a:xfrm>
              <a:off x="5990091" y="4407613"/>
              <a:ext cx="800100" cy="1096962"/>
            </a:xfrm>
            <a:custGeom>
              <a:avLst/>
              <a:gdLst>
                <a:gd name="T0" fmla="*/ 2147483647 w 567"/>
                <a:gd name="T1" fmla="*/ 2147483647 h 691"/>
                <a:gd name="T2" fmla="*/ 2147483647 w 567"/>
                <a:gd name="T3" fmla="*/ 2147483647 h 691"/>
                <a:gd name="T4" fmla="*/ 2147483647 w 567"/>
                <a:gd name="T5" fmla="*/ 2147483647 h 691"/>
                <a:gd name="T6" fmla="*/ 2147483647 w 567"/>
                <a:gd name="T7" fmla="*/ 2147483647 h 691"/>
                <a:gd name="T8" fmla="*/ 2147483647 w 567"/>
                <a:gd name="T9" fmla="*/ 2147483647 h 691"/>
                <a:gd name="T10" fmla="*/ 2147483647 w 567"/>
                <a:gd name="T11" fmla="*/ 2147483647 h 691"/>
                <a:gd name="T12" fmla="*/ 2147483647 w 567"/>
                <a:gd name="T13" fmla="*/ 2147483647 h 691"/>
                <a:gd name="T14" fmla="*/ 2147483647 w 567"/>
                <a:gd name="T15" fmla="*/ 2147483647 h 691"/>
                <a:gd name="T16" fmla="*/ 2147483647 w 567"/>
                <a:gd name="T17" fmla="*/ 2147483647 h 691"/>
                <a:gd name="T18" fmla="*/ 2147483647 w 567"/>
                <a:gd name="T19" fmla="*/ 2147483647 h 691"/>
                <a:gd name="T20" fmla="*/ 2147483647 w 567"/>
                <a:gd name="T21" fmla="*/ 2147483647 h 691"/>
                <a:gd name="T22" fmla="*/ 2147483647 w 567"/>
                <a:gd name="T23" fmla="*/ 2147483647 h 691"/>
                <a:gd name="T24" fmla="*/ 2147483647 w 567"/>
                <a:gd name="T25" fmla="*/ 2147483647 h 691"/>
                <a:gd name="T26" fmla="*/ 2147483647 w 567"/>
                <a:gd name="T27" fmla="*/ 2147483647 h 691"/>
                <a:gd name="T28" fmla="*/ 2147483647 w 567"/>
                <a:gd name="T29" fmla="*/ 2147483647 h 691"/>
                <a:gd name="T30" fmla="*/ 2147483647 w 567"/>
                <a:gd name="T31" fmla="*/ 2147483647 h 691"/>
                <a:gd name="T32" fmla="*/ 2147483647 w 567"/>
                <a:gd name="T33" fmla="*/ 2147483647 h 691"/>
                <a:gd name="T34" fmla="*/ 2147483647 w 567"/>
                <a:gd name="T35" fmla="*/ 2147483647 h 691"/>
                <a:gd name="T36" fmla="*/ 2147483647 w 567"/>
                <a:gd name="T37" fmla="*/ 2147483647 h 691"/>
                <a:gd name="T38" fmla="*/ 2147483647 w 567"/>
                <a:gd name="T39" fmla="*/ 2147483647 h 691"/>
                <a:gd name="T40" fmla="*/ 2147483647 w 567"/>
                <a:gd name="T41" fmla="*/ 2147483647 h 691"/>
                <a:gd name="T42" fmla="*/ 2147483647 w 567"/>
                <a:gd name="T43" fmla="*/ 2147483647 h 691"/>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567"/>
                <a:gd name="T67" fmla="*/ 0 h 691"/>
                <a:gd name="T68" fmla="*/ 567 w 567"/>
                <a:gd name="T69" fmla="*/ 691 h 691"/>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567" h="691">
                  <a:moveTo>
                    <a:pt x="409" y="46"/>
                  </a:moveTo>
                  <a:cubicBezTo>
                    <a:pt x="318" y="41"/>
                    <a:pt x="238" y="42"/>
                    <a:pt x="153" y="14"/>
                  </a:cubicBezTo>
                  <a:cubicBezTo>
                    <a:pt x="121" y="19"/>
                    <a:pt x="81" y="8"/>
                    <a:pt x="57" y="30"/>
                  </a:cubicBezTo>
                  <a:cubicBezTo>
                    <a:pt x="0" y="82"/>
                    <a:pt x="101" y="113"/>
                    <a:pt x="121" y="118"/>
                  </a:cubicBezTo>
                  <a:cubicBezTo>
                    <a:pt x="188" y="112"/>
                    <a:pt x="246" y="101"/>
                    <a:pt x="313" y="94"/>
                  </a:cubicBezTo>
                  <a:cubicBezTo>
                    <a:pt x="318" y="86"/>
                    <a:pt x="327" y="79"/>
                    <a:pt x="329" y="70"/>
                  </a:cubicBezTo>
                  <a:cubicBezTo>
                    <a:pt x="332" y="51"/>
                    <a:pt x="300" y="37"/>
                    <a:pt x="337" y="22"/>
                  </a:cubicBezTo>
                  <a:cubicBezTo>
                    <a:pt x="357" y="14"/>
                    <a:pt x="380" y="17"/>
                    <a:pt x="401" y="14"/>
                  </a:cubicBezTo>
                  <a:cubicBezTo>
                    <a:pt x="442" y="0"/>
                    <a:pt x="497" y="23"/>
                    <a:pt x="537" y="30"/>
                  </a:cubicBezTo>
                  <a:cubicBezTo>
                    <a:pt x="559" y="96"/>
                    <a:pt x="561" y="238"/>
                    <a:pt x="561" y="238"/>
                  </a:cubicBezTo>
                  <a:cubicBezTo>
                    <a:pt x="558" y="278"/>
                    <a:pt x="567" y="320"/>
                    <a:pt x="553" y="358"/>
                  </a:cubicBezTo>
                  <a:cubicBezTo>
                    <a:pt x="535" y="407"/>
                    <a:pt x="410" y="412"/>
                    <a:pt x="377" y="414"/>
                  </a:cubicBezTo>
                  <a:cubicBezTo>
                    <a:pt x="286" y="420"/>
                    <a:pt x="196" y="425"/>
                    <a:pt x="105" y="430"/>
                  </a:cubicBezTo>
                  <a:cubicBezTo>
                    <a:pt x="67" y="545"/>
                    <a:pt x="290" y="508"/>
                    <a:pt x="329" y="510"/>
                  </a:cubicBezTo>
                  <a:cubicBezTo>
                    <a:pt x="377" y="518"/>
                    <a:pt x="425" y="526"/>
                    <a:pt x="473" y="534"/>
                  </a:cubicBezTo>
                  <a:cubicBezTo>
                    <a:pt x="486" y="536"/>
                    <a:pt x="468" y="561"/>
                    <a:pt x="465" y="574"/>
                  </a:cubicBezTo>
                  <a:cubicBezTo>
                    <a:pt x="457" y="605"/>
                    <a:pt x="462" y="596"/>
                    <a:pt x="433" y="606"/>
                  </a:cubicBezTo>
                  <a:cubicBezTo>
                    <a:pt x="414" y="662"/>
                    <a:pt x="404" y="653"/>
                    <a:pt x="353" y="670"/>
                  </a:cubicBezTo>
                  <a:cubicBezTo>
                    <a:pt x="321" y="667"/>
                    <a:pt x="271" y="691"/>
                    <a:pt x="257" y="662"/>
                  </a:cubicBezTo>
                  <a:cubicBezTo>
                    <a:pt x="232" y="609"/>
                    <a:pt x="262" y="545"/>
                    <a:pt x="265" y="486"/>
                  </a:cubicBezTo>
                  <a:cubicBezTo>
                    <a:pt x="267" y="446"/>
                    <a:pt x="269" y="406"/>
                    <a:pt x="273" y="366"/>
                  </a:cubicBezTo>
                  <a:cubicBezTo>
                    <a:pt x="274" y="355"/>
                    <a:pt x="281" y="334"/>
                    <a:pt x="281" y="334"/>
                  </a:cubicBezTo>
                </a:path>
              </a:pathLst>
            </a:custGeom>
            <a:noFill/>
            <a:ln w="9525">
              <a:solidFill>
                <a:schemeClr val="tx1"/>
              </a:solidFill>
              <a:round/>
              <a:headEnd/>
              <a:tailEnd/>
            </a:ln>
          </p:spPr>
          <p:txBody>
            <a:bodyPr/>
            <a:lstStyle/>
            <a:p>
              <a:pPr>
                <a:defRPr/>
              </a:pPr>
              <a:endParaRPr lang="en-US" sz="2400" dirty="0">
                <a:solidFill>
                  <a:srgbClr val="000000"/>
                </a:solidFill>
                <a:latin typeface="Tahoma"/>
              </a:endParaRPr>
            </a:p>
          </p:txBody>
        </p:sp>
      </p:grpSp>
      <p:grpSp>
        <p:nvGrpSpPr>
          <p:cNvPr id="4" name="Group 155"/>
          <p:cNvGrpSpPr>
            <a:grpSpLocks/>
          </p:cNvGrpSpPr>
          <p:nvPr/>
        </p:nvGrpSpPr>
        <p:grpSpPr bwMode="auto">
          <a:xfrm>
            <a:off x="874220" y="4626100"/>
            <a:ext cx="3487053" cy="1727200"/>
            <a:chOff x="2430" y="356"/>
            <a:chExt cx="2471" cy="1088"/>
          </a:xfrm>
        </p:grpSpPr>
        <p:sp>
          <p:nvSpPr>
            <p:cNvPr id="23603" name="Line 156"/>
            <p:cNvSpPr>
              <a:spLocks noChangeShapeType="1"/>
            </p:cNvSpPr>
            <p:nvPr/>
          </p:nvSpPr>
          <p:spPr bwMode="auto">
            <a:xfrm flipV="1">
              <a:off x="2430" y="434"/>
              <a:ext cx="2471" cy="0"/>
            </a:xfrm>
            <a:prstGeom prst="line">
              <a:avLst/>
            </a:prstGeom>
            <a:noFill/>
            <a:ln w="9525">
              <a:solidFill>
                <a:schemeClr val="tx1"/>
              </a:solidFill>
              <a:round/>
              <a:headEnd/>
              <a:tailEnd type="triangle"/>
            </a:ln>
          </p:spPr>
          <p:txBody>
            <a:bodyPr/>
            <a:lstStyle/>
            <a:p>
              <a:pPr>
                <a:defRPr/>
              </a:pPr>
              <a:endParaRPr lang="en-US" sz="2400" dirty="0">
                <a:solidFill>
                  <a:srgbClr val="000000"/>
                </a:solidFill>
                <a:latin typeface="Tahoma"/>
              </a:endParaRPr>
            </a:p>
          </p:txBody>
        </p:sp>
        <p:sp>
          <p:nvSpPr>
            <p:cNvPr id="23604" name="Line 157"/>
            <p:cNvSpPr>
              <a:spLocks noChangeShapeType="1"/>
            </p:cNvSpPr>
            <p:nvPr/>
          </p:nvSpPr>
          <p:spPr bwMode="auto">
            <a:xfrm>
              <a:off x="2880" y="432"/>
              <a:ext cx="0" cy="336"/>
            </a:xfrm>
            <a:prstGeom prst="line">
              <a:avLst/>
            </a:prstGeom>
            <a:noFill/>
            <a:ln w="9525">
              <a:solidFill>
                <a:schemeClr val="tx1"/>
              </a:solidFill>
              <a:round/>
              <a:headEnd/>
              <a:tailEnd type="triangle" w="med" len="med"/>
            </a:ln>
          </p:spPr>
          <p:txBody>
            <a:bodyPr/>
            <a:lstStyle/>
            <a:p>
              <a:pPr>
                <a:defRPr/>
              </a:pPr>
              <a:endParaRPr lang="en-US" sz="2400" dirty="0">
                <a:solidFill>
                  <a:srgbClr val="000000"/>
                </a:solidFill>
                <a:latin typeface="Tahoma"/>
              </a:endParaRPr>
            </a:p>
          </p:txBody>
        </p:sp>
        <p:sp>
          <p:nvSpPr>
            <p:cNvPr id="23605" name="Line 158"/>
            <p:cNvSpPr>
              <a:spLocks noChangeShapeType="1"/>
            </p:cNvSpPr>
            <p:nvPr/>
          </p:nvSpPr>
          <p:spPr bwMode="auto">
            <a:xfrm>
              <a:off x="2880" y="768"/>
              <a:ext cx="385" cy="0"/>
            </a:xfrm>
            <a:prstGeom prst="line">
              <a:avLst/>
            </a:prstGeom>
            <a:noFill/>
            <a:ln w="9525">
              <a:solidFill>
                <a:schemeClr val="tx1"/>
              </a:solidFill>
              <a:round/>
              <a:headEnd/>
              <a:tailEnd type="triangle" w="med" len="med"/>
            </a:ln>
          </p:spPr>
          <p:txBody>
            <a:bodyPr/>
            <a:lstStyle/>
            <a:p>
              <a:pPr>
                <a:defRPr/>
              </a:pPr>
              <a:endParaRPr lang="en-US" sz="2400" dirty="0">
                <a:solidFill>
                  <a:srgbClr val="000000"/>
                </a:solidFill>
                <a:latin typeface="Tahoma"/>
              </a:endParaRPr>
            </a:p>
          </p:txBody>
        </p:sp>
        <p:sp>
          <p:nvSpPr>
            <p:cNvPr id="23606" name="Line 159"/>
            <p:cNvSpPr>
              <a:spLocks noChangeShapeType="1"/>
            </p:cNvSpPr>
            <p:nvPr/>
          </p:nvSpPr>
          <p:spPr bwMode="auto">
            <a:xfrm flipV="1">
              <a:off x="3264" y="432"/>
              <a:ext cx="0" cy="336"/>
            </a:xfrm>
            <a:prstGeom prst="line">
              <a:avLst/>
            </a:prstGeom>
            <a:noFill/>
            <a:ln w="9525">
              <a:solidFill>
                <a:schemeClr val="tx1"/>
              </a:solidFill>
              <a:round/>
              <a:headEnd/>
              <a:tailEnd type="triangle" w="med" len="med"/>
            </a:ln>
          </p:spPr>
          <p:txBody>
            <a:bodyPr/>
            <a:lstStyle/>
            <a:p>
              <a:pPr>
                <a:defRPr/>
              </a:pPr>
              <a:endParaRPr lang="en-US" sz="2400" dirty="0">
                <a:solidFill>
                  <a:srgbClr val="000000"/>
                </a:solidFill>
                <a:latin typeface="Tahoma"/>
              </a:endParaRPr>
            </a:p>
          </p:txBody>
        </p:sp>
        <p:sp>
          <p:nvSpPr>
            <p:cNvPr id="25760" name="AutoShape 160"/>
            <p:cNvSpPr>
              <a:spLocks noChangeArrowheads="1"/>
            </p:cNvSpPr>
            <p:nvPr/>
          </p:nvSpPr>
          <p:spPr bwMode="auto">
            <a:xfrm>
              <a:off x="2976" y="692"/>
              <a:ext cx="144" cy="124"/>
            </a:xfrm>
            <a:prstGeom prst="star5">
              <a:avLst/>
            </a:prstGeom>
            <a:solidFill>
              <a:srgbClr val="FFFF00"/>
            </a:solidFill>
            <a:ln w="9525">
              <a:solidFill>
                <a:schemeClr val="tx1"/>
              </a:solidFill>
              <a:miter lim="800000"/>
              <a:headEnd/>
              <a:tailEnd/>
            </a:ln>
            <a:effectLst/>
          </p:spPr>
          <p:txBody>
            <a:bodyPr wrap="none" anchor="ctr"/>
            <a:lstStyle/>
            <a:p>
              <a:pPr>
                <a:defRPr/>
              </a:pPr>
              <a:endParaRPr lang="en-US" sz="2400" dirty="0">
                <a:solidFill>
                  <a:srgbClr val="000000"/>
                </a:solidFill>
                <a:latin typeface="Tahoma"/>
              </a:endParaRPr>
            </a:p>
          </p:txBody>
        </p:sp>
        <p:sp>
          <p:nvSpPr>
            <p:cNvPr id="25761" name="AutoShape 161"/>
            <p:cNvSpPr>
              <a:spLocks noChangeArrowheads="1"/>
            </p:cNvSpPr>
            <p:nvPr/>
          </p:nvSpPr>
          <p:spPr bwMode="auto">
            <a:xfrm>
              <a:off x="2544" y="356"/>
              <a:ext cx="144" cy="124"/>
            </a:xfrm>
            <a:prstGeom prst="star5">
              <a:avLst/>
            </a:prstGeom>
            <a:solidFill>
              <a:srgbClr val="FFFF00"/>
            </a:solidFill>
            <a:ln w="9525">
              <a:solidFill>
                <a:schemeClr val="tx1"/>
              </a:solidFill>
              <a:miter lim="800000"/>
              <a:headEnd/>
              <a:tailEnd/>
            </a:ln>
            <a:effectLst/>
          </p:spPr>
          <p:txBody>
            <a:bodyPr wrap="none" anchor="ctr"/>
            <a:lstStyle/>
            <a:p>
              <a:pPr>
                <a:defRPr/>
              </a:pPr>
              <a:endParaRPr lang="en-US" sz="2400" dirty="0">
                <a:solidFill>
                  <a:srgbClr val="000000"/>
                </a:solidFill>
                <a:latin typeface="Tahoma"/>
              </a:endParaRPr>
            </a:p>
          </p:txBody>
        </p:sp>
        <p:sp>
          <p:nvSpPr>
            <p:cNvPr id="25762" name="AutoShape 162"/>
            <p:cNvSpPr>
              <a:spLocks noChangeArrowheads="1"/>
            </p:cNvSpPr>
            <p:nvPr/>
          </p:nvSpPr>
          <p:spPr bwMode="auto">
            <a:xfrm>
              <a:off x="3408" y="356"/>
              <a:ext cx="144" cy="124"/>
            </a:xfrm>
            <a:prstGeom prst="star5">
              <a:avLst/>
            </a:prstGeom>
            <a:solidFill>
              <a:srgbClr val="FFFF00"/>
            </a:solidFill>
            <a:ln w="9525">
              <a:solidFill>
                <a:schemeClr val="tx1"/>
              </a:solidFill>
              <a:miter lim="800000"/>
              <a:headEnd/>
              <a:tailEnd/>
            </a:ln>
            <a:effectLst/>
          </p:spPr>
          <p:txBody>
            <a:bodyPr wrap="none" anchor="ctr"/>
            <a:lstStyle/>
            <a:p>
              <a:pPr>
                <a:defRPr/>
              </a:pPr>
              <a:endParaRPr lang="en-US" sz="2400" dirty="0">
                <a:solidFill>
                  <a:srgbClr val="000000"/>
                </a:solidFill>
                <a:latin typeface="Tahoma"/>
              </a:endParaRPr>
            </a:p>
          </p:txBody>
        </p:sp>
        <p:sp>
          <p:nvSpPr>
            <p:cNvPr id="25763" name="AutoShape 163"/>
            <p:cNvSpPr>
              <a:spLocks noChangeArrowheads="1"/>
            </p:cNvSpPr>
            <p:nvPr/>
          </p:nvSpPr>
          <p:spPr bwMode="auto">
            <a:xfrm>
              <a:off x="3936" y="356"/>
              <a:ext cx="144" cy="124"/>
            </a:xfrm>
            <a:prstGeom prst="star5">
              <a:avLst/>
            </a:prstGeom>
            <a:solidFill>
              <a:srgbClr val="FFFF00"/>
            </a:solidFill>
            <a:ln w="9525">
              <a:solidFill>
                <a:schemeClr val="tx1"/>
              </a:solidFill>
              <a:miter lim="800000"/>
              <a:headEnd/>
              <a:tailEnd/>
            </a:ln>
            <a:effectLst/>
          </p:spPr>
          <p:txBody>
            <a:bodyPr wrap="none" anchor="ctr"/>
            <a:lstStyle/>
            <a:p>
              <a:pPr>
                <a:defRPr/>
              </a:pPr>
              <a:endParaRPr lang="en-US" sz="2400" dirty="0">
                <a:solidFill>
                  <a:srgbClr val="000000"/>
                </a:solidFill>
                <a:latin typeface="Tahoma"/>
              </a:endParaRPr>
            </a:p>
          </p:txBody>
        </p:sp>
        <p:sp>
          <p:nvSpPr>
            <p:cNvPr id="25764" name="AutoShape 164"/>
            <p:cNvSpPr>
              <a:spLocks noChangeArrowheads="1"/>
            </p:cNvSpPr>
            <p:nvPr/>
          </p:nvSpPr>
          <p:spPr bwMode="auto">
            <a:xfrm>
              <a:off x="4512" y="356"/>
              <a:ext cx="144" cy="124"/>
            </a:xfrm>
            <a:prstGeom prst="star5">
              <a:avLst/>
            </a:prstGeom>
            <a:solidFill>
              <a:srgbClr val="FFFF00"/>
            </a:solidFill>
            <a:ln w="9525">
              <a:solidFill>
                <a:schemeClr val="tx1"/>
              </a:solidFill>
              <a:miter lim="800000"/>
              <a:headEnd/>
              <a:tailEnd/>
            </a:ln>
            <a:effectLst/>
          </p:spPr>
          <p:txBody>
            <a:bodyPr wrap="none" anchor="ctr"/>
            <a:lstStyle/>
            <a:p>
              <a:pPr>
                <a:defRPr/>
              </a:pPr>
              <a:endParaRPr lang="en-US" sz="2400" dirty="0">
                <a:solidFill>
                  <a:srgbClr val="000000"/>
                </a:solidFill>
                <a:latin typeface="Tahoma"/>
              </a:endParaRPr>
            </a:p>
          </p:txBody>
        </p:sp>
        <p:sp>
          <p:nvSpPr>
            <p:cNvPr id="23612" name="Text Box 165"/>
            <p:cNvSpPr txBox="1">
              <a:spLocks noChangeArrowheads="1"/>
            </p:cNvSpPr>
            <p:nvPr/>
          </p:nvSpPr>
          <p:spPr bwMode="auto">
            <a:xfrm>
              <a:off x="2441" y="921"/>
              <a:ext cx="2016" cy="523"/>
            </a:xfrm>
            <a:prstGeom prst="rect">
              <a:avLst/>
            </a:prstGeom>
            <a:noFill/>
            <a:ln w="9525">
              <a:noFill/>
              <a:miter lim="800000"/>
              <a:headEnd/>
              <a:tailEnd/>
            </a:ln>
          </p:spPr>
          <p:txBody>
            <a:bodyPr>
              <a:spAutoFit/>
            </a:bodyPr>
            <a:lstStyle/>
            <a:p>
              <a:pPr algn="ctr">
                <a:spcBef>
                  <a:spcPct val="50000"/>
                </a:spcBef>
                <a:defRPr/>
              </a:pPr>
              <a:r>
                <a:rPr lang="en-US" sz="2400" dirty="0">
                  <a:solidFill>
                    <a:srgbClr val="000000"/>
                  </a:solidFill>
                  <a:latin typeface="Tahoma"/>
                </a:rPr>
                <a:t>Fixed-Route Deviation</a:t>
              </a:r>
            </a:p>
          </p:txBody>
        </p:sp>
      </p:grpSp>
      <p:grpSp>
        <p:nvGrpSpPr>
          <p:cNvPr id="101" name="Group 100"/>
          <p:cNvGrpSpPr/>
          <p:nvPr/>
        </p:nvGrpSpPr>
        <p:grpSpPr>
          <a:xfrm>
            <a:off x="2684463" y="1962150"/>
            <a:ext cx="1876425" cy="2354997"/>
            <a:chOff x="2684463" y="1962150"/>
            <a:chExt cx="1876425" cy="2354997"/>
          </a:xfrm>
        </p:grpSpPr>
        <p:cxnSp>
          <p:nvCxnSpPr>
            <p:cNvPr id="102" name="AutoShape 72"/>
            <p:cNvCxnSpPr>
              <a:cxnSpLocks noChangeShapeType="1"/>
              <a:endCxn id="109" idx="3"/>
            </p:cNvCxnSpPr>
            <p:nvPr/>
          </p:nvCxnSpPr>
          <p:spPr bwMode="auto">
            <a:xfrm flipH="1" flipV="1">
              <a:off x="3868367" y="2114550"/>
              <a:ext cx="131204" cy="1011510"/>
            </a:xfrm>
            <a:prstGeom prst="straightConnector1">
              <a:avLst/>
            </a:prstGeom>
            <a:noFill/>
            <a:ln w="9525">
              <a:solidFill>
                <a:schemeClr val="tx1"/>
              </a:solidFill>
              <a:round/>
              <a:headEnd type="oval" w="sm" len="sm"/>
              <a:tailEnd type="triangle" w="lg" len="lg"/>
            </a:ln>
          </p:spPr>
        </p:cxnSp>
        <p:cxnSp>
          <p:nvCxnSpPr>
            <p:cNvPr id="103" name="AutoShape 73"/>
            <p:cNvCxnSpPr>
              <a:cxnSpLocks noChangeShapeType="1"/>
            </p:cNvCxnSpPr>
            <p:nvPr/>
          </p:nvCxnSpPr>
          <p:spPr bwMode="auto">
            <a:xfrm flipV="1">
              <a:off x="3619751" y="2141034"/>
              <a:ext cx="190248" cy="1188999"/>
            </a:xfrm>
            <a:prstGeom prst="straightConnector1">
              <a:avLst/>
            </a:prstGeom>
            <a:noFill/>
            <a:ln w="9525">
              <a:solidFill>
                <a:schemeClr val="tx1"/>
              </a:solidFill>
              <a:round/>
              <a:headEnd type="triangle" w="lg" len="lg"/>
              <a:tailEnd type="oval" w="sm" len="sm"/>
            </a:ln>
          </p:spPr>
        </p:cxnSp>
        <p:cxnSp>
          <p:nvCxnSpPr>
            <p:cNvPr id="104" name="AutoShape 74"/>
            <p:cNvCxnSpPr>
              <a:cxnSpLocks noChangeShapeType="1"/>
            </p:cNvCxnSpPr>
            <p:nvPr/>
          </p:nvCxnSpPr>
          <p:spPr bwMode="auto">
            <a:xfrm flipH="1" flipV="1">
              <a:off x="2946400" y="2724151"/>
              <a:ext cx="361795" cy="628649"/>
            </a:xfrm>
            <a:prstGeom prst="straightConnector1">
              <a:avLst/>
            </a:prstGeom>
            <a:noFill/>
            <a:ln w="9525">
              <a:solidFill>
                <a:schemeClr val="tx1"/>
              </a:solidFill>
              <a:round/>
              <a:headEnd type="oval" w="sm" len="sm"/>
              <a:tailEnd type="triangle" w="lg" len="lg"/>
            </a:ln>
          </p:spPr>
        </p:cxnSp>
        <p:cxnSp>
          <p:nvCxnSpPr>
            <p:cNvPr id="105" name="AutoShape 75"/>
            <p:cNvCxnSpPr>
              <a:cxnSpLocks noChangeShapeType="1"/>
              <a:stCxn id="115" idx="2"/>
            </p:cNvCxnSpPr>
            <p:nvPr/>
          </p:nvCxnSpPr>
          <p:spPr bwMode="auto">
            <a:xfrm flipH="1">
              <a:off x="2992244" y="2106613"/>
              <a:ext cx="521568" cy="562246"/>
            </a:xfrm>
            <a:prstGeom prst="straightConnector1">
              <a:avLst/>
            </a:prstGeom>
            <a:noFill/>
            <a:ln w="9525">
              <a:solidFill>
                <a:schemeClr val="tx1"/>
              </a:solidFill>
              <a:round/>
              <a:headEnd type="triangle" w="lg" len="lg"/>
              <a:tailEnd type="oval" w="sm" len="sm"/>
            </a:ln>
          </p:spPr>
        </p:cxnSp>
        <p:cxnSp>
          <p:nvCxnSpPr>
            <p:cNvPr id="106" name="AutoShape 76"/>
            <p:cNvCxnSpPr>
              <a:cxnSpLocks noChangeShapeType="1"/>
              <a:stCxn id="118" idx="4"/>
            </p:cNvCxnSpPr>
            <p:nvPr/>
          </p:nvCxnSpPr>
          <p:spPr bwMode="auto">
            <a:xfrm flipV="1">
              <a:off x="3421063" y="3341649"/>
              <a:ext cx="151043" cy="47281"/>
            </a:xfrm>
            <a:prstGeom prst="straightConnector1">
              <a:avLst/>
            </a:prstGeom>
            <a:noFill/>
            <a:ln w="9525">
              <a:solidFill>
                <a:schemeClr val="tx1"/>
              </a:solidFill>
              <a:round/>
              <a:headEnd type="triangle" w="lg" len="sm"/>
              <a:tailEnd type="oval" w="sm" len="sm"/>
            </a:ln>
          </p:spPr>
        </p:cxnSp>
        <p:cxnSp>
          <p:nvCxnSpPr>
            <p:cNvPr id="107" name="AutoShape 77"/>
            <p:cNvCxnSpPr>
              <a:cxnSpLocks noChangeShapeType="1"/>
              <a:stCxn id="110" idx="0"/>
            </p:cNvCxnSpPr>
            <p:nvPr/>
          </p:nvCxnSpPr>
          <p:spPr bwMode="auto">
            <a:xfrm flipH="1" flipV="1">
              <a:off x="3077737" y="2371494"/>
              <a:ext cx="197006" cy="602204"/>
            </a:xfrm>
            <a:prstGeom prst="straightConnector1">
              <a:avLst/>
            </a:prstGeom>
            <a:noFill/>
            <a:ln w="9525">
              <a:solidFill>
                <a:schemeClr val="tx1"/>
              </a:solidFill>
              <a:round/>
              <a:headEnd type="triangle" w="lg" len="lg"/>
              <a:tailEnd type="oval" w="sm" len="sm"/>
            </a:ln>
          </p:spPr>
        </p:cxnSp>
        <p:sp>
          <p:nvSpPr>
            <p:cNvPr id="108" name="AutoShape 78"/>
            <p:cNvSpPr>
              <a:spLocks noChangeArrowheads="1"/>
            </p:cNvSpPr>
            <p:nvPr/>
          </p:nvSpPr>
          <p:spPr bwMode="auto">
            <a:xfrm>
              <a:off x="3556000" y="3333750"/>
              <a:ext cx="134938" cy="144463"/>
            </a:xfrm>
            <a:prstGeom prst="star5">
              <a:avLst/>
            </a:prstGeom>
            <a:solidFill>
              <a:srgbClr val="FFFF00"/>
            </a:solidFill>
            <a:ln w="9525">
              <a:solidFill>
                <a:schemeClr val="tx1"/>
              </a:solidFill>
              <a:miter lim="800000"/>
              <a:headEnd/>
              <a:tailEnd/>
            </a:ln>
            <a:effectLst/>
          </p:spPr>
          <p:txBody>
            <a:bodyPr wrap="none" anchor="ctr"/>
            <a:lstStyle/>
            <a:p>
              <a:pPr>
                <a:defRPr/>
              </a:pPr>
              <a:endParaRPr lang="en-US" sz="2400" dirty="0">
                <a:solidFill>
                  <a:srgbClr val="000000"/>
                </a:solidFill>
                <a:latin typeface="Tahoma"/>
              </a:endParaRPr>
            </a:p>
          </p:txBody>
        </p:sp>
        <p:sp>
          <p:nvSpPr>
            <p:cNvPr id="109" name="AutoShape 79"/>
            <p:cNvSpPr>
              <a:spLocks noChangeArrowheads="1"/>
            </p:cNvSpPr>
            <p:nvPr/>
          </p:nvSpPr>
          <p:spPr bwMode="auto">
            <a:xfrm>
              <a:off x="3759200" y="1970088"/>
              <a:ext cx="134938" cy="144462"/>
            </a:xfrm>
            <a:prstGeom prst="star5">
              <a:avLst/>
            </a:prstGeom>
            <a:solidFill>
              <a:srgbClr val="FFFF00"/>
            </a:solidFill>
            <a:ln w="9525">
              <a:solidFill>
                <a:schemeClr val="tx1"/>
              </a:solidFill>
              <a:miter lim="800000"/>
              <a:headEnd/>
              <a:tailEnd/>
            </a:ln>
            <a:effectLst/>
          </p:spPr>
          <p:txBody>
            <a:bodyPr wrap="none" anchor="ctr"/>
            <a:lstStyle/>
            <a:p>
              <a:pPr>
                <a:defRPr/>
              </a:pPr>
              <a:endParaRPr lang="en-US" sz="2400" dirty="0">
                <a:solidFill>
                  <a:srgbClr val="000000"/>
                </a:solidFill>
                <a:latin typeface="Tahoma"/>
              </a:endParaRPr>
            </a:p>
          </p:txBody>
        </p:sp>
        <p:sp>
          <p:nvSpPr>
            <p:cNvPr id="110" name="AutoShape 80"/>
            <p:cNvSpPr>
              <a:spLocks noChangeArrowheads="1"/>
            </p:cNvSpPr>
            <p:nvPr/>
          </p:nvSpPr>
          <p:spPr bwMode="auto">
            <a:xfrm>
              <a:off x="3206480" y="2973698"/>
              <a:ext cx="136525" cy="144462"/>
            </a:xfrm>
            <a:prstGeom prst="star5">
              <a:avLst/>
            </a:prstGeom>
            <a:solidFill>
              <a:srgbClr val="FFFF00"/>
            </a:solidFill>
            <a:ln w="9525">
              <a:solidFill>
                <a:schemeClr val="tx1"/>
              </a:solidFill>
              <a:miter lim="800000"/>
              <a:headEnd/>
              <a:tailEnd/>
            </a:ln>
            <a:effectLst/>
          </p:spPr>
          <p:txBody>
            <a:bodyPr wrap="none" anchor="ctr"/>
            <a:lstStyle/>
            <a:p>
              <a:pPr>
                <a:defRPr/>
              </a:pPr>
              <a:endParaRPr lang="en-US" sz="2400" dirty="0">
                <a:solidFill>
                  <a:srgbClr val="000000"/>
                </a:solidFill>
                <a:latin typeface="Tahoma"/>
              </a:endParaRPr>
            </a:p>
          </p:txBody>
        </p:sp>
        <p:cxnSp>
          <p:nvCxnSpPr>
            <p:cNvPr id="111" name="AutoShape 81"/>
            <p:cNvCxnSpPr>
              <a:cxnSpLocks noChangeShapeType="1"/>
              <a:stCxn id="112" idx="2"/>
            </p:cNvCxnSpPr>
            <p:nvPr/>
          </p:nvCxnSpPr>
          <p:spPr bwMode="auto">
            <a:xfrm flipH="1">
              <a:off x="3672468" y="2800350"/>
              <a:ext cx="450944" cy="548733"/>
            </a:xfrm>
            <a:prstGeom prst="straightConnector1">
              <a:avLst/>
            </a:prstGeom>
            <a:noFill/>
            <a:ln w="9525">
              <a:solidFill>
                <a:schemeClr val="tx1"/>
              </a:solidFill>
              <a:round/>
              <a:headEnd type="triangle" w="lg" len="lg"/>
              <a:tailEnd type="oval" w="sm" len="sm"/>
            </a:ln>
          </p:spPr>
        </p:cxnSp>
        <p:sp>
          <p:nvSpPr>
            <p:cNvPr id="112" name="AutoShape 82"/>
            <p:cNvSpPr>
              <a:spLocks noChangeArrowheads="1"/>
            </p:cNvSpPr>
            <p:nvPr/>
          </p:nvSpPr>
          <p:spPr bwMode="auto">
            <a:xfrm>
              <a:off x="4097338" y="2655888"/>
              <a:ext cx="136525" cy="144462"/>
            </a:xfrm>
            <a:prstGeom prst="star5">
              <a:avLst/>
            </a:prstGeom>
            <a:solidFill>
              <a:srgbClr val="FFFF00"/>
            </a:solidFill>
            <a:ln w="9525">
              <a:solidFill>
                <a:schemeClr val="tx1"/>
              </a:solidFill>
              <a:miter lim="800000"/>
              <a:headEnd/>
              <a:tailEnd/>
            </a:ln>
            <a:effectLst/>
          </p:spPr>
          <p:txBody>
            <a:bodyPr wrap="none" anchor="ctr"/>
            <a:lstStyle/>
            <a:p>
              <a:pPr>
                <a:defRPr/>
              </a:pPr>
              <a:endParaRPr lang="en-US" sz="2400" dirty="0">
                <a:solidFill>
                  <a:srgbClr val="000000"/>
                </a:solidFill>
                <a:latin typeface="Tahoma"/>
              </a:endParaRPr>
            </a:p>
          </p:txBody>
        </p:sp>
        <p:cxnSp>
          <p:nvCxnSpPr>
            <p:cNvPr id="113" name="AutoShape 83"/>
            <p:cNvCxnSpPr>
              <a:cxnSpLocks noChangeShapeType="1"/>
              <a:stCxn id="114" idx="0"/>
            </p:cNvCxnSpPr>
            <p:nvPr/>
          </p:nvCxnSpPr>
          <p:spPr bwMode="auto">
            <a:xfrm flipH="1" flipV="1">
              <a:off x="3553522" y="2129884"/>
              <a:ext cx="408879" cy="975266"/>
            </a:xfrm>
            <a:prstGeom prst="straightConnector1">
              <a:avLst/>
            </a:prstGeom>
            <a:noFill/>
            <a:ln w="9525">
              <a:solidFill>
                <a:schemeClr val="tx1"/>
              </a:solidFill>
              <a:round/>
              <a:headEnd type="triangle" w="lg" len="sm"/>
              <a:tailEnd type="oval" w="sm" len="sm"/>
            </a:ln>
          </p:spPr>
        </p:cxnSp>
        <p:sp>
          <p:nvSpPr>
            <p:cNvPr id="114" name="AutoShape 84"/>
            <p:cNvSpPr>
              <a:spLocks noChangeArrowheads="1"/>
            </p:cNvSpPr>
            <p:nvPr/>
          </p:nvSpPr>
          <p:spPr bwMode="auto">
            <a:xfrm>
              <a:off x="3894138" y="3105150"/>
              <a:ext cx="136525" cy="144463"/>
            </a:xfrm>
            <a:prstGeom prst="star5">
              <a:avLst/>
            </a:prstGeom>
            <a:solidFill>
              <a:srgbClr val="FFFF00"/>
            </a:solidFill>
            <a:ln w="9525">
              <a:solidFill>
                <a:schemeClr val="tx1"/>
              </a:solidFill>
              <a:miter lim="800000"/>
              <a:headEnd/>
              <a:tailEnd/>
            </a:ln>
            <a:effectLst/>
          </p:spPr>
          <p:txBody>
            <a:bodyPr wrap="none" anchor="ctr"/>
            <a:lstStyle/>
            <a:p>
              <a:pPr>
                <a:defRPr/>
              </a:pPr>
              <a:endParaRPr lang="en-US" sz="2400" dirty="0">
                <a:solidFill>
                  <a:srgbClr val="000000"/>
                </a:solidFill>
                <a:latin typeface="Tahoma"/>
              </a:endParaRPr>
            </a:p>
          </p:txBody>
        </p:sp>
        <p:sp>
          <p:nvSpPr>
            <p:cNvPr id="115" name="AutoShape 85"/>
            <p:cNvSpPr>
              <a:spLocks noChangeArrowheads="1"/>
            </p:cNvSpPr>
            <p:nvPr/>
          </p:nvSpPr>
          <p:spPr bwMode="auto">
            <a:xfrm>
              <a:off x="3487738" y="1962150"/>
              <a:ext cx="136525" cy="144463"/>
            </a:xfrm>
            <a:prstGeom prst="star5">
              <a:avLst/>
            </a:prstGeom>
            <a:solidFill>
              <a:srgbClr val="FFFF00"/>
            </a:solidFill>
            <a:ln w="9525">
              <a:solidFill>
                <a:schemeClr val="tx1"/>
              </a:solidFill>
              <a:miter lim="800000"/>
              <a:headEnd/>
              <a:tailEnd/>
            </a:ln>
            <a:effectLst/>
          </p:spPr>
          <p:txBody>
            <a:bodyPr wrap="none" anchor="ctr"/>
            <a:lstStyle/>
            <a:p>
              <a:pPr>
                <a:defRPr/>
              </a:pPr>
              <a:endParaRPr lang="en-US" sz="2400" dirty="0">
                <a:solidFill>
                  <a:srgbClr val="000000"/>
                </a:solidFill>
                <a:latin typeface="Tahoma"/>
              </a:endParaRPr>
            </a:p>
          </p:txBody>
        </p:sp>
        <p:sp>
          <p:nvSpPr>
            <p:cNvPr id="116" name="AutoShape 86"/>
            <p:cNvSpPr>
              <a:spLocks noChangeArrowheads="1"/>
            </p:cNvSpPr>
            <p:nvPr/>
          </p:nvSpPr>
          <p:spPr bwMode="auto">
            <a:xfrm>
              <a:off x="2878138" y="2647950"/>
              <a:ext cx="136525" cy="144463"/>
            </a:xfrm>
            <a:prstGeom prst="star5">
              <a:avLst/>
            </a:prstGeom>
            <a:solidFill>
              <a:srgbClr val="FFFF00"/>
            </a:solidFill>
            <a:ln w="9525">
              <a:solidFill>
                <a:schemeClr val="tx1"/>
              </a:solidFill>
              <a:miter lim="800000"/>
              <a:headEnd/>
              <a:tailEnd/>
            </a:ln>
            <a:effectLst/>
          </p:spPr>
          <p:txBody>
            <a:bodyPr wrap="none" anchor="ctr"/>
            <a:lstStyle/>
            <a:p>
              <a:pPr>
                <a:defRPr/>
              </a:pPr>
              <a:endParaRPr lang="en-US" sz="2400" dirty="0">
                <a:solidFill>
                  <a:srgbClr val="000000"/>
                </a:solidFill>
                <a:latin typeface="Tahoma"/>
              </a:endParaRPr>
            </a:p>
          </p:txBody>
        </p:sp>
        <p:cxnSp>
          <p:nvCxnSpPr>
            <p:cNvPr id="117" name="AutoShape 87"/>
            <p:cNvCxnSpPr>
              <a:cxnSpLocks noChangeShapeType="1"/>
              <a:endCxn id="120" idx="3"/>
            </p:cNvCxnSpPr>
            <p:nvPr/>
          </p:nvCxnSpPr>
          <p:spPr bwMode="auto">
            <a:xfrm flipH="1" flipV="1">
              <a:off x="3123829" y="2343150"/>
              <a:ext cx="957518" cy="418637"/>
            </a:xfrm>
            <a:prstGeom prst="straightConnector1">
              <a:avLst/>
            </a:prstGeom>
            <a:noFill/>
            <a:ln w="9525">
              <a:solidFill>
                <a:schemeClr val="tx1"/>
              </a:solidFill>
              <a:round/>
              <a:headEnd type="oval" w="sm" len="sm"/>
              <a:tailEnd type="triangle" w="lg" len="lg"/>
            </a:ln>
          </p:spPr>
        </p:cxnSp>
        <p:sp>
          <p:nvSpPr>
            <p:cNvPr id="118" name="AutoShape 88"/>
            <p:cNvSpPr>
              <a:spLocks noChangeArrowheads="1"/>
            </p:cNvSpPr>
            <p:nvPr/>
          </p:nvSpPr>
          <p:spPr bwMode="auto">
            <a:xfrm>
              <a:off x="3284538" y="3333750"/>
              <a:ext cx="136525" cy="144463"/>
            </a:xfrm>
            <a:prstGeom prst="star5">
              <a:avLst/>
            </a:prstGeom>
            <a:solidFill>
              <a:srgbClr val="FFFF00"/>
            </a:solidFill>
            <a:ln w="9525">
              <a:solidFill>
                <a:schemeClr val="tx1"/>
              </a:solidFill>
              <a:miter lim="800000"/>
              <a:headEnd/>
              <a:tailEnd/>
            </a:ln>
            <a:effectLst/>
          </p:spPr>
          <p:txBody>
            <a:bodyPr wrap="none" anchor="ctr"/>
            <a:lstStyle/>
            <a:p>
              <a:pPr>
                <a:defRPr/>
              </a:pPr>
              <a:endParaRPr lang="en-US" sz="2400" dirty="0">
                <a:solidFill>
                  <a:srgbClr val="000000"/>
                </a:solidFill>
                <a:latin typeface="Tahoma"/>
              </a:endParaRPr>
            </a:p>
          </p:txBody>
        </p:sp>
        <p:sp>
          <p:nvSpPr>
            <p:cNvPr id="119" name="Text Box 89"/>
            <p:cNvSpPr txBox="1">
              <a:spLocks noChangeArrowheads="1"/>
            </p:cNvSpPr>
            <p:nvPr/>
          </p:nvSpPr>
          <p:spPr bwMode="auto">
            <a:xfrm>
              <a:off x="2684463" y="3486150"/>
              <a:ext cx="1876425" cy="830997"/>
            </a:xfrm>
            <a:prstGeom prst="rect">
              <a:avLst/>
            </a:prstGeom>
            <a:noFill/>
            <a:ln w="9525">
              <a:noFill/>
              <a:miter lim="800000"/>
              <a:headEnd/>
              <a:tailEnd/>
            </a:ln>
          </p:spPr>
          <p:txBody>
            <a:bodyPr>
              <a:spAutoFit/>
            </a:bodyPr>
            <a:lstStyle/>
            <a:p>
              <a:pPr algn="ctr">
                <a:spcBef>
                  <a:spcPct val="50000"/>
                </a:spcBef>
              </a:pPr>
              <a:r>
                <a:rPr lang="en-US" sz="2400" dirty="0">
                  <a:solidFill>
                    <a:srgbClr val="000000"/>
                  </a:solidFill>
                  <a:latin typeface="Tahoma" pitchFamily="34" charset="0"/>
                  <a:cs typeface="Tahoma" pitchFamily="34" charset="0"/>
                </a:rPr>
                <a:t>Many to Many</a:t>
              </a:r>
            </a:p>
          </p:txBody>
        </p:sp>
        <p:sp>
          <p:nvSpPr>
            <p:cNvPr id="120" name="AutoShape 80"/>
            <p:cNvSpPr>
              <a:spLocks noChangeArrowheads="1"/>
            </p:cNvSpPr>
            <p:nvPr/>
          </p:nvSpPr>
          <p:spPr bwMode="auto">
            <a:xfrm>
              <a:off x="3014663" y="2198688"/>
              <a:ext cx="134937" cy="144462"/>
            </a:xfrm>
            <a:prstGeom prst="star5">
              <a:avLst/>
            </a:prstGeom>
            <a:solidFill>
              <a:srgbClr val="FFFF00"/>
            </a:solidFill>
            <a:ln w="9525">
              <a:solidFill>
                <a:schemeClr val="tx1"/>
              </a:solidFill>
              <a:miter lim="800000"/>
              <a:headEnd/>
              <a:tailEnd/>
            </a:ln>
            <a:effectLst/>
          </p:spPr>
          <p:txBody>
            <a:bodyPr wrap="none" anchor="ctr"/>
            <a:lstStyle/>
            <a:p>
              <a:pPr>
                <a:defRPr/>
              </a:pPr>
              <a:endParaRPr lang="en-US" sz="2400" dirty="0">
                <a:solidFill>
                  <a:srgbClr val="000000"/>
                </a:solidFill>
                <a:latin typeface="Tahoma"/>
              </a:endParaRPr>
            </a:p>
          </p:txBody>
        </p:sp>
      </p:grpSp>
    </p:spTree>
    <p:custDataLst>
      <p:tags r:id="rId1"/>
    </p:custData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ctrTitle"/>
          </p:nvPr>
        </p:nvSpPr>
        <p:spPr/>
        <p:txBody>
          <a:bodyPr/>
          <a:lstStyle/>
          <a:p>
            <a:r>
              <a:rPr lang="en-US" dirty="0" smtClean="0"/>
              <a:t>Rail Transit Modes</a:t>
            </a:r>
            <a:endParaRPr lang="en-US" dirty="0"/>
          </a:p>
        </p:txBody>
      </p:sp>
      <p:sp>
        <p:nvSpPr>
          <p:cNvPr id="4" name="Subtitle 3"/>
          <p:cNvSpPr>
            <a:spLocks noGrp="1"/>
          </p:cNvSpPr>
          <p:nvPr>
            <p:ph type="subTitle" idx="1"/>
          </p:nvPr>
        </p:nvSpPr>
        <p:spPr/>
        <p:txBody>
          <a:bodyPr/>
          <a:lstStyle/>
          <a:p>
            <a:endParaRPr lang="en-US"/>
          </a:p>
        </p:txBody>
      </p:sp>
    </p:spTree>
    <p:custDataLst>
      <p:tags r:id="rId1"/>
    </p:custData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9" name="Rectangle 2"/>
          <p:cNvSpPr>
            <a:spLocks noGrp="1" noChangeArrowheads="1"/>
          </p:cNvSpPr>
          <p:nvPr>
            <p:ph type="title"/>
          </p:nvPr>
        </p:nvSpPr>
        <p:spPr/>
        <p:txBody>
          <a:bodyPr/>
          <a:lstStyle/>
          <a:p>
            <a:r>
              <a:rPr lang="en-US" smtClean="0"/>
              <a:t>Rail Systems</a:t>
            </a:r>
          </a:p>
        </p:txBody>
      </p:sp>
      <p:sp>
        <p:nvSpPr>
          <p:cNvPr id="65540" name="Rectangle 3"/>
          <p:cNvSpPr>
            <a:spLocks noGrp="1" noChangeArrowheads="1"/>
          </p:cNvSpPr>
          <p:nvPr>
            <p:ph idx="1"/>
          </p:nvPr>
        </p:nvSpPr>
        <p:spPr/>
        <p:txBody>
          <a:bodyPr/>
          <a:lstStyle/>
          <a:p>
            <a:r>
              <a:rPr lang="en-US" dirty="0" smtClean="0"/>
              <a:t>Three major modes:</a:t>
            </a:r>
          </a:p>
        </p:txBody>
      </p:sp>
      <p:sp>
        <p:nvSpPr>
          <p:cNvPr id="3" name="Rectangle 2"/>
          <p:cNvSpPr/>
          <p:nvPr/>
        </p:nvSpPr>
        <p:spPr>
          <a:xfrm>
            <a:off x="422908" y="4868712"/>
            <a:ext cx="2429838" cy="369332"/>
          </a:xfrm>
          <a:prstGeom prst="rect">
            <a:avLst/>
          </a:prstGeom>
        </p:spPr>
        <p:txBody>
          <a:bodyPr wrap="square">
            <a:spAutoFit/>
          </a:bodyPr>
          <a:lstStyle/>
          <a:p>
            <a:r>
              <a:rPr lang="en-US" dirty="0"/>
              <a:t>Light rail transit (LRT</a:t>
            </a:r>
            <a:r>
              <a:rPr lang="en-US" dirty="0" smtClean="0"/>
              <a:t>)</a:t>
            </a:r>
            <a:endParaRPr lang="en-US" dirty="0"/>
          </a:p>
        </p:txBody>
      </p:sp>
      <p:sp>
        <p:nvSpPr>
          <p:cNvPr id="6" name="Rectangle 5"/>
          <p:cNvSpPr/>
          <p:nvPr/>
        </p:nvSpPr>
        <p:spPr>
          <a:xfrm>
            <a:off x="3568769" y="4868712"/>
            <a:ext cx="1644722" cy="369332"/>
          </a:xfrm>
          <a:prstGeom prst="rect">
            <a:avLst/>
          </a:prstGeom>
        </p:spPr>
        <p:txBody>
          <a:bodyPr wrap="square">
            <a:spAutoFit/>
          </a:bodyPr>
          <a:lstStyle/>
          <a:p>
            <a:r>
              <a:rPr lang="en-US" dirty="0" smtClean="0"/>
              <a:t>Heavy rail</a:t>
            </a:r>
            <a:endParaRPr lang="en-US" dirty="0"/>
          </a:p>
        </p:txBody>
      </p:sp>
      <p:sp>
        <p:nvSpPr>
          <p:cNvPr id="7" name="Rectangle 6"/>
          <p:cNvSpPr/>
          <p:nvPr/>
        </p:nvSpPr>
        <p:spPr>
          <a:xfrm>
            <a:off x="6420981" y="4868712"/>
            <a:ext cx="1825375" cy="369332"/>
          </a:xfrm>
          <a:prstGeom prst="rect">
            <a:avLst/>
          </a:prstGeom>
        </p:spPr>
        <p:txBody>
          <a:bodyPr wrap="square">
            <a:spAutoFit/>
          </a:bodyPr>
          <a:lstStyle/>
          <a:p>
            <a:r>
              <a:rPr lang="en-US" dirty="0" smtClean="0"/>
              <a:t>Commuter </a:t>
            </a:r>
            <a:r>
              <a:rPr lang="en-US" dirty="0"/>
              <a:t>rail</a:t>
            </a:r>
          </a:p>
        </p:txBody>
      </p:sp>
      <p:pic>
        <p:nvPicPr>
          <p:cNvPr id="1444866"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79587" y="2710377"/>
            <a:ext cx="2316480" cy="173736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444868" name="Picture 4" descr="File:Walnut Creek BART - 011.jpg"/>
          <p:cNvPicPr>
            <a:picLocks noChangeAspect="1" noChangeArrowheads="1"/>
          </p:cNvPicPr>
          <p:nvPr/>
        </p:nvPicPr>
        <p:blipFill rotWithShape="1">
          <a:blip r:embed="rId5" cstate="print">
            <a:extLst>
              <a:ext uri="{BEBA8EAE-BF5A-486C-A8C5-ECC9F3942E4B}">
                <a14:imgProps xmlns:a14="http://schemas.microsoft.com/office/drawing/2010/main">
                  <a14:imgLayer r:embed="rId6">
                    <a14:imgEffect>
                      <a14:brightnessContrast bright="40000" contrast="-40000"/>
                    </a14:imgEffect>
                  </a14:imgLayer>
                </a14:imgProps>
              </a:ext>
              <a:ext uri="{28A0092B-C50C-407E-A947-70E740481C1C}">
                <a14:useLocalDpi xmlns:a14="http://schemas.microsoft.com/office/drawing/2010/main" val="0"/>
              </a:ext>
            </a:extLst>
          </a:blip>
          <a:srcRect/>
          <a:stretch/>
        </p:blipFill>
        <p:spPr bwMode="auto">
          <a:xfrm>
            <a:off x="3194282" y="2710377"/>
            <a:ext cx="2393696" cy="1737360"/>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8" descr="http://upload.wikimedia.org/wikipedia/commons/d/d7/Frontrunner_north_temple_station.jpg"/>
          <p:cNvPicPr>
            <a:picLocks noChangeAspect="1" noChangeArrowheads="1"/>
          </p:cNvPicPr>
          <p:nvPr/>
        </p:nvPicPr>
        <p:blipFill rotWithShape="1">
          <a:blip r:embed="rId7" cstate="print">
            <a:extLst>
              <a:ext uri="{28A0092B-C50C-407E-A947-70E740481C1C}">
                <a14:useLocalDpi xmlns:a14="http://schemas.microsoft.com/office/drawing/2010/main" val="0"/>
              </a:ext>
            </a:extLst>
          </a:blip>
          <a:srcRect/>
          <a:stretch/>
        </p:blipFill>
        <p:spPr bwMode="auto">
          <a:xfrm>
            <a:off x="6014517" y="2710377"/>
            <a:ext cx="2638302" cy="1737360"/>
          </a:xfrm>
          <a:prstGeom prst="rect">
            <a:avLst/>
          </a:prstGeom>
          <a:noFill/>
          <a:extLst>
            <a:ext uri="{909E8E84-426E-40DD-AFC4-6F175D3DCCD1}">
              <a14:hiddenFill xmlns:a14="http://schemas.microsoft.com/office/drawing/2010/main">
                <a:solidFill>
                  <a:srgbClr val="FFFFFF"/>
                </a:solidFill>
              </a14:hiddenFill>
            </a:ext>
          </a:extLst>
        </p:spPr>
      </p:pic>
      <p:sp>
        <p:nvSpPr>
          <p:cNvPr id="13" name="Text Box 9"/>
          <p:cNvSpPr txBox="1">
            <a:spLocks noChangeArrowheads="1"/>
          </p:cNvSpPr>
          <p:nvPr/>
        </p:nvSpPr>
        <p:spPr bwMode="auto">
          <a:xfrm>
            <a:off x="495283" y="4460165"/>
            <a:ext cx="2259792" cy="304800"/>
          </a:xfrm>
          <a:prstGeom prst="rect">
            <a:avLst/>
          </a:prstGeom>
          <a:noFill/>
          <a:ln w="12700">
            <a:noFill/>
            <a:miter lim="800000"/>
            <a:headEnd type="none" w="sm" len="sm"/>
            <a:tailEnd type="none" w="sm" len="sm"/>
          </a:ln>
        </p:spPr>
        <p:txBody>
          <a:bodyPr wrap="square">
            <a:spAutoFit/>
          </a:bodyPr>
          <a:lstStyle/>
          <a:p>
            <a:pPr>
              <a:spcBef>
                <a:spcPct val="50000"/>
              </a:spcBef>
            </a:pPr>
            <a:r>
              <a:rPr lang="en-US" sz="1400" dirty="0" smtClean="0">
                <a:latin typeface="+mn-lt"/>
              </a:rPr>
              <a:t>Memphis, TN</a:t>
            </a:r>
            <a:endParaRPr lang="en-US" sz="1400" dirty="0">
              <a:latin typeface="+mn-lt"/>
            </a:endParaRPr>
          </a:p>
        </p:txBody>
      </p:sp>
      <p:sp>
        <p:nvSpPr>
          <p:cNvPr id="14" name="Text Box 9"/>
          <p:cNvSpPr txBox="1">
            <a:spLocks noChangeArrowheads="1"/>
          </p:cNvSpPr>
          <p:nvPr/>
        </p:nvSpPr>
        <p:spPr bwMode="auto">
          <a:xfrm>
            <a:off x="3200878" y="4470062"/>
            <a:ext cx="2259792" cy="304800"/>
          </a:xfrm>
          <a:prstGeom prst="rect">
            <a:avLst/>
          </a:prstGeom>
          <a:noFill/>
          <a:ln w="12700">
            <a:noFill/>
            <a:miter lim="800000"/>
            <a:headEnd type="none" w="sm" len="sm"/>
            <a:tailEnd type="none" w="sm" len="sm"/>
          </a:ln>
        </p:spPr>
        <p:txBody>
          <a:bodyPr wrap="square">
            <a:spAutoFit/>
          </a:bodyPr>
          <a:lstStyle/>
          <a:p>
            <a:pPr algn="r">
              <a:spcBef>
                <a:spcPct val="50000"/>
              </a:spcBef>
            </a:pPr>
            <a:r>
              <a:rPr lang="en-US" sz="1400" dirty="0" smtClean="0">
                <a:latin typeface="+mn-lt"/>
              </a:rPr>
              <a:t>San Francisco, CA</a:t>
            </a:r>
            <a:endParaRPr lang="en-US" sz="1400" dirty="0">
              <a:latin typeface="+mn-lt"/>
            </a:endParaRPr>
          </a:p>
        </p:txBody>
      </p:sp>
      <p:sp>
        <p:nvSpPr>
          <p:cNvPr id="15" name="Text Box 9"/>
          <p:cNvSpPr txBox="1">
            <a:spLocks noChangeArrowheads="1"/>
          </p:cNvSpPr>
          <p:nvPr/>
        </p:nvSpPr>
        <p:spPr bwMode="auto">
          <a:xfrm>
            <a:off x="6405237" y="4468083"/>
            <a:ext cx="2259792" cy="304800"/>
          </a:xfrm>
          <a:prstGeom prst="rect">
            <a:avLst/>
          </a:prstGeom>
          <a:noFill/>
          <a:ln w="12700">
            <a:noFill/>
            <a:miter lim="800000"/>
            <a:headEnd type="none" w="sm" len="sm"/>
            <a:tailEnd type="none" w="sm" len="sm"/>
          </a:ln>
        </p:spPr>
        <p:txBody>
          <a:bodyPr wrap="square">
            <a:spAutoFit/>
          </a:bodyPr>
          <a:lstStyle/>
          <a:p>
            <a:pPr algn="r">
              <a:spcBef>
                <a:spcPct val="50000"/>
              </a:spcBef>
            </a:pPr>
            <a:r>
              <a:rPr lang="en-US" sz="1400" dirty="0" smtClean="0">
                <a:latin typeface="+mn-lt"/>
              </a:rPr>
              <a:t>Salt Lake City, UT</a:t>
            </a:r>
            <a:endParaRPr lang="en-US" sz="1400" dirty="0">
              <a:latin typeface="+mn-lt"/>
            </a:endParaRPr>
          </a:p>
        </p:txBody>
      </p:sp>
    </p:spTree>
    <p:custDataLst>
      <p:tags r:id="rId1"/>
    </p:custData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p:txBody>
          <a:bodyPr/>
          <a:lstStyle/>
          <a:p>
            <a:r>
              <a:rPr lang="en-US" smtClean="0"/>
              <a:t>Light Rail</a:t>
            </a:r>
            <a:endParaRPr lang="en-US" dirty="0" smtClean="0"/>
          </a:p>
        </p:txBody>
      </p:sp>
      <p:sp>
        <p:nvSpPr>
          <p:cNvPr id="20483" name="Rectangle 3"/>
          <p:cNvSpPr>
            <a:spLocks noGrp="1" noChangeArrowheads="1"/>
          </p:cNvSpPr>
          <p:nvPr>
            <p:ph type="body" idx="1"/>
          </p:nvPr>
        </p:nvSpPr>
        <p:spPr/>
        <p:txBody>
          <a:bodyPr>
            <a:noAutofit/>
          </a:bodyPr>
          <a:lstStyle/>
          <a:p>
            <a:r>
              <a:rPr lang="en-US" dirty="0" smtClean="0"/>
              <a:t>Also called streetcar, tram, trolley</a:t>
            </a:r>
          </a:p>
          <a:p>
            <a:r>
              <a:rPr lang="en-US" dirty="0" smtClean="0"/>
              <a:t>Can operate in a variety of rights-of-way</a:t>
            </a:r>
          </a:p>
          <a:p>
            <a:pPr lvl="1"/>
            <a:r>
              <a:rPr lang="en-US" dirty="0" smtClean="0"/>
              <a:t>Shared right-of-way mostly called “streetcar”</a:t>
            </a:r>
          </a:p>
          <a:p>
            <a:pPr lvl="1"/>
            <a:r>
              <a:rPr lang="en-US" dirty="0" smtClean="0"/>
              <a:t>Separated right-of-way mostly called “light rail” </a:t>
            </a:r>
          </a:p>
          <a:p>
            <a:r>
              <a:rPr lang="en-US" dirty="0" smtClean="0"/>
              <a:t>Typically powered                                 electrically, from                                                                     overhead wires</a:t>
            </a:r>
          </a:p>
          <a:p>
            <a:pPr lvl="1"/>
            <a:r>
              <a:rPr lang="en-US" dirty="0" smtClean="0"/>
              <a:t>Third rail or diesel                                                               power are also options</a:t>
            </a:r>
          </a:p>
        </p:txBody>
      </p:sp>
      <p:sp>
        <p:nvSpPr>
          <p:cNvPr id="4" name="Text Box 9"/>
          <p:cNvSpPr txBox="1">
            <a:spLocks noChangeArrowheads="1"/>
          </p:cNvSpPr>
          <p:nvPr/>
        </p:nvSpPr>
        <p:spPr bwMode="auto">
          <a:xfrm>
            <a:off x="4984156" y="6324601"/>
            <a:ext cx="2590800" cy="304800"/>
          </a:xfrm>
          <a:prstGeom prst="rect">
            <a:avLst/>
          </a:prstGeom>
          <a:noFill/>
          <a:ln w="12700">
            <a:noFill/>
            <a:miter lim="800000"/>
            <a:headEnd type="none" w="sm" len="sm"/>
            <a:tailEnd type="none" w="sm" len="sm"/>
          </a:ln>
        </p:spPr>
        <p:txBody>
          <a:bodyPr>
            <a:spAutoFit/>
          </a:bodyPr>
          <a:lstStyle/>
          <a:p>
            <a:pPr>
              <a:spcBef>
                <a:spcPct val="50000"/>
              </a:spcBef>
            </a:pPr>
            <a:r>
              <a:rPr lang="en-US" sz="1400" dirty="0" smtClean="0">
                <a:solidFill>
                  <a:srgbClr val="000000"/>
                </a:solidFill>
                <a:latin typeface="+mn-lt"/>
              </a:rPr>
              <a:t>Sacramento, CA</a:t>
            </a:r>
            <a:endParaRPr lang="en-US" sz="1400" dirty="0">
              <a:solidFill>
                <a:srgbClr val="000000"/>
              </a:solidFill>
              <a:latin typeface="+mn-lt"/>
            </a:endParaRPr>
          </a:p>
        </p:txBody>
      </p:sp>
      <p:pic>
        <p:nvPicPr>
          <p:cNvPr id="5" name="Picture 4"/>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068240" y="4288222"/>
            <a:ext cx="3668111" cy="2065283"/>
          </a:xfrm>
          <a:prstGeom prst="rect">
            <a:avLst/>
          </a:prstGeom>
          <a:noFill/>
          <a:ln w="9525">
            <a:noFill/>
            <a:miter lim="800000"/>
            <a:headEnd/>
            <a:tailEnd/>
          </a:ln>
        </p:spPr>
      </p:pic>
    </p:spTree>
    <p:custDataLst>
      <p:tags r:id="rId1"/>
    </p:custDataLst>
  </p:cSld>
  <p:clrMapOvr>
    <a:masterClrMapping/>
  </p:clrMapOvr>
  <p:transition/>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9" name="Rectangle 2"/>
          <p:cNvSpPr>
            <a:spLocks noGrp="1" noChangeArrowheads="1"/>
          </p:cNvSpPr>
          <p:nvPr>
            <p:ph type="title"/>
          </p:nvPr>
        </p:nvSpPr>
        <p:spPr/>
        <p:txBody>
          <a:bodyPr/>
          <a:lstStyle/>
          <a:p>
            <a:r>
              <a:rPr lang="en-US" smtClean="0"/>
              <a:t>Light Rail</a:t>
            </a:r>
            <a:endParaRPr lang="en-US" dirty="0" smtClean="0"/>
          </a:p>
        </p:txBody>
      </p:sp>
      <p:sp>
        <p:nvSpPr>
          <p:cNvPr id="86020" name="Rectangle 3"/>
          <p:cNvSpPr>
            <a:spLocks noGrp="1" noChangeArrowheads="1"/>
          </p:cNvSpPr>
          <p:nvPr>
            <p:ph type="body" idx="1"/>
          </p:nvPr>
        </p:nvSpPr>
        <p:spPr/>
        <p:txBody>
          <a:bodyPr/>
          <a:lstStyle/>
          <a:p>
            <a:r>
              <a:rPr lang="en-US" dirty="0" smtClean="0"/>
              <a:t>Light rail stops at stations, </a:t>
            </a:r>
            <a:br>
              <a:rPr lang="en-US" dirty="0" smtClean="0"/>
            </a:br>
            <a:r>
              <a:rPr lang="en-US" dirty="0" smtClean="0"/>
              <a:t>not curbside</a:t>
            </a:r>
          </a:p>
          <a:p>
            <a:r>
              <a:rPr lang="en-US" dirty="0" smtClean="0"/>
              <a:t>One or two-car trains typical </a:t>
            </a:r>
            <a:br>
              <a:rPr lang="en-US" dirty="0" smtClean="0"/>
            </a:br>
            <a:r>
              <a:rPr lang="en-US" dirty="0" smtClean="0"/>
              <a:t>(up to four)</a:t>
            </a:r>
          </a:p>
          <a:p>
            <a:r>
              <a:rPr lang="en-US" dirty="0" smtClean="0"/>
              <a:t>Relatively short station spacing </a:t>
            </a:r>
            <a:br>
              <a:rPr lang="en-US" dirty="0" smtClean="0"/>
            </a:br>
            <a:r>
              <a:rPr lang="en-US" dirty="0" smtClean="0"/>
              <a:t>(0.5 mi typical outside downtown areas)</a:t>
            </a:r>
          </a:p>
          <a:p>
            <a:r>
              <a:rPr lang="en-US" dirty="0" smtClean="0"/>
              <a:t>Most LRT systems have signal priority (sometimes pre-emption), generally using AVL </a:t>
            </a:r>
          </a:p>
        </p:txBody>
      </p:sp>
      <p:pic>
        <p:nvPicPr>
          <p:cNvPr id="144589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100206" y="1946750"/>
            <a:ext cx="2857500" cy="19907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Text Box 9"/>
          <p:cNvSpPr txBox="1">
            <a:spLocks noChangeArrowheads="1"/>
          </p:cNvSpPr>
          <p:nvPr/>
        </p:nvSpPr>
        <p:spPr bwMode="auto">
          <a:xfrm>
            <a:off x="6088562" y="3937660"/>
            <a:ext cx="2590800" cy="304800"/>
          </a:xfrm>
          <a:prstGeom prst="rect">
            <a:avLst/>
          </a:prstGeom>
          <a:noFill/>
          <a:ln w="12700">
            <a:noFill/>
            <a:miter lim="800000"/>
            <a:headEnd type="none" w="sm" len="sm"/>
            <a:tailEnd type="none" w="sm" len="sm"/>
          </a:ln>
        </p:spPr>
        <p:txBody>
          <a:bodyPr>
            <a:spAutoFit/>
          </a:bodyPr>
          <a:lstStyle/>
          <a:p>
            <a:pPr>
              <a:spcBef>
                <a:spcPct val="50000"/>
              </a:spcBef>
            </a:pPr>
            <a:r>
              <a:rPr lang="en-US" sz="1400" dirty="0" smtClean="0">
                <a:solidFill>
                  <a:srgbClr val="000000"/>
                </a:solidFill>
                <a:latin typeface="+mn-lt"/>
              </a:rPr>
              <a:t>Charlotte, NC</a:t>
            </a:r>
            <a:endParaRPr lang="en-US" sz="1400" dirty="0">
              <a:solidFill>
                <a:srgbClr val="000000"/>
              </a:solidFill>
              <a:latin typeface="+mn-lt"/>
            </a:endParaRPr>
          </a:p>
        </p:txBody>
      </p:sp>
    </p:spTree>
    <p:custDataLst>
      <p:tags r:id="rId1"/>
    </p:custData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p:txBody>
          <a:bodyPr/>
          <a:lstStyle/>
          <a:p>
            <a:r>
              <a:rPr lang="en-US" dirty="0" smtClean="0"/>
              <a:t>Heavy Rail</a:t>
            </a:r>
          </a:p>
        </p:txBody>
      </p:sp>
      <p:sp>
        <p:nvSpPr>
          <p:cNvPr id="27651" name="Rectangle 3"/>
          <p:cNvSpPr>
            <a:spLocks noGrp="1" noChangeArrowheads="1"/>
          </p:cNvSpPr>
          <p:nvPr>
            <p:ph type="body" idx="1"/>
          </p:nvPr>
        </p:nvSpPr>
        <p:spPr/>
        <p:txBody>
          <a:bodyPr/>
          <a:lstStyle/>
          <a:p>
            <a:r>
              <a:rPr lang="en-US" dirty="0" smtClean="0"/>
              <a:t>Also known as metro, subway, underground, elevated rail, rapid rail, rapid transit</a:t>
            </a:r>
          </a:p>
        </p:txBody>
      </p:sp>
      <p:pic>
        <p:nvPicPr>
          <p:cNvPr id="4" name="Picture 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475186" y="3058845"/>
            <a:ext cx="4322531" cy="2915446"/>
          </a:xfrm>
          <a:prstGeom prst="rect">
            <a:avLst/>
          </a:prstGeom>
          <a:noFill/>
          <a:ln w="9525">
            <a:noFill/>
            <a:miter lim="800000"/>
            <a:headEnd/>
            <a:tailEnd/>
          </a:ln>
        </p:spPr>
      </p:pic>
      <p:pic>
        <p:nvPicPr>
          <p:cNvPr id="5" name="Picture 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99547" y="3074278"/>
            <a:ext cx="3956393" cy="2885089"/>
          </a:xfrm>
          <a:prstGeom prst="rect">
            <a:avLst/>
          </a:prstGeom>
          <a:noFill/>
          <a:ln w="9525">
            <a:noFill/>
            <a:miter lim="800000"/>
            <a:headEnd/>
            <a:tailEnd/>
          </a:ln>
        </p:spPr>
      </p:pic>
      <p:sp>
        <p:nvSpPr>
          <p:cNvPr id="6" name="Text Box 9"/>
          <p:cNvSpPr txBox="1">
            <a:spLocks noChangeArrowheads="1"/>
          </p:cNvSpPr>
          <p:nvPr/>
        </p:nvSpPr>
        <p:spPr bwMode="auto">
          <a:xfrm>
            <a:off x="283819" y="5923549"/>
            <a:ext cx="2590800" cy="304800"/>
          </a:xfrm>
          <a:prstGeom prst="rect">
            <a:avLst/>
          </a:prstGeom>
          <a:noFill/>
          <a:ln w="12700">
            <a:noFill/>
            <a:miter lim="800000"/>
            <a:headEnd type="none" w="sm" len="sm"/>
            <a:tailEnd type="none" w="sm" len="sm"/>
          </a:ln>
        </p:spPr>
        <p:txBody>
          <a:bodyPr>
            <a:spAutoFit/>
          </a:bodyPr>
          <a:lstStyle/>
          <a:p>
            <a:pPr>
              <a:spcBef>
                <a:spcPct val="50000"/>
              </a:spcBef>
            </a:pPr>
            <a:r>
              <a:rPr lang="en-US" sz="1400" dirty="0" smtClean="0">
                <a:solidFill>
                  <a:srgbClr val="000000"/>
                </a:solidFill>
                <a:latin typeface="+mn-lt"/>
              </a:rPr>
              <a:t>Chicago, IL</a:t>
            </a:r>
            <a:endParaRPr lang="en-US" sz="1400" dirty="0">
              <a:solidFill>
                <a:srgbClr val="000000"/>
              </a:solidFill>
              <a:latin typeface="+mn-lt"/>
            </a:endParaRPr>
          </a:p>
        </p:txBody>
      </p:sp>
      <p:sp>
        <p:nvSpPr>
          <p:cNvPr id="7" name="Text Box 9"/>
          <p:cNvSpPr txBox="1">
            <a:spLocks noChangeArrowheads="1"/>
          </p:cNvSpPr>
          <p:nvPr/>
        </p:nvSpPr>
        <p:spPr bwMode="auto">
          <a:xfrm>
            <a:off x="4470809" y="5971675"/>
            <a:ext cx="2590800" cy="304800"/>
          </a:xfrm>
          <a:prstGeom prst="rect">
            <a:avLst/>
          </a:prstGeom>
          <a:noFill/>
          <a:ln w="12700">
            <a:noFill/>
            <a:miter lim="800000"/>
            <a:headEnd type="none" w="sm" len="sm"/>
            <a:tailEnd type="none" w="sm" len="sm"/>
          </a:ln>
        </p:spPr>
        <p:txBody>
          <a:bodyPr>
            <a:spAutoFit/>
          </a:bodyPr>
          <a:lstStyle/>
          <a:p>
            <a:pPr>
              <a:spcBef>
                <a:spcPct val="50000"/>
              </a:spcBef>
            </a:pPr>
            <a:r>
              <a:rPr lang="en-US" sz="1400" dirty="0" smtClean="0">
                <a:solidFill>
                  <a:srgbClr val="000000"/>
                </a:solidFill>
                <a:latin typeface="+mn-lt"/>
              </a:rPr>
              <a:t>Los Angeles, CA</a:t>
            </a:r>
            <a:endParaRPr lang="en-US" sz="1400" dirty="0">
              <a:solidFill>
                <a:srgbClr val="000000"/>
              </a:solidFill>
              <a:latin typeface="+mn-lt"/>
            </a:endParaRPr>
          </a:p>
        </p:txBody>
      </p:sp>
    </p:spTree>
    <p:custDataLst>
      <p:tags r:id="rId1"/>
    </p:custDataLst>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41706" name="Picture 10" descr="http://4.bp.blogspot.com/_WoGeH_T337c/SI9SUtJghpI/AAAAAAAAAOM/GsumvUfHgp0/s1600/bloomsburytrolly_archives1913.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276814" y="1658319"/>
            <a:ext cx="2661591" cy="2216257"/>
          </a:xfrm>
          <a:prstGeom prst="rect">
            <a:avLst/>
          </a:prstGeom>
          <a:noFill/>
        </p:spPr>
      </p:pic>
      <p:sp>
        <p:nvSpPr>
          <p:cNvPr id="4" name="Title 3"/>
          <p:cNvSpPr>
            <a:spLocks noGrp="1"/>
          </p:cNvSpPr>
          <p:nvPr>
            <p:ph type="title"/>
          </p:nvPr>
        </p:nvSpPr>
        <p:spPr/>
        <p:txBody>
          <a:bodyPr/>
          <a:lstStyle/>
          <a:p>
            <a:r>
              <a:rPr lang="en-US" dirty="0" smtClean="0"/>
              <a:t>Public Transit History: 1900 – 1940 </a:t>
            </a:r>
            <a:endParaRPr lang="en-US" dirty="0"/>
          </a:p>
        </p:txBody>
      </p:sp>
      <p:sp>
        <p:nvSpPr>
          <p:cNvPr id="8" name="Content Placeholder 7"/>
          <p:cNvSpPr>
            <a:spLocks noGrp="1"/>
          </p:cNvSpPr>
          <p:nvPr>
            <p:ph idx="1"/>
          </p:nvPr>
        </p:nvSpPr>
        <p:spPr>
          <a:xfrm>
            <a:off x="457200" y="1901825"/>
            <a:ext cx="5172419" cy="4259263"/>
          </a:xfrm>
        </p:spPr>
        <p:txBody>
          <a:bodyPr/>
          <a:lstStyle/>
          <a:p>
            <a:r>
              <a:rPr lang="en-US" dirty="0" smtClean="0"/>
              <a:t>As cities grew, private streetcar lines expanded</a:t>
            </a:r>
          </a:p>
          <a:p>
            <a:pPr lvl="1"/>
            <a:r>
              <a:rPr lang="en-US" dirty="0" smtClean="0"/>
              <a:t>Enabled cities to absorb thousands of new residents as the country became more urbanized</a:t>
            </a:r>
          </a:p>
          <a:p>
            <a:r>
              <a:rPr lang="en-US" dirty="0" smtClean="0"/>
              <a:t>Trips decreased during the Depression</a:t>
            </a:r>
            <a:endParaRPr lang="en-US" dirty="0"/>
          </a:p>
        </p:txBody>
      </p:sp>
      <p:sp>
        <p:nvSpPr>
          <p:cNvPr id="7" name="Text Box 9"/>
          <p:cNvSpPr txBox="1">
            <a:spLocks noChangeArrowheads="1"/>
          </p:cNvSpPr>
          <p:nvPr/>
        </p:nvSpPr>
        <p:spPr bwMode="auto">
          <a:xfrm>
            <a:off x="6257918" y="1637260"/>
            <a:ext cx="2250652" cy="307777"/>
          </a:xfrm>
          <a:prstGeom prst="rect">
            <a:avLst/>
          </a:prstGeom>
          <a:noFill/>
          <a:ln w="12700">
            <a:noFill/>
            <a:miter lim="800000"/>
            <a:headEnd type="none" w="sm" len="sm"/>
            <a:tailEnd type="none" w="sm" len="sm"/>
          </a:ln>
        </p:spPr>
        <p:txBody>
          <a:bodyPr wrap="square">
            <a:spAutoFit/>
          </a:bodyPr>
          <a:lstStyle/>
          <a:p>
            <a:pPr>
              <a:spcBef>
                <a:spcPct val="50000"/>
              </a:spcBef>
            </a:pPr>
            <a:r>
              <a:rPr lang="en-US" sz="1400" dirty="0" smtClean="0">
                <a:latin typeface="+mn-lt"/>
              </a:rPr>
              <a:t>1917 Raleigh, NC</a:t>
            </a:r>
            <a:endParaRPr lang="en-US" sz="1400" dirty="0">
              <a:solidFill>
                <a:srgbClr val="000000"/>
              </a:solidFill>
              <a:latin typeface="+mn-lt"/>
            </a:endParaRPr>
          </a:p>
        </p:txBody>
      </p:sp>
      <p:pic>
        <p:nvPicPr>
          <p:cNvPr id="541702" name="Picture 6" descr="Michigan and Cass 1920s"/>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756095" y="3959819"/>
            <a:ext cx="3201925" cy="2789695"/>
          </a:xfrm>
          <a:prstGeom prst="rect">
            <a:avLst/>
          </a:prstGeom>
          <a:noFill/>
        </p:spPr>
      </p:pic>
      <p:sp>
        <p:nvSpPr>
          <p:cNvPr id="12" name="Text Box 9"/>
          <p:cNvSpPr txBox="1">
            <a:spLocks noChangeArrowheads="1"/>
          </p:cNvSpPr>
          <p:nvPr/>
        </p:nvSpPr>
        <p:spPr bwMode="auto">
          <a:xfrm>
            <a:off x="5761974" y="3969758"/>
            <a:ext cx="2483125" cy="307777"/>
          </a:xfrm>
          <a:prstGeom prst="rect">
            <a:avLst/>
          </a:prstGeom>
          <a:noFill/>
          <a:ln w="12700">
            <a:noFill/>
            <a:miter lim="800000"/>
            <a:headEnd type="none" w="sm" len="sm"/>
            <a:tailEnd type="none" w="sm" len="sm"/>
          </a:ln>
        </p:spPr>
        <p:txBody>
          <a:bodyPr wrap="square">
            <a:spAutoFit/>
          </a:bodyPr>
          <a:lstStyle/>
          <a:p>
            <a:pPr>
              <a:spcBef>
                <a:spcPct val="50000"/>
              </a:spcBef>
            </a:pPr>
            <a:r>
              <a:rPr lang="en-US" sz="1400" dirty="0" smtClean="0">
                <a:latin typeface="+mn-lt"/>
              </a:rPr>
              <a:t>1920s</a:t>
            </a:r>
            <a:r>
              <a:rPr lang="en-US" sz="1400" dirty="0" smtClean="0">
                <a:solidFill>
                  <a:srgbClr val="000000"/>
                </a:solidFill>
                <a:latin typeface="+mn-lt"/>
              </a:rPr>
              <a:t> </a:t>
            </a:r>
            <a:r>
              <a:rPr lang="en-US" sz="1400" dirty="0" smtClean="0">
                <a:latin typeface="+mn-lt"/>
              </a:rPr>
              <a:t>Detroit, MI</a:t>
            </a:r>
            <a:endParaRPr lang="en-US" sz="1400" dirty="0">
              <a:solidFill>
                <a:srgbClr val="000000"/>
              </a:solidFill>
              <a:latin typeface="+mn-lt"/>
            </a:endParaRPr>
          </a:p>
        </p:txBody>
      </p:sp>
    </p:spTree>
    <p:custDataLst>
      <p:tags r:id="rId1"/>
    </p:custDataLst>
    <p:extLst>
      <p:ext uri="{BB962C8B-B14F-4D97-AF65-F5344CB8AC3E}">
        <p14:creationId xmlns:p14="http://schemas.microsoft.com/office/powerpoint/2010/main" val="689481095"/>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p:txBody>
          <a:bodyPr/>
          <a:lstStyle/>
          <a:p>
            <a:r>
              <a:rPr lang="en-US" dirty="0" smtClean="0"/>
              <a:t>Heavy Rail</a:t>
            </a:r>
          </a:p>
        </p:txBody>
      </p:sp>
      <p:sp>
        <p:nvSpPr>
          <p:cNvPr id="27651" name="Rectangle 3"/>
          <p:cNvSpPr>
            <a:spLocks noGrp="1" noChangeArrowheads="1"/>
          </p:cNvSpPr>
          <p:nvPr>
            <p:ph type="body" idx="1"/>
          </p:nvPr>
        </p:nvSpPr>
        <p:spPr/>
        <p:txBody>
          <a:bodyPr/>
          <a:lstStyle/>
          <a:p>
            <a:r>
              <a:rPr lang="en-US" dirty="0" smtClean="0"/>
              <a:t>Fully grade-separated rights-of-way </a:t>
            </a:r>
            <a:br>
              <a:rPr lang="en-US" dirty="0" smtClean="0"/>
            </a:br>
            <a:r>
              <a:rPr lang="en-US" dirty="0" smtClean="0"/>
              <a:t>(separated pedestrian and vehicular crossings)</a:t>
            </a:r>
          </a:p>
          <a:p>
            <a:r>
              <a:rPr lang="en-US" dirty="0" smtClean="0"/>
              <a:t>High speed and frequent service</a:t>
            </a:r>
          </a:p>
          <a:p>
            <a:r>
              <a:rPr lang="en-US" dirty="0" smtClean="0"/>
              <a:t>Medium station spacing </a:t>
            </a:r>
            <a:br>
              <a:rPr lang="en-US" dirty="0" smtClean="0"/>
            </a:br>
            <a:r>
              <a:rPr lang="en-US" dirty="0" smtClean="0"/>
              <a:t>(typically 1-2 miles outside downtown areas)</a:t>
            </a:r>
          </a:p>
          <a:p>
            <a:r>
              <a:rPr lang="en-US" dirty="0" smtClean="0"/>
              <a:t>Multiple-unit trains (up to 10-11 cars)</a:t>
            </a:r>
          </a:p>
          <a:p>
            <a:r>
              <a:rPr lang="en-US" dirty="0" smtClean="0"/>
              <a:t>Third-rail power source (also catenary)</a:t>
            </a:r>
          </a:p>
          <a:p>
            <a:r>
              <a:rPr lang="en-US" dirty="0" smtClean="0"/>
              <a:t>High level platforms</a:t>
            </a:r>
          </a:p>
        </p:txBody>
      </p:sp>
    </p:spTree>
    <p:custDataLst>
      <p:tags r:id="rId1"/>
    </p:custDataLst>
  </p:cSld>
  <p:clrMapOvr>
    <a:masterClrMapping/>
  </p:clrMapOvr>
  <p:transition/>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3" name="Rectangle 2"/>
          <p:cNvSpPr>
            <a:spLocks noGrp="1" noChangeArrowheads="1"/>
          </p:cNvSpPr>
          <p:nvPr>
            <p:ph type="title"/>
          </p:nvPr>
        </p:nvSpPr>
        <p:spPr/>
        <p:txBody>
          <a:bodyPr/>
          <a:lstStyle/>
          <a:p>
            <a:pPr eaLnBrk="1" hangingPunct="1"/>
            <a:r>
              <a:rPr lang="en-US" smtClean="0"/>
              <a:t>Commuter Rail</a:t>
            </a:r>
          </a:p>
        </p:txBody>
      </p:sp>
      <p:sp>
        <p:nvSpPr>
          <p:cNvPr id="112644" name="Rectangle 3"/>
          <p:cNvSpPr>
            <a:spLocks noGrp="1" noChangeArrowheads="1"/>
          </p:cNvSpPr>
          <p:nvPr>
            <p:ph type="body" idx="1"/>
          </p:nvPr>
        </p:nvSpPr>
        <p:spPr>
          <a:xfrm>
            <a:off x="457200" y="1901825"/>
            <a:ext cx="8229600" cy="4779194"/>
          </a:xfrm>
        </p:spPr>
        <p:txBody>
          <a:bodyPr>
            <a:noAutofit/>
          </a:bodyPr>
          <a:lstStyle/>
          <a:p>
            <a:pPr eaLnBrk="1" hangingPunct="1"/>
            <a:r>
              <a:rPr lang="en-US" sz="2200" dirty="0" smtClean="0"/>
              <a:t>Generally a long-distance </a:t>
            </a:r>
            <a:br>
              <a:rPr lang="en-US" sz="2200" dirty="0" smtClean="0"/>
            </a:br>
            <a:r>
              <a:rPr lang="en-US" sz="2200" dirty="0" smtClean="0"/>
              <a:t>transit mode </a:t>
            </a:r>
          </a:p>
          <a:p>
            <a:pPr eaLnBrk="1" hangingPunct="1"/>
            <a:r>
              <a:rPr lang="en-US" sz="2200" dirty="0" smtClean="0"/>
              <a:t>Medium-to-long station </a:t>
            </a:r>
            <a:br>
              <a:rPr lang="en-US" sz="2200" dirty="0" smtClean="0"/>
            </a:br>
            <a:r>
              <a:rPr lang="en-US" sz="2200" dirty="0" smtClean="0"/>
              <a:t>spacing (often 2-5 miles or </a:t>
            </a:r>
            <a:br>
              <a:rPr lang="en-US" sz="2200" dirty="0" smtClean="0"/>
            </a:br>
            <a:r>
              <a:rPr lang="en-US" sz="2200" dirty="0" smtClean="0"/>
              <a:t>more outside downtown </a:t>
            </a:r>
            <a:br>
              <a:rPr lang="en-US" sz="2200" dirty="0" smtClean="0"/>
            </a:br>
            <a:r>
              <a:rPr lang="en-US" sz="2200" dirty="0" smtClean="0"/>
              <a:t>areas)</a:t>
            </a:r>
          </a:p>
          <a:p>
            <a:pPr eaLnBrk="1" hangingPunct="1"/>
            <a:r>
              <a:rPr lang="en-US" sz="2200" dirty="0" smtClean="0"/>
              <a:t>All passengers typically </a:t>
            </a:r>
            <a:br>
              <a:rPr lang="en-US" sz="2200" dirty="0" smtClean="0"/>
            </a:br>
            <a:r>
              <a:rPr lang="en-US" sz="2200" dirty="0" smtClean="0"/>
              <a:t>have a seat</a:t>
            </a:r>
          </a:p>
          <a:p>
            <a:pPr eaLnBrk="1" hangingPunct="1"/>
            <a:r>
              <a:rPr lang="en-US" sz="2200" dirty="0" smtClean="0"/>
              <a:t>Service is heavily oriented towards the peak commuting hours</a:t>
            </a:r>
          </a:p>
          <a:p>
            <a:pPr eaLnBrk="1" hangingPunct="1"/>
            <a:r>
              <a:rPr lang="en-US" sz="2200" dirty="0" smtClean="0"/>
              <a:t>Regional rail – a commuter rail system that provides high levels of all day service</a:t>
            </a:r>
          </a:p>
        </p:txBody>
      </p:sp>
      <p:grpSp>
        <p:nvGrpSpPr>
          <p:cNvPr id="2" name="Group 1"/>
          <p:cNvGrpSpPr/>
          <p:nvPr/>
        </p:nvGrpSpPr>
        <p:grpSpPr>
          <a:xfrm>
            <a:off x="4965270" y="1745206"/>
            <a:ext cx="3907969" cy="2894812"/>
            <a:chOff x="4965270" y="1745206"/>
            <a:chExt cx="3907969" cy="2894812"/>
          </a:xfrm>
        </p:grpSpPr>
        <p:pic>
          <p:nvPicPr>
            <p:cNvPr id="58374" name="Picture 6" descr="http://farm2.staticflickr.com/1179/945107882_1bb3552708_b.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965270" y="1745206"/>
              <a:ext cx="3907969" cy="2894812"/>
            </a:xfrm>
            <a:prstGeom prst="rect">
              <a:avLst/>
            </a:prstGeom>
            <a:noFill/>
          </p:spPr>
        </p:pic>
        <p:sp>
          <p:nvSpPr>
            <p:cNvPr id="5" name="Text Box 9"/>
            <p:cNvSpPr txBox="1">
              <a:spLocks noChangeArrowheads="1"/>
            </p:cNvSpPr>
            <p:nvPr/>
          </p:nvSpPr>
          <p:spPr bwMode="auto">
            <a:xfrm>
              <a:off x="4965270" y="4332241"/>
              <a:ext cx="2590800" cy="307777"/>
            </a:xfrm>
            <a:prstGeom prst="rect">
              <a:avLst/>
            </a:prstGeom>
            <a:solidFill>
              <a:srgbClr val="FFFFFF">
                <a:alpha val="75000"/>
              </a:srgbClr>
            </a:solidFill>
            <a:ln w="12700">
              <a:noFill/>
              <a:miter lim="800000"/>
              <a:headEnd type="none" w="sm" len="sm"/>
              <a:tailEnd type="none" w="sm" len="sm"/>
            </a:ln>
          </p:spPr>
          <p:txBody>
            <a:bodyPr>
              <a:spAutoFit/>
            </a:bodyPr>
            <a:lstStyle/>
            <a:p>
              <a:pPr>
                <a:spcBef>
                  <a:spcPct val="50000"/>
                </a:spcBef>
              </a:pPr>
              <a:r>
                <a:rPr lang="en-US" sz="1400" dirty="0" smtClean="0">
                  <a:latin typeface="+mn-lt"/>
                </a:rPr>
                <a:t>Massapequa Park, NY</a:t>
              </a:r>
              <a:endParaRPr lang="en-US" sz="1400" dirty="0">
                <a:solidFill>
                  <a:srgbClr val="000000"/>
                </a:solidFill>
                <a:latin typeface="+mn-lt"/>
              </a:endParaRPr>
            </a:p>
          </p:txBody>
        </p:sp>
      </p:grpSp>
    </p:spTree>
    <p:custDataLst>
      <p:tags r:id="rId1"/>
    </p:custData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title"/>
          </p:nvPr>
        </p:nvSpPr>
        <p:spPr/>
        <p:txBody>
          <a:bodyPr/>
          <a:lstStyle/>
          <a:p>
            <a:r>
              <a:rPr lang="en-US" dirty="0" smtClean="0"/>
              <a:t>Commuter Rail</a:t>
            </a:r>
          </a:p>
        </p:txBody>
      </p:sp>
      <p:sp>
        <p:nvSpPr>
          <p:cNvPr id="29699" name="Rectangle 3"/>
          <p:cNvSpPr>
            <a:spLocks noGrp="1" noChangeArrowheads="1"/>
          </p:cNvSpPr>
          <p:nvPr>
            <p:ph type="body" idx="1"/>
          </p:nvPr>
        </p:nvSpPr>
        <p:spPr>
          <a:xfrm>
            <a:off x="457200" y="1901825"/>
            <a:ext cx="4577938" cy="4259263"/>
          </a:xfrm>
        </p:spPr>
        <p:txBody>
          <a:bodyPr/>
          <a:lstStyle/>
          <a:p>
            <a:pPr eaLnBrk="1" hangingPunct="1"/>
            <a:r>
              <a:rPr lang="en-US" dirty="0" smtClean="0"/>
              <a:t>May use track that is a part of the general railroad system and shared with freight – or track may be used exclusively for passengers</a:t>
            </a:r>
          </a:p>
          <a:p>
            <a:pPr eaLnBrk="1" hangingPunct="1"/>
            <a:r>
              <a:rPr lang="en-US" dirty="0" smtClean="0"/>
              <a:t>Self-propelled cars or locomotive-hauled</a:t>
            </a:r>
          </a:p>
        </p:txBody>
      </p:sp>
      <p:pic>
        <p:nvPicPr>
          <p:cNvPr id="1446914"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120593" y="2004519"/>
            <a:ext cx="3617666" cy="240122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Text Box 9"/>
          <p:cNvSpPr txBox="1">
            <a:spLocks noChangeArrowheads="1"/>
          </p:cNvSpPr>
          <p:nvPr/>
        </p:nvSpPr>
        <p:spPr bwMode="auto">
          <a:xfrm>
            <a:off x="5112282" y="4399133"/>
            <a:ext cx="3639831" cy="307777"/>
          </a:xfrm>
          <a:prstGeom prst="rect">
            <a:avLst/>
          </a:prstGeom>
          <a:noFill/>
          <a:ln w="12700">
            <a:noFill/>
            <a:miter lim="800000"/>
            <a:headEnd type="none" w="sm" len="sm"/>
            <a:tailEnd type="none" w="sm" len="sm"/>
          </a:ln>
        </p:spPr>
        <p:txBody>
          <a:bodyPr wrap="square">
            <a:spAutoFit/>
          </a:bodyPr>
          <a:lstStyle/>
          <a:p>
            <a:pPr>
              <a:spcBef>
                <a:spcPct val="50000"/>
              </a:spcBef>
            </a:pPr>
            <a:r>
              <a:rPr lang="en-US" sz="1400" dirty="0" smtClean="0">
                <a:latin typeface="+mn-lt"/>
              </a:rPr>
              <a:t>Baltimore-Washington Metropolitan Area</a:t>
            </a:r>
            <a:endParaRPr lang="en-US" sz="1400" dirty="0">
              <a:solidFill>
                <a:srgbClr val="000000"/>
              </a:solidFill>
              <a:latin typeface="+mn-lt"/>
            </a:endParaRPr>
          </a:p>
        </p:txBody>
      </p:sp>
    </p:spTree>
    <p:custDataLst>
      <p:tags r:id="rId1"/>
    </p:custDataLst>
  </p:cSld>
  <p:clrMapOvr>
    <a:masterClrMapping/>
  </p:clrMapOvr>
  <p:transition/>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ctrTitle"/>
          </p:nvPr>
        </p:nvSpPr>
        <p:spPr/>
        <p:txBody>
          <a:bodyPr/>
          <a:lstStyle/>
          <a:p>
            <a:r>
              <a:rPr lang="en-US" smtClean="0"/>
              <a:t>Other Transit Modes</a:t>
            </a:r>
            <a:endParaRPr lang="en-US" dirty="0"/>
          </a:p>
        </p:txBody>
      </p:sp>
      <p:sp>
        <p:nvSpPr>
          <p:cNvPr id="4" name="Subtitle 3"/>
          <p:cNvSpPr>
            <a:spLocks noGrp="1"/>
          </p:cNvSpPr>
          <p:nvPr>
            <p:ph type="subTitle" idx="1"/>
          </p:nvPr>
        </p:nvSpPr>
        <p:spPr/>
        <p:txBody>
          <a:bodyPr/>
          <a:lstStyle/>
          <a:p>
            <a:endParaRPr lang="en-US"/>
          </a:p>
        </p:txBody>
      </p:sp>
    </p:spTree>
    <p:custDataLst>
      <p:tags r:id="rId1"/>
    </p:custData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ChangeArrowheads="1"/>
          </p:cNvSpPr>
          <p:nvPr>
            <p:ph type="title"/>
          </p:nvPr>
        </p:nvSpPr>
        <p:spPr/>
        <p:txBody>
          <a:bodyPr/>
          <a:lstStyle/>
          <a:p>
            <a:r>
              <a:rPr lang="en-US" smtClean="0"/>
              <a:t>Other Modes</a:t>
            </a:r>
          </a:p>
        </p:txBody>
      </p:sp>
      <p:sp>
        <p:nvSpPr>
          <p:cNvPr id="3" name="Content Placeholder 2"/>
          <p:cNvSpPr>
            <a:spLocks noGrp="1"/>
          </p:cNvSpPr>
          <p:nvPr>
            <p:ph idx="1"/>
          </p:nvPr>
        </p:nvSpPr>
        <p:spPr>
          <a:xfrm>
            <a:off x="5058888" y="1901825"/>
            <a:ext cx="3627912" cy="4259263"/>
          </a:xfrm>
        </p:spPr>
        <p:txBody>
          <a:bodyPr>
            <a:normAutofit lnSpcReduction="10000"/>
          </a:bodyPr>
          <a:lstStyle/>
          <a:p>
            <a:pPr marL="401638" indent="-401638">
              <a:lnSpc>
                <a:spcPct val="110000"/>
              </a:lnSpc>
            </a:pPr>
            <a:r>
              <a:rPr lang="en-US" sz="2600" dirty="0">
                <a:solidFill>
                  <a:srgbClr val="000000"/>
                </a:solidFill>
              </a:rPr>
              <a:t>Ferry</a:t>
            </a:r>
          </a:p>
          <a:p>
            <a:pPr marL="803275" lvl="1" indent="-282575">
              <a:spcBef>
                <a:spcPct val="10000"/>
              </a:spcBef>
            </a:pPr>
            <a:r>
              <a:rPr lang="en-US" sz="2400" dirty="0">
                <a:solidFill>
                  <a:srgbClr val="000000"/>
                </a:solidFill>
              </a:rPr>
              <a:t>Auto, </a:t>
            </a:r>
            <a:r>
              <a:rPr lang="en-US" sz="2400" dirty="0" smtClean="0">
                <a:solidFill>
                  <a:srgbClr val="000000"/>
                </a:solidFill>
              </a:rPr>
              <a:t>passenger</a:t>
            </a:r>
            <a:r>
              <a:rPr lang="en-US" dirty="0" smtClean="0">
                <a:solidFill>
                  <a:srgbClr val="000000"/>
                </a:solidFill>
              </a:rPr>
              <a:t/>
            </a:r>
            <a:br>
              <a:rPr lang="en-US" dirty="0" smtClean="0">
                <a:solidFill>
                  <a:srgbClr val="000000"/>
                </a:solidFill>
              </a:rPr>
            </a:br>
            <a:endParaRPr lang="en-US" dirty="0">
              <a:solidFill>
                <a:srgbClr val="000000"/>
              </a:solidFill>
            </a:endParaRPr>
          </a:p>
          <a:p>
            <a:pPr marL="401638" indent="-401638">
              <a:spcBef>
                <a:spcPct val="10000"/>
              </a:spcBef>
            </a:pPr>
            <a:r>
              <a:rPr lang="en-US" sz="2600" dirty="0">
                <a:solidFill>
                  <a:srgbClr val="000000"/>
                </a:solidFill>
              </a:rPr>
              <a:t>Monorail</a:t>
            </a:r>
          </a:p>
          <a:p>
            <a:pPr marL="803275" lvl="1" indent="-282575">
              <a:spcBef>
                <a:spcPct val="10000"/>
              </a:spcBef>
            </a:pPr>
            <a:r>
              <a:rPr lang="en-US" sz="2400" dirty="0">
                <a:solidFill>
                  <a:srgbClr val="000000"/>
                </a:solidFill>
              </a:rPr>
              <a:t>Straddle, </a:t>
            </a:r>
            <a:r>
              <a:rPr lang="en-US" sz="2400" dirty="0" smtClean="0">
                <a:solidFill>
                  <a:srgbClr val="000000"/>
                </a:solidFill>
              </a:rPr>
              <a:t>suspended</a:t>
            </a:r>
            <a:br>
              <a:rPr lang="en-US" sz="2400" dirty="0" smtClean="0">
                <a:solidFill>
                  <a:srgbClr val="000000"/>
                </a:solidFill>
              </a:rPr>
            </a:br>
            <a:endParaRPr lang="en-US" sz="2400" dirty="0" smtClean="0">
              <a:solidFill>
                <a:srgbClr val="000000"/>
              </a:solidFill>
            </a:endParaRPr>
          </a:p>
          <a:p>
            <a:pPr marL="401638" indent="-401638">
              <a:spcBef>
                <a:spcPct val="10000"/>
              </a:spcBef>
            </a:pPr>
            <a:r>
              <a:rPr lang="en-US" sz="2600" dirty="0">
                <a:solidFill>
                  <a:srgbClr val="000000"/>
                </a:solidFill>
              </a:rPr>
              <a:t>Cable car</a:t>
            </a:r>
          </a:p>
          <a:p>
            <a:pPr marL="803275" lvl="1" indent="-282575">
              <a:spcBef>
                <a:spcPct val="10000"/>
              </a:spcBef>
            </a:pPr>
            <a:r>
              <a:rPr lang="en-US" sz="2400" dirty="0">
                <a:solidFill>
                  <a:srgbClr val="000000"/>
                </a:solidFill>
              </a:rPr>
              <a:t>Unique to San </a:t>
            </a:r>
            <a:r>
              <a:rPr lang="en-US" sz="2400" dirty="0" smtClean="0">
                <a:solidFill>
                  <a:srgbClr val="000000"/>
                </a:solidFill>
              </a:rPr>
              <a:t>Francisco</a:t>
            </a:r>
            <a:endParaRPr lang="en-US" sz="2400" dirty="0">
              <a:solidFill>
                <a:srgbClr val="000000"/>
              </a:solidFill>
            </a:endParaRPr>
          </a:p>
          <a:p>
            <a:endParaRPr lang="en-US" dirty="0"/>
          </a:p>
        </p:txBody>
      </p:sp>
      <p:pic>
        <p:nvPicPr>
          <p:cNvPr id="13" name="Picture 11" descr="D:\Transit Pictures\jpegs\Seattle\Seattle 93-1-17.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09600" y="3434501"/>
            <a:ext cx="2103120" cy="1374687"/>
          </a:xfrm>
          <a:prstGeom prst="rect">
            <a:avLst/>
          </a:prstGeom>
          <a:noFill/>
          <a:ln w="6350">
            <a:noFill/>
            <a:miter lim="800000"/>
            <a:headEnd/>
            <a:tailEnd/>
          </a:ln>
        </p:spPr>
      </p:pic>
      <p:pic>
        <p:nvPicPr>
          <p:cNvPr id="14" name="Picture 12" descr="D:\Transit Pictures\jpegs\Seattle\Seattle 99-2-24.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09600" y="1912878"/>
            <a:ext cx="2103120" cy="1371053"/>
          </a:xfrm>
          <a:prstGeom prst="rect">
            <a:avLst/>
          </a:prstGeom>
          <a:noFill/>
          <a:ln w="6350">
            <a:noFill/>
            <a:miter lim="800000"/>
            <a:headEnd/>
            <a:tailEnd/>
          </a:ln>
        </p:spPr>
      </p:pic>
      <p:pic>
        <p:nvPicPr>
          <p:cNvPr id="15" name="Picture 13" descr="D:\Transit Pictures\jpegs\San Francisco\San Francisco 99-1-18.JP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2864069" y="5057502"/>
            <a:ext cx="2103120" cy="1385658"/>
          </a:xfrm>
          <a:prstGeom prst="rect">
            <a:avLst/>
          </a:prstGeom>
          <a:noFill/>
          <a:ln w="6350">
            <a:noFill/>
            <a:miter lim="800000"/>
            <a:headEnd/>
            <a:tailEnd/>
          </a:ln>
        </p:spPr>
      </p:pic>
      <p:pic>
        <p:nvPicPr>
          <p:cNvPr id="16" name="Picture 14" descr="D:\Transit Pictures\jpegs\San Francisco\San Francisco 00-1-36.JP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2864069" y="1912878"/>
            <a:ext cx="2103120" cy="1365579"/>
          </a:xfrm>
          <a:prstGeom prst="rect">
            <a:avLst/>
          </a:prstGeom>
          <a:noFill/>
          <a:ln w="6350">
            <a:noFill/>
            <a:miter lim="800000"/>
            <a:headEnd/>
            <a:tailEnd/>
          </a:ln>
        </p:spPr>
      </p:pic>
      <p:pic>
        <p:nvPicPr>
          <p:cNvPr id="17" name="Picture 15" descr="H:\projfile\3650\pix\schwebeb.jp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2864069" y="3434512"/>
            <a:ext cx="2103120" cy="1428530"/>
          </a:xfrm>
          <a:prstGeom prst="rect">
            <a:avLst/>
          </a:prstGeom>
          <a:noFill/>
          <a:ln w="6350">
            <a:noFill/>
            <a:miter lim="800000"/>
            <a:headEnd/>
            <a:tailEnd/>
          </a:ln>
        </p:spPr>
      </p:pic>
      <p:pic>
        <p:nvPicPr>
          <p:cNvPr id="1447940" name="Picture 4" descr="http://upload.wikimedia.org/wikipedia/commons/2/2a/Sfcablecar_at_lombardst_cropped.jpg"/>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628541" y="5057492"/>
            <a:ext cx="2103120" cy="1363693"/>
          </a:xfrm>
          <a:prstGeom prst="rect">
            <a:avLst/>
          </a:prstGeom>
          <a:noFill/>
          <a:extLst>
            <a:ext uri="{909E8E84-426E-40DD-AFC4-6F175D3DCCD1}">
              <a14:hiddenFill xmlns:a14="http://schemas.microsoft.com/office/drawing/2010/main">
                <a:solidFill>
                  <a:srgbClr val="FFFFFF"/>
                </a:solidFill>
              </a14:hiddenFill>
            </a:ext>
          </a:extLst>
        </p:spPr>
      </p:pic>
    </p:spTree>
    <p:custDataLst>
      <p:tags r:id="rId1"/>
    </p:custDataLst>
  </p:cSld>
  <p:clrMapOvr>
    <a:masterClrMapping/>
  </p:clrMapOvr>
  <p:transition/>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Picture 19" descr="D:\Transit Pictures\jpegs\New York\New York 01-1-03.JPG"/>
          <p:cNvPicPr>
            <a:picLocks noChangeAspect="1" noChangeArrowheads="1"/>
          </p:cNvPicPr>
          <p:nvPr/>
        </p:nvPicPr>
        <p:blipFill>
          <a:blip r:embed="rId4" cstate="print">
            <a:lum bright="10000" contrast="10000"/>
            <a:extLst>
              <a:ext uri="{28A0092B-C50C-407E-A947-70E740481C1C}">
                <a14:useLocalDpi xmlns:a14="http://schemas.microsoft.com/office/drawing/2010/main" val="0"/>
              </a:ext>
            </a:extLst>
          </a:blip>
          <a:srcRect/>
          <a:stretch>
            <a:fillRect/>
          </a:stretch>
        </p:blipFill>
        <p:spPr bwMode="auto">
          <a:xfrm>
            <a:off x="573205" y="3426740"/>
            <a:ext cx="2088108" cy="1459160"/>
          </a:xfrm>
          <a:prstGeom prst="rect">
            <a:avLst/>
          </a:prstGeom>
          <a:noFill/>
          <a:ln w="6350">
            <a:noFill/>
            <a:miter lim="800000"/>
            <a:headEnd/>
            <a:tailEnd/>
          </a:ln>
        </p:spPr>
      </p:pic>
      <p:sp>
        <p:nvSpPr>
          <p:cNvPr id="32770" name="Rectangle 2"/>
          <p:cNvSpPr>
            <a:spLocks noGrp="1" noChangeArrowheads="1"/>
          </p:cNvSpPr>
          <p:nvPr>
            <p:ph type="title"/>
          </p:nvPr>
        </p:nvSpPr>
        <p:spPr/>
        <p:txBody>
          <a:bodyPr/>
          <a:lstStyle/>
          <a:p>
            <a:r>
              <a:rPr lang="en-US" smtClean="0"/>
              <a:t>Other Modes</a:t>
            </a:r>
          </a:p>
        </p:txBody>
      </p:sp>
      <p:sp>
        <p:nvSpPr>
          <p:cNvPr id="2" name="Content Placeholder 1"/>
          <p:cNvSpPr>
            <a:spLocks noGrp="1"/>
          </p:cNvSpPr>
          <p:nvPr>
            <p:ph idx="1"/>
          </p:nvPr>
        </p:nvSpPr>
        <p:spPr>
          <a:xfrm>
            <a:off x="2837791" y="1901825"/>
            <a:ext cx="6069726" cy="4259263"/>
          </a:xfrm>
        </p:spPr>
        <p:txBody>
          <a:bodyPr/>
          <a:lstStyle/>
          <a:p>
            <a:pPr marL="401638" indent="-401638">
              <a:lnSpc>
                <a:spcPct val="110000"/>
              </a:lnSpc>
            </a:pPr>
            <a:r>
              <a:rPr lang="en-US" sz="2600" dirty="0" smtClean="0">
                <a:solidFill>
                  <a:srgbClr val="000000"/>
                </a:solidFill>
              </a:rPr>
              <a:t>Automated </a:t>
            </a:r>
            <a:r>
              <a:rPr lang="en-US" sz="2600" dirty="0" err="1" smtClean="0">
                <a:solidFill>
                  <a:srgbClr val="000000"/>
                </a:solidFill>
              </a:rPr>
              <a:t>Guideway</a:t>
            </a:r>
            <a:r>
              <a:rPr lang="en-US" sz="2600" dirty="0" smtClean="0">
                <a:solidFill>
                  <a:srgbClr val="000000"/>
                </a:solidFill>
              </a:rPr>
              <a:t> Transit (AGT</a:t>
            </a:r>
            <a:r>
              <a:rPr lang="en-US" sz="2600" dirty="0">
                <a:solidFill>
                  <a:srgbClr val="000000"/>
                </a:solidFill>
              </a:rPr>
              <a:t>)</a:t>
            </a:r>
          </a:p>
          <a:p>
            <a:pPr marL="803275" lvl="1" indent="-282575">
              <a:spcBef>
                <a:spcPct val="10000"/>
              </a:spcBef>
            </a:pPr>
            <a:r>
              <a:rPr lang="en-US" sz="2400" dirty="0">
                <a:solidFill>
                  <a:srgbClr val="000000"/>
                </a:solidFill>
              </a:rPr>
              <a:t>Driverless vehicles for         institutional </a:t>
            </a:r>
            <a:r>
              <a:rPr lang="en-US" sz="2400" dirty="0" smtClean="0">
                <a:solidFill>
                  <a:srgbClr val="000000"/>
                </a:solidFill>
              </a:rPr>
              <a:t>circulation</a:t>
            </a:r>
            <a:br>
              <a:rPr lang="en-US" sz="2400" dirty="0" smtClean="0">
                <a:solidFill>
                  <a:srgbClr val="000000"/>
                </a:solidFill>
              </a:rPr>
            </a:br>
            <a:endParaRPr lang="en-US" sz="2400" dirty="0" smtClean="0">
              <a:solidFill>
                <a:srgbClr val="000000"/>
              </a:solidFill>
            </a:endParaRPr>
          </a:p>
          <a:p>
            <a:pPr marL="401638" indent="-401638">
              <a:spcBef>
                <a:spcPct val="10000"/>
              </a:spcBef>
            </a:pPr>
            <a:r>
              <a:rPr lang="en-US" sz="2600" dirty="0">
                <a:solidFill>
                  <a:srgbClr val="000000"/>
                </a:solidFill>
              </a:rPr>
              <a:t>Aerial ropeways</a:t>
            </a:r>
          </a:p>
          <a:p>
            <a:pPr marL="803275" lvl="1" indent="-282575">
              <a:spcBef>
                <a:spcPct val="10000"/>
              </a:spcBef>
            </a:pPr>
            <a:r>
              <a:rPr lang="en-US" sz="2400" dirty="0">
                <a:solidFill>
                  <a:srgbClr val="000000"/>
                </a:solidFill>
              </a:rPr>
              <a:t>Carrier suspended from aerial </a:t>
            </a:r>
            <a:r>
              <a:rPr lang="en-US" sz="2400" dirty="0" smtClean="0">
                <a:solidFill>
                  <a:srgbClr val="000000"/>
                </a:solidFill>
              </a:rPr>
              <a:t>cable</a:t>
            </a:r>
            <a:br>
              <a:rPr lang="en-US" sz="2400" dirty="0" smtClean="0">
                <a:solidFill>
                  <a:srgbClr val="000000"/>
                </a:solidFill>
              </a:rPr>
            </a:br>
            <a:endParaRPr lang="en-US" sz="2400" dirty="0" smtClean="0">
              <a:solidFill>
                <a:srgbClr val="000000"/>
              </a:solidFill>
            </a:endParaRPr>
          </a:p>
          <a:p>
            <a:pPr marL="401638" indent="-401638">
              <a:spcBef>
                <a:spcPct val="10000"/>
              </a:spcBef>
            </a:pPr>
            <a:r>
              <a:rPr lang="en-US" sz="2600" dirty="0">
                <a:solidFill>
                  <a:srgbClr val="000000"/>
                </a:solidFill>
              </a:rPr>
              <a:t>Funiculars or </a:t>
            </a:r>
            <a:r>
              <a:rPr lang="en-US" sz="2600" dirty="0" smtClean="0">
                <a:solidFill>
                  <a:srgbClr val="000000"/>
                </a:solidFill>
              </a:rPr>
              <a:t>Inclines</a:t>
            </a:r>
            <a:endParaRPr lang="en-US" sz="2600" dirty="0">
              <a:solidFill>
                <a:srgbClr val="000000"/>
              </a:solidFill>
            </a:endParaRPr>
          </a:p>
          <a:p>
            <a:pPr marL="803275" lvl="1" indent="-282575">
              <a:spcBef>
                <a:spcPct val="10000"/>
              </a:spcBef>
            </a:pPr>
            <a:r>
              <a:rPr lang="en-US" sz="2400" dirty="0">
                <a:solidFill>
                  <a:srgbClr val="000000"/>
                </a:solidFill>
              </a:rPr>
              <a:t>Suited for hilly </a:t>
            </a:r>
            <a:r>
              <a:rPr lang="en-US" sz="2400" dirty="0" smtClean="0">
                <a:solidFill>
                  <a:srgbClr val="000000"/>
                </a:solidFill>
              </a:rPr>
              <a:t>areas</a:t>
            </a:r>
            <a:endParaRPr lang="en-US" sz="2400" dirty="0"/>
          </a:p>
        </p:txBody>
      </p:sp>
      <p:pic>
        <p:nvPicPr>
          <p:cNvPr id="11" name="Picture 10" descr="D:\Transit Pictures\jpegs\Pittsburgh\Pittsburgh 01-1-20.JPG"/>
          <p:cNvPicPr>
            <a:picLocks noChangeAspect="1" noChangeArrowheads="1"/>
          </p:cNvPicPr>
          <p:nvPr/>
        </p:nvPicPr>
        <p:blipFill>
          <a:blip r:embed="rId5" cstate="print">
            <a:lum bright="10000"/>
            <a:extLst>
              <a:ext uri="{28A0092B-C50C-407E-A947-70E740481C1C}">
                <a14:useLocalDpi xmlns:a14="http://schemas.microsoft.com/office/drawing/2010/main" val="0"/>
              </a:ext>
            </a:extLst>
          </a:blip>
          <a:srcRect/>
          <a:stretch>
            <a:fillRect/>
          </a:stretch>
        </p:blipFill>
        <p:spPr bwMode="auto">
          <a:xfrm>
            <a:off x="573206" y="5049672"/>
            <a:ext cx="2047164" cy="1378424"/>
          </a:xfrm>
          <a:prstGeom prst="rect">
            <a:avLst/>
          </a:prstGeom>
          <a:noFill/>
          <a:ln w="6350">
            <a:noFill/>
            <a:miter lim="800000"/>
            <a:headEnd/>
            <a:tailEnd/>
          </a:ln>
        </p:spPr>
      </p:pic>
      <p:pic>
        <p:nvPicPr>
          <p:cNvPr id="18" name="Picture 5" descr="D:\Transit Pictures\jpegs\Miami\Miami 98-2-13.JP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08972" y="1883391"/>
            <a:ext cx="2052341" cy="1351127"/>
          </a:xfrm>
          <a:prstGeom prst="rect">
            <a:avLst/>
          </a:prstGeom>
          <a:noFill/>
          <a:ln w="6350">
            <a:noFill/>
            <a:miter lim="800000"/>
            <a:headEnd/>
            <a:tailEnd/>
          </a:ln>
        </p:spPr>
      </p:pic>
    </p:spTree>
    <p:custDataLst>
      <p:tags r:id="rId1"/>
    </p:custDataLst>
  </p:cSld>
  <p:clrMapOvr>
    <a:masterClrMapping/>
  </p:clrMapOvr>
  <p:transition/>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41794"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95166" y="1695120"/>
            <a:ext cx="6931545" cy="474091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9938" name="Rectangle 5"/>
          <p:cNvSpPr>
            <a:spLocks noGrp="1" noChangeArrowheads="1"/>
          </p:cNvSpPr>
          <p:nvPr>
            <p:ph type="title"/>
          </p:nvPr>
        </p:nvSpPr>
        <p:spPr/>
        <p:txBody>
          <a:bodyPr/>
          <a:lstStyle/>
          <a:p>
            <a:r>
              <a:rPr lang="en-US" dirty="0" smtClean="0"/>
              <a:t>Summary of Modes by Capacity</a:t>
            </a:r>
          </a:p>
        </p:txBody>
      </p:sp>
      <p:sp>
        <p:nvSpPr>
          <p:cNvPr id="8" name="TextBox 7"/>
          <p:cNvSpPr txBox="1"/>
          <p:nvPr/>
        </p:nvSpPr>
        <p:spPr>
          <a:xfrm>
            <a:off x="176976" y="6581001"/>
            <a:ext cx="6400800" cy="276999"/>
          </a:xfrm>
          <a:prstGeom prst="rect">
            <a:avLst/>
          </a:prstGeom>
          <a:noFill/>
        </p:spPr>
        <p:txBody>
          <a:bodyPr wrap="square" rtlCol="0">
            <a:spAutoFit/>
          </a:bodyPr>
          <a:lstStyle/>
          <a:p>
            <a:pPr fontAlgn="auto">
              <a:spcBef>
                <a:spcPts val="0"/>
              </a:spcBef>
              <a:spcAft>
                <a:spcPts val="0"/>
              </a:spcAft>
            </a:pPr>
            <a:r>
              <a:rPr lang="en-US" sz="1200" dirty="0" smtClean="0">
                <a:latin typeface="Tahoma"/>
              </a:rPr>
              <a:t>Source: TCRP, </a:t>
            </a:r>
            <a:r>
              <a:rPr lang="en-US" sz="1200" i="1" dirty="0" smtClean="0">
                <a:latin typeface="Tahoma"/>
              </a:rPr>
              <a:t>Transit Capacity and Quality of Service Manual. 2013.</a:t>
            </a:r>
            <a:endParaRPr lang="en-US" sz="1200" dirty="0">
              <a:latin typeface="Tahoma"/>
            </a:endParaRPr>
          </a:p>
        </p:txBody>
      </p:sp>
    </p:spTree>
    <p:custDataLst>
      <p:tags r:id="rId1"/>
    </p:custDataLst>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2517" name="Rectangle 21"/>
          <p:cNvSpPr>
            <a:spLocks noGrp="1" noChangeArrowheads="1"/>
          </p:cNvSpPr>
          <p:nvPr>
            <p:ph type="title" idx="4294967295"/>
          </p:nvPr>
        </p:nvSpPr>
        <p:spPr>
          <a:xfrm>
            <a:off x="401638" y="808038"/>
            <a:ext cx="8742362" cy="822325"/>
          </a:xfrm>
        </p:spPr>
        <p:txBody>
          <a:bodyPr/>
          <a:lstStyle/>
          <a:p>
            <a:r>
              <a:rPr lang="en-US" sz="2500" dirty="0"/>
              <a:t>Streetcar </a:t>
            </a:r>
            <a:r>
              <a:rPr lang="en-US" sz="2500" dirty="0" smtClean="0"/>
              <a:t>Suburb – Peabody </a:t>
            </a:r>
            <a:r>
              <a:rPr lang="en-US" sz="2500" dirty="0"/>
              <a:t>Heights/Charles Village, MD</a:t>
            </a:r>
          </a:p>
        </p:txBody>
      </p:sp>
      <p:pic>
        <p:nvPicPr>
          <p:cNvPr id="9" name="Picture 13" descr="charles village"/>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458913" y="1893112"/>
            <a:ext cx="6224587" cy="4797425"/>
          </a:xfrm>
          <a:prstGeom prst="rect">
            <a:avLst/>
          </a:prstGeom>
          <a:noFill/>
          <a:ln w="9525">
            <a:noFill/>
            <a:miter lim="800000"/>
            <a:headEnd/>
            <a:tailEnd/>
          </a:ln>
        </p:spPr>
      </p:pic>
      <p:sp>
        <p:nvSpPr>
          <p:cNvPr id="10" name="Line 15"/>
          <p:cNvSpPr>
            <a:spLocks noChangeShapeType="1"/>
          </p:cNvSpPr>
          <p:nvPr/>
        </p:nvSpPr>
        <p:spPr bwMode="auto">
          <a:xfrm>
            <a:off x="2168525" y="4179112"/>
            <a:ext cx="4870450" cy="12700"/>
          </a:xfrm>
          <a:prstGeom prst="line">
            <a:avLst/>
          </a:prstGeom>
          <a:noFill/>
          <a:ln w="57150">
            <a:solidFill>
              <a:srgbClr val="FFFF00"/>
            </a:solidFill>
            <a:round/>
            <a:headEnd type="arrow" w="med" len="med"/>
            <a:tailEnd type="arrow" w="med" len="med"/>
          </a:ln>
          <a:effectLst/>
        </p:spPr>
        <p:txBody>
          <a:bodyPr/>
          <a:lstStyle/>
          <a:p>
            <a:endParaRPr lang="en-US">
              <a:solidFill>
                <a:srgbClr val="000000"/>
              </a:solidFill>
            </a:endParaRPr>
          </a:p>
        </p:txBody>
      </p:sp>
      <p:sp>
        <p:nvSpPr>
          <p:cNvPr id="11" name="Text Box 16"/>
          <p:cNvSpPr txBox="1">
            <a:spLocks noChangeArrowheads="1"/>
          </p:cNvSpPr>
          <p:nvPr/>
        </p:nvSpPr>
        <p:spPr bwMode="auto">
          <a:xfrm>
            <a:off x="2811462" y="3710800"/>
            <a:ext cx="979488" cy="400110"/>
          </a:xfrm>
          <a:prstGeom prst="rect">
            <a:avLst/>
          </a:prstGeom>
          <a:solidFill>
            <a:schemeClr val="bg1"/>
          </a:solidFill>
          <a:ln w="9525" algn="ctr">
            <a:noFill/>
            <a:miter lim="800000"/>
            <a:headEnd/>
            <a:tailEnd/>
          </a:ln>
          <a:effectLst/>
        </p:spPr>
        <p:txBody>
          <a:bodyPr wrap="square">
            <a:spAutoFit/>
          </a:bodyPr>
          <a:lstStyle/>
          <a:p>
            <a:r>
              <a:rPr lang="en-US" sz="2000" b="1" dirty="0">
                <a:solidFill>
                  <a:srgbClr val="000000"/>
                </a:solidFill>
              </a:rPr>
              <a:t>½ mile</a:t>
            </a:r>
          </a:p>
        </p:txBody>
      </p:sp>
      <p:sp>
        <p:nvSpPr>
          <p:cNvPr id="12" name="Line 17"/>
          <p:cNvSpPr>
            <a:spLocks noChangeShapeType="1"/>
          </p:cNvSpPr>
          <p:nvPr/>
        </p:nvSpPr>
        <p:spPr bwMode="auto">
          <a:xfrm flipH="1">
            <a:off x="7162800" y="5112562"/>
            <a:ext cx="19050" cy="1504950"/>
          </a:xfrm>
          <a:prstGeom prst="line">
            <a:avLst/>
          </a:prstGeom>
          <a:noFill/>
          <a:ln w="57150">
            <a:solidFill>
              <a:srgbClr val="FFFF00"/>
            </a:solidFill>
            <a:round/>
            <a:headEnd type="none" w="med" len="med"/>
            <a:tailEnd type="arrow" w="med" len="med"/>
          </a:ln>
          <a:effectLst/>
        </p:spPr>
        <p:txBody>
          <a:bodyPr/>
          <a:lstStyle/>
          <a:p>
            <a:endParaRPr lang="en-US">
              <a:solidFill>
                <a:srgbClr val="000000"/>
              </a:solidFill>
            </a:endParaRPr>
          </a:p>
        </p:txBody>
      </p:sp>
      <p:sp>
        <p:nvSpPr>
          <p:cNvPr id="13" name="Text Box 18"/>
          <p:cNvSpPr txBox="1">
            <a:spLocks noChangeArrowheads="1"/>
          </p:cNvSpPr>
          <p:nvPr/>
        </p:nvSpPr>
        <p:spPr bwMode="auto">
          <a:xfrm>
            <a:off x="3600450" y="4682350"/>
            <a:ext cx="3962400" cy="400110"/>
          </a:xfrm>
          <a:prstGeom prst="rect">
            <a:avLst/>
          </a:prstGeom>
          <a:solidFill>
            <a:schemeClr val="bg1"/>
          </a:solidFill>
          <a:ln w="9525" algn="ctr">
            <a:noFill/>
            <a:miter lim="800000"/>
            <a:headEnd/>
            <a:tailEnd/>
          </a:ln>
          <a:effectLst/>
        </p:spPr>
        <p:txBody>
          <a:bodyPr wrap="square">
            <a:spAutoFit/>
          </a:bodyPr>
          <a:lstStyle/>
          <a:p>
            <a:r>
              <a:rPr lang="en-US" sz="2000" b="1" dirty="0" smtClean="0">
                <a:solidFill>
                  <a:srgbClr val="000000"/>
                </a:solidFill>
              </a:rPr>
              <a:t>3 miles </a:t>
            </a:r>
            <a:r>
              <a:rPr lang="en-US" sz="2000" b="1" dirty="0">
                <a:solidFill>
                  <a:srgbClr val="000000"/>
                </a:solidFill>
              </a:rPr>
              <a:t>to Downtown Baltimore</a:t>
            </a:r>
          </a:p>
        </p:txBody>
      </p:sp>
    </p:spTree>
    <p:custDataLst>
      <p:tags r:id="rId1"/>
    </p:custData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Public Transit History: 1940 – 1960 </a:t>
            </a:r>
            <a:endParaRPr lang="en-US" dirty="0"/>
          </a:p>
        </p:txBody>
      </p:sp>
      <p:sp>
        <p:nvSpPr>
          <p:cNvPr id="7" name="Content Placeholder 6"/>
          <p:cNvSpPr>
            <a:spLocks noGrp="1"/>
          </p:cNvSpPr>
          <p:nvPr>
            <p:ph idx="1"/>
          </p:nvPr>
        </p:nvSpPr>
        <p:spPr>
          <a:xfrm>
            <a:off x="457200" y="1524000"/>
            <a:ext cx="8229600" cy="4525963"/>
          </a:xfrm>
          <a:prstGeom prst="rect">
            <a:avLst/>
          </a:prstGeom>
        </p:spPr>
        <p:txBody>
          <a:bodyPr>
            <a:normAutofit/>
          </a:bodyPr>
          <a:lstStyle/>
          <a:p>
            <a:r>
              <a:rPr lang="en-US" sz="2400" dirty="0" smtClean="0"/>
              <a:t>World War II increased the demand for public transit</a:t>
            </a:r>
          </a:p>
          <a:p>
            <a:r>
              <a:rPr lang="en-US" sz="2400" dirty="0" smtClean="0"/>
              <a:t>Streetcars were replaced with buses</a:t>
            </a:r>
          </a:p>
          <a:p>
            <a:r>
              <a:rPr lang="en-US" sz="2400" dirty="0" smtClean="0"/>
              <a:t>Ridership ultimately declined as the suburbs and car ownership grew</a:t>
            </a:r>
            <a:endParaRPr lang="en-US" sz="2400" dirty="0"/>
          </a:p>
        </p:txBody>
      </p:sp>
      <p:sp>
        <p:nvSpPr>
          <p:cNvPr id="9" name="TextBox 8"/>
          <p:cNvSpPr txBox="1"/>
          <p:nvPr/>
        </p:nvSpPr>
        <p:spPr>
          <a:xfrm>
            <a:off x="0" y="6581001"/>
            <a:ext cx="6400800" cy="276999"/>
          </a:xfrm>
          <a:prstGeom prst="rect">
            <a:avLst/>
          </a:prstGeom>
          <a:noFill/>
        </p:spPr>
        <p:txBody>
          <a:bodyPr wrap="square" rtlCol="0">
            <a:spAutoFit/>
          </a:bodyPr>
          <a:lstStyle/>
          <a:p>
            <a:pPr fontAlgn="auto">
              <a:spcBef>
                <a:spcPts val="0"/>
              </a:spcBef>
              <a:spcAft>
                <a:spcPts val="0"/>
              </a:spcAft>
            </a:pPr>
            <a:r>
              <a:rPr lang="en-US" sz="1200" dirty="0" smtClean="0">
                <a:solidFill>
                  <a:srgbClr val="000000"/>
                </a:solidFill>
                <a:latin typeface="Tahoma"/>
              </a:rPr>
              <a:t>Source: APTA, </a:t>
            </a:r>
            <a:r>
              <a:rPr lang="en-US" sz="1200" i="1" dirty="0" smtClean="0">
                <a:solidFill>
                  <a:srgbClr val="000000"/>
                </a:solidFill>
                <a:latin typeface="Tahoma"/>
              </a:rPr>
              <a:t>Transportation Fact Book: 2011, Appendix A: Historical Tables</a:t>
            </a:r>
            <a:endParaRPr lang="en-US" sz="1200" dirty="0">
              <a:solidFill>
                <a:srgbClr val="000000"/>
              </a:solidFill>
              <a:latin typeface="Tahoma"/>
            </a:endParaRPr>
          </a:p>
        </p:txBody>
      </p:sp>
      <p:graphicFrame>
        <p:nvGraphicFramePr>
          <p:cNvPr id="16" name="Content Placeholder 7"/>
          <p:cNvGraphicFramePr>
            <a:graphicFrameLocks/>
          </p:cNvGraphicFramePr>
          <p:nvPr>
            <p:extLst>
              <p:ext uri="{D42A27DB-BD31-4B8C-83A1-F6EECF244321}">
                <p14:modId xmlns:p14="http://schemas.microsoft.com/office/powerpoint/2010/main" val="116849077"/>
              </p:ext>
            </p:extLst>
          </p:nvPr>
        </p:nvGraphicFramePr>
        <p:xfrm>
          <a:off x="914400" y="3276600"/>
          <a:ext cx="7620000" cy="3304401"/>
        </p:xfrm>
        <a:graphic>
          <a:graphicData uri="http://schemas.openxmlformats.org/drawingml/2006/chart">
            <c:chart xmlns:c="http://schemas.openxmlformats.org/drawingml/2006/chart" xmlns:r="http://schemas.openxmlformats.org/officeDocument/2006/relationships" r:id="rId4"/>
          </a:graphicData>
        </a:graphic>
      </p:graphicFrame>
    </p:spTree>
    <p:custDataLst>
      <p:tags r:id="rId1"/>
    </p:custDataLst>
    <p:extLst>
      <p:ext uri="{BB962C8B-B14F-4D97-AF65-F5344CB8AC3E}">
        <p14:creationId xmlns:p14="http://schemas.microsoft.com/office/powerpoint/2010/main" val="68948109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33" name="Rectangle 13"/>
          <p:cNvSpPr>
            <a:spLocks noGrp="1" noChangeArrowheads="1"/>
          </p:cNvSpPr>
          <p:nvPr>
            <p:ph type="title"/>
          </p:nvPr>
        </p:nvSpPr>
        <p:spPr/>
        <p:txBody>
          <a:bodyPr/>
          <a:lstStyle/>
          <a:p>
            <a:r>
              <a:rPr lang="en-US" smtClean="0"/>
              <a:t>Early Auto City – Chevy Chase, MD</a:t>
            </a:r>
            <a:endParaRPr lang="en-US" dirty="0"/>
          </a:p>
        </p:txBody>
      </p:sp>
      <p:pic>
        <p:nvPicPr>
          <p:cNvPr id="10" name="Picture 4" descr="chevy chase"/>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317625" y="1734362"/>
            <a:ext cx="6507163" cy="4995863"/>
          </a:xfrm>
          <a:prstGeom prst="rect">
            <a:avLst/>
          </a:prstGeom>
          <a:noFill/>
          <a:ln w="9525">
            <a:noFill/>
            <a:miter lim="800000"/>
            <a:headEnd/>
            <a:tailEnd/>
          </a:ln>
        </p:spPr>
      </p:pic>
      <p:sp>
        <p:nvSpPr>
          <p:cNvPr id="11" name="Line 6"/>
          <p:cNvSpPr>
            <a:spLocks noChangeShapeType="1"/>
          </p:cNvSpPr>
          <p:nvPr/>
        </p:nvSpPr>
        <p:spPr bwMode="auto">
          <a:xfrm>
            <a:off x="2097088" y="4190225"/>
            <a:ext cx="4870450" cy="12700"/>
          </a:xfrm>
          <a:prstGeom prst="line">
            <a:avLst/>
          </a:prstGeom>
          <a:noFill/>
          <a:ln w="57150">
            <a:solidFill>
              <a:srgbClr val="FFFF00"/>
            </a:solidFill>
            <a:round/>
            <a:headEnd type="arrow" w="med" len="med"/>
            <a:tailEnd type="arrow" w="med" len="med"/>
          </a:ln>
          <a:effectLst/>
        </p:spPr>
        <p:txBody>
          <a:bodyPr/>
          <a:lstStyle/>
          <a:p>
            <a:pPr fontAlgn="auto">
              <a:spcBef>
                <a:spcPts val="0"/>
              </a:spcBef>
              <a:spcAft>
                <a:spcPts val="0"/>
              </a:spcAft>
            </a:pPr>
            <a:endParaRPr lang="en-US">
              <a:solidFill>
                <a:srgbClr val="000000"/>
              </a:solidFill>
              <a:latin typeface="Tahoma"/>
            </a:endParaRPr>
          </a:p>
        </p:txBody>
      </p:sp>
      <p:sp>
        <p:nvSpPr>
          <p:cNvPr id="12" name="Text Box 7"/>
          <p:cNvSpPr txBox="1">
            <a:spLocks noChangeArrowheads="1"/>
          </p:cNvSpPr>
          <p:nvPr/>
        </p:nvSpPr>
        <p:spPr bwMode="auto">
          <a:xfrm>
            <a:off x="3216275" y="3702862"/>
            <a:ext cx="901700" cy="396875"/>
          </a:xfrm>
          <a:prstGeom prst="rect">
            <a:avLst/>
          </a:prstGeom>
          <a:solidFill>
            <a:schemeClr val="bg1"/>
          </a:solidFill>
          <a:ln w="9525" algn="ctr">
            <a:noFill/>
            <a:miter lim="800000"/>
            <a:headEnd/>
            <a:tailEnd/>
          </a:ln>
          <a:effectLst/>
        </p:spPr>
        <p:txBody>
          <a:bodyPr wrap="none">
            <a:spAutoFit/>
          </a:bodyPr>
          <a:lstStyle/>
          <a:p>
            <a:pPr fontAlgn="auto">
              <a:spcBef>
                <a:spcPts val="0"/>
              </a:spcBef>
              <a:spcAft>
                <a:spcPts val="0"/>
              </a:spcAft>
            </a:pPr>
            <a:r>
              <a:rPr lang="en-US" sz="2000" b="1" dirty="0">
                <a:solidFill>
                  <a:srgbClr val="000000"/>
                </a:solidFill>
                <a:latin typeface="Tahoma"/>
              </a:rPr>
              <a:t>1 mile</a:t>
            </a:r>
          </a:p>
        </p:txBody>
      </p:sp>
      <p:sp>
        <p:nvSpPr>
          <p:cNvPr id="13" name="Text Box 8"/>
          <p:cNvSpPr txBox="1">
            <a:spLocks noChangeArrowheads="1"/>
          </p:cNvSpPr>
          <p:nvPr/>
        </p:nvSpPr>
        <p:spPr bwMode="auto">
          <a:xfrm>
            <a:off x="4419600" y="4693462"/>
            <a:ext cx="3333750" cy="400110"/>
          </a:xfrm>
          <a:prstGeom prst="rect">
            <a:avLst/>
          </a:prstGeom>
          <a:solidFill>
            <a:schemeClr val="bg1"/>
          </a:solidFill>
          <a:ln w="9525" algn="ctr">
            <a:noFill/>
            <a:miter lim="800000"/>
            <a:headEnd/>
            <a:tailEnd/>
          </a:ln>
          <a:effectLst/>
        </p:spPr>
        <p:txBody>
          <a:bodyPr wrap="square">
            <a:spAutoFit/>
          </a:bodyPr>
          <a:lstStyle/>
          <a:p>
            <a:pPr fontAlgn="auto">
              <a:spcBef>
                <a:spcPts val="0"/>
              </a:spcBef>
              <a:spcAft>
                <a:spcPts val="0"/>
              </a:spcAft>
            </a:pPr>
            <a:r>
              <a:rPr lang="en-US" sz="2000" b="1" dirty="0">
                <a:solidFill>
                  <a:srgbClr val="000000"/>
                </a:solidFill>
                <a:latin typeface="Tahoma"/>
              </a:rPr>
              <a:t>6 miles to Downtown DC</a:t>
            </a:r>
          </a:p>
        </p:txBody>
      </p:sp>
      <p:sp>
        <p:nvSpPr>
          <p:cNvPr id="14" name="Line 9"/>
          <p:cNvSpPr>
            <a:spLocks noChangeShapeType="1"/>
          </p:cNvSpPr>
          <p:nvPr/>
        </p:nvSpPr>
        <p:spPr bwMode="auto">
          <a:xfrm flipH="1">
            <a:off x="7058025" y="5123675"/>
            <a:ext cx="0" cy="1504950"/>
          </a:xfrm>
          <a:prstGeom prst="line">
            <a:avLst/>
          </a:prstGeom>
          <a:noFill/>
          <a:ln w="57150">
            <a:solidFill>
              <a:srgbClr val="FFFF00"/>
            </a:solidFill>
            <a:round/>
            <a:headEnd type="none" w="med" len="med"/>
            <a:tailEnd type="arrow" w="med" len="med"/>
          </a:ln>
          <a:effectLst/>
        </p:spPr>
        <p:txBody>
          <a:bodyPr/>
          <a:lstStyle/>
          <a:p>
            <a:pPr fontAlgn="auto">
              <a:spcBef>
                <a:spcPts val="0"/>
              </a:spcBef>
              <a:spcAft>
                <a:spcPts val="0"/>
              </a:spcAft>
            </a:pPr>
            <a:endParaRPr lang="en-US">
              <a:solidFill>
                <a:srgbClr val="000000"/>
              </a:solidFill>
              <a:latin typeface="Tahoma"/>
            </a:endParaRPr>
          </a:p>
        </p:txBody>
      </p:sp>
    </p:spTree>
    <p:custDataLst>
      <p:tags r:id="rId1"/>
    </p:custData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 name="ARTICULATE_SLIDE_COUNT" val="66"/>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larity">
  <a:themeElements>
    <a:clrScheme name="Custom 2">
      <a:dk1>
        <a:sysClr val="windowText" lastClr="000000"/>
      </a:dk1>
      <a:lt1>
        <a:sysClr val="window" lastClr="FFFFFF"/>
      </a:lt1>
      <a:dk2>
        <a:srgbClr val="323872"/>
      </a:dk2>
      <a:lt2>
        <a:srgbClr val="ACCBF9"/>
      </a:lt2>
      <a:accent1>
        <a:srgbClr val="629DD1"/>
      </a:accent1>
      <a:accent2>
        <a:srgbClr val="297FD5"/>
      </a:accent2>
      <a:accent3>
        <a:srgbClr val="7F8FA9"/>
      </a:accent3>
      <a:accent4>
        <a:srgbClr val="4A66AC"/>
      </a:accent4>
      <a:accent5>
        <a:srgbClr val="5AA2AE"/>
      </a:accent5>
      <a:accent6>
        <a:srgbClr val="9D90A0"/>
      </a:accent6>
      <a:hlink>
        <a:srgbClr val="9454C3"/>
      </a:hlink>
      <a:folHlink>
        <a:srgbClr val="3EBBF0"/>
      </a:folHlink>
    </a:clrScheme>
    <a:fontScheme name="Office Classic 2">
      <a:majorFont>
        <a:latin typeface="Arial"/>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Clarity">
      <a:fillStyleLst>
        <a:solidFill>
          <a:schemeClr val="phClr"/>
        </a:solidFill>
        <a:gradFill rotWithShape="1">
          <a:gsLst>
            <a:gs pos="0">
              <a:schemeClr val="phClr">
                <a:tint val="50000"/>
                <a:shade val="86000"/>
                <a:satMod val="140000"/>
              </a:schemeClr>
            </a:gs>
            <a:gs pos="45000">
              <a:schemeClr val="phClr">
                <a:tint val="48000"/>
                <a:satMod val="150000"/>
              </a:schemeClr>
            </a:gs>
            <a:gs pos="100000">
              <a:schemeClr val="phClr">
                <a:tint val="28000"/>
                <a:satMod val="160000"/>
              </a:schemeClr>
            </a:gs>
          </a:gsLst>
          <a:path path="circle">
            <a:fillToRect l="100000" t="100000" r="100000" b="100000"/>
          </a:path>
        </a:gradFill>
        <a:gradFill rotWithShape="1">
          <a:gsLst>
            <a:gs pos="0">
              <a:schemeClr val="phClr">
                <a:shade val="70000"/>
                <a:satMod val="150000"/>
              </a:schemeClr>
            </a:gs>
            <a:gs pos="34000">
              <a:schemeClr val="phClr">
                <a:shade val="70000"/>
                <a:satMod val="140000"/>
              </a:schemeClr>
            </a:gs>
            <a:gs pos="70000">
              <a:schemeClr val="phClr">
                <a:tint val="100000"/>
                <a:shade val="90000"/>
                <a:satMod val="140000"/>
              </a:schemeClr>
            </a:gs>
            <a:gs pos="100000">
              <a:schemeClr val="phClr">
                <a:tint val="100000"/>
                <a:shade val="100000"/>
                <a:satMod val="100000"/>
              </a:schemeClr>
            </a:gs>
          </a:gsLst>
          <a:path path="circle">
            <a:fillToRect l="100000" t="100000" r="100000" b="100000"/>
          </a:path>
        </a:gradFill>
      </a:fillStyleLst>
      <a:lnStyleLst>
        <a:ln w="9525" cap="flat" cmpd="sng" algn="ctr">
          <a:solidFill>
            <a:schemeClr val="phClr"/>
          </a:solidFill>
          <a:prstDash val="solid"/>
        </a:ln>
        <a:ln w="26425" cap="flat" cmpd="sng" algn="ctr">
          <a:solidFill>
            <a:schemeClr val="phClr"/>
          </a:solidFill>
          <a:prstDash val="solid"/>
        </a:ln>
        <a:ln w="4445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38100" dist="25400" dir="2700000" algn="br" rotWithShape="0">
              <a:srgbClr val="000000">
                <a:alpha val="60000"/>
              </a:srgbClr>
            </a:outerShdw>
          </a:effectLst>
          <a:scene3d>
            <a:camera prst="orthographicFront">
              <a:rot lat="0" lon="0" rev="0"/>
            </a:camera>
            <a:lightRig rig="balanced" dir="t">
              <a:rot lat="0" lon="0" rev="5100000"/>
            </a:lightRig>
          </a:scene3d>
          <a:sp3d contourW="6350">
            <a:bevelT w="29210" h="12700"/>
            <a:contourClr>
              <a:schemeClr val="phClr">
                <a:shade val="30000"/>
                <a:satMod val="130000"/>
              </a:schemeClr>
            </a:contourClr>
          </a:sp3d>
        </a:effectStyle>
      </a:effectStyleLst>
      <a:bgFillStyleLst>
        <a:solidFill>
          <a:schemeClr val="phClr"/>
        </a:solidFill>
        <a:gradFill rotWithShape="1">
          <a:gsLst>
            <a:gs pos="0">
              <a:schemeClr val="phClr">
                <a:tint val="85000"/>
                <a:satMod val="180000"/>
              </a:schemeClr>
            </a:gs>
            <a:gs pos="40000">
              <a:schemeClr val="phClr">
                <a:tint val="95000"/>
                <a:shade val="85000"/>
                <a:satMod val="150000"/>
              </a:schemeClr>
            </a:gs>
            <a:gs pos="100000">
              <a:schemeClr val="phClr">
                <a:shade val="45000"/>
                <a:satMod val="200000"/>
              </a:schemeClr>
            </a:gs>
          </a:gsLst>
          <a:lin ang="5400000" scaled="0"/>
        </a:gradFill>
        <a:blipFill rotWithShape="1">
          <a:blip xmlns:r="http://schemas.openxmlformats.org/officeDocument/2006/relationships" r:embed="rId1">
            <a:duotone>
              <a:schemeClr val="phClr">
                <a:shade val="55000"/>
              </a:schemeClr>
              <a:schemeClr val="phClr">
                <a:tint val="97000"/>
                <a:satMod val="95000"/>
              </a:schemeClr>
            </a:duotone>
          </a:blip>
          <a:tile tx="0" ty="0" sx="70000" sy="7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mbria"/>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docProps/app.xml><?xml version="1.0" encoding="utf-8"?>
<Properties xmlns="http://schemas.openxmlformats.org/officeDocument/2006/extended-properties" xmlns:vt="http://schemas.openxmlformats.org/officeDocument/2006/docPropsVTypes">
  <Template>Elemental</Template>
  <TotalTime>419</TotalTime>
  <Words>7612</Words>
  <Application>Microsoft Office PowerPoint</Application>
  <PresentationFormat>On-screen Show (4:3)</PresentationFormat>
  <Paragraphs>815</Paragraphs>
  <Slides>66</Slides>
  <Notes>66</Notes>
  <HiddenSlides>0</HiddenSlides>
  <MMClips>0</MMClips>
  <ScaleCrop>false</ScaleCrop>
  <HeadingPairs>
    <vt:vector size="4" baseType="variant">
      <vt:variant>
        <vt:lpstr>Theme</vt:lpstr>
      </vt:variant>
      <vt:variant>
        <vt:i4>1</vt:i4>
      </vt:variant>
      <vt:variant>
        <vt:lpstr>Slide Titles</vt:lpstr>
      </vt:variant>
      <vt:variant>
        <vt:i4>66</vt:i4>
      </vt:variant>
    </vt:vector>
  </HeadingPairs>
  <TitlesOfParts>
    <vt:vector size="67" baseType="lpstr">
      <vt:lpstr>Clarity</vt:lpstr>
      <vt:lpstr>Module 4</vt:lpstr>
      <vt:lpstr>Goal</vt:lpstr>
      <vt:lpstr>Module 4, Lesson 1</vt:lpstr>
      <vt:lpstr>Learning Objectives</vt:lpstr>
      <vt:lpstr>Historical Background </vt:lpstr>
      <vt:lpstr>Public Transit History: 1900 – 1940 </vt:lpstr>
      <vt:lpstr>Streetcar Suburb – Peabody Heights/Charles Village, MD</vt:lpstr>
      <vt:lpstr>Public Transit History: 1940 – 1960 </vt:lpstr>
      <vt:lpstr>Early Auto City – Chevy Chase, MD</vt:lpstr>
      <vt:lpstr>Auto-Freeway City – Columbia, MD</vt:lpstr>
      <vt:lpstr>Public Transit History: 1960 – 1980 </vt:lpstr>
      <vt:lpstr>Public Transit History: 1980 – 2000 </vt:lpstr>
      <vt:lpstr>Public Transportation Ridership Trends</vt:lpstr>
      <vt:lpstr>Transit Commuting Varies Geographically</vt:lpstr>
      <vt:lpstr>Linked vs. Unlinked Trips</vt:lpstr>
      <vt:lpstr>Typical Duties of a Service Planner </vt:lpstr>
      <vt:lpstr>A Day in the Life…</vt:lpstr>
      <vt:lpstr>Data Review</vt:lpstr>
      <vt:lpstr>Field Observations</vt:lpstr>
      <vt:lpstr>Community Consultation</vt:lpstr>
      <vt:lpstr>Issue Resolution</vt:lpstr>
      <vt:lpstr>Modes of Transit</vt:lpstr>
      <vt:lpstr>Mode Choice</vt:lpstr>
      <vt:lpstr>Classifying Transit</vt:lpstr>
      <vt:lpstr>Right-of-Way (ROW) – Categories</vt:lpstr>
      <vt:lpstr>Category A – Grade Separated</vt:lpstr>
      <vt:lpstr>Category B – At-Grade</vt:lpstr>
      <vt:lpstr>Category C – Mixed Traffic</vt:lpstr>
      <vt:lpstr>Types of Service</vt:lpstr>
      <vt:lpstr>Route and Trip Type</vt:lpstr>
      <vt:lpstr>Stopping Schedule</vt:lpstr>
      <vt:lpstr>Time of Operation</vt:lpstr>
      <vt:lpstr>Bus Transit Modes</vt:lpstr>
      <vt:lpstr>Bus – Overview</vt:lpstr>
      <vt:lpstr>Bus – Vehicle Types</vt:lpstr>
      <vt:lpstr>Bus – Vehicle Types</vt:lpstr>
      <vt:lpstr>Bus – Service</vt:lpstr>
      <vt:lpstr>Bus – Facilities</vt:lpstr>
      <vt:lpstr>Mixed Traffic Operation</vt:lpstr>
      <vt:lpstr>Mixed Traffic – Bus Lane Types</vt:lpstr>
      <vt:lpstr>Arterial Bus Lanes</vt:lpstr>
      <vt:lpstr>Arterial Bus – Lane Types</vt:lpstr>
      <vt:lpstr>Freeway HOV Lanes</vt:lpstr>
      <vt:lpstr>Busways or Transitways</vt:lpstr>
      <vt:lpstr>Bus Rapid Transit</vt:lpstr>
      <vt:lpstr>BRT – Facilities</vt:lpstr>
      <vt:lpstr>BRT – Vehicle Flow</vt:lpstr>
      <vt:lpstr>BRT – Expedite Passenger Loading</vt:lpstr>
      <vt:lpstr>BRT – Vehicles</vt:lpstr>
      <vt:lpstr>BRT – Passenger Experience</vt:lpstr>
      <vt:lpstr>Paratransit</vt:lpstr>
      <vt:lpstr>ADA Complementary Paratransit Service</vt:lpstr>
      <vt:lpstr>Paratransit Service</vt:lpstr>
      <vt:lpstr>Modes of Operation</vt:lpstr>
      <vt:lpstr>Rail Transit Modes</vt:lpstr>
      <vt:lpstr>Rail Systems</vt:lpstr>
      <vt:lpstr>Light Rail</vt:lpstr>
      <vt:lpstr>Light Rail</vt:lpstr>
      <vt:lpstr>Heavy Rail</vt:lpstr>
      <vt:lpstr>Heavy Rail</vt:lpstr>
      <vt:lpstr>Commuter Rail</vt:lpstr>
      <vt:lpstr>Commuter Rail</vt:lpstr>
      <vt:lpstr>Other Transit Modes</vt:lpstr>
      <vt:lpstr>Other Modes</vt:lpstr>
      <vt:lpstr>Other Modes</vt:lpstr>
      <vt:lpstr>Summary of Modes by Capacity</vt:lpstr>
    </vt:vector>
  </TitlesOfParts>
  <Company>NTI</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NTC</dc:title>
  <dc:creator>lori</dc:creator>
  <cp:lastModifiedBy>Lori Glickman</cp:lastModifiedBy>
  <cp:revision>48</cp:revision>
  <dcterms:created xsi:type="dcterms:W3CDTF">2012-01-19T20:24:50Z</dcterms:created>
  <dcterms:modified xsi:type="dcterms:W3CDTF">2015-06-04T19:29:10Z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rticulateGUID">
    <vt:lpwstr>A1AF7DB9-DE9D-4868-8BE0-6E34039062DB</vt:lpwstr>
  </property>
  <property fmtid="{D5CDD505-2E9C-101B-9397-08002B2CF9AE}" pid="3" name="ArticulatePath">
    <vt:lpwstr>Module+1+Lesson+3 (2)</vt:lpwstr>
  </property>
</Properties>
</file>