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ppt/tags/tag43.xml" ContentType="application/vnd.openxmlformats-officedocument.presentationml.tags+xml"/>
  <Override PartName="/ppt/notesSlides/notesSlide42.xml" ContentType="application/vnd.openxmlformats-officedocument.presentationml.notesSlide+xml"/>
  <Override PartName="/ppt/tags/tag44.xml" ContentType="application/vnd.openxmlformats-officedocument.presentationml.tags+xml"/>
  <Override PartName="/ppt/notesSlides/notesSlide43.xml" ContentType="application/vnd.openxmlformats-officedocument.presentationml.notesSlide+xml"/>
  <Override PartName="/ppt/tags/tag45.xml" ContentType="application/vnd.openxmlformats-officedocument.presentationml.tags+xml"/>
  <Override PartName="/ppt/notesSlides/notesSlide44.xml" ContentType="application/vnd.openxmlformats-officedocument.presentationml.notesSlide+xml"/>
  <Override PartName="/ppt/tags/tag46.xml" ContentType="application/vnd.openxmlformats-officedocument.presentationml.tags+xml"/>
  <Override PartName="/ppt/notesSlides/notesSlide45.xml" ContentType="application/vnd.openxmlformats-officedocument.presentationml.notesSlide+xml"/>
  <Override PartName="/ppt/tags/tag47.xml" ContentType="application/vnd.openxmlformats-officedocument.presentationml.tags+xml"/>
  <Override PartName="/ppt/notesSlides/notesSlide46.xml" ContentType="application/vnd.openxmlformats-officedocument.presentationml.notesSlide+xml"/>
  <Override PartName="/ppt/tags/tag48.xml" ContentType="application/vnd.openxmlformats-officedocument.presentationml.tags+xml"/>
  <Override PartName="/ppt/notesSlides/notesSlide47.xml" ContentType="application/vnd.openxmlformats-officedocument.presentationml.notesSlide+xml"/>
  <Override PartName="/ppt/tags/tag49.xml" ContentType="application/vnd.openxmlformats-officedocument.presentationml.tags+xml"/>
  <Override PartName="/ppt/notesSlides/notesSlide48.xml" ContentType="application/vnd.openxmlformats-officedocument.presentationml.notesSlide+xml"/>
  <Override PartName="/ppt/tags/tag50.xml" ContentType="application/vnd.openxmlformats-officedocument.presentationml.tags+xml"/>
  <Override PartName="/ppt/notesSlides/notesSlide49.xml" ContentType="application/vnd.openxmlformats-officedocument.presentationml.notesSlide+xml"/>
  <Override PartName="/ppt/tags/tag51.xml" ContentType="application/vnd.openxmlformats-officedocument.presentationml.tags+xml"/>
  <Override PartName="/ppt/notesSlides/notesSlide50.xml" ContentType="application/vnd.openxmlformats-officedocument.presentationml.notesSlide+xml"/>
  <Override PartName="/ppt/tags/tag52.xml" ContentType="application/vnd.openxmlformats-officedocument.presentationml.tags+xml"/>
  <Override PartName="/ppt/notesSlides/notesSlide51.xml" ContentType="application/vnd.openxmlformats-officedocument.presentationml.notesSlide+xml"/>
  <Override PartName="/ppt/tags/tag53.xml" ContentType="application/vnd.openxmlformats-officedocument.presentationml.tags+xml"/>
  <Override PartName="/ppt/notesSlides/notesSlide52.xml" ContentType="application/vnd.openxmlformats-officedocument.presentationml.notesSlide+xml"/>
  <Override PartName="/ppt/tags/tag54.xml" ContentType="application/vnd.openxmlformats-officedocument.presentationml.tags+xml"/>
  <Override PartName="/ppt/notesSlides/notesSlide53.xml" ContentType="application/vnd.openxmlformats-officedocument.presentationml.notesSlide+xml"/>
  <Override PartName="/ppt/tags/tag55.xml" ContentType="application/vnd.openxmlformats-officedocument.presentationml.tags+xml"/>
  <Override PartName="/ppt/notesSlides/notesSlide54.xml" ContentType="application/vnd.openxmlformats-officedocument.presentationml.notesSlide+xml"/>
  <Override PartName="/ppt/tags/tag56.xml" ContentType="application/vnd.openxmlformats-officedocument.presentationml.tags+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notesMasterIdLst>
    <p:notesMasterId r:id="rId57"/>
  </p:notesMasterIdLst>
  <p:sldIdLst>
    <p:sldId id="504" r:id="rId2"/>
    <p:sldId id="505" r:id="rId3"/>
    <p:sldId id="506" r:id="rId4"/>
    <p:sldId id="507" r:id="rId5"/>
    <p:sldId id="508" r:id="rId6"/>
    <p:sldId id="509" r:id="rId7"/>
    <p:sldId id="510" r:id="rId8"/>
    <p:sldId id="511" r:id="rId9"/>
    <p:sldId id="512" r:id="rId10"/>
    <p:sldId id="513" r:id="rId11"/>
    <p:sldId id="514" r:id="rId12"/>
    <p:sldId id="515" r:id="rId13"/>
    <p:sldId id="516" r:id="rId14"/>
    <p:sldId id="517" r:id="rId15"/>
    <p:sldId id="518" r:id="rId16"/>
    <p:sldId id="519" r:id="rId17"/>
    <p:sldId id="520" r:id="rId18"/>
    <p:sldId id="521" r:id="rId19"/>
    <p:sldId id="522" r:id="rId20"/>
    <p:sldId id="529" r:id="rId21"/>
    <p:sldId id="535" r:id="rId22"/>
    <p:sldId id="537" r:id="rId23"/>
    <p:sldId id="538" r:id="rId24"/>
    <p:sldId id="539" r:id="rId25"/>
    <p:sldId id="540" r:id="rId26"/>
    <p:sldId id="542" r:id="rId27"/>
    <p:sldId id="543" r:id="rId28"/>
    <p:sldId id="545" r:id="rId29"/>
    <p:sldId id="547" r:id="rId30"/>
    <p:sldId id="548" r:id="rId31"/>
    <p:sldId id="549" r:id="rId32"/>
    <p:sldId id="550" r:id="rId33"/>
    <p:sldId id="551" r:id="rId34"/>
    <p:sldId id="552" r:id="rId35"/>
    <p:sldId id="553" r:id="rId36"/>
    <p:sldId id="554" r:id="rId37"/>
    <p:sldId id="555" r:id="rId38"/>
    <p:sldId id="556" r:id="rId39"/>
    <p:sldId id="557" r:id="rId40"/>
    <p:sldId id="558" r:id="rId41"/>
    <p:sldId id="559" r:id="rId42"/>
    <p:sldId id="566" r:id="rId43"/>
    <p:sldId id="567" r:id="rId44"/>
    <p:sldId id="568" r:id="rId45"/>
    <p:sldId id="569" r:id="rId46"/>
    <p:sldId id="570" r:id="rId47"/>
    <p:sldId id="571" r:id="rId48"/>
    <p:sldId id="572" r:id="rId49"/>
    <p:sldId id="573" r:id="rId50"/>
    <p:sldId id="576" r:id="rId51"/>
    <p:sldId id="577" r:id="rId52"/>
    <p:sldId id="578" r:id="rId53"/>
    <p:sldId id="579" r:id="rId54"/>
    <p:sldId id="580" r:id="rId55"/>
    <p:sldId id="581" r:id="rId56"/>
  </p:sldIdLst>
  <p:sldSz cx="9144000" cy="6858000" type="screen4x3"/>
  <p:notesSz cx="6858000" cy="9144000"/>
  <p:custDataLst>
    <p:tags r:id="rId5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215" autoAdjust="0"/>
  </p:normalViewPr>
  <p:slideViewPr>
    <p:cSldViewPr>
      <p:cViewPr varScale="1">
        <p:scale>
          <a:sx n="87" d="100"/>
          <a:sy n="87" d="100"/>
        </p:scale>
        <p:origin x="-1668" y="-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90" d="100"/>
          <a:sy n="90" d="100"/>
        </p:scale>
        <p:origin x="-1812" y="4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B71D85-367C-4C6D-B64D-F8F86FB525D5}" type="datetimeFigureOut">
              <a:rPr lang="en-US" smtClean="0"/>
              <a:pPr/>
              <a:t>6/26/2015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A1F8C8-8E18-48E8-A745-10AB944894D6}" type="slidenum">
              <a:rPr lang="en-US" smtClean="0"/>
              <a:pPr/>
              <a:t>‹#›</a:t>
            </a:fld>
            <a:endParaRPr lang="en-US" dirty="0"/>
          </a:p>
        </p:txBody>
      </p:sp>
    </p:spTree>
    <p:extLst>
      <p:ext uri="{BB962C8B-B14F-4D97-AF65-F5344CB8AC3E}">
        <p14:creationId xmlns:p14="http://schemas.microsoft.com/office/powerpoint/2010/main" val="15985390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p:cNvSpPr>
            <a:spLocks noGrp="1"/>
          </p:cNvSpPr>
          <p:nvPr>
            <p:ph type="body" idx="1"/>
          </p:nvPr>
        </p:nvSpPr>
        <p:spPr/>
        <p:txBody>
          <a:bodyPr>
            <a:normAutofit/>
          </a:bodyPr>
          <a:lstStyle/>
          <a:p>
            <a:r>
              <a:rPr lang="en-US" smtClean="0"/>
              <a:t>Unless otherwise indicated, the source for all content in this module is the 2003 NTI course “Transit Capacity and Quality of Service Short Course.”</a:t>
            </a:r>
            <a:endParaRPr lang="en-US" dirty="0" smtClean="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1002666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3"/>
          <p:cNvSpPr>
            <a:spLocks noGrp="1" noChangeArrowheads="1"/>
          </p:cNvSpPr>
          <p:nvPr>
            <p:ph type="body" idx="1"/>
          </p:nvPr>
        </p:nvSpPr>
        <p:spPr/>
        <p:txBody>
          <a:bodyPr>
            <a:normAutofit/>
          </a:bodyPr>
          <a:lstStyle/>
          <a:p>
            <a:r>
              <a:rPr lang="en-US" dirty="0" smtClean="0"/>
              <a:t>There are two options</a:t>
            </a:r>
            <a:r>
              <a:rPr lang="en-US" baseline="0" dirty="0" smtClean="0"/>
              <a:t> for determining the capacity of a loading area.  The simplest one is the planning method – it just involves looking up an approximate capacity on a graph.</a:t>
            </a:r>
          </a:p>
          <a:p>
            <a:endParaRPr lang="en-US" baseline="0" dirty="0" smtClean="0"/>
          </a:p>
          <a:p>
            <a:r>
              <a:rPr lang="en-US" baseline="0" dirty="0" smtClean="0"/>
              <a:t>The more rigorous option is the operations method – this uses a mathematical equation to calculate a more precise value of the capacity.</a:t>
            </a:r>
            <a:endParaRPr lang="en-US" dirty="0" smtClean="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35900546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2"/>
          <p:cNvSpPr>
            <a:spLocks noGrp="1" noRot="1" noChangeAspect="1" noChangeArrowheads="1" noTextEdit="1"/>
          </p:cNvSpPr>
          <p:nvPr>
            <p:ph type="sldImg"/>
          </p:nvPr>
        </p:nvSpPr>
        <p:spPr>
          <a:xfrm>
            <a:off x="1146175" y="685800"/>
            <a:ext cx="4572000" cy="3430588"/>
          </a:xfrm>
          <a:ln/>
        </p:spPr>
      </p:sp>
      <p:sp>
        <p:nvSpPr>
          <p:cNvPr id="63492" name="Rectangle 3"/>
          <p:cNvSpPr>
            <a:spLocks noGrp="1" noChangeArrowheads="1"/>
          </p:cNvSpPr>
          <p:nvPr>
            <p:ph type="body" idx="1"/>
          </p:nvPr>
        </p:nvSpPr>
        <p:spPr>
          <a:noFill/>
          <a:ln/>
        </p:spPr>
        <p:txBody>
          <a:bodyPr lIns="87034" tIns="43517" rIns="87034" bIns="43517"/>
          <a:lstStyle/>
          <a:p>
            <a:r>
              <a:rPr lang="en-US" dirty="0" smtClean="0">
                <a:latin typeface="Times New Roman" pitchFamily="18" charset="0"/>
                <a:cs typeface="Times New Roman" pitchFamily="18" charset="0"/>
              </a:rPr>
              <a:t>The planning methodology is the simplest </a:t>
            </a:r>
            <a:r>
              <a:rPr lang="en-US" baseline="0" dirty="0" smtClean="0">
                <a:latin typeface="Times New Roman" pitchFamily="18" charset="0"/>
                <a:cs typeface="Times New Roman" pitchFamily="18" charset="0"/>
              </a:rPr>
              <a:t>option.</a:t>
            </a:r>
            <a:endParaRPr lang="en-US"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1137600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Source: TCQSM 6-21</a:t>
            </a:r>
          </a:p>
        </p:txBody>
      </p:sp>
    </p:spTree>
    <p:extLst>
      <p:ext uri="{BB962C8B-B14F-4D97-AF65-F5344CB8AC3E}">
        <p14:creationId xmlns:p14="http://schemas.microsoft.com/office/powerpoint/2010/main" val="23502456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Source: TCQSM 6-21</a:t>
            </a:r>
          </a:p>
        </p:txBody>
      </p:sp>
    </p:spTree>
    <p:extLst>
      <p:ext uri="{BB962C8B-B14F-4D97-AF65-F5344CB8AC3E}">
        <p14:creationId xmlns:p14="http://schemas.microsoft.com/office/powerpoint/2010/main" val="21455865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2"/>
          <p:cNvSpPr>
            <a:spLocks noGrp="1" noRot="1" noChangeAspect="1" noChangeArrowheads="1" noTextEdit="1"/>
          </p:cNvSpPr>
          <p:nvPr>
            <p:ph type="sldImg"/>
          </p:nvPr>
        </p:nvSpPr>
        <p:spPr>
          <a:xfrm>
            <a:off x="1146175" y="685800"/>
            <a:ext cx="4572000" cy="3430588"/>
          </a:xfrm>
          <a:ln/>
        </p:spPr>
      </p:sp>
      <p:sp>
        <p:nvSpPr>
          <p:cNvPr id="63492" name="Rectangle 3"/>
          <p:cNvSpPr>
            <a:spLocks noGrp="1" noChangeArrowheads="1"/>
          </p:cNvSpPr>
          <p:nvPr>
            <p:ph type="body" idx="1"/>
          </p:nvPr>
        </p:nvSpPr>
        <p:spPr>
          <a:noFill/>
          <a:ln/>
        </p:spPr>
        <p:txBody>
          <a:bodyPr lIns="87034" tIns="43517" rIns="87034" bIns="43517"/>
          <a:lstStyle/>
          <a:p>
            <a:r>
              <a:rPr lang="en-US" dirty="0" smtClean="0">
                <a:latin typeface="Times New Roman" pitchFamily="18" charset="0"/>
                <a:cs typeface="Times New Roman" pitchFamily="18" charset="0"/>
              </a:rPr>
              <a:t>The operations methodology is equation-based and produces more accurate</a:t>
            </a:r>
            <a:r>
              <a:rPr lang="en-US" baseline="0" dirty="0" smtClean="0">
                <a:latin typeface="Times New Roman" pitchFamily="18" charset="0"/>
                <a:cs typeface="Times New Roman" pitchFamily="18" charset="0"/>
              </a:rPr>
              <a:t> results.</a:t>
            </a:r>
            <a:endParaRPr lang="en-US"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6899943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3"/>
          <p:cNvSpPr>
            <a:spLocks noGrp="1" noChangeArrowheads="1"/>
          </p:cNvSpPr>
          <p:nvPr>
            <p:ph type="body" idx="1"/>
          </p:nvPr>
        </p:nvSpPr>
        <p:spPr/>
        <p:txBody>
          <a:bodyPr>
            <a:normAutofit/>
          </a:bodyPr>
          <a:lstStyle/>
          <a:p>
            <a:r>
              <a:rPr lang="en-US" dirty="0" smtClean="0"/>
              <a:t>The bus capacity calculation process has eight main steps. The capacity of individual loading areas at a bus stop influences the overall bus stop capacity. The critical bus stop capacity influences the bus facility capacity. </a:t>
            </a:r>
          </a:p>
          <a:p>
            <a:endParaRPr lang="en-US" dirty="0" smtClean="0"/>
          </a:p>
          <a:p>
            <a:r>
              <a:rPr lang="en-US" dirty="0" smtClean="0"/>
              <a:t>(A “loading area” is a position at a curb where a bus can load and unload passengers. A bus stop will consist of one or more loading areas.)</a:t>
            </a:r>
          </a:p>
          <a:p>
            <a:endParaRPr lang="en-US" dirty="0" smtClean="0">
              <a:solidFill>
                <a:srgbClr val="FF0000"/>
              </a:solidFill>
            </a:endParaRPr>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18127076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3"/>
          <p:cNvSpPr>
            <a:spLocks noGrp="1" noChangeArrowheads="1"/>
          </p:cNvSpPr>
          <p:nvPr>
            <p:ph type="body" idx="1"/>
          </p:nvPr>
        </p:nvSpPr>
        <p:spPr/>
        <p:txBody>
          <a:bodyPr>
            <a:normAutofit/>
          </a:bodyPr>
          <a:lstStyle/>
          <a:p>
            <a:r>
              <a:rPr lang="en-US" dirty="0" smtClean="0"/>
              <a:t>As introduced earlier, bus capacity is calculated for three key locations: </a:t>
            </a:r>
          </a:p>
          <a:p>
            <a:pPr marL="216221" indent="-216221">
              <a:buAutoNum type="alphaLcParenBoth"/>
            </a:pPr>
            <a:r>
              <a:rPr lang="en-US" dirty="0" smtClean="0"/>
              <a:t>Bus </a:t>
            </a:r>
            <a:r>
              <a:rPr lang="en-US" baseline="0" dirty="0" smtClean="0"/>
              <a:t>l</a:t>
            </a:r>
            <a:r>
              <a:rPr lang="en-US" dirty="0" smtClean="0"/>
              <a:t>oading areas</a:t>
            </a:r>
          </a:p>
          <a:p>
            <a:pPr marL="216221" indent="-216221">
              <a:buAutoNum type="alphaLcParenBoth"/>
            </a:pPr>
            <a:r>
              <a:rPr lang="en-US" dirty="0" smtClean="0"/>
              <a:t>Bus stops</a:t>
            </a:r>
          </a:p>
          <a:p>
            <a:pPr marL="216221" indent="-216221">
              <a:buAutoNum type="alphaLcParenBoth"/>
            </a:pPr>
            <a:r>
              <a:rPr lang="en-US" dirty="0" smtClean="0"/>
              <a:t>Bus facilities</a:t>
            </a:r>
          </a:p>
          <a:p>
            <a:endParaRPr lang="en-US" dirty="0" smtClean="0"/>
          </a:p>
          <a:p>
            <a:r>
              <a:rPr lang="en-US" dirty="0" smtClean="0"/>
              <a:t>For a capacity analysis, a facility can be defined as a discrete piece of infrastructure (e.g. a median </a:t>
            </a:r>
            <a:r>
              <a:rPr lang="en-US" dirty="0" err="1" smtClean="0"/>
              <a:t>busway</a:t>
            </a:r>
            <a:r>
              <a:rPr lang="en-US" dirty="0" smtClean="0"/>
              <a:t>),</a:t>
            </a:r>
            <a:r>
              <a:rPr lang="en-US" baseline="0" dirty="0" smtClean="0"/>
              <a:t> a defined section of roadway (e.g. the portion of a downtown street between two defined cross-streets) or the streets followed by a particular route (e.g. a BRT route). Hence a facility can include a mix of operating environments and be used by multiple bus routes with different stopping patterns. All bus stops along the defined length of the facility need to be included in the analysis.</a:t>
            </a:r>
          </a:p>
          <a:p>
            <a:endParaRPr lang="en-US" baseline="0" dirty="0" smtClean="0"/>
          </a:p>
          <a:p>
            <a:r>
              <a:rPr lang="en-US" sz="1000" dirty="0">
                <a:latin typeface="Times New Roman" pitchFamily="18" charset="0"/>
                <a:cs typeface="Times New Roman" pitchFamily="18" charset="0"/>
              </a:rPr>
              <a:t>Importantly, all bus stops located along the defined length of the facility need to be included in the analysis, as individual bus stop characteristics are inputs to the bus speed methodology. In addition, bus operations issues can occur at any stop, not just the busiest stop, so it is necessary to evaluate each stop along the facility for potential problems.</a:t>
            </a:r>
            <a:endParaRPr lang="en-US" dirty="0" smtClean="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10183127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Bus stop demand data</a:t>
            </a:r>
          </a:p>
          <a:p>
            <a:pPr lvl="1"/>
            <a:r>
              <a:rPr lang="en-US" dirty="0" smtClean="0"/>
              <a:t>Average (mean) dwell time</a:t>
            </a:r>
          </a:p>
          <a:p>
            <a:pPr lvl="1"/>
            <a:r>
              <a:rPr lang="en-US" dirty="0" smtClean="0"/>
              <a:t>Dwell time variability</a:t>
            </a:r>
          </a:p>
          <a:p>
            <a:pPr lvl="1"/>
            <a:r>
              <a:rPr lang="en-US" dirty="0" smtClean="0"/>
              <a:t>Failure rate</a:t>
            </a:r>
          </a:p>
          <a:p>
            <a:pPr lvl="1"/>
            <a:r>
              <a:rPr lang="en-US" dirty="0" smtClean="0"/>
              <a:t>Passenger demand peak hour factor</a:t>
            </a:r>
          </a:p>
          <a:p>
            <a:endParaRPr lang="en-US" dirty="0" smtClean="0"/>
          </a:p>
          <a:p>
            <a:r>
              <a:rPr lang="en-US" b="1" dirty="0" smtClean="0"/>
              <a:t>Bus stop location data</a:t>
            </a:r>
          </a:p>
          <a:p>
            <a:pPr lvl="1"/>
            <a:r>
              <a:rPr lang="en-US" dirty="0" smtClean="0"/>
              <a:t>Position relative to the roadway</a:t>
            </a:r>
          </a:p>
          <a:p>
            <a:pPr lvl="1"/>
            <a:r>
              <a:rPr lang="en-US" dirty="0" smtClean="0"/>
              <a:t>Position relative to an intersection</a:t>
            </a:r>
          </a:p>
          <a:p>
            <a:pPr lvl="1"/>
            <a:r>
              <a:rPr lang="en-US" dirty="0" smtClean="0"/>
              <a:t>Bus stop design type</a:t>
            </a:r>
          </a:p>
          <a:p>
            <a:pPr lvl="1"/>
            <a:r>
              <a:rPr lang="en-US" dirty="0" smtClean="0"/>
              <a:t>Number of loading areas</a:t>
            </a:r>
          </a:p>
          <a:p>
            <a:pPr lvl="1"/>
            <a:r>
              <a:rPr lang="en-US" dirty="0" smtClean="0"/>
              <a:t>Bus facility type</a:t>
            </a:r>
          </a:p>
          <a:p>
            <a:pPr lvl="1"/>
            <a:r>
              <a:rPr lang="en-US" dirty="0" smtClean="0"/>
              <a:t>Traffic signal timing</a:t>
            </a:r>
          </a:p>
          <a:p>
            <a:pPr lvl="1"/>
            <a:r>
              <a:rPr lang="en-US" dirty="0" smtClean="0"/>
              <a:t>Curb lane traffic volume</a:t>
            </a:r>
          </a:p>
          <a:p>
            <a:pPr lvl="1"/>
            <a:r>
              <a:rPr lang="en-US" dirty="0" smtClean="0"/>
              <a:t>Right-turning traffic volume and capacity</a:t>
            </a:r>
          </a:p>
          <a:p>
            <a:pPr lvl="1"/>
            <a:r>
              <a:rPr lang="en-US" dirty="0" smtClean="0"/>
              <a:t>Parallel</a:t>
            </a:r>
            <a:r>
              <a:rPr lang="en-US" baseline="0" dirty="0" smtClean="0"/>
              <a:t> pedestrian crossing volume</a:t>
            </a:r>
          </a:p>
          <a:p>
            <a:pPr marL="0" lvl="1"/>
            <a:endParaRPr lang="en-US" baseline="0" dirty="0" smtClean="0"/>
          </a:p>
          <a:p>
            <a:pPr marL="0" lvl="1"/>
            <a:r>
              <a:rPr lang="en-US" b="1" baseline="0" dirty="0" smtClean="0"/>
              <a:t>Skip-stop data</a:t>
            </a:r>
          </a:p>
          <a:p>
            <a:pPr marL="105107" lvl="1" indent="-105107"/>
            <a:r>
              <a:rPr lang="en-US" baseline="0" dirty="0" smtClean="0"/>
              <a:t>Number of stops in the stopping pattern</a:t>
            </a:r>
          </a:p>
          <a:p>
            <a:pPr marL="105107" lvl="1" indent="-105107"/>
            <a:r>
              <a:rPr lang="en-US" baseline="0" dirty="0" smtClean="0"/>
              <a:t>Bus arrival pattern</a:t>
            </a:r>
          </a:p>
          <a:p>
            <a:pPr marL="105107" lvl="1" indent="-105107"/>
            <a:r>
              <a:rPr lang="en-US" baseline="0" dirty="0" smtClean="0"/>
              <a:t>Traffic volume and capacity of the adjacent lane</a:t>
            </a:r>
            <a:endParaRPr lang="en-US" dirty="0" smtClean="0"/>
          </a:p>
          <a:p>
            <a:pPr lvl="1"/>
            <a:endParaRPr lang="en-US" dirty="0" smtClean="0"/>
          </a:p>
          <a:p>
            <a:endParaRPr lang="en-US" dirty="0"/>
          </a:p>
        </p:txBody>
      </p:sp>
    </p:spTree>
    <p:extLst>
      <p:ext uri="{BB962C8B-B14F-4D97-AF65-F5344CB8AC3E}">
        <p14:creationId xmlns:p14="http://schemas.microsoft.com/office/powerpoint/2010/main" val="19588761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000" dirty="0">
                <a:latin typeface="Times New Roman" pitchFamily="18" charset="0"/>
                <a:cs typeface="Times New Roman" pitchFamily="18" charset="0"/>
              </a:rPr>
              <a:t>Bus loading area capacity is maximized when a bus is available to move into a loading area as soon as the previous bus vacates it. However, this condition is undesirable for several reasons: (a) bus travel speeds are reduced, due to the time spent waiting for a loading area to become available; (b) bus schedule reliability suffers because of the additional delays; and (c) buses block traffic in the street while waiting to enter the bus stop. The more often that bus stop failure occurs, the higher the bus throughput over the course of the hour, but the more severe the operational problems.</a:t>
            </a:r>
            <a:endParaRPr lang="en-US" dirty="0" smtClean="0"/>
          </a:p>
          <a:p>
            <a:r>
              <a:rPr lang="en-US" sz="1000" dirty="0">
                <a:latin typeface="Times New Roman" pitchFamily="18" charset="0"/>
                <a:cs typeface="Times New Roman" pitchFamily="18" charset="0"/>
              </a:rPr>
              <a:t>Consequently, bus capacity analysis incorporates the concept of a </a:t>
            </a:r>
            <a:r>
              <a:rPr lang="en-US" sz="1000" i="1" dirty="0">
                <a:latin typeface="Times New Roman" pitchFamily="18" charset="0"/>
                <a:cs typeface="Times New Roman" pitchFamily="18" charset="0"/>
              </a:rPr>
              <a:t>failure rate </a:t>
            </a:r>
            <a:r>
              <a:rPr lang="en-US" sz="1000" dirty="0">
                <a:latin typeface="Times New Roman" pitchFamily="18" charset="0"/>
                <a:cs typeface="Times New Roman" pitchFamily="18" charset="0"/>
              </a:rPr>
              <a:t>that sets how often a bus should arrive at a stop only to find all loading areas occupied. The selection of a design failure rate sets the bus stop's </a:t>
            </a:r>
            <a:r>
              <a:rPr lang="en-US" sz="1000" i="1" dirty="0">
                <a:latin typeface="Times New Roman" pitchFamily="18" charset="0"/>
                <a:cs typeface="Times New Roman" pitchFamily="18" charset="0"/>
              </a:rPr>
              <a:t>design capacity-the </a:t>
            </a:r>
            <a:r>
              <a:rPr lang="en-US" sz="1000" dirty="0">
                <a:latin typeface="Times New Roman" pitchFamily="18" charset="0"/>
                <a:cs typeface="Times New Roman" pitchFamily="18" charset="0"/>
              </a:rPr>
              <a:t>number of buses that can be served in an hour at a desired level of operational reliability. The design failure rate should balance capacity and operational needs. Suggested values are as follows:</a:t>
            </a:r>
          </a:p>
          <a:p>
            <a:pPr marL="167181" indent="-167181">
              <a:buFont typeface="Arial" panose="020B0604020202020204" pitchFamily="34" charset="0"/>
              <a:buChar char="•"/>
            </a:pPr>
            <a:r>
              <a:rPr lang="en-US" sz="1000" dirty="0">
                <a:latin typeface="Times New Roman" pitchFamily="18" charset="0"/>
                <a:cs typeface="Times New Roman" pitchFamily="18" charset="0"/>
              </a:rPr>
              <a:t>In downtown areas, design failure rates between 7.5 and 15% are recommended, reflecting a tradeoff between maintaining bus travel speeds and achieving the higher capacities required in downtown areas. At a 15% failure rate, queues form behind the bus stop for about 10 minute out of the hour, and simulation indicates that bus speeds at capacity are about 20% lower than when scheduled bus volumes are well below capacity</a:t>
            </a:r>
            <a:endParaRPr lang="en-US" sz="1000" i="1" dirty="0">
              <a:latin typeface="Times New Roman" pitchFamily="18" charset="0"/>
              <a:cs typeface="Times New Roman" pitchFamily="18" charset="0"/>
            </a:endParaRPr>
          </a:p>
          <a:p>
            <a:pPr marL="167181" indent="-167181">
              <a:buFont typeface="Arial" panose="020B0604020202020204" pitchFamily="34" charset="0"/>
              <a:buChar char="•"/>
            </a:pPr>
            <a:r>
              <a:rPr lang="en-US" sz="1000" dirty="0">
                <a:latin typeface="Times New Roman" pitchFamily="18" charset="0"/>
                <a:cs typeface="Times New Roman" pitchFamily="18" charset="0"/>
              </a:rPr>
              <a:t>Outside downtown areas, a design failure rate of 2.5% is recommended whenever possible, particularly when off-line stops are provided, as queues will block a travel lane whenever a bus stop failure occurs. However, failure rates up to 7.5% can be accepted.</a:t>
            </a:r>
            <a:endParaRPr lang="en-US" sz="1000" i="1" dirty="0">
              <a:latin typeface="Times New Roman" pitchFamily="18" charset="0"/>
              <a:cs typeface="Times New Roman" pitchFamily="18" charset="0"/>
            </a:endParaRPr>
          </a:p>
          <a:p>
            <a:r>
              <a:rPr lang="en-US" sz="1000" dirty="0">
                <a:latin typeface="Times New Roman" pitchFamily="18" charset="0"/>
                <a:cs typeface="Times New Roman" pitchFamily="18" charset="0"/>
              </a:rPr>
              <a:t>Although the failure rate is typically set as a design value, it can also be measured in the field when evaluating bus capacity under existing conditions.</a:t>
            </a:r>
            <a:endParaRPr lang="en-US" dirty="0" smtClean="0"/>
          </a:p>
          <a:p>
            <a:pPr defTabSz="895759">
              <a:defRPr/>
            </a:pPr>
            <a:endParaRPr lang="en-US" baseline="0" dirty="0" smtClean="0"/>
          </a:p>
          <a:p>
            <a:r>
              <a:rPr lang="en-US" baseline="0" dirty="0" smtClean="0"/>
              <a:t>Source: </a:t>
            </a:r>
            <a:r>
              <a:rPr lang="en-US" dirty="0" smtClean="0"/>
              <a:t>TCQSM 6-63 – 6-64</a:t>
            </a:r>
          </a:p>
          <a:p>
            <a:endParaRPr lang="en-US" dirty="0"/>
          </a:p>
        </p:txBody>
      </p:sp>
    </p:spTree>
    <p:extLst>
      <p:ext uri="{BB962C8B-B14F-4D97-AF65-F5344CB8AC3E}">
        <p14:creationId xmlns:p14="http://schemas.microsoft.com/office/powerpoint/2010/main" val="12662237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212"/>
            <a:r>
              <a:rPr lang="en-US" dirty="0" smtClean="0"/>
              <a:t>There are several methods that you might use to estimate dwell time, depending on where you are in the </a:t>
            </a:r>
            <a:r>
              <a:rPr lang="en-US" baseline="0" dirty="0" smtClean="0"/>
              <a:t>process of </a:t>
            </a:r>
            <a:r>
              <a:rPr lang="en-US" dirty="0" smtClean="0"/>
              <a:t>service planning or operations</a:t>
            </a:r>
            <a:r>
              <a:rPr lang="en-US" baseline="0" dirty="0" smtClean="0"/>
              <a:t>.</a:t>
            </a:r>
            <a:endParaRPr lang="en-US" dirty="0" smtClean="0"/>
          </a:p>
          <a:p>
            <a:pPr defTabSz="914212"/>
            <a:endParaRPr lang="en-US" dirty="0" smtClean="0"/>
          </a:p>
          <a:p>
            <a:pPr defTabSz="914212"/>
            <a:r>
              <a:rPr lang="en-US" dirty="0" smtClean="0"/>
              <a:t>Source:</a:t>
            </a:r>
            <a:br>
              <a:rPr lang="en-US" dirty="0" smtClean="0"/>
            </a:br>
            <a:r>
              <a:rPr lang="en-US" dirty="0" smtClean="0"/>
              <a:t>National Transit Institute, “Transit Capacity and Quality of Service Course,” 2003.</a:t>
            </a:r>
          </a:p>
          <a:p>
            <a:endParaRPr lang="en-US" dirty="0"/>
          </a:p>
        </p:txBody>
      </p:sp>
    </p:spTree>
    <p:extLst>
      <p:ext uri="{BB962C8B-B14F-4D97-AF65-F5344CB8AC3E}">
        <p14:creationId xmlns:p14="http://schemas.microsoft.com/office/powerpoint/2010/main" val="28886451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82" name="Rectangle 2"/>
          <p:cNvSpPr>
            <a:spLocks noGrp="1" noRot="1" noChangeAspect="1" noChangeArrowheads="1" noTextEdit="1"/>
          </p:cNvSpPr>
          <p:nvPr>
            <p:ph type="sldImg"/>
          </p:nvPr>
        </p:nvSpPr>
        <p:spPr>
          <a:xfrm>
            <a:off x="1150938" y="692150"/>
            <a:ext cx="4556125" cy="3417888"/>
          </a:xfrm>
          <a:ln/>
        </p:spPr>
      </p:sp>
      <p:sp>
        <p:nvSpPr>
          <p:cNvPr id="890883"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3731702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p:cNvSpPr>
            <a:spLocks noGrp="1" noRot="1" noChangeAspect="1" noChangeArrowheads="1" noTextEdit="1"/>
          </p:cNvSpPr>
          <p:nvPr>
            <p:ph type="sldImg"/>
          </p:nvPr>
        </p:nvSpPr>
        <p:spPr>
          <a:xfrm>
            <a:off x="1150938" y="692150"/>
            <a:ext cx="4556125" cy="3417888"/>
          </a:xfrm>
          <a:ln/>
        </p:spPr>
      </p:sp>
      <p:sp>
        <p:nvSpPr>
          <p:cNvPr id="62468" name="Rectangle 3"/>
          <p:cNvSpPr>
            <a:spLocks noGrp="1" noChangeArrowheads="1"/>
          </p:cNvSpPr>
          <p:nvPr>
            <p:ph type="body" idx="1"/>
          </p:nvPr>
        </p:nvSpPr>
        <p:spPr>
          <a:noFill/>
          <a:ln/>
        </p:spPr>
        <p:txBody>
          <a:bodyPr/>
          <a:lstStyle/>
          <a:p>
            <a:r>
              <a:rPr lang="en-US" dirty="0" smtClean="0"/>
              <a:t>When a</a:t>
            </a:r>
            <a:r>
              <a:rPr lang="en-US" baseline="0" dirty="0" smtClean="0"/>
              <a:t> mix of fare payment options are provided use the information from Step 2 to create a weighted average service time based on the mix of fare media used.</a:t>
            </a:r>
          </a:p>
          <a:p>
            <a:endParaRPr lang="en-US" baseline="0" dirty="0" smtClean="0"/>
          </a:p>
          <a:p>
            <a:r>
              <a:rPr lang="en-US" baseline="0" dirty="0" smtClean="0"/>
              <a:t>The base values are for level boarding with no standees on the bus; add 0.5 s/p to boarding times for standees and add 0.5s/p for non-level boarding (1.o s/p for motor coaches). In addition, if more than 25% of the passenger flow through a single door is in the opposite direction of the main flow of passengers, increase both boarding and alighting times by 20% to account for passenger congestion at the door.</a:t>
            </a:r>
          </a:p>
          <a:p>
            <a:endParaRPr lang="en-US" dirty="0" smtClean="0"/>
          </a:p>
          <a:p>
            <a:r>
              <a:rPr lang="en-US" dirty="0" smtClean="0"/>
              <a:t>Source: TCQSM 3</a:t>
            </a:r>
            <a:r>
              <a:rPr lang="en-US" baseline="30000" dirty="0" smtClean="0"/>
              <a:t>rd</a:t>
            </a:r>
            <a:r>
              <a:rPr lang="en-US" dirty="0" smtClean="0"/>
              <a:t> Edition 6-7, 6-68</a:t>
            </a:r>
          </a:p>
        </p:txBody>
      </p:sp>
    </p:spTree>
    <p:extLst>
      <p:ext uri="{BB962C8B-B14F-4D97-AF65-F5344CB8AC3E}">
        <p14:creationId xmlns:p14="http://schemas.microsoft.com/office/powerpoint/2010/main" val="25732713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type="body" idx="1"/>
          </p:nvPr>
        </p:nvSpPr>
        <p:spPr/>
        <p:txBody>
          <a:bodyPr>
            <a:normAutofit/>
          </a:bodyPr>
          <a:lstStyle/>
          <a:p>
            <a:r>
              <a:rPr lang="en-US" dirty="0" smtClean="0"/>
              <a:t>Wheelchair times are in addition to any other passengers service times. Bike loading/unloading may or may not increase dwell time, depending on how many other passengers board/alight while the bike is being loaded/unloaded. </a:t>
            </a:r>
          </a:p>
          <a:p>
            <a:endParaRPr lang="en-US" dirty="0" smtClean="0"/>
          </a:p>
          <a:p>
            <a:r>
              <a:rPr lang="en-US" dirty="0" smtClean="0"/>
              <a:t>These times are good to be aware of, but you generally wouldn’t account for them unless they were regular events at a stop (occasional events covered by dwell time variability)</a:t>
            </a:r>
          </a:p>
        </p:txBody>
      </p:sp>
      <p:sp>
        <p:nvSpPr>
          <p:cNvPr id="10" name="Slide Image Placeholder 9"/>
          <p:cNvSpPr>
            <a:spLocks noGrp="1" noRot="1" noChangeAspect="1"/>
          </p:cNvSpPr>
          <p:nvPr>
            <p:ph type="sldImg"/>
          </p:nvPr>
        </p:nvSpPr>
        <p:spPr/>
      </p:sp>
    </p:spTree>
    <p:extLst>
      <p:ext uri="{BB962C8B-B14F-4D97-AF65-F5344CB8AC3E}">
        <p14:creationId xmlns:p14="http://schemas.microsoft.com/office/powerpoint/2010/main" val="34177717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type="body" idx="1"/>
          </p:nvPr>
        </p:nvSpPr>
        <p:spPr/>
        <p:txBody>
          <a:bodyPr>
            <a:normAutofit/>
          </a:bodyPr>
          <a:lstStyle/>
          <a:p>
            <a:pPr marL="167181" indent="-167181">
              <a:buFont typeface="Arial" panose="020B0604020202020204" pitchFamily="34" charset="0"/>
              <a:buChar char="•"/>
            </a:pPr>
            <a:r>
              <a:rPr lang="en-US" sz="1000" dirty="0">
                <a:latin typeface="Times New Roman" pitchFamily="18" charset="0"/>
                <a:cs typeface="Times New Roman" pitchFamily="18" charset="0"/>
              </a:rPr>
              <a:t>The sum of dwell time and clearance time equals the average time a given bus occupies a loading area.</a:t>
            </a:r>
          </a:p>
          <a:p>
            <a:pPr marL="167181" indent="-167181">
              <a:buFont typeface="Arial" panose="020B0604020202020204" pitchFamily="34" charset="0"/>
              <a:buChar char="•"/>
            </a:pPr>
            <a:r>
              <a:rPr lang="en-US" sz="1000" dirty="0">
                <a:latin typeface="Times New Roman" pitchFamily="18" charset="0"/>
                <a:cs typeface="Times New Roman" pitchFamily="18" charset="0"/>
              </a:rPr>
              <a:t>The operating margin accounts for longer-than-average dwells to ensure that most buses will be able to immediately use the loading area upon arriving.</a:t>
            </a:r>
          </a:p>
        </p:txBody>
      </p:sp>
      <p:sp>
        <p:nvSpPr>
          <p:cNvPr id="10" name="Slide Image Placeholder 9"/>
          <p:cNvSpPr>
            <a:spLocks noGrp="1" noRot="1" noChangeAspect="1"/>
          </p:cNvSpPr>
          <p:nvPr>
            <p:ph type="sldImg"/>
          </p:nvPr>
        </p:nvSpPr>
        <p:spPr/>
      </p:sp>
    </p:spTree>
    <p:extLst>
      <p:ext uri="{BB962C8B-B14F-4D97-AF65-F5344CB8AC3E}">
        <p14:creationId xmlns:p14="http://schemas.microsoft.com/office/powerpoint/2010/main" val="38314942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2"/>
          <p:cNvSpPr>
            <a:spLocks noGrp="1" noRot="1" noChangeAspect="1" noChangeArrowheads="1" noTextEdit="1"/>
          </p:cNvSpPr>
          <p:nvPr>
            <p:ph type="sldImg"/>
          </p:nvPr>
        </p:nvSpPr>
        <p:spPr>
          <a:xfrm>
            <a:off x="1150938" y="692150"/>
            <a:ext cx="4556125" cy="3417888"/>
          </a:xfrm>
          <a:ln/>
        </p:spPr>
      </p:sp>
      <p:sp>
        <p:nvSpPr>
          <p:cNvPr id="79876" name="Rectangle 3"/>
          <p:cNvSpPr>
            <a:spLocks noGrp="1" noChangeArrowheads="1"/>
          </p:cNvSpPr>
          <p:nvPr>
            <p:ph type="body" idx="1"/>
          </p:nvPr>
        </p:nvSpPr>
        <p:spPr>
          <a:noFill/>
          <a:ln/>
        </p:spPr>
        <p:txBody>
          <a:bodyPr/>
          <a:lstStyle/>
          <a:p>
            <a:r>
              <a:rPr lang="en-US" b="0" dirty="0" smtClean="0"/>
              <a:t>The failure rate (step 3) is used in combination with dwell time variability and the average</a:t>
            </a:r>
            <a:r>
              <a:rPr lang="en-US" b="0" baseline="0" dirty="0" smtClean="0"/>
              <a:t> </a:t>
            </a:r>
            <a:r>
              <a:rPr lang="en-US" b="0" dirty="0" smtClean="0"/>
              <a:t>dwell time (both discussed in Step 4) to provide an </a:t>
            </a:r>
            <a:r>
              <a:rPr lang="en-US" b="1" dirty="0" smtClean="0"/>
              <a:t>operating margin</a:t>
            </a:r>
            <a:r>
              <a:rPr lang="en-US" b="0" dirty="0" smtClean="0"/>
              <a:t>, the maximum</a:t>
            </a:r>
            <a:r>
              <a:rPr lang="en-US" b="0" baseline="0" dirty="0" smtClean="0"/>
              <a:t> </a:t>
            </a:r>
            <a:r>
              <a:rPr lang="en-US" b="0" dirty="0" smtClean="0"/>
              <a:t>amount of time that an individual bus dwell time can </a:t>
            </a:r>
            <a:r>
              <a:rPr lang="en-US" b="1" dirty="0" smtClean="0"/>
              <a:t>exceed</a:t>
            </a:r>
            <a:r>
              <a:rPr lang="en-US" b="0" dirty="0" smtClean="0"/>
              <a:t> the average dwell time</a:t>
            </a:r>
            <a:r>
              <a:rPr lang="en-US" b="0" baseline="0" dirty="0" smtClean="0"/>
              <a:t> </a:t>
            </a:r>
            <a:r>
              <a:rPr lang="en-US" b="0" dirty="0" smtClean="0"/>
              <a:t>without creating the likelihood of a bus stop failure, when the number of buses</a:t>
            </a:r>
            <a:r>
              <a:rPr lang="en-US" b="0" baseline="0" dirty="0" smtClean="0"/>
              <a:t> </a:t>
            </a:r>
            <a:r>
              <a:rPr lang="en-US" b="0" dirty="0" smtClean="0"/>
              <a:t>scheduled to use the stop approaches the stop's capacity. </a:t>
            </a:r>
          </a:p>
          <a:p>
            <a:endParaRPr lang="en-US" dirty="0" smtClean="0"/>
          </a:p>
          <a:p>
            <a:r>
              <a:rPr lang="en-US" dirty="0" smtClean="0"/>
              <a:t>Because the real-world dwell times will vary from the average, some failure will always be a statistical possibility.  Operating margin</a:t>
            </a:r>
            <a:r>
              <a:rPr lang="en-US" baseline="0" dirty="0" smtClean="0"/>
              <a:t> </a:t>
            </a:r>
            <a:r>
              <a:rPr lang="en-US" dirty="0" smtClean="0"/>
              <a:t>is partly a matter of agency</a:t>
            </a:r>
            <a:r>
              <a:rPr lang="en-US" baseline="0" dirty="0" smtClean="0"/>
              <a:t> policy, depending on how much bus stop failure will be tolerated.</a:t>
            </a:r>
          </a:p>
          <a:p>
            <a:endParaRPr lang="en-US" baseline="0" dirty="0" smtClean="0"/>
          </a:p>
          <a:p>
            <a:pPr defTabSz="914212" eaLnBrk="0" fontAlgn="base" hangingPunct="0">
              <a:spcBef>
                <a:spcPct val="30000"/>
              </a:spcBef>
              <a:spcAft>
                <a:spcPct val="0"/>
              </a:spcAft>
              <a:defRPr/>
            </a:pPr>
            <a:r>
              <a:rPr lang="en-US" b="0" dirty="0" smtClean="0"/>
              <a:t>The lower the design failure</a:t>
            </a:r>
            <a:r>
              <a:rPr lang="en-US" b="0" baseline="0" dirty="0" smtClean="0"/>
              <a:t> </a:t>
            </a:r>
            <a:r>
              <a:rPr lang="en-US" b="0" dirty="0" smtClean="0"/>
              <a:t>rate, the greater the operating margin and schedule reliability, and the lower the loading</a:t>
            </a:r>
            <a:r>
              <a:rPr lang="en-US" b="0" baseline="0" dirty="0" smtClean="0"/>
              <a:t> </a:t>
            </a:r>
            <a:r>
              <a:rPr lang="en-US" b="0" dirty="0" smtClean="0"/>
              <a:t>area capacity. Conversely, the greater the design failure rate, the lower the operating</a:t>
            </a:r>
            <a:r>
              <a:rPr lang="en-US" b="0" baseline="0" dirty="0" smtClean="0"/>
              <a:t> </a:t>
            </a:r>
            <a:r>
              <a:rPr lang="en-US" b="0" dirty="0" smtClean="0"/>
              <a:t>margin and schedule reliability, but the greater the loading area capacity.</a:t>
            </a:r>
          </a:p>
          <a:p>
            <a:pPr defTabSz="914212" eaLnBrk="0" fontAlgn="base" hangingPunct="0">
              <a:spcBef>
                <a:spcPct val="30000"/>
              </a:spcBef>
              <a:spcAft>
                <a:spcPct val="0"/>
              </a:spcAft>
              <a:defRPr/>
            </a:pPr>
            <a:endParaRPr lang="en-US" b="0" dirty="0" smtClean="0"/>
          </a:p>
          <a:p>
            <a:pPr marL="167181" indent="-167181">
              <a:buFont typeface="Arial" panose="020B0604020202020204" pitchFamily="34" charset="0"/>
              <a:buChar char="•"/>
            </a:pPr>
            <a:r>
              <a:rPr lang="en-US" sz="1000" dirty="0">
                <a:latin typeface="Times New Roman" pitchFamily="18" charset="0"/>
                <a:cs typeface="Times New Roman" pitchFamily="18" charset="0"/>
              </a:rPr>
              <a:t>The sum of dwell time, clearance time, and operating margin gives the minimum headway between buses needed to limit bus stop failure to the design level, for a bus stop consisting of one loading area. (Multiple loading areas will be addressed in Step 6.)</a:t>
            </a:r>
          </a:p>
          <a:p>
            <a:pPr marL="167181" indent="-167181">
              <a:buFont typeface="Arial" panose="020B0604020202020204" pitchFamily="34" charset="0"/>
              <a:buChar char="•"/>
            </a:pPr>
            <a:r>
              <a:rPr lang="en-US" sz="1000" dirty="0">
                <a:latin typeface="Times New Roman" pitchFamily="18" charset="0"/>
                <a:cs typeface="Times New Roman" pitchFamily="18" charset="0"/>
              </a:rPr>
              <a:t>Dividing this headway into 3,600 </a:t>
            </a:r>
            <a:r>
              <a:rPr lang="en-US" sz="1000" i="1" dirty="0">
                <a:latin typeface="Times New Roman" pitchFamily="18" charset="0"/>
                <a:cs typeface="Times New Roman" pitchFamily="18" charset="0"/>
              </a:rPr>
              <a:t>s/h </a:t>
            </a:r>
            <a:r>
              <a:rPr lang="en-US" sz="1000" dirty="0">
                <a:latin typeface="Times New Roman" pitchFamily="18" charset="0"/>
                <a:cs typeface="Times New Roman" pitchFamily="18" charset="0"/>
              </a:rPr>
              <a:t>produces the </a:t>
            </a:r>
            <a:r>
              <a:rPr lang="en-US" sz="1000" i="1" dirty="0">
                <a:latin typeface="Times New Roman" pitchFamily="18" charset="0"/>
                <a:cs typeface="Times New Roman" pitchFamily="18" charset="0"/>
              </a:rPr>
              <a:t>loading area capacity, </a:t>
            </a:r>
            <a:r>
              <a:rPr lang="en-US" sz="1000" dirty="0">
                <a:latin typeface="Times New Roman" pitchFamily="18" charset="0"/>
                <a:cs typeface="Times New Roman" pitchFamily="18" charset="0"/>
              </a:rPr>
              <a:t>the number of buses per hour that can use a single loading area at a bus stop at the design failure rate.</a:t>
            </a:r>
            <a:endParaRPr lang="en-US" dirty="0" smtClean="0"/>
          </a:p>
          <a:p>
            <a:pPr defTabSz="914212" eaLnBrk="0" fontAlgn="base" hangingPunct="0">
              <a:spcBef>
                <a:spcPct val="30000"/>
              </a:spcBef>
              <a:spcAft>
                <a:spcPct val="0"/>
              </a:spcAft>
              <a:defRPr/>
            </a:pPr>
            <a:endParaRPr lang="en-US" dirty="0" smtClean="0"/>
          </a:p>
          <a:p>
            <a:pPr defTabSz="914212">
              <a:defRPr/>
            </a:pPr>
            <a:endParaRPr lang="en-US" dirty="0" smtClean="0"/>
          </a:p>
          <a:p>
            <a:pPr defTabSz="914212">
              <a:defRPr/>
            </a:pPr>
            <a:r>
              <a:rPr lang="en-US" dirty="0" smtClean="0"/>
              <a:t>Briefly</a:t>
            </a:r>
            <a:r>
              <a:rPr lang="en-US" baseline="0" dirty="0" smtClean="0"/>
              <a:t> e</a:t>
            </a:r>
            <a:r>
              <a:rPr lang="en-US" dirty="0" smtClean="0"/>
              <a:t>xplain the variables in the operating margin equation.</a:t>
            </a:r>
            <a:r>
              <a:rPr lang="en-US" baseline="0" dirty="0" smtClean="0"/>
              <a:t>  However, do not emphasize this.</a:t>
            </a:r>
          </a:p>
        </p:txBody>
      </p:sp>
    </p:spTree>
    <p:extLst>
      <p:ext uri="{BB962C8B-B14F-4D97-AF65-F5344CB8AC3E}">
        <p14:creationId xmlns:p14="http://schemas.microsoft.com/office/powerpoint/2010/main" val="32986215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Clearance</a:t>
            </a:r>
            <a:r>
              <a:rPr lang="en-US" baseline="0" dirty="0" smtClean="0"/>
              <a:t> time for on-line stops is very simple: Just 10 seconds to accelerate out of the stop.</a:t>
            </a:r>
          </a:p>
          <a:p>
            <a:endParaRPr lang="en-US" baseline="0" dirty="0" smtClean="0"/>
          </a:p>
          <a:p>
            <a:r>
              <a:rPr lang="en-US" baseline="0" dirty="0" smtClean="0"/>
              <a:t>Clearance time for off-line stops is more complicated because in addition to the time the bus takes to accelerate the bus must also merge into traffic (reentry delay).  The time this takes will depend on traffic volumes and signal timing. For more details on this calculation see TCQSM 3</a:t>
            </a:r>
            <a:r>
              <a:rPr lang="en-US" baseline="30000" dirty="0" smtClean="0"/>
              <a:t>rd</a:t>
            </a:r>
            <a:r>
              <a:rPr lang="en-US" baseline="0" dirty="0" smtClean="0"/>
              <a:t> Edition 6-71- 6-76</a:t>
            </a:r>
            <a:endParaRPr lang="en-US" dirty="0"/>
          </a:p>
        </p:txBody>
      </p:sp>
    </p:spTree>
    <p:extLst>
      <p:ext uri="{BB962C8B-B14F-4D97-AF65-F5344CB8AC3E}">
        <p14:creationId xmlns:p14="http://schemas.microsoft.com/office/powerpoint/2010/main" val="12593317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type="body" idx="1"/>
          </p:nvPr>
        </p:nvSpPr>
        <p:spPr/>
        <p:txBody>
          <a:bodyPr>
            <a:normAutofit/>
          </a:bodyPr>
          <a:lstStyle/>
          <a:p>
            <a:r>
              <a:rPr lang="en-US" dirty="0" smtClean="0"/>
              <a:t>The g/C ratio is the ratio of the time the signal is effectively green for buses to the overall length of the traffic signal</a:t>
            </a:r>
            <a:r>
              <a:rPr lang="en-US" baseline="0" dirty="0" smtClean="0"/>
              <a:t> cycle. Multiplying the g/C ratio by 3,600 gives the number of seconds in an hour that buses are free to enter or leave the stop.</a:t>
            </a:r>
            <a:endParaRPr lang="en-US" dirty="0" smtClean="0"/>
          </a:p>
        </p:txBody>
      </p:sp>
      <p:sp>
        <p:nvSpPr>
          <p:cNvPr id="10" name="Slide Image Placeholder 9"/>
          <p:cNvSpPr>
            <a:spLocks noGrp="1" noRot="1" noChangeAspect="1"/>
          </p:cNvSpPr>
          <p:nvPr>
            <p:ph type="sldImg"/>
          </p:nvPr>
        </p:nvSpPr>
        <p:spPr/>
      </p:sp>
    </p:spTree>
    <p:extLst>
      <p:ext uri="{BB962C8B-B14F-4D97-AF65-F5344CB8AC3E}">
        <p14:creationId xmlns:p14="http://schemas.microsoft.com/office/powerpoint/2010/main" val="14464935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type="body" idx="1"/>
          </p:nvPr>
        </p:nvSpPr>
        <p:spPr/>
        <p:txBody>
          <a:bodyPr>
            <a:normAutofit/>
          </a:bodyPr>
          <a:lstStyle/>
          <a:p>
            <a:r>
              <a:rPr lang="en-US" dirty="0" smtClean="0"/>
              <a:t>Instructor: Overview</a:t>
            </a:r>
            <a:r>
              <a:rPr lang="en-US" baseline="0" dirty="0" smtClean="0"/>
              <a:t> slide. Each step is explained in next slides.  Mention and move on.</a:t>
            </a:r>
            <a:endParaRPr lang="en-US" dirty="0" smtClean="0"/>
          </a:p>
        </p:txBody>
      </p:sp>
      <p:sp>
        <p:nvSpPr>
          <p:cNvPr id="10" name="Slide Image Placeholder 9"/>
          <p:cNvSpPr>
            <a:spLocks noGrp="1" noRot="1" noChangeAspect="1"/>
          </p:cNvSpPr>
          <p:nvPr>
            <p:ph type="sldImg"/>
          </p:nvPr>
        </p:nvSpPr>
        <p:spPr/>
      </p:sp>
    </p:spTree>
    <p:extLst>
      <p:ext uri="{BB962C8B-B14F-4D97-AF65-F5344CB8AC3E}">
        <p14:creationId xmlns:p14="http://schemas.microsoft.com/office/powerpoint/2010/main" val="11329693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type="body" idx="1"/>
          </p:nvPr>
        </p:nvSpPr>
        <p:spPr/>
        <p:txBody>
          <a:bodyPr>
            <a:normAutofit/>
          </a:bodyPr>
          <a:lstStyle/>
          <a:p>
            <a:r>
              <a:rPr lang="en-US" sz="1000" dirty="0">
                <a:latin typeface="Times New Roman" pitchFamily="18" charset="0"/>
                <a:cs typeface="Times New Roman" pitchFamily="18" charset="0"/>
              </a:rPr>
              <a:t>The majority of on-street bus stops use linear loading areas. Depending on how closely buses stop near to each other in adjacent linear loading areas, buses </a:t>
            </a:r>
            <a:r>
              <a:rPr lang="en-US" sz="1000" i="1" dirty="0">
                <a:latin typeface="Times New Roman" pitchFamily="18" charset="0"/>
                <a:cs typeface="Times New Roman" pitchFamily="18" charset="0"/>
              </a:rPr>
              <a:t>may </a:t>
            </a:r>
            <a:r>
              <a:rPr lang="en-US" sz="1000" dirty="0">
                <a:latin typeface="Times New Roman" pitchFamily="18" charset="0"/>
                <a:cs typeface="Times New Roman" pitchFamily="18" charset="0"/>
              </a:rPr>
              <a:t>be able to exit loading areas independently; however, in constrained situations, they need to wait for the bus(</a:t>
            </a:r>
            <a:r>
              <a:rPr lang="en-US" sz="1000" dirty="0" err="1">
                <a:latin typeface="Times New Roman" pitchFamily="18" charset="0"/>
                <a:cs typeface="Times New Roman" pitchFamily="18" charset="0"/>
              </a:rPr>
              <a:t>es</a:t>
            </a:r>
            <a:r>
              <a:rPr lang="en-US" sz="1000" dirty="0">
                <a:latin typeface="Times New Roman" pitchFamily="18" charset="0"/>
                <a:cs typeface="Times New Roman" pitchFamily="18" charset="0"/>
              </a:rPr>
              <a:t>) in front of them to depart before they can depart. Furthermore, upon entering a bus stop consisting of multiple loading areas, a bus will stop at the forward-most available stop. If another bus is occupying one of the stop's loading areas, the arriving bus will need to stop behind it, potentially leaving loading areas farther ahead unoccupied because they cannot be accessed at that point in time.</a:t>
            </a:r>
          </a:p>
          <a:p>
            <a:endParaRPr lang="en-US" sz="1000" dirty="0">
              <a:latin typeface="Times New Roman" pitchFamily="18" charset="0"/>
              <a:cs typeface="Times New Roman" pitchFamily="18" charset="0"/>
            </a:endParaRPr>
          </a:p>
          <a:p>
            <a:r>
              <a:rPr lang="en-US" sz="1000" dirty="0">
                <a:latin typeface="Times New Roman" pitchFamily="18" charset="0"/>
                <a:cs typeface="Times New Roman" pitchFamily="18" charset="0"/>
              </a:rPr>
              <a:t>Because buses can temporarily block loading areas from other buses, there is a diminishing-returns effect when using additional linear loading areas to add capacity to a bus stop. The more loading areas that are added, the more likely that some of them will be inaccessible at a given point in time. The concept of </a:t>
            </a:r>
            <a:r>
              <a:rPr lang="en-US" sz="1000" i="1" dirty="0">
                <a:latin typeface="Times New Roman" pitchFamily="18" charset="0"/>
                <a:cs typeface="Times New Roman" pitchFamily="18" charset="0"/>
              </a:rPr>
              <a:t>effective loading areas </a:t>
            </a:r>
            <a:r>
              <a:rPr lang="en-US" sz="1000" dirty="0">
                <a:latin typeface="Times New Roman" pitchFamily="18" charset="0"/>
                <a:cs typeface="Times New Roman" pitchFamily="18" charset="0"/>
              </a:rPr>
              <a:t>is used to describe this effect, where the second linear loading area provides less capacity than the first, the third adds even less, and so on.</a:t>
            </a:r>
            <a:endParaRPr lang="en-US" dirty="0" smtClean="0"/>
          </a:p>
        </p:txBody>
      </p:sp>
      <p:sp>
        <p:nvSpPr>
          <p:cNvPr id="10" name="Slide Image Placeholder 9"/>
          <p:cNvSpPr>
            <a:spLocks noGrp="1" noRot="1" noChangeAspect="1"/>
          </p:cNvSpPr>
          <p:nvPr>
            <p:ph type="sldImg"/>
          </p:nvPr>
        </p:nvSpPr>
        <p:spPr/>
      </p:sp>
    </p:spTree>
    <p:extLst>
      <p:ext uri="{BB962C8B-B14F-4D97-AF65-F5344CB8AC3E}">
        <p14:creationId xmlns:p14="http://schemas.microsoft.com/office/powerpoint/2010/main" val="26584138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type="body" idx="1"/>
          </p:nvPr>
        </p:nvSpPr>
        <p:spPr/>
        <p:txBody>
          <a:bodyPr>
            <a:normAutofit/>
          </a:bodyPr>
          <a:lstStyle/>
          <a:p>
            <a:r>
              <a:rPr lang="en-US" dirty="0" smtClean="0"/>
              <a:t>Conflicting vehicle and pedestrian movements may use up signal green time that otherwise would be available for bus movements. </a:t>
            </a:r>
            <a:r>
              <a:rPr lang="en-US" sz="1000" dirty="0">
                <a:latin typeface="Times New Roman" pitchFamily="18" charset="0"/>
                <a:cs typeface="Times New Roman" pitchFamily="18" charset="0"/>
              </a:rPr>
              <a:t>The impact on bus stop capacity depends on: </a:t>
            </a:r>
          </a:p>
          <a:p>
            <a:pPr marL="222908" indent="-222908">
              <a:buAutoNum type="alphaLcParenBoth"/>
            </a:pPr>
            <a:r>
              <a:rPr lang="en-US" sz="1000" dirty="0">
                <a:latin typeface="Times New Roman" pitchFamily="18" charset="0"/>
                <a:cs typeface="Times New Roman" pitchFamily="18" charset="0"/>
              </a:rPr>
              <a:t>the movement's traffic volume relative to its capacity, </a:t>
            </a:r>
          </a:p>
          <a:p>
            <a:pPr marL="222908" indent="-222908">
              <a:buAutoNum type="alphaLcParenBoth"/>
            </a:pPr>
            <a:r>
              <a:rPr lang="en-US" sz="1000" dirty="0">
                <a:latin typeface="Times New Roman" pitchFamily="18" charset="0"/>
                <a:cs typeface="Times New Roman" pitchFamily="18" charset="0"/>
              </a:rPr>
              <a:t>the bus stop location (e.g., near side, far side), and </a:t>
            </a:r>
          </a:p>
          <a:p>
            <a:pPr marL="222908" indent="-222908">
              <a:buAutoNum type="alphaLcParenBoth"/>
            </a:pPr>
            <a:r>
              <a:rPr lang="en-US" sz="1000" dirty="0">
                <a:latin typeface="Times New Roman" pitchFamily="18" charset="0"/>
                <a:cs typeface="Times New Roman" pitchFamily="18" charset="0"/>
              </a:rPr>
              <a:t>the ability or inability of buses to move around turning vehicles.</a:t>
            </a:r>
          </a:p>
          <a:p>
            <a:endParaRPr lang="en-US" sz="1000" dirty="0">
              <a:latin typeface="Times New Roman" pitchFamily="18" charset="0"/>
              <a:cs typeface="Times New Roman" pitchFamily="18" charset="0"/>
            </a:endParaRPr>
          </a:p>
          <a:p>
            <a:r>
              <a:rPr lang="en-US" sz="1000" dirty="0">
                <a:latin typeface="Times New Roman" pitchFamily="18" charset="0"/>
                <a:cs typeface="Times New Roman" pitchFamily="18" charset="0"/>
              </a:rPr>
              <a:t>If other vehicles are not allowed to use the bus facility (e.g., a </a:t>
            </a:r>
            <a:r>
              <a:rPr lang="en-US" sz="1000" dirty="0" err="1">
                <a:latin typeface="Times New Roman" pitchFamily="18" charset="0"/>
                <a:cs typeface="Times New Roman" pitchFamily="18" charset="0"/>
              </a:rPr>
              <a:t>busway</a:t>
            </a:r>
            <a:r>
              <a:rPr lang="en-US" sz="1000" dirty="0">
                <a:latin typeface="Times New Roman" pitchFamily="18" charset="0"/>
                <a:cs typeface="Times New Roman" pitchFamily="18" charset="0"/>
              </a:rPr>
              <a:t>, a freeway managed lane, an exclusive bus lane that does not allow general traffic to turn from the lane), there is no traffic blockage impact on capacity and this step can be skipped. Similarly, if the stop in question is located more than one-half block away from a traffic signal, and outside the influence of a queue of stopped vehicles generated by the signal, this step can be skipped.</a:t>
            </a:r>
            <a:endParaRPr lang="en-US" dirty="0" smtClean="0"/>
          </a:p>
        </p:txBody>
      </p:sp>
      <p:sp>
        <p:nvSpPr>
          <p:cNvPr id="10" name="Slide Image Placeholder 9"/>
          <p:cNvSpPr>
            <a:spLocks noGrp="1" noRot="1" noChangeAspect="1"/>
          </p:cNvSpPr>
          <p:nvPr>
            <p:ph type="sldImg"/>
          </p:nvPr>
        </p:nvSpPr>
        <p:spPr/>
      </p:sp>
    </p:spTree>
    <p:extLst>
      <p:ext uri="{BB962C8B-B14F-4D97-AF65-F5344CB8AC3E}">
        <p14:creationId xmlns:p14="http://schemas.microsoft.com/office/powerpoint/2010/main" val="34055389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type="body" idx="1"/>
          </p:nvPr>
        </p:nvSpPr>
        <p:spPr/>
        <p:txBody>
          <a:bodyPr>
            <a:normAutofit/>
          </a:bodyPr>
          <a:lstStyle/>
          <a:p>
            <a:r>
              <a:rPr lang="en-US" sz="1000" dirty="0">
                <a:latin typeface="Times New Roman" pitchFamily="18" charset="0"/>
                <a:cs typeface="Times New Roman" pitchFamily="18" charset="0"/>
              </a:rPr>
              <a:t>Bus stop capacity is the capacity of a single loading area multiplied by the number of effective loading areas and the traffic blockage adjustment factor.</a:t>
            </a:r>
            <a:endParaRPr lang="en-US" dirty="0" smtClean="0"/>
          </a:p>
        </p:txBody>
      </p:sp>
      <p:sp>
        <p:nvSpPr>
          <p:cNvPr id="10" name="Slide Image Placeholder 9"/>
          <p:cNvSpPr>
            <a:spLocks noGrp="1" noRot="1" noChangeAspect="1"/>
          </p:cNvSpPr>
          <p:nvPr>
            <p:ph type="sldImg"/>
          </p:nvPr>
        </p:nvSpPr>
        <p:spPr/>
      </p:sp>
    </p:spTree>
    <p:extLst>
      <p:ext uri="{BB962C8B-B14F-4D97-AF65-F5344CB8AC3E}">
        <p14:creationId xmlns:p14="http://schemas.microsoft.com/office/powerpoint/2010/main" val="30717134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p:sp>
      <p:sp>
        <p:nvSpPr>
          <p:cNvPr id="7" name="Notes Placeholder 6"/>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6380041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type="body" idx="1"/>
          </p:nvPr>
        </p:nvSpPr>
        <p:spPr/>
        <p:txBody>
          <a:bodyPr>
            <a:normAutofit/>
          </a:bodyPr>
          <a:lstStyle/>
          <a:p>
            <a:endParaRPr lang="en-US" dirty="0" smtClean="0"/>
          </a:p>
        </p:txBody>
      </p:sp>
      <p:sp>
        <p:nvSpPr>
          <p:cNvPr id="10" name="Slide Image Placeholder 9"/>
          <p:cNvSpPr>
            <a:spLocks noGrp="1" noRot="1" noChangeAspect="1"/>
          </p:cNvSpPr>
          <p:nvPr>
            <p:ph type="sldImg"/>
          </p:nvPr>
        </p:nvSpPr>
        <p:spPr/>
      </p:sp>
    </p:spTree>
    <p:extLst>
      <p:ext uri="{BB962C8B-B14F-4D97-AF65-F5344CB8AC3E}">
        <p14:creationId xmlns:p14="http://schemas.microsoft.com/office/powerpoint/2010/main" val="33349936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type="body" idx="1"/>
          </p:nvPr>
        </p:nvSpPr>
        <p:spPr/>
        <p:txBody>
          <a:bodyPr>
            <a:normAutofit/>
          </a:bodyPr>
          <a:lstStyle/>
          <a:p>
            <a:r>
              <a:rPr lang="en-US" dirty="0" smtClean="0"/>
              <a:t>For example,</a:t>
            </a:r>
            <a:r>
              <a:rPr lang="en-US" baseline="0" dirty="0" smtClean="0"/>
              <a:t> the Lincoln Tunnel bus lane operates as a non-stop facility, the capacity of which is determined by the Port Authority Bus Terminal. Up to 735 buses per hour operate on the New Jersey approach to the Lincoln Tunnel.</a:t>
            </a:r>
          </a:p>
          <a:p>
            <a:endParaRPr lang="en-US" baseline="0" dirty="0" smtClean="0"/>
          </a:p>
          <a:p>
            <a:r>
              <a:rPr lang="en-US" baseline="0" dirty="0" smtClean="0"/>
              <a:t>Potential constraints in this case include:</a:t>
            </a:r>
          </a:p>
          <a:p>
            <a:pPr marL="167181" indent="-167181">
              <a:buFont typeface="Arial" panose="020B0604020202020204" pitchFamily="34" charset="0"/>
              <a:buChar char="•"/>
            </a:pPr>
            <a:r>
              <a:rPr lang="en-US" baseline="0" dirty="0" smtClean="0"/>
              <a:t>A </a:t>
            </a:r>
            <a:r>
              <a:rPr lang="en-US" baseline="0" dirty="0" err="1" smtClean="0"/>
              <a:t>busway</a:t>
            </a:r>
            <a:r>
              <a:rPr lang="en-US" baseline="0" dirty="0" smtClean="0"/>
              <a:t> station where a passing lane is not provided</a:t>
            </a:r>
          </a:p>
          <a:p>
            <a:pPr marL="167181" indent="-167181">
              <a:buFont typeface="Arial" panose="020B0604020202020204" pitchFamily="34" charset="0"/>
              <a:buChar char="•"/>
            </a:pPr>
            <a:r>
              <a:rPr lang="en-US" baseline="0" dirty="0" smtClean="0"/>
              <a:t>Facility capacity used by other vehicles</a:t>
            </a:r>
          </a:p>
          <a:p>
            <a:pPr marL="167181" indent="-167181">
              <a:buFont typeface="Arial" panose="020B0604020202020204" pitchFamily="34" charset="0"/>
              <a:buChar char="•"/>
            </a:pPr>
            <a:r>
              <a:rPr lang="en-US" baseline="0" dirty="0" smtClean="0"/>
              <a:t>A low-capacity intersection located before or after the facility being analyzed</a:t>
            </a:r>
          </a:p>
          <a:p>
            <a:pPr marL="167181" indent="-167181">
              <a:buFont typeface="Arial" panose="020B0604020202020204" pitchFamily="34" charset="0"/>
              <a:buChar char="•"/>
            </a:pPr>
            <a:r>
              <a:rPr lang="en-US" baseline="0" dirty="0" smtClean="0"/>
              <a:t>The combined bus capacity of the terminal(s), transit center(s) and/ or streets that buses on the non-stop facility end up.</a:t>
            </a:r>
          </a:p>
          <a:p>
            <a:endParaRPr lang="en-US" baseline="0" dirty="0" smtClean="0"/>
          </a:p>
          <a:p>
            <a:r>
              <a:rPr lang="en-US" baseline="0" dirty="0" smtClean="0"/>
              <a:t>Sources: </a:t>
            </a:r>
          </a:p>
          <a:p>
            <a:pPr defTabSz="891631" eaLnBrk="0" fontAlgn="base" hangingPunct="0">
              <a:spcBef>
                <a:spcPct val="30000"/>
              </a:spcBef>
              <a:spcAft>
                <a:spcPct val="0"/>
              </a:spcAft>
              <a:defRPr/>
            </a:pPr>
            <a:r>
              <a:rPr lang="en-US" baseline="0" dirty="0" smtClean="0"/>
              <a:t>TCQSM 3</a:t>
            </a:r>
            <a:r>
              <a:rPr lang="en-US" baseline="30000" dirty="0" smtClean="0"/>
              <a:t>rd</a:t>
            </a:r>
            <a:r>
              <a:rPr lang="en-US" baseline="0" dirty="0" smtClean="0"/>
              <a:t> Edition 6-80</a:t>
            </a:r>
          </a:p>
          <a:p>
            <a:r>
              <a:rPr lang="en-US" baseline="0" dirty="0" smtClean="0"/>
              <a:t>http://www.transportpolicy.org.uk/PublicTransport/LincolnTunnel/LincolnTunnel.htm</a:t>
            </a:r>
            <a:endParaRPr lang="en-US" dirty="0" smtClean="0"/>
          </a:p>
        </p:txBody>
      </p:sp>
      <p:sp>
        <p:nvSpPr>
          <p:cNvPr id="10" name="Slide Image Placeholder 9"/>
          <p:cNvSpPr>
            <a:spLocks noGrp="1" noRot="1" noChangeAspect="1"/>
          </p:cNvSpPr>
          <p:nvPr>
            <p:ph type="sldImg"/>
          </p:nvPr>
        </p:nvSpPr>
        <p:spPr/>
      </p:sp>
    </p:spTree>
    <p:extLst>
      <p:ext uri="{BB962C8B-B14F-4D97-AF65-F5344CB8AC3E}">
        <p14:creationId xmlns:p14="http://schemas.microsoft.com/office/powerpoint/2010/main" val="40087458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type="body" idx="1"/>
          </p:nvPr>
        </p:nvSpPr>
        <p:spPr/>
        <p:txBody>
          <a:bodyPr>
            <a:normAutofit/>
          </a:bodyPr>
          <a:lstStyle/>
          <a:p>
            <a:endParaRPr lang="en-US" dirty="0" smtClean="0"/>
          </a:p>
        </p:txBody>
      </p:sp>
      <p:sp>
        <p:nvSpPr>
          <p:cNvPr id="10" name="Slide Image Placeholder 9"/>
          <p:cNvSpPr>
            <a:spLocks noGrp="1" noRot="1" noChangeAspect="1"/>
          </p:cNvSpPr>
          <p:nvPr>
            <p:ph type="sldImg"/>
          </p:nvPr>
        </p:nvSpPr>
        <p:spPr/>
      </p:sp>
    </p:spTree>
    <p:extLst>
      <p:ext uri="{BB962C8B-B14F-4D97-AF65-F5344CB8AC3E}">
        <p14:creationId xmlns:p14="http://schemas.microsoft.com/office/powerpoint/2010/main" val="35771631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5780" name="Rectangle 3"/>
              <p:cNvSpPr>
                <a:spLocks noGrp="1" noChangeArrowheads="1"/>
              </p:cNvSpPr>
              <p:nvPr>
                <p:ph type="body" idx="1"/>
              </p:nvPr>
            </p:nvSpPr>
            <p:spPr/>
            <p:txBody>
              <a:bodyPr>
                <a:noAutofit/>
              </a:bodyPr>
              <a:lstStyle/>
              <a:p>
                <a:r>
                  <a:rPr lang="en-US" dirty="0" smtClean="0"/>
                  <a:t>When </a:t>
                </a:r>
                <a:r>
                  <a:rPr lang="en-US" dirty="0"/>
                  <a:t>skip-stop operation is used, the bus facility capacity is equal to the sum of the capacities of the critical bus stops of each skip-stop group, multiplied by an adjustment </a:t>
                </a:r>
                <a:r>
                  <a:rPr lang="en-US" dirty="0" smtClean="0"/>
                  <a:t>factor </a:t>
                </a:r>
                <a:r>
                  <a:rPr lang="en-US" i="1" dirty="0" err="1" smtClean="0"/>
                  <a:t>f</a:t>
                </a:r>
                <a:r>
                  <a:rPr lang="en-US" i="1" baseline="-25000" dirty="0" err="1" smtClean="0"/>
                  <a:t>k</a:t>
                </a:r>
                <a:r>
                  <a:rPr lang="en-US" i="1" dirty="0" smtClean="0"/>
                  <a:t> </a:t>
                </a:r>
                <a:r>
                  <a:rPr lang="en-US" dirty="0"/>
                  <a:t>reflecting inefficient arrival patterns and the effects of high vehicular traffic volumes in the adjacent </a:t>
                </a:r>
                <a:r>
                  <a:rPr lang="en-US" dirty="0" smtClean="0"/>
                  <a:t>lane:</a:t>
                </a:r>
                <a:endParaRPr lang="en-US" dirty="0"/>
              </a:p>
              <a:p>
                <a:r>
                  <a:rPr lang="en-US" i="1" dirty="0" smtClean="0"/>
                  <a:t>	</a:t>
                </a:r>
                <a14:m>
                  <m:oMath xmlns:m="http://schemas.openxmlformats.org/officeDocument/2006/math">
                    <m:r>
                      <a:rPr lang="en-US" b="0" i="1" smtClean="0">
                        <a:latin typeface="Cambria Math"/>
                      </a:rPr>
                      <m:t>𝐵</m:t>
                    </m:r>
                    <m:r>
                      <a:rPr lang="en-US" b="0" i="1" smtClean="0">
                        <a:latin typeface="Cambria Math"/>
                      </a:rPr>
                      <m:t>= </m:t>
                    </m:r>
                    <m:sSub>
                      <m:sSubPr>
                        <m:ctrlPr>
                          <a:rPr lang="en-US" b="0" i="1" smtClean="0">
                            <a:latin typeface="Cambria Math"/>
                          </a:rPr>
                        </m:ctrlPr>
                      </m:sSubPr>
                      <m:e>
                        <m:r>
                          <a:rPr lang="en-US" b="0" i="1" smtClean="0">
                            <a:latin typeface="Cambria Math"/>
                          </a:rPr>
                          <m:t>𝑓</m:t>
                        </m:r>
                      </m:e>
                      <m:sub>
                        <m:r>
                          <a:rPr lang="en-US" b="0" i="1" smtClean="0">
                            <a:latin typeface="Cambria Math"/>
                          </a:rPr>
                          <m:t>𝑘</m:t>
                        </m:r>
                      </m:sub>
                    </m:sSub>
                    <m:d>
                      <m:dPr>
                        <m:ctrlPr>
                          <a:rPr lang="en-US" b="0" i="1" smtClean="0">
                            <a:latin typeface="Cambria Math"/>
                          </a:rPr>
                        </m:ctrlPr>
                      </m:dPr>
                      <m:e>
                        <m:sSub>
                          <m:sSubPr>
                            <m:ctrlPr>
                              <a:rPr lang="en-US" b="0" i="1" smtClean="0">
                                <a:latin typeface="Cambria Math"/>
                              </a:rPr>
                            </m:ctrlPr>
                          </m:sSubPr>
                          <m:e>
                            <m:r>
                              <a:rPr lang="en-US" b="0" i="1" smtClean="0">
                                <a:latin typeface="Cambria Math"/>
                              </a:rPr>
                              <m:t>𝐵</m:t>
                            </m:r>
                          </m:e>
                          <m:sub>
                            <m:r>
                              <a:rPr lang="en-US" b="0" i="1" smtClean="0">
                                <a:latin typeface="Cambria Math"/>
                              </a:rPr>
                              <m:t>1</m:t>
                            </m:r>
                          </m:sub>
                        </m:sSub>
                        <m:r>
                          <a:rPr lang="en-US" b="0" i="1" smtClean="0">
                            <a:latin typeface="Cambria Math"/>
                          </a:rPr>
                          <m:t>+ </m:t>
                        </m:r>
                        <m:sSub>
                          <m:sSubPr>
                            <m:ctrlPr>
                              <a:rPr lang="en-US" b="0" i="1" smtClean="0">
                                <a:latin typeface="Cambria Math"/>
                              </a:rPr>
                            </m:ctrlPr>
                          </m:sSubPr>
                          <m:e>
                            <m:r>
                              <a:rPr lang="en-US" b="0" i="1" smtClean="0">
                                <a:latin typeface="Cambria Math"/>
                              </a:rPr>
                              <m:t>𝐵</m:t>
                            </m:r>
                          </m:e>
                          <m:sub>
                            <m:r>
                              <a:rPr lang="en-US" b="0" i="1" smtClean="0">
                                <a:latin typeface="Cambria Math"/>
                              </a:rPr>
                              <m:t>2</m:t>
                            </m:r>
                          </m:sub>
                        </m:sSub>
                        <m:r>
                          <a:rPr lang="en-US" b="0" i="1" smtClean="0">
                            <a:latin typeface="Cambria Math"/>
                          </a:rPr>
                          <m:t>+ …+ </m:t>
                        </m:r>
                        <m:sSub>
                          <m:sSubPr>
                            <m:ctrlPr>
                              <a:rPr lang="en-US" b="0" i="1" smtClean="0">
                                <a:latin typeface="Cambria Math"/>
                              </a:rPr>
                            </m:ctrlPr>
                          </m:sSubPr>
                          <m:e>
                            <m:r>
                              <a:rPr lang="en-US" b="0" i="1" smtClean="0">
                                <a:latin typeface="Cambria Math"/>
                              </a:rPr>
                              <m:t>𝐵</m:t>
                            </m:r>
                          </m:e>
                          <m:sub>
                            <m:r>
                              <a:rPr lang="en-US" b="0" i="1" smtClean="0">
                                <a:latin typeface="Cambria Math"/>
                              </a:rPr>
                              <m:t>𝑛</m:t>
                            </m:r>
                          </m:sub>
                        </m:sSub>
                      </m:e>
                    </m:d>
                  </m:oMath>
                </a14:m>
                <a:endParaRPr lang="en-US" b="0" i="1" dirty="0" smtClean="0"/>
              </a:p>
              <a:p>
                <a:pPr algn="l"/>
                <a:r>
                  <a:rPr lang="en-US" i="0" dirty="0" smtClean="0"/>
                  <a:t>where</a:t>
                </a:r>
              </a:p>
              <a:p>
                <a:pPr algn="l"/>
                <a14:m>
                  <m:oMathPara xmlns:m="http://schemas.openxmlformats.org/officeDocument/2006/math">
                    <m:oMathParaPr>
                      <m:jc m:val="left"/>
                    </m:oMathParaPr>
                    <m:oMath xmlns:m="http://schemas.openxmlformats.org/officeDocument/2006/math">
                      <m:r>
                        <a:rPr lang="en-US" b="0" i="1" smtClean="0">
                          <a:latin typeface="Cambria Math"/>
                        </a:rPr>
                        <m:t>𝐵</m:t>
                      </m:r>
                      <m:r>
                        <a:rPr lang="en-US" b="0" i="1" smtClean="0">
                          <a:latin typeface="Cambria Math"/>
                        </a:rPr>
                        <m:t>=</m:t>
                      </m:r>
                      <m:r>
                        <a:rPr lang="en-US" b="0" i="1" smtClean="0">
                          <a:latin typeface="Cambria Math"/>
                        </a:rPr>
                        <m:t>𝑏𝑢𝑠</m:t>
                      </m:r>
                      <m:r>
                        <a:rPr lang="en-US" b="0" i="1" smtClean="0">
                          <a:latin typeface="Cambria Math"/>
                        </a:rPr>
                        <m:t> </m:t>
                      </m:r>
                      <m:r>
                        <a:rPr lang="en-US" b="0" i="1" smtClean="0">
                          <a:latin typeface="Cambria Math"/>
                        </a:rPr>
                        <m:t>𝑓𝑎𝑐𝑖𝑙𝑖𝑡𝑦</m:t>
                      </m:r>
                      <m:r>
                        <a:rPr lang="en-US" b="0" i="1" smtClean="0">
                          <a:latin typeface="Cambria Math"/>
                        </a:rPr>
                        <m:t> </m:t>
                      </m:r>
                      <m:r>
                        <a:rPr lang="en-US" b="0" i="1" smtClean="0">
                          <a:latin typeface="Cambria Math"/>
                        </a:rPr>
                        <m:t>𝑑𝑒𝑠𝑖𝑔𝑛</m:t>
                      </m:r>
                      <m:r>
                        <a:rPr lang="en-US" b="0" i="1" smtClean="0">
                          <a:latin typeface="Cambria Math"/>
                        </a:rPr>
                        <m:t> </m:t>
                      </m:r>
                      <m:r>
                        <a:rPr lang="en-US" b="0" i="1" smtClean="0">
                          <a:latin typeface="Cambria Math"/>
                        </a:rPr>
                        <m:t>𝑐𝑎𝑝𝑎𝑐𝑖𝑡𝑦</m:t>
                      </m:r>
                      <m:r>
                        <a:rPr lang="en-US" b="0" i="1" smtClean="0">
                          <a:latin typeface="Cambria Math"/>
                        </a:rPr>
                        <m:t> (</m:t>
                      </m:r>
                      <m:f>
                        <m:fPr>
                          <m:type m:val="lin"/>
                          <m:ctrlPr>
                            <a:rPr lang="en-US" b="0" i="1" smtClean="0">
                              <a:latin typeface="Cambria Math"/>
                            </a:rPr>
                          </m:ctrlPr>
                        </m:fPr>
                        <m:num>
                          <m:r>
                            <a:rPr lang="en-US" b="0" i="1" smtClean="0">
                              <a:latin typeface="Cambria Math"/>
                            </a:rPr>
                            <m:t>𝑏𝑢𝑠</m:t>
                          </m:r>
                        </m:num>
                        <m:den>
                          <m:r>
                            <a:rPr lang="en-US" b="0" i="1" smtClean="0">
                              <a:latin typeface="Cambria Math"/>
                            </a:rPr>
                            <m:t>h</m:t>
                          </m:r>
                          <m:r>
                            <a:rPr lang="en-US" b="0" i="1" smtClean="0">
                              <a:latin typeface="Cambria Math"/>
                            </a:rPr>
                            <m:t>)</m:t>
                          </m:r>
                        </m:den>
                      </m:f>
                    </m:oMath>
                  </m:oMathPara>
                </a14:m>
                <a:endParaRPr lang="en-US" b="0" i="1" dirty="0" smtClean="0">
                  <a:latin typeface="Cambria Math"/>
                </a:endParaRPr>
              </a:p>
              <a:p>
                <a:pPr algn="l"/>
                <a14:m>
                  <m:oMathPara xmlns:m="http://schemas.openxmlformats.org/officeDocument/2006/math">
                    <m:oMathParaPr>
                      <m:jc m:val="left"/>
                    </m:oMathParaPr>
                    <m:oMath xmlns:m="http://schemas.openxmlformats.org/officeDocument/2006/math">
                      <m:sSub>
                        <m:sSubPr>
                          <m:ctrlPr>
                            <a:rPr lang="en-US" b="0" i="1" smtClean="0">
                              <a:latin typeface="Cambria Math"/>
                            </a:rPr>
                          </m:ctrlPr>
                        </m:sSubPr>
                        <m:e>
                          <m:r>
                            <a:rPr lang="en-US" b="0" i="1" smtClean="0">
                              <a:latin typeface="Cambria Math"/>
                            </a:rPr>
                            <m:t>𝑓</m:t>
                          </m:r>
                        </m:e>
                        <m:sub>
                          <m:r>
                            <a:rPr lang="en-US" b="0" i="1" smtClean="0">
                              <a:latin typeface="Cambria Math"/>
                            </a:rPr>
                            <m:t>𝑘</m:t>
                          </m:r>
                        </m:sub>
                      </m:sSub>
                      <m:r>
                        <a:rPr lang="en-US" b="0" i="1" smtClean="0">
                          <a:latin typeface="Cambria Math"/>
                        </a:rPr>
                        <m:t>=</m:t>
                      </m:r>
                      <m:r>
                        <a:rPr lang="en-US" b="0" i="1" smtClean="0">
                          <a:latin typeface="Cambria Math"/>
                        </a:rPr>
                        <m:t>𝑐𝑎𝑝𝑎𝑐𝑖𝑡𝑦</m:t>
                      </m:r>
                      <m:r>
                        <a:rPr lang="en-US" b="0" i="1" smtClean="0">
                          <a:latin typeface="Cambria Math"/>
                        </a:rPr>
                        <m:t> </m:t>
                      </m:r>
                      <m:r>
                        <a:rPr lang="en-US" b="0" i="1" smtClean="0">
                          <a:latin typeface="Cambria Math"/>
                        </a:rPr>
                        <m:t>𝑎𝑑𝑗𝑢𝑠𝑡𝑚𝑒𝑛𝑡</m:t>
                      </m:r>
                      <m:r>
                        <a:rPr lang="en-US" b="0" i="1" smtClean="0">
                          <a:latin typeface="Cambria Math"/>
                        </a:rPr>
                        <m:t> </m:t>
                      </m:r>
                      <m:r>
                        <a:rPr lang="en-US" b="0" i="1" smtClean="0">
                          <a:latin typeface="Cambria Math"/>
                        </a:rPr>
                        <m:t>𝑓𝑎𝑐𝑡𝑜𝑟</m:t>
                      </m:r>
                      <m:r>
                        <a:rPr lang="en-US" b="0" i="1" smtClean="0">
                          <a:latin typeface="Cambria Math"/>
                        </a:rPr>
                        <m:t> </m:t>
                      </m:r>
                      <m:r>
                        <a:rPr lang="en-US" b="0" i="1" smtClean="0">
                          <a:latin typeface="Cambria Math"/>
                        </a:rPr>
                        <m:t>𝑓𝑜𝑟</m:t>
                      </m:r>
                      <m:r>
                        <a:rPr lang="en-US" b="0" i="1" smtClean="0">
                          <a:latin typeface="Cambria Math"/>
                        </a:rPr>
                        <m:t> </m:t>
                      </m:r>
                      <m:r>
                        <a:rPr lang="en-US" b="0" i="1" smtClean="0">
                          <a:latin typeface="Cambria Math"/>
                        </a:rPr>
                        <m:t>𝑠𝑘𝑖𝑝</m:t>
                      </m:r>
                      <m:r>
                        <a:rPr lang="en-US" b="0" i="1" smtClean="0">
                          <a:latin typeface="Cambria Math"/>
                        </a:rPr>
                        <m:t>−</m:t>
                      </m:r>
                      <m:r>
                        <a:rPr lang="en-US" b="0" i="1" smtClean="0">
                          <a:latin typeface="Cambria Math"/>
                        </a:rPr>
                        <m:t>𝑠𝑡𝑜𝑝</m:t>
                      </m:r>
                      <m:r>
                        <a:rPr lang="en-US" b="0" i="1" smtClean="0">
                          <a:latin typeface="Cambria Math"/>
                        </a:rPr>
                        <m:t> </m:t>
                      </m:r>
                      <m:r>
                        <a:rPr lang="en-US" b="0" i="1" smtClean="0">
                          <a:latin typeface="Cambria Math"/>
                        </a:rPr>
                        <m:t>𝑜𝑝𝑒𝑟𝑎𝑡𝑖𝑜𝑛𝑠</m:t>
                      </m:r>
                    </m:oMath>
                    <m:oMath xmlns:m="http://schemas.openxmlformats.org/officeDocument/2006/math">
                      <m:sSub>
                        <m:sSubPr>
                          <m:ctrlPr>
                            <a:rPr lang="en-US" sz="1000" i="1">
                              <a:latin typeface="Cambria Math"/>
                              <a:ea typeface="Cambria Math" panose="02040503050406030204" pitchFamily="18" charset="0"/>
                            </a:rPr>
                          </m:ctrlPr>
                        </m:sSubPr>
                        <m:e>
                          <m:r>
                            <a:rPr lang="en-US" sz="1000" i="1">
                              <a:latin typeface="Cambria Math"/>
                              <a:ea typeface="Cambria Math" panose="02040503050406030204" pitchFamily="18" charset="0"/>
                            </a:rPr>
                            <m:t>𝐵</m:t>
                          </m:r>
                        </m:e>
                        <m:sub>
                          <m:r>
                            <a:rPr lang="en-US" sz="1000" i="1">
                              <a:latin typeface="Cambria Math"/>
                              <a:ea typeface="Cambria Math" panose="02040503050406030204" pitchFamily="18" charset="0"/>
                            </a:rPr>
                            <m:t>1</m:t>
                          </m:r>
                        </m:sub>
                      </m:sSub>
                      <m:r>
                        <a:rPr lang="en-US" sz="1000" i="1">
                          <a:latin typeface="Cambria Math"/>
                          <a:ea typeface="Cambria Math" panose="02040503050406030204" pitchFamily="18" charset="0"/>
                        </a:rPr>
                        <m:t>,…,</m:t>
                      </m:r>
                      <m:sSub>
                        <m:sSubPr>
                          <m:ctrlPr>
                            <a:rPr lang="en-US" sz="1000" i="1">
                              <a:latin typeface="Cambria Math"/>
                              <a:ea typeface="Cambria Math" panose="02040503050406030204" pitchFamily="18" charset="0"/>
                            </a:rPr>
                          </m:ctrlPr>
                        </m:sSubPr>
                        <m:e>
                          <m:r>
                            <a:rPr lang="en-US" sz="1000" i="1">
                              <a:latin typeface="Cambria Math"/>
                              <a:ea typeface="Cambria Math" panose="02040503050406030204" pitchFamily="18" charset="0"/>
                            </a:rPr>
                            <m:t>𝐵</m:t>
                          </m:r>
                        </m:e>
                        <m:sub>
                          <m:r>
                            <a:rPr lang="en-US" sz="1000" i="1">
                              <a:latin typeface="Cambria Math"/>
                              <a:ea typeface="Cambria Math" panose="02040503050406030204" pitchFamily="18" charset="0"/>
                            </a:rPr>
                            <m:t>𝑛</m:t>
                          </m:r>
                        </m:sub>
                      </m:sSub>
                      <m:r>
                        <a:rPr lang="en-US" sz="1000" i="1">
                          <a:latin typeface="Cambria Math"/>
                          <a:ea typeface="Cambria Math" panose="02040503050406030204" pitchFamily="18" charset="0"/>
                        </a:rPr>
                        <m:t>=</m:t>
                      </m:r>
                      <m:r>
                        <a:rPr lang="en-US" sz="1000" i="1">
                          <a:latin typeface="Cambria Math"/>
                          <a:ea typeface="Cambria Math" panose="02040503050406030204" pitchFamily="18" charset="0"/>
                        </a:rPr>
                        <m:t>𝑐𝑟𝑖𝑡𝑖𝑐𝑎𝑙</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𝑏𝑢𝑠</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𝑠𝑡𝑜𝑝</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𝑐𝑎𝑝𝑎𝑐𝑖𝑡𝑦</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𝑜𝑓</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𝑎</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𝑔𝑖𝑣𝑒𝑛</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𝑠𝑘𝑖𝑝</m:t>
                      </m:r>
                      <m:r>
                        <a:rPr lang="en-US" sz="1000" i="1">
                          <a:latin typeface="Cambria Math"/>
                          <a:ea typeface="Cambria Math" panose="02040503050406030204" pitchFamily="18" charset="0"/>
                        </a:rPr>
                        <m:t>−</m:t>
                      </m:r>
                      <m:r>
                        <a:rPr lang="en-US" sz="1000" i="1">
                          <a:latin typeface="Cambria Math"/>
                          <a:ea typeface="Cambria Math" panose="02040503050406030204" pitchFamily="18" charset="0"/>
                        </a:rPr>
                        <m:t>𝑠𝑡𝑜𝑝</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𝑝𝑎𝑡𝑡𝑒𝑟𝑛</m:t>
                      </m:r>
                      <m:r>
                        <a:rPr lang="en-US" sz="1000" i="1">
                          <a:latin typeface="Cambria Math"/>
                          <a:ea typeface="Cambria Math" panose="02040503050406030204" pitchFamily="18" charset="0"/>
                        </a:rPr>
                        <m:t> (</m:t>
                      </m:r>
                      <m:f>
                        <m:fPr>
                          <m:type m:val="lin"/>
                          <m:ctrlPr>
                            <a:rPr lang="en-US" sz="1000" i="1">
                              <a:latin typeface="Cambria Math"/>
                              <a:ea typeface="Cambria Math" panose="02040503050406030204" pitchFamily="18" charset="0"/>
                            </a:rPr>
                          </m:ctrlPr>
                        </m:fPr>
                        <m:num>
                          <m:r>
                            <a:rPr lang="en-US" sz="1000" i="1">
                              <a:latin typeface="Cambria Math"/>
                              <a:ea typeface="Cambria Math" panose="02040503050406030204" pitchFamily="18" charset="0"/>
                            </a:rPr>
                            <m:t>𝑏𝑢𝑠</m:t>
                          </m:r>
                        </m:num>
                        <m:den>
                          <m:r>
                            <a:rPr lang="en-US" sz="1000" i="1">
                              <a:latin typeface="Cambria Math"/>
                              <a:ea typeface="Cambria Math" panose="02040503050406030204" pitchFamily="18" charset="0"/>
                            </a:rPr>
                            <m:t>h</m:t>
                          </m:r>
                          <m:r>
                            <a:rPr lang="en-US" sz="1000" i="1">
                              <a:latin typeface="Cambria Math"/>
                              <a:ea typeface="Cambria Math" panose="02040503050406030204" pitchFamily="18" charset="0"/>
                            </a:rPr>
                            <m:t>)</m:t>
                          </m:r>
                        </m:den>
                      </m:f>
                    </m:oMath>
                  </m:oMathPara>
                </a14:m>
                <a:endParaRPr lang="en-US" sz="1000" i="1" dirty="0">
                  <a:latin typeface="Cambria Math" panose="02040503050406030204" pitchFamily="18" charset="0"/>
                  <a:ea typeface="Cambria Math" panose="02040503050406030204" pitchFamily="18" charset="0"/>
                </a:endParaRPr>
              </a:p>
              <a:p>
                <a:pPr defTabSz="891631" eaLnBrk="0" fontAlgn="base" hangingPunct="0">
                  <a:spcBef>
                    <a:spcPct val="30000"/>
                  </a:spcBef>
                  <a:spcAft>
                    <a:spcPct val="0"/>
                  </a:spcAft>
                  <a:defRPr/>
                </a:pPr>
                <a:r>
                  <a:rPr lang="en-US" sz="1000" dirty="0">
                    <a:latin typeface="Cambria Math" panose="02040503050406030204" pitchFamily="18" charset="0"/>
                    <a:ea typeface="Cambria Math" panose="02040503050406030204" pitchFamily="18" charset="0"/>
                  </a:rPr>
                  <a:t>with</a:t>
                </a:r>
              </a:p>
              <a:p>
                <a:pPr defTabSz="891631" eaLnBrk="0" fontAlgn="base" hangingPunct="0">
                  <a:spcBef>
                    <a:spcPct val="30000"/>
                  </a:spcBef>
                  <a:spcAft>
                    <a:spcPct val="0"/>
                  </a:spcAft>
                  <a:defRPr/>
                </a:pPr>
                <a:r>
                  <a:rPr lang="en-US" sz="1000" i="1" dirty="0">
                    <a:latin typeface="Cambria Math" panose="02040503050406030204" pitchFamily="18" charset="0"/>
                    <a:ea typeface="Cambria Math" panose="02040503050406030204" pitchFamily="18" charset="0"/>
                  </a:rPr>
                  <a:t>	</a:t>
                </a:r>
                <a14:m>
                  <m:oMath xmlns:m="http://schemas.openxmlformats.org/officeDocument/2006/math">
                    <m:sSub>
                      <m:sSubPr>
                        <m:ctrlPr>
                          <a:rPr lang="en-US" sz="1000" i="1">
                            <a:latin typeface="Cambria Math"/>
                            <a:ea typeface="Cambria Math" panose="02040503050406030204" pitchFamily="18" charset="0"/>
                          </a:rPr>
                        </m:ctrlPr>
                      </m:sSubPr>
                      <m:e>
                        <m:r>
                          <a:rPr lang="en-US" sz="1000" i="1">
                            <a:latin typeface="Cambria Math"/>
                            <a:ea typeface="Cambria Math" panose="02040503050406030204" pitchFamily="18" charset="0"/>
                          </a:rPr>
                          <m:t>𝑓</m:t>
                        </m:r>
                      </m:e>
                      <m:sub>
                        <m:r>
                          <a:rPr lang="en-US" sz="1000" i="1">
                            <a:latin typeface="Cambria Math"/>
                            <a:ea typeface="Cambria Math" panose="02040503050406030204" pitchFamily="18" charset="0"/>
                          </a:rPr>
                          <m:t>𝑘</m:t>
                        </m:r>
                      </m:sub>
                    </m:sSub>
                    <m:r>
                      <a:rPr lang="en-US" sz="1000" i="1">
                        <a:latin typeface="Cambria Math"/>
                        <a:ea typeface="Cambria Math" panose="02040503050406030204" pitchFamily="18" charset="0"/>
                      </a:rPr>
                      <m:t>= </m:t>
                    </m:r>
                    <m:f>
                      <m:fPr>
                        <m:ctrlPr>
                          <a:rPr lang="en-US" sz="1000" i="1">
                            <a:latin typeface="Cambria Math"/>
                            <a:ea typeface="Cambria Math" panose="02040503050406030204" pitchFamily="18" charset="0"/>
                          </a:rPr>
                        </m:ctrlPr>
                      </m:fPr>
                      <m:num>
                        <m:r>
                          <a:rPr lang="en-US" sz="1000" i="1">
                            <a:latin typeface="Cambria Math"/>
                            <a:ea typeface="Cambria Math" panose="02040503050406030204" pitchFamily="18" charset="0"/>
                          </a:rPr>
                          <m:t>1+ </m:t>
                        </m:r>
                        <m:sSub>
                          <m:sSubPr>
                            <m:ctrlPr>
                              <a:rPr lang="en-US" sz="1000" i="1">
                                <a:latin typeface="Cambria Math"/>
                                <a:ea typeface="Cambria Math" panose="02040503050406030204" pitchFamily="18" charset="0"/>
                              </a:rPr>
                            </m:ctrlPr>
                          </m:sSubPr>
                          <m:e>
                            <m:r>
                              <a:rPr lang="en-US" sz="1000" i="1">
                                <a:latin typeface="Cambria Math"/>
                                <a:ea typeface="Cambria Math" panose="02040503050406030204" pitchFamily="18" charset="0"/>
                              </a:rPr>
                              <m:t>𝑓</m:t>
                            </m:r>
                          </m:e>
                          <m:sub>
                            <m:r>
                              <a:rPr lang="en-US" sz="1000" i="1">
                                <a:latin typeface="Cambria Math"/>
                                <a:ea typeface="Cambria Math" panose="02040503050406030204" pitchFamily="18" charset="0"/>
                              </a:rPr>
                              <m:t>𝑎</m:t>
                            </m:r>
                          </m:sub>
                        </m:sSub>
                        <m:sSub>
                          <m:sSubPr>
                            <m:ctrlPr>
                              <a:rPr lang="en-US" sz="1000" i="1">
                                <a:latin typeface="Cambria Math"/>
                                <a:ea typeface="Cambria Math" panose="02040503050406030204" pitchFamily="18" charset="0"/>
                              </a:rPr>
                            </m:ctrlPr>
                          </m:sSubPr>
                          <m:e>
                            <m:r>
                              <a:rPr lang="en-US" sz="1000" i="1">
                                <a:latin typeface="Cambria Math"/>
                                <a:ea typeface="Cambria Math" panose="02040503050406030204" pitchFamily="18" charset="0"/>
                              </a:rPr>
                              <m:t>𝑓</m:t>
                            </m:r>
                          </m:e>
                          <m:sub>
                            <m:r>
                              <a:rPr lang="en-US" sz="1000" i="1">
                                <a:latin typeface="Cambria Math"/>
                                <a:ea typeface="Cambria Math" panose="02040503050406030204" pitchFamily="18" charset="0"/>
                              </a:rPr>
                              <m:t>𝑖</m:t>
                            </m:r>
                          </m:sub>
                        </m:sSub>
                        <m:sSub>
                          <m:sSubPr>
                            <m:ctrlPr>
                              <a:rPr lang="en-US" sz="1000" i="1">
                                <a:latin typeface="Cambria Math"/>
                                <a:ea typeface="Cambria Math" panose="02040503050406030204" pitchFamily="18" charset="0"/>
                              </a:rPr>
                            </m:ctrlPr>
                          </m:sSubPr>
                          <m:e>
                            <m:r>
                              <a:rPr lang="en-US" sz="1000" i="1">
                                <a:latin typeface="Cambria Math"/>
                                <a:ea typeface="Cambria Math" panose="02040503050406030204" pitchFamily="18" charset="0"/>
                              </a:rPr>
                              <m:t>(</m:t>
                            </m:r>
                            <m:r>
                              <a:rPr lang="en-US" sz="1000" i="1">
                                <a:latin typeface="Cambria Math"/>
                                <a:ea typeface="Cambria Math" panose="02040503050406030204" pitchFamily="18" charset="0"/>
                              </a:rPr>
                              <m:t>𝑁</m:t>
                            </m:r>
                          </m:e>
                          <m:sub>
                            <m:r>
                              <a:rPr lang="en-US" sz="1000" i="1">
                                <a:latin typeface="Cambria Math"/>
                                <a:ea typeface="Cambria Math" panose="02040503050406030204" pitchFamily="18" charset="0"/>
                              </a:rPr>
                              <m:t>𝑠𝑠</m:t>
                            </m:r>
                          </m:sub>
                        </m:sSub>
                        <m:r>
                          <a:rPr lang="en-US" sz="1000" i="1">
                            <a:latin typeface="Cambria Math"/>
                            <a:ea typeface="Cambria Math" panose="02040503050406030204" pitchFamily="18" charset="0"/>
                          </a:rPr>
                          <m:t> −1)</m:t>
                        </m:r>
                      </m:num>
                      <m:den>
                        <m:sSub>
                          <m:sSubPr>
                            <m:ctrlPr>
                              <a:rPr lang="en-US" sz="1000" i="1">
                                <a:latin typeface="Cambria Math"/>
                                <a:ea typeface="Cambria Math" panose="02040503050406030204" pitchFamily="18" charset="0"/>
                              </a:rPr>
                            </m:ctrlPr>
                          </m:sSubPr>
                          <m:e>
                            <m:r>
                              <a:rPr lang="en-US" sz="1000" i="1">
                                <a:latin typeface="Cambria Math"/>
                                <a:ea typeface="Cambria Math" panose="02040503050406030204" pitchFamily="18" charset="0"/>
                              </a:rPr>
                              <m:t>𝑁</m:t>
                            </m:r>
                          </m:e>
                          <m:sub>
                            <m:r>
                              <a:rPr lang="en-US" sz="1000" i="1">
                                <a:latin typeface="Cambria Math"/>
                                <a:ea typeface="Cambria Math" panose="02040503050406030204" pitchFamily="18" charset="0"/>
                              </a:rPr>
                              <m:t>𝑠𝑠</m:t>
                            </m:r>
                          </m:sub>
                        </m:sSub>
                      </m:den>
                    </m:f>
                  </m:oMath>
                </a14:m>
                <a:endParaRPr lang="en-US" sz="1000" i="1" dirty="0">
                  <a:latin typeface="Cambria Math" panose="02040503050406030204" pitchFamily="18" charset="0"/>
                  <a:ea typeface="Cambria Math" panose="02040503050406030204" pitchFamily="18" charset="0"/>
                </a:endParaRPr>
              </a:p>
              <a:p>
                <a:pPr defTabSz="891631" eaLnBrk="0" fontAlgn="base" hangingPunct="0">
                  <a:spcBef>
                    <a:spcPct val="30000"/>
                  </a:spcBef>
                  <a:spcAft>
                    <a:spcPct val="0"/>
                  </a:spcAft>
                  <a:defRPr/>
                </a:pPr>
                <a:r>
                  <a:rPr lang="en-US" sz="1000" dirty="0">
                    <a:latin typeface="Cambria Math" panose="02040503050406030204" pitchFamily="18" charset="0"/>
                    <a:ea typeface="Cambria Math" panose="02040503050406030204" pitchFamily="18" charset="0"/>
                  </a:rPr>
                  <a:t>where</a:t>
                </a:r>
              </a:p>
              <a:p>
                <a:pPr defTabSz="891631" eaLnBrk="0" fontAlgn="base" hangingPunct="0">
                  <a:spcBef>
                    <a:spcPct val="30000"/>
                  </a:spcBef>
                  <a:spcAft>
                    <a:spcPct val="0"/>
                  </a:spcAft>
                  <a:defRPr/>
                </a:pPr>
                <a14:m>
                  <m:oMathPara xmlns:m="http://schemas.openxmlformats.org/officeDocument/2006/math">
                    <m:oMathParaPr>
                      <m:jc m:val="left"/>
                    </m:oMathParaPr>
                    <m:oMath xmlns:m="http://schemas.openxmlformats.org/officeDocument/2006/math">
                      <m:sSub>
                        <m:sSubPr>
                          <m:ctrlPr>
                            <a:rPr lang="en-US" sz="1000" i="1">
                              <a:latin typeface="Cambria Math"/>
                              <a:ea typeface="Cambria Math" panose="02040503050406030204" pitchFamily="18" charset="0"/>
                            </a:rPr>
                          </m:ctrlPr>
                        </m:sSubPr>
                        <m:e>
                          <m:r>
                            <a:rPr lang="en-US" sz="1000" i="1">
                              <a:latin typeface="Cambria Math"/>
                              <a:ea typeface="Cambria Math" panose="02040503050406030204" pitchFamily="18" charset="0"/>
                            </a:rPr>
                            <m:t>𝑓</m:t>
                          </m:r>
                        </m:e>
                        <m:sub>
                          <m:r>
                            <a:rPr lang="en-US" sz="1000" i="1">
                              <a:latin typeface="Cambria Math"/>
                              <a:ea typeface="Cambria Math" panose="02040503050406030204" pitchFamily="18" charset="0"/>
                            </a:rPr>
                            <m:t>𝑎</m:t>
                          </m:r>
                        </m:sub>
                      </m:sSub>
                      <m:r>
                        <a:rPr lang="en-US" sz="1000" i="1">
                          <a:latin typeface="Cambria Math"/>
                          <a:ea typeface="Cambria Math" panose="02040503050406030204" pitchFamily="18" charset="0"/>
                        </a:rPr>
                        <m:t>=</m:t>
                      </m:r>
                      <m:r>
                        <a:rPr lang="en-US" sz="1000" i="1">
                          <a:latin typeface="Cambria Math"/>
                          <a:ea typeface="Cambria Math" panose="02040503050406030204" pitchFamily="18" charset="0"/>
                        </a:rPr>
                        <m:t>𝑎𝑟𝑟𝑖𝑣𝑎𝑙</m:t>
                      </m:r>
                      <m:r>
                        <a:rPr lang="en-US" sz="1000" i="1">
                          <a:latin typeface="Cambria Math"/>
                          <a:ea typeface="Cambria Math" panose="02040503050406030204" pitchFamily="18" charset="0"/>
                        </a:rPr>
                        <m:t>−</m:t>
                      </m:r>
                      <m:r>
                        <a:rPr lang="en-US" sz="1000" i="1">
                          <a:latin typeface="Cambria Math"/>
                          <a:ea typeface="Cambria Math" panose="02040503050406030204" pitchFamily="18" charset="0"/>
                        </a:rPr>
                        <m:t>𝑡𝑦𝑝𝑒</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𝑓𝑎𝑐𝑡𝑜𝑟</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𝑟𝑒𝑓𝑙𝑒𝑐𝑡𝑖𝑛𝑔</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𝑡h𝑒</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𝑎𝑏𝑖𝑙𝑖𝑡𝑦</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𝑡𝑜</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𝑓𝑢𝑙𝑙𝑦</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𝑢𝑡𝑖𝑙𝑖𝑧𝑒</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𝑡h𝑒</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𝑏𝑢𝑠</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𝑠𝑡𝑜𝑝𝑠</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𝑖𝑛</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𝑎</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𝑠𝑘𝑖𝑝</m:t>
                      </m:r>
                      <m:r>
                        <a:rPr lang="en-US" sz="1000" i="1">
                          <a:latin typeface="Cambria Math"/>
                          <a:ea typeface="Cambria Math" panose="02040503050406030204" pitchFamily="18" charset="0"/>
                        </a:rPr>
                        <m:t>−</m:t>
                      </m:r>
                      <m:r>
                        <a:rPr lang="en-US" sz="1000" i="1">
                          <a:latin typeface="Cambria Math"/>
                          <a:ea typeface="Cambria Math" panose="02040503050406030204" pitchFamily="18" charset="0"/>
                        </a:rPr>
                        <m:t>𝑠𝑡𝑜𝑝</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𝑜𝑝𝑒𝑟𝑎𝑡𝑖𝑜𝑛</m:t>
                      </m:r>
                      <m:r>
                        <a:rPr lang="en-US" sz="1000" i="1">
                          <a:latin typeface="Cambria Math"/>
                          <a:ea typeface="Cambria Math" panose="02040503050406030204" pitchFamily="18" charset="0"/>
                        </a:rPr>
                        <m:t>=0.50 </m:t>
                      </m:r>
                      <m:r>
                        <a:rPr lang="en-US" sz="1000" i="1">
                          <a:latin typeface="Cambria Math"/>
                          <a:ea typeface="Cambria Math" panose="02040503050406030204" pitchFamily="18" charset="0"/>
                        </a:rPr>
                        <m:t>𝑓𝑜𝑟</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𝑟𝑎𝑛𝑑𝑜𝑚</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𝑎𝑟𝑟𝑖𝑣𝑎𝑙𝑠</m:t>
                      </m:r>
                      <m:r>
                        <a:rPr lang="en-US" sz="1000" i="1">
                          <a:latin typeface="Cambria Math"/>
                          <a:ea typeface="Cambria Math" panose="02040503050406030204" pitchFamily="18" charset="0"/>
                        </a:rPr>
                        <m:t> </m:t>
                      </m:r>
                      <m:d>
                        <m:dPr>
                          <m:ctrlPr>
                            <a:rPr lang="en-US" sz="1000" i="1">
                              <a:latin typeface="Cambria Math"/>
                              <a:ea typeface="Cambria Math" panose="02040503050406030204" pitchFamily="18" charset="0"/>
                            </a:rPr>
                          </m:ctrlPr>
                        </m:dPr>
                        <m:e>
                          <m:r>
                            <a:rPr lang="en-US" sz="1000" i="1">
                              <a:latin typeface="Cambria Math"/>
                              <a:ea typeface="Cambria Math" panose="02040503050406030204" pitchFamily="18" charset="0"/>
                            </a:rPr>
                            <m:t>𝑝𝑜𝑜𝑟</m:t>
                          </m:r>
                          <m:f>
                            <m:fPr>
                              <m:ctrlPr>
                                <a:rPr lang="en-US" sz="1000" i="1">
                                  <a:latin typeface="Cambria Math"/>
                                  <a:ea typeface="Cambria Math" panose="02040503050406030204" pitchFamily="18" charset="0"/>
                                </a:rPr>
                              </m:ctrlPr>
                            </m:fPr>
                            <m:num>
                              <m:r>
                                <a:rPr lang="en-US" sz="1000" i="1">
                                  <a:latin typeface="Cambria Math"/>
                                  <a:ea typeface="Cambria Math" panose="02040503050406030204" pitchFamily="18" charset="0"/>
                                </a:rPr>
                                <m:t>𝑠𝑐h𝑒𝑑𝑢𝑙𝑖𝑛𝑔</m:t>
                              </m:r>
                            </m:num>
                            <m:den>
                              <m:r>
                                <a:rPr lang="en-US" sz="1000" i="1">
                                  <a:latin typeface="Cambria Math"/>
                                  <a:ea typeface="Cambria Math" panose="02040503050406030204" pitchFamily="18" charset="0"/>
                                </a:rPr>
                                <m:t>𝑝𝑜𝑜𝑟</m:t>
                              </m:r>
                            </m:den>
                          </m:f>
                          <m:r>
                            <a:rPr lang="en-US" sz="1000" i="1">
                              <a:latin typeface="Cambria Math"/>
                              <a:ea typeface="Cambria Math" panose="02040503050406030204" pitchFamily="18" charset="0"/>
                            </a:rPr>
                            <m:t>𝑠𝑐h𝑒𝑑𝑢𝑙𝑒</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𝑎𝑑h𝑒𝑟𝑒𝑛𝑐𝑒</m:t>
                          </m:r>
                        </m:e>
                      </m:d>
                      <m:r>
                        <a:rPr lang="en-US" sz="1000" i="1">
                          <a:latin typeface="Cambria Math"/>
                          <a:ea typeface="Cambria Math" panose="02040503050406030204" pitchFamily="18" charset="0"/>
                        </a:rPr>
                        <m:t>=0.75 </m:t>
                      </m:r>
                      <m:r>
                        <a:rPr lang="en-US" sz="1000" i="1">
                          <a:latin typeface="Cambria Math"/>
                          <a:ea typeface="Cambria Math" panose="02040503050406030204" pitchFamily="18" charset="0"/>
                        </a:rPr>
                        <m:t>𝑓𝑜𝑟</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𝑡𝑦𝑝𝑖𝑐𝑎𝑙</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𝑎𝑟𝑟𝑖𝑣𝑎𝑙𝑠</m:t>
                      </m:r>
                      <m:r>
                        <a:rPr lang="en-US" sz="1000" i="1">
                          <a:latin typeface="Cambria Math"/>
                          <a:ea typeface="Cambria Math" panose="02040503050406030204" pitchFamily="18" charset="0"/>
                        </a:rPr>
                        <m:t> </m:t>
                      </m:r>
                      <m:d>
                        <m:dPr>
                          <m:ctrlPr>
                            <a:rPr lang="en-US" sz="1000" i="1">
                              <a:latin typeface="Cambria Math"/>
                              <a:ea typeface="Cambria Math" panose="02040503050406030204" pitchFamily="18" charset="0"/>
                            </a:rPr>
                          </m:ctrlPr>
                        </m:dPr>
                        <m:e>
                          <m:r>
                            <a:rPr lang="en-US" sz="1000" i="1">
                              <a:latin typeface="Cambria Math"/>
                              <a:ea typeface="Cambria Math" panose="02040503050406030204" pitchFamily="18" charset="0"/>
                            </a:rPr>
                            <m:t>𝑖𝑚𝑝𝑒𝑟𝑓𝑒𝑐𝑡</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𝑠𝑐h𝑒𝑑𝑢𝑙𝑒</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𝑎𝑑h𝑒𝑟𝑒𝑛𝑐𝑒</m:t>
                          </m:r>
                        </m:e>
                      </m:d>
                      <m:r>
                        <a:rPr lang="en-US" sz="1000" i="1">
                          <a:latin typeface="Cambria Math"/>
                          <a:ea typeface="Cambria Math" panose="02040503050406030204" pitchFamily="18" charset="0"/>
                        </a:rPr>
                        <m:t>=1.00 </m:t>
                      </m:r>
                      <m:r>
                        <a:rPr lang="en-US" sz="1000" i="1">
                          <a:latin typeface="Cambria Math"/>
                          <a:ea typeface="Cambria Math" panose="02040503050406030204" pitchFamily="18" charset="0"/>
                        </a:rPr>
                        <m:t>𝑓𝑜𝑟</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𝑝𝑙𝑎𝑡𝑜𝑜𝑛𝑒𝑑</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𝑎𝑟𝑟𝑖𝑣𝑎𝑙𝑠</m:t>
                      </m:r>
                      <m:r>
                        <a:rPr lang="en-US" sz="1000" i="1">
                          <a:latin typeface="Cambria Math"/>
                          <a:ea typeface="Cambria Math" panose="02040503050406030204" pitchFamily="18" charset="0"/>
                        </a:rPr>
                        <m:t> </m:t>
                      </m:r>
                      <m:d>
                        <m:dPr>
                          <m:ctrlPr>
                            <a:rPr lang="en-US" sz="1000" i="1">
                              <a:latin typeface="Cambria Math"/>
                              <a:ea typeface="Cambria Math" panose="02040503050406030204" pitchFamily="18" charset="0"/>
                            </a:rPr>
                          </m:ctrlPr>
                        </m:dPr>
                        <m:e>
                          <m:r>
                            <a:rPr lang="en-US" sz="1000" i="1">
                              <a:latin typeface="Cambria Math"/>
                              <a:ea typeface="Cambria Math" panose="02040503050406030204" pitchFamily="18" charset="0"/>
                            </a:rPr>
                            <m:t>𝑏𝑢𝑠𝑒𝑠</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𝑡𝑟𝑎𝑣𝑒𝑙</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𝑖𝑛</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𝑔𝑟𝑜𝑢𝑝𝑠</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𝑙𝑖𝑘𝑒</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𝑐𝑎𝑟𝑠</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𝑜𝑓</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𝑎</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𝑡𝑟𝑎𝑖𝑛</m:t>
                          </m:r>
                        </m:e>
                      </m:d>
                    </m:oMath>
                  </m:oMathPara>
                </a14:m>
                <a:endParaRPr lang="en-US" sz="1000" i="1" dirty="0">
                  <a:latin typeface="Cambria Math"/>
                  <a:ea typeface="Cambria Math" panose="02040503050406030204" pitchFamily="18" charset="0"/>
                </a:endParaRPr>
              </a:p>
              <a:p>
                <a:pPr defTabSz="891631" eaLnBrk="0" fontAlgn="base" hangingPunct="0">
                  <a:spcBef>
                    <a:spcPct val="30000"/>
                  </a:spcBef>
                  <a:spcAft>
                    <a:spcPct val="0"/>
                  </a:spcAft>
                  <a:defRPr/>
                </a:pPr>
                <a14:m>
                  <m:oMathPara xmlns:m="http://schemas.openxmlformats.org/officeDocument/2006/math">
                    <m:oMathParaPr>
                      <m:jc m:val="left"/>
                    </m:oMathParaPr>
                    <m:oMath xmlns:m="http://schemas.openxmlformats.org/officeDocument/2006/math">
                      <m:sSub>
                        <m:sSubPr>
                          <m:ctrlPr>
                            <a:rPr lang="en-US" sz="1000" i="1">
                              <a:latin typeface="Cambria Math"/>
                              <a:ea typeface="Cambria Math" panose="02040503050406030204" pitchFamily="18" charset="0"/>
                            </a:rPr>
                          </m:ctrlPr>
                        </m:sSubPr>
                        <m:e>
                          <m:r>
                            <a:rPr lang="en-US" sz="1000" i="1">
                              <a:latin typeface="Cambria Math"/>
                              <a:ea typeface="Cambria Math" panose="02040503050406030204" pitchFamily="18" charset="0"/>
                            </a:rPr>
                            <m:t>𝑓</m:t>
                          </m:r>
                        </m:e>
                        <m:sub>
                          <m:r>
                            <a:rPr lang="en-US" sz="1000" i="1">
                              <a:latin typeface="Cambria Math"/>
                              <a:ea typeface="Cambria Math" panose="02040503050406030204" pitchFamily="18" charset="0"/>
                            </a:rPr>
                            <m:t>𝑖</m:t>
                          </m:r>
                        </m:sub>
                      </m:sSub>
                      <m:r>
                        <a:rPr lang="en-US" sz="1000" i="1">
                          <a:latin typeface="Cambria Math"/>
                          <a:ea typeface="Cambria Math" panose="02040503050406030204" pitchFamily="18" charset="0"/>
                        </a:rPr>
                        <m:t>=</m:t>
                      </m:r>
                      <m:r>
                        <a:rPr lang="en-US" sz="1000" i="1">
                          <a:latin typeface="Cambria Math"/>
                          <a:ea typeface="Cambria Math" panose="02040503050406030204" pitchFamily="18" charset="0"/>
                        </a:rPr>
                        <m:t>𝑎𝑑𝑗𝑎𝑐𝑒𝑛𝑡</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𝑙𝑎𝑛𝑒</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𝑖𝑚𝑝𝑒𝑑𝑒𝑛𝑐𝑒</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𝑓𝑎𝑐𝑡𝑜𝑟</m:t>
                      </m:r>
                    </m:oMath>
                  </m:oMathPara>
                </a14:m>
                <a:endParaRPr lang="en-US" sz="1000" i="1" dirty="0">
                  <a:latin typeface="Cambria Math"/>
                  <a:ea typeface="Cambria Math" panose="02040503050406030204" pitchFamily="18" charset="0"/>
                </a:endParaRPr>
              </a:p>
              <a:p>
                <a:pPr defTabSz="891631" eaLnBrk="0" fontAlgn="base" hangingPunct="0">
                  <a:spcBef>
                    <a:spcPct val="30000"/>
                  </a:spcBef>
                  <a:spcAft>
                    <a:spcPct val="0"/>
                  </a:spcAft>
                  <a:defRPr/>
                </a:pPr>
                <a14:m>
                  <m:oMathPara xmlns:m="http://schemas.openxmlformats.org/officeDocument/2006/math">
                    <m:oMathParaPr>
                      <m:jc m:val="left"/>
                    </m:oMathParaPr>
                    <m:oMath xmlns:m="http://schemas.openxmlformats.org/officeDocument/2006/math">
                      <m:sSub>
                        <m:sSubPr>
                          <m:ctrlPr>
                            <a:rPr lang="en-US" sz="1000" i="1">
                              <a:latin typeface="Cambria Math"/>
                              <a:ea typeface="Cambria Math" panose="02040503050406030204" pitchFamily="18" charset="0"/>
                            </a:rPr>
                          </m:ctrlPr>
                        </m:sSubPr>
                        <m:e>
                          <m:r>
                            <a:rPr lang="en-US" sz="1000" i="1">
                              <a:latin typeface="Cambria Math"/>
                              <a:ea typeface="Cambria Math" panose="02040503050406030204" pitchFamily="18" charset="0"/>
                            </a:rPr>
                            <m:t>𝑁</m:t>
                          </m:r>
                        </m:e>
                        <m:sub>
                          <m:r>
                            <a:rPr lang="en-US" sz="1000" i="1">
                              <a:latin typeface="Cambria Math"/>
                              <a:ea typeface="Cambria Math" panose="02040503050406030204" pitchFamily="18" charset="0"/>
                            </a:rPr>
                            <m:t>𝑠𝑠</m:t>
                          </m:r>
                        </m:sub>
                      </m:sSub>
                      <m:r>
                        <a:rPr lang="en-US" sz="1000" i="1">
                          <a:latin typeface="Cambria Math"/>
                          <a:ea typeface="Cambria Math" panose="02040503050406030204" pitchFamily="18" charset="0"/>
                        </a:rPr>
                        <m:t>=</m:t>
                      </m:r>
                      <m:r>
                        <a:rPr lang="en-US" sz="1000" i="1">
                          <a:latin typeface="Cambria Math"/>
                          <a:ea typeface="Cambria Math" panose="02040503050406030204" pitchFamily="18" charset="0"/>
                        </a:rPr>
                        <m:t>𝑛𝑢𝑚𝑏𝑒𝑟</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𝑜𝑓</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𝑎𝑙𝑡𝑒𝑟𝑛𝑎𝑡𝑖𝑛𝑔</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𝑠𝑘𝑖𝑝</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𝑠𝑡𝑜𝑝𝑠</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𝑖𝑛</m:t>
                      </m:r>
                      <m:r>
                        <a:rPr lang="en-US" sz="1000" i="1">
                          <a:latin typeface="Cambria Math"/>
                          <a:ea typeface="Cambria Math" panose="02040503050406030204" pitchFamily="18" charset="0"/>
                        </a:rPr>
                        <m:t> </m:t>
                      </m:r>
                      <m:r>
                        <a:rPr lang="en-US" sz="1000" i="1">
                          <a:latin typeface="Cambria Math"/>
                          <a:ea typeface="Cambria Math" panose="02040503050406030204" pitchFamily="18" charset="0"/>
                        </a:rPr>
                        <m:t>𝑠𝑒𝑞𝑢𝑒𝑛𝑐𝑒</m:t>
                      </m:r>
                    </m:oMath>
                  </m:oMathPara>
                </a14:m>
                <a:endParaRPr lang="en-US" sz="1000" i="1" dirty="0">
                  <a:latin typeface="Cambria Math" panose="02040503050406030204" pitchFamily="18" charset="0"/>
                  <a:ea typeface="Cambria Math" panose="02040503050406030204" pitchFamily="18" charset="0"/>
                </a:endParaRPr>
              </a:p>
              <a:p>
                <a:pPr defTabSz="891631" eaLnBrk="0" fontAlgn="base" hangingPunct="0">
                  <a:spcBef>
                    <a:spcPct val="30000"/>
                  </a:spcBef>
                  <a:spcAft>
                    <a:spcPct val="0"/>
                  </a:spcAft>
                  <a:defRPr/>
                </a:pPr>
                <a:r>
                  <a:rPr lang="en-US" sz="1000" dirty="0">
                    <a:latin typeface="Cambria Math" panose="02040503050406030204" pitchFamily="18" charset="0"/>
                    <a:ea typeface="Cambria Math" panose="02040503050406030204" pitchFamily="18" charset="0"/>
                  </a:rPr>
                  <a:t>and with</a:t>
                </a:r>
              </a:p>
              <a:p>
                <a:pPr defTabSz="891631" eaLnBrk="0" fontAlgn="base" hangingPunct="0">
                  <a:spcBef>
                    <a:spcPct val="30000"/>
                  </a:spcBef>
                  <a:spcAft>
                    <a:spcPct val="0"/>
                  </a:spcAft>
                  <a:defRPr/>
                </a:pPr>
                <a:r>
                  <a:rPr lang="en-US" sz="1000" dirty="0">
                    <a:latin typeface="Cambria Math" panose="02040503050406030204" pitchFamily="18" charset="0"/>
                    <a:ea typeface="Cambria Math" panose="02040503050406030204" pitchFamily="18" charset="0"/>
                  </a:rPr>
                  <a:t>	</a:t>
                </a:r>
                <a14:m>
                  <m:oMath xmlns:m="http://schemas.openxmlformats.org/officeDocument/2006/math">
                    <m:sSub>
                      <m:sSubPr>
                        <m:ctrlPr>
                          <a:rPr lang="en-US" sz="1000" i="1">
                            <a:latin typeface="Cambria Math"/>
                            <a:ea typeface="Cambria Math" panose="02040503050406030204" pitchFamily="18" charset="0"/>
                          </a:rPr>
                        </m:ctrlPr>
                      </m:sSubPr>
                      <m:e>
                        <m:r>
                          <a:rPr lang="en-US" sz="1000" i="1">
                            <a:latin typeface="Cambria Math"/>
                            <a:ea typeface="Cambria Math" panose="02040503050406030204" pitchFamily="18" charset="0"/>
                          </a:rPr>
                          <m:t>𝑓</m:t>
                        </m:r>
                      </m:e>
                      <m:sub>
                        <m:r>
                          <a:rPr lang="en-US" sz="1000" i="1">
                            <a:latin typeface="Cambria Math"/>
                            <a:ea typeface="Cambria Math" panose="02040503050406030204" pitchFamily="18" charset="0"/>
                          </a:rPr>
                          <m:t>𝑖</m:t>
                        </m:r>
                      </m:sub>
                    </m:sSub>
                    <m:r>
                      <a:rPr lang="en-US" sz="1000" i="1">
                        <a:latin typeface="Cambria Math"/>
                        <a:ea typeface="Cambria Math" panose="02040503050406030204" pitchFamily="18" charset="0"/>
                      </a:rPr>
                      <m:t>=1 −0.8</m:t>
                    </m:r>
                    <m:sSup>
                      <m:sSupPr>
                        <m:ctrlPr>
                          <a:rPr lang="en-US" sz="1000" i="1">
                            <a:latin typeface="Cambria Math"/>
                            <a:ea typeface="Cambria Math" panose="02040503050406030204" pitchFamily="18" charset="0"/>
                          </a:rPr>
                        </m:ctrlPr>
                      </m:sSupPr>
                      <m:e>
                        <m:r>
                          <a:rPr lang="en-US" sz="1000" i="1">
                            <a:latin typeface="Cambria Math"/>
                            <a:ea typeface="Cambria Math" panose="02040503050406030204" pitchFamily="18" charset="0"/>
                          </a:rPr>
                          <m:t>(</m:t>
                        </m:r>
                        <m:f>
                          <m:fPr>
                            <m:ctrlPr>
                              <a:rPr lang="en-US" sz="1000" i="1">
                                <a:latin typeface="Cambria Math"/>
                                <a:ea typeface="Cambria Math" panose="02040503050406030204" pitchFamily="18" charset="0"/>
                              </a:rPr>
                            </m:ctrlPr>
                          </m:fPr>
                          <m:num>
                            <m:sSub>
                              <m:sSubPr>
                                <m:ctrlPr>
                                  <a:rPr lang="en-US" sz="1000" i="1">
                                    <a:latin typeface="Cambria Math"/>
                                    <a:ea typeface="Cambria Math" panose="02040503050406030204" pitchFamily="18" charset="0"/>
                                  </a:rPr>
                                </m:ctrlPr>
                              </m:sSubPr>
                              <m:e>
                                <m:r>
                                  <a:rPr lang="en-US" sz="1000" i="1">
                                    <a:latin typeface="Cambria Math"/>
                                    <a:ea typeface="Cambria Math" panose="02040503050406030204" pitchFamily="18" charset="0"/>
                                  </a:rPr>
                                  <m:t>𝑣</m:t>
                                </m:r>
                              </m:e>
                              <m:sub>
                                <m:r>
                                  <a:rPr lang="en-US" sz="1000" i="1">
                                    <a:latin typeface="Cambria Math"/>
                                    <a:ea typeface="Cambria Math" panose="02040503050406030204" pitchFamily="18" charset="0"/>
                                  </a:rPr>
                                  <m:t>𝑎𝑙</m:t>
                                </m:r>
                              </m:sub>
                            </m:sSub>
                          </m:num>
                          <m:den>
                            <m:sSub>
                              <m:sSubPr>
                                <m:ctrlPr>
                                  <a:rPr lang="en-US" sz="1000" i="1">
                                    <a:latin typeface="Cambria Math"/>
                                    <a:ea typeface="Cambria Math" panose="02040503050406030204" pitchFamily="18" charset="0"/>
                                  </a:rPr>
                                </m:ctrlPr>
                              </m:sSubPr>
                              <m:e>
                                <m:r>
                                  <a:rPr lang="en-US" sz="1000" i="1">
                                    <a:latin typeface="Cambria Math"/>
                                    <a:ea typeface="Cambria Math" panose="02040503050406030204" pitchFamily="18" charset="0"/>
                                  </a:rPr>
                                  <m:t>𝑐</m:t>
                                </m:r>
                              </m:e>
                              <m:sub>
                                <m:r>
                                  <a:rPr lang="en-US" sz="1000" i="1">
                                    <a:latin typeface="Cambria Math"/>
                                    <a:ea typeface="Cambria Math" panose="02040503050406030204" pitchFamily="18" charset="0"/>
                                  </a:rPr>
                                  <m:t>𝑎𝑙</m:t>
                                </m:r>
                              </m:sub>
                            </m:sSub>
                          </m:den>
                        </m:f>
                        <m:r>
                          <a:rPr lang="en-US" sz="1000" i="1">
                            <a:latin typeface="Cambria Math"/>
                            <a:ea typeface="Cambria Math" panose="02040503050406030204" pitchFamily="18" charset="0"/>
                          </a:rPr>
                          <m:t>)</m:t>
                        </m:r>
                      </m:e>
                      <m:sup>
                        <m:r>
                          <a:rPr lang="en-US" sz="1000" i="1">
                            <a:latin typeface="Cambria Math"/>
                            <a:ea typeface="Cambria Math" panose="02040503050406030204" pitchFamily="18" charset="0"/>
                          </a:rPr>
                          <m:t>3</m:t>
                        </m:r>
                      </m:sup>
                    </m:sSup>
                  </m:oMath>
                </a14:m>
                <a:endParaRPr lang="en-US" sz="1000" dirty="0">
                  <a:latin typeface="Cambria Math" panose="02040503050406030204" pitchFamily="18" charset="0"/>
                  <a:ea typeface="Cambria Math" panose="02040503050406030204" pitchFamily="18" charset="0"/>
                </a:endParaRPr>
              </a:p>
              <a:p>
                <a:pPr algn="l"/>
                <a:r>
                  <a:rPr lang="en-US" i="0" dirty="0" smtClean="0"/>
                  <a:t>where</a:t>
                </a:r>
                <a:r>
                  <a:rPr lang="en-US" i="0" baseline="0" dirty="0" smtClean="0">
                    <a:latin typeface="Cambria Math"/>
                  </a:rPr>
                  <a:t> </a:t>
                </a:r>
              </a:p>
              <a:p>
                <a:pPr algn="l"/>
                <a14:m>
                  <m:oMathPara xmlns:m="http://schemas.openxmlformats.org/officeDocument/2006/math">
                    <m:oMathParaPr>
                      <m:jc m:val="left"/>
                    </m:oMathParaPr>
                    <m:oMath xmlns:m="http://schemas.openxmlformats.org/officeDocument/2006/math">
                      <m:sSub>
                        <m:sSubPr>
                          <m:ctrlPr>
                            <a:rPr lang="en-US" i="1" smtClean="0">
                              <a:latin typeface="Cambria Math"/>
                            </a:rPr>
                          </m:ctrlPr>
                        </m:sSubPr>
                        <m:e>
                          <m:r>
                            <a:rPr lang="en-US" b="0" i="1" smtClean="0">
                              <a:latin typeface="Cambria Math"/>
                            </a:rPr>
                            <m:t>𝑣</m:t>
                          </m:r>
                        </m:e>
                        <m:sub>
                          <m:r>
                            <a:rPr lang="en-US" b="0" i="1" smtClean="0">
                              <a:latin typeface="Cambria Math"/>
                            </a:rPr>
                            <m:t>𝑎𝑙</m:t>
                          </m:r>
                        </m:sub>
                      </m:sSub>
                      <m:r>
                        <a:rPr lang="en-US" b="0" i="1" smtClean="0">
                          <a:latin typeface="Cambria Math"/>
                        </a:rPr>
                        <m:t>=</m:t>
                      </m:r>
                      <m:r>
                        <a:rPr lang="en-US" b="0" i="1" smtClean="0">
                          <a:latin typeface="Cambria Math"/>
                        </a:rPr>
                        <m:t>𝑡𝑟𝑎𝑓𝑓𝑖𝑐</m:t>
                      </m:r>
                      <m:r>
                        <a:rPr lang="en-US" b="0" i="1" smtClean="0">
                          <a:latin typeface="Cambria Math"/>
                        </a:rPr>
                        <m:t> </m:t>
                      </m:r>
                      <m:r>
                        <a:rPr lang="en-US" b="0" i="1" smtClean="0">
                          <a:latin typeface="Cambria Math"/>
                        </a:rPr>
                        <m:t>𝑣𝑜𝑙𝑢𝑚𝑒</m:t>
                      </m:r>
                      <m:r>
                        <a:rPr lang="en-US" b="0" i="1" smtClean="0">
                          <a:latin typeface="Cambria Math"/>
                        </a:rPr>
                        <m:t> </m:t>
                      </m:r>
                      <m:r>
                        <a:rPr lang="en-US" b="0" i="1" smtClean="0">
                          <a:latin typeface="Cambria Math"/>
                        </a:rPr>
                        <m:t>𝑖𝑛</m:t>
                      </m:r>
                      <m:r>
                        <a:rPr lang="en-US" b="0" i="1" smtClean="0">
                          <a:latin typeface="Cambria Math"/>
                        </a:rPr>
                        <m:t> </m:t>
                      </m:r>
                      <m:r>
                        <a:rPr lang="en-US" b="0" i="1" smtClean="0">
                          <a:latin typeface="Cambria Math"/>
                        </a:rPr>
                        <m:t>𝑡h𝑒</m:t>
                      </m:r>
                      <m:r>
                        <a:rPr lang="en-US" b="0" i="1" smtClean="0">
                          <a:latin typeface="Cambria Math"/>
                        </a:rPr>
                        <m:t> </m:t>
                      </m:r>
                      <m:r>
                        <a:rPr lang="en-US" b="0" i="1" smtClean="0">
                          <a:latin typeface="Cambria Math"/>
                        </a:rPr>
                        <m:t>𝑎𝑑𝑗𝑎𝑐𝑒𝑛𝑡</m:t>
                      </m:r>
                      <m:r>
                        <a:rPr lang="en-US" b="0" i="1" smtClean="0">
                          <a:latin typeface="Cambria Math"/>
                        </a:rPr>
                        <m:t> </m:t>
                      </m:r>
                      <m:r>
                        <a:rPr lang="en-US" b="0" i="1" smtClean="0">
                          <a:latin typeface="Cambria Math"/>
                        </a:rPr>
                        <m:t>𝑙𝑎𝑛𝑒</m:t>
                      </m:r>
                      <m:r>
                        <a:rPr lang="en-US" b="0" i="1" smtClean="0">
                          <a:latin typeface="Cambria Math"/>
                        </a:rPr>
                        <m:t> </m:t>
                      </m:r>
                      <m:d>
                        <m:dPr>
                          <m:ctrlPr>
                            <a:rPr lang="en-US" b="0" i="1" smtClean="0">
                              <a:latin typeface="Cambria Math"/>
                            </a:rPr>
                          </m:ctrlPr>
                        </m:dPr>
                        <m:e>
                          <m:r>
                            <a:rPr lang="en-US" b="0" i="1" smtClean="0">
                              <a:latin typeface="Cambria Math"/>
                            </a:rPr>
                            <m:t>𝑣𝑒h</m:t>
                          </m:r>
                          <m:r>
                            <a:rPr lang="en-US" b="0" i="1" smtClean="0">
                              <a:latin typeface="Cambria Math"/>
                            </a:rPr>
                            <m:t>/</m:t>
                          </m:r>
                          <m:r>
                            <a:rPr lang="en-US" b="0" i="1" smtClean="0">
                              <a:latin typeface="Cambria Math"/>
                            </a:rPr>
                            <m:t>h</m:t>
                          </m:r>
                        </m:e>
                      </m:d>
                      <m:r>
                        <a:rPr lang="en-US" b="0" i="1" smtClean="0">
                          <a:latin typeface="Cambria Math"/>
                        </a:rPr>
                        <m:t> </m:t>
                      </m:r>
                    </m:oMath>
                  </m:oMathPara>
                </a14:m>
                <a:endParaRPr lang="en-US" b="0" i="1" dirty="0" smtClean="0">
                  <a:latin typeface="Cambria Math"/>
                </a:endParaRPr>
              </a:p>
              <a:p>
                <a:pPr algn="l"/>
                <a14:m>
                  <m:oMathPara xmlns:m="http://schemas.openxmlformats.org/officeDocument/2006/math">
                    <m:oMathParaPr>
                      <m:jc m:val="left"/>
                    </m:oMathParaPr>
                    <m:oMath xmlns:m="http://schemas.openxmlformats.org/officeDocument/2006/math">
                      <m:sSub>
                        <m:sSubPr>
                          <m:ctrlPr>
                            <a:rPr lang="en-US" i="1" smtClean="0">
                              <a:latin typeface="Cambria Math"/>
                            </a:rPr>
                          </m:ctrlPr>
                        </m:sSubPr>
                        <m:e>
                          <m:r>
                            <a:rPr lang="en-US" b="0" i="1" smtClean="0">
                              <a:latin typeface="Cambria Math"/>
                            </a:rPr>
                            <m:t>𝑐</m:t>
                          </m:r>
                        </m:e>
                        <m:sub>
                          <m:r>
                            <a:rPr lang="en-US" b="0" i="1" smtClean="0">
                              <a:latin typeface="Cambria Math"/>
                            </a:rPr>
                            <m:t>𝑎𝑙</m:t>
                          </m:r>
                        </m:sub>
                      </m:sSub>
                      <m:r>
                        <a:rPr lang="en-US" b="0" i="1" smtClean="0">
                          <a:latin typeface="Cambria Math"/>
                        </a:rPr>
                        <m:t>=</m:t>
                      </m:r>
                      <m:r>
                        <a:rPr lang="en-US" b="0" i="1" smtClean="0">
                          <a:latin typeface="Cambria Math"/>
                        </a:rPr>
                        <m:t>𝑐𝑎𝑝𝑎𝑐𝑖𝑡𝑦</m:t>
                      </m:r>
                      <m:r>
                        <a:rPr lang="en-US" b="0" i="1" smtClean="0">
                          <a:latin typeface="Cambria Math"/>
                        </a:rPr>
                        <m:t> </m:t>
                      </m:r>
                      <m:r>
                        <a:rPr lang="en-US" b="0" i="1" smtClean="0">
                          <a:latin typeface="Cambria Math"/>
                        </a:rPr>
                        <m:t>𝑜𝑓</m:t>
                      </m:r>
                      <m:r>
                        <a:rPr lang="en-US" b="0" i="1" smtClean="0">
                          <a:latin typeface="Cambria Math"/>
                        </a:rPr>
                        <m:t> </m:t>
                      </m:r>
                      <m:r>
                        <a:rPr lang="en-US" b="0" i="1" smtClean="0">
                          <a:latin typeface="Cambria Math"/>
                        </a:rPr>
                        <m:t>𝑡h𝑒</m:t>
                      </m:r>
                      <m:r>
                        <a:rPr lang="en-US" b="0" i="1" smtClean="0">
                          <a:latin typeface="Cambria Math"/>
                        </a:rPr>
                        <m:t> </m:t>
                      </m:r>
                      <m:r>
                        <a:rPr lang="en-US" b="0" i="1" smtClean="0">
                          <a:latin typeface="Cambria Math"/>
                        </a:rPr>
                        <m:t>𝑎𝑑𝑗𝑎𝑐𝑒𝑛𝑡</m:t>
                      </m:r>
                      <m:r>
                        <a:rPr lang="en-US" b="0" i="1" smtClean="0">
                          <a:latin typeface="Cambria Math"/>
                        </a:rPr>
                        <m:t> </m:t>
                      </m:r>
                      <m:r>
                        <a:rPr lang="en-US" b="0" i="1" smtClean="0">
                          <a:latin typeface="Cambria Math"/>
                        </a:rPr>
                        <m:t>𝑙𝑎𝑛𝑒</m:t>
                      </m:r>
                      <m:r>
                        <a:rPr lang="en-US" b="0" i="1" smtClean="0">
                          <a:latin typeface="Cambria Math"/>
                        </a:rPr>
                        <m:t> </m:t>
                      </m:r>
                      <m:d>
                        <m:dPr>
                          <m:ctrlPr>
                            <a:rPr lang="en-US" b="0" i="1" smtClean="0">
                              <a:latin typeface="Cambria Math"/>
                            </a:rPr>
                          </m:ctrlPr>
                        </m:dPr>
                        <m:e>
                          <m:r>
                            <a:rPr lang="en-US" b="0" i="1" smtClean="0">
                              <a:latin typeface="Cambria Math"/>
                            </a:rPr>
                            <m:t>𝑣𝑒h</m:t>
                          </m:r>
                          <m:r>
                            <a:rPr lang="en-US" b="0" i="1" smtClean="0">
                              <a:latin typeface="Cambria Math"/>
                            </a:rPr>
                            <m:t>/</m:t>
                          </m:r>
                          <m:r>
                            <a:rPr lang="en-US" b="0" i="1" smtClean="0">
                              <a:latin typeface="Cambria Math"/>
                            </a:rPr>
                            <m:t>h</m:t>
                          </m:r>
                        </m:e>
                      </m:d>
                    </m:oMath>
                  </m:oMathPara>
                </a14:m>
                <a:endParaRPr lang="en-US" b="0" i="1" dirty="0" smtClean="0"/>
              </a:p>
              <a:p>
                <a:pPr algn="l"/>
                <a:endParaRPr lang="en-US" i="1" dirty="0" smtClean="0"/>
              </a:p>
              <a:p>
                <a:pPr algn="l"/>
                <a:r>
                  <a:rPr lang="en-US" sz="1000" dirty="0">
                    <a:latin typeface="Times New Roman" pitchFamily="18" charset="0"/>
                    <a:cs typeface="Times New Roman" pitchFamily="18" charset="0"/>
                  </a:rPr>
                  <a:t>A planning-level estimate of the adjacent lane capacity can be made by multiplying the typical downtown lane vehicle saturation flow rate of 1,7 50 vehicles per lane per hour of green by the </a:t>
                </a:r>
                <a:r>
                  <a:rPr lang="en-US" sz="1000" i="1" dirty="0">
                    <a:latin typeface="Times New Roman" pitchFamily="18" charset="0"/>
                    <a:cs typeface="Times New Roman" pitchFamily="18" charset="0"/>
                  </a:rPr>
                  <a:t>g/C </a:t>
                </a:r>
                <a:r>
                  <a:rPr lang="en-US" sz="1000" dirty="0">
                    <a:latin typeface="Times New Roman" pitchFamily="18" charset="0"/>
                    <a:cs typeface="Times New Roman" pitchFamily="18" charset="0"/>
                  </a:rPr>
                  <a:t>ratio of the bus lane. Outside the downtown area, a saturation</a:t>
                </a:r>
              </a:p>
              <a:p>
                <a:r>
                  <a:rPr lang="en-US" sz="1000" dirty="0">
                    <a:latin typeface="Times New Roman" pitchFamily="18" charset="0"/>
                    <a:cs typeface="Times New Roman" pitchFamily="18" charset="0"/>
                  </a:rPr>
                  <a:t>flow rate of 1,600 vehicles per lane per hour of green may be used. Consult the Highway Capacity Manual if a more detailed estimate of adjacent lane capacity is required.</a:t>
                </a:r>
              </a:p>
              <a:p>
                <a:r>
                  <a:rPr lang="en-US" sz="1000" dirty="0">
                    <a:latin typeface="Times New Roman" pitchFamily="18" charset="0"/>
                    <a:cs typeface="Times New Roman" pitchFamily="18" charset="0"/>
                  </a:rPr>
                  <a:t>The values provided by the equations above result in added capacity with skip-stop operation, even when the adjacent lane is fully utilized by other vehicles, since non-stopping buses have zero dwell time at the stop. When there is no spreading of stops, there is no increase in capacity rendered by the adjacent lane, as all buses must stop at every stop.</a:t>
                </a:r>
              </a:p>
              <a:p>
                <a:endParaRPr lang="en-US" i="1" dirty="0" smtClean="0"/>
              </a:p>
              <a:p>
                <a:pPr defTabSz="891631" eaLnBrk="0" fontAlgn="base" hangingPunct="0">
                  <a:spcBef>
                    <a:spcPct val="30000"/>
                  </a:spcBef>
                  <a:spcAft>
                    <a:spcPct val="0"/>
                  </a:spcAft>
                  <a:defRPr/>
                </a:pPr>
                <a:r>
                  <a:rPr lang="en-US" baseline="0" dirty="0" smtClean="0"/>
                  <a:t>TCQSM 3</a:t>
                </a:r>
                <a:r>
                  <a:rPr lang="en-US" baseline="30000" dirty="0" smtClean="0"/>
                  <a:t>rd</a:t>
                </a:r>
                <a:r>
                  <a:rPr lang="en-US" baseline="0" dirty="0" smtClean="0"/>
                  <a:t> Edition 6-82</a:t>
                </a:r>
              </a:p>
              <a:p>
                <a:endParaRPr lang="en-US" dirty="0" smtClean="0"/>
              </a:p>
            </p:txBody>
          </p:sp>
        </mc:Choice>
        <mc:Fallback xmlns="">
          <p:sp>
            <p:nvSpPr>
              <p:cNvPr id="75780" name="Rectangle 3"/>
              <p:cNvSpPr>
                <a:spLocks noGrp="1" noChangeArrowheads="1"/>
              </p:cNvSpPr>
              <p:nvPr>
                <p:ph type="body" idx="1"/>
              </p:nvPr>
            </p:nvSpPr>
            <p:spPr/>
            <p:txBody>
              <a:bodyPr>
                <a:noAutofit/>
              </a:bodyPr>
              <a:lstStyle/>
              <a:p>
                <a:r>
                  <a:rPr lang="en-US" dirty="0" smtClean="0"/>
                  <a:t>When </a:t>
                </a:r>
                <a:r>
                  <a:rPr lang="en-US" dirty="0"/>
                  <a:t>skip-stop operation is used, the bus facility capacity is equal to the sum of the capacities of the critical bus stops of each skip-stop group, multiplied by an adjustment </a:t>
                </a:r>
                <a:r>
                  <a:rPr lang="en-US" dirty="0" smtClean="0"/>
                  <a:t>factor </a:t>
                </a:r>
                <a:r>
                  <a:rPr lang="en-US" i="1" dirty="0" err="1" smtClean="0"/>
                  <a:t>f</a:t>
                </a:r>
                <a:r>
                  <a:rPr lang="en-US" i="1" baseline="-25000" dirty="0" err="1" smtClean="0"/>
                  <a:t>k</a:t>
                </a:r>
                <a:r>
                  <a:rPr lang="en-US" i="1" dirty="0" smtClean="0"/>
                  <a:t> </a:t>
                </a:r>
                <a:r>
                  <a:rPr lang="en-US" dirty="0"/>
                  <a:t>reflecting inefficient arrival patterns and the effects of high vehicular traffic volumes in the adjacent </a:t>
                </a:r>
                <a:r>
                  <a:rPr lang="en-US" dirty="0" smtClean="0"/>
                  <a:t>lane:</a:t>
                </a:r>
                <a:endParaRPr lang="en-US" dirty="0"/>
              </a:p>
              <a:p>
                <a:r>
                  <a:rPr lang="en-US" i="1" dirty="0" smtClean="0"/>
                  <a:t>	</a:t>
                </a:r>
                <a:r>
                  <a:rPr lang="en-US" b="0" i="0" smtClean="0">
                    <a:latin typeface="Cambria Math"/>
                  </a:rPr>
                  <a:t>𝐵= 𝑓_𝑘 (𝐵_1+ 𝐵_2+ …+ 𝐵_𝑛 )</a:t>
                </a:r>
                <a:endParaRPr lang="en-US" b="0" i="1" dirty="0" smtClean="0"/>
              </a:p>
              <a:p>
                <a:r>
                  <a:rPr lang="en-US" i="0" dirty="0" smtClean="0"/>
                  <a:t>where</a:t>
                </a:r>
              </a:p>
              <a:p>
                <a:endParaRPr lang="en-US" i="0" dirty="0" smtClean="0"/>
              </a:p>
              <a:p>
                <a:endParaRPr lang="en-US" i="1" dirty="0" smtClean="0"/>
              </a:p>
              <a:p>
                <a:r>
                  <a:rPr lang="en-US" i="1" dirty="0" smtClean="0"/>
                  <a:t>(TCQSM 6-82)</a:t>
                </a:r>
                <a:r>
                  <a:rPr lang="en-US" i="1" dirty="0"/>
                  <a:t> </a:t>
                </a:r>
                <a:endParaRPr lang="en-US" i="1" dirty="0" smtClean="0"/>
              </a:p>
              <a:p>
                <a:endParaRPr lang="en-US" i="1" dirty="0"/>
              </a:p>
              <a:p>
                <a:endParaRPr lang="en-US" i="1" dirty="0" smtClean="0"/>
              </a:p>
              <a:p>
                <a:endParaRPr lang="en-US" dirty="0" smtClean="0"/>
              </a:p>
              <a:p>
                <a:endParaRPr lang="en-US" dirty="0"/>
              </a:p>
              <a:p>
                <a:r>
                  <a:rPr lang="en-US" i="1" dirty="0"/>
                  <a:t>A </a:t>
                </a:r>
                <a:r>
                  <a:rPr lang="en-US" dirty="0"/>
                  <a:t>planning-level estimate of the adjacent lane capacity can be made by multiplying the typical downtown lane vehicle saturation flow rate of 1,750 vehicles per lane per hour of green by the </a:t>
                </a:r>
                <a:r>
                  <a:rPr lang="en-US" i="1" dirty="0"/>
                  <a:t>g j C </a:t>
                </a:r>
                <a:r>
                  <a:rPr lang="en-US" dirty="0"/>
                  <a:t>ratio of the bus lane. Outside the downtown area, a saturation flow rate of 1,600 vehicles per lane per hour of green may be used. Consult the Highway Capacity Manual</a:t>
                </a:r>
                <a:r>
                  <a:rPr lang="en-US" i="1" dirty="0"/>
                  <a:t> </a:t>
                </a:r>
                <a:r>
                  <a:rPr lang="en-US" dirty="0"/>
                  <a:t>if a more detailed estimate of adjacent lane capacity is required.</a:t>
                </a:r>
              </a:p>
              <a:p>
                <a:r>
                  <a:rPr lang="en-US" dirty="0"/>
                  <a:t>The values provided by Equation 6-20 and Equation 6-21 result in added capacity with skip-stop operation, even when the adjacent lane is fully utilized by other vehicles, since non-stopping buses have zero dwell time at the stop. When there is no spreading of stops, there is no increase in capacity rendered by the adjacent lane, as all buses must stop at every stop.</a:t>
                </a:r>
              </a:p>
              <a:p>
                <a:endParaRPr lang="en-US" dirty="0" smtClean="0"/>
              </a:p>
            </p:txBody>
          </p:sp>
        </mc:Fallback>
      </mc:AlternateContent>
      <p:sp>
        <p:nvSpPr>
          <p:cNvPr id="10" name="Slide Image Placeholder 9"/>
          <p:cNvSpPr>
            <a:spLocks noGrp="1" noRot="1" noChangeAspect="1"/>
          </p:cNvSpPr>
          <p:nvPr>
            <p:ph type="sldImg"/>
          </p:nvPr>
        </p:nvSpPr>
        <p:spPr/>
      </p:sp>
    </p:spTree>
    <p:extLst>
      <p:ext uri="{BB962C8B-B14F-4D97-AF65-F5344CB8AC3E}">
        <p14:creationId xmlns:p14="http://schemas.microsoft.com/office/powerpoint/2010/main" val="6998756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type="body" idx="1"/>
          </p:nvPr>
        </p:nvSpPr>
        <p:spPr/>
        <p:txBody>
          <a:bodyPr>
            <a:normAutofit/>
          </a:bodyPr>
          <a:lstStyle/>
          <a:p>
            <a:r>
              <a:rPr lang="en-US" sz="1000" dirty="0">
                <a:latin typeface="Times New Roman" pitchFamily="18" charset="0"/>
                <a:cs typeface="Times New Roman" pitchFamily="18" charset="0"/>
              </a:rPr>
              <a:t>Even when the critical bus stop provides sufficient capacity for the scheduled or planned number of buses using the facility, other bus stops may not provide sufficient capacity to serve even the reduced number of buses using those stops. Therefore, the scheduled or planned volume of buses at each bus stop should be compared to the stop's capacity. If the volume exceeds the capacity, buses will queue behind the stop, resulting in poor bus speeds, schedule reliability problems, and potential traffic operations issues.</a:t>
            </a:r>
          </a:p>
          <a:p>
            <a:endParaRPr lang="en-US" sz="1000" dirty="0">
              <a:latin typeface="Times New Roman" pitchFamily="18" charset="0"/>
              <a:cs typeface="Times New Roman" pitchFamily="18" charset="0"/>
            </a:endParaRPr>
          </a:p>
          <a:p>
            <a:pPr defTabSz="891631" eaLnBrk="0" fontAlgn="base" hangingPunct="0">
              <a:spcBef>
                <a:spcPct val="30000"/>
              </a:spcBef>
              <a:spcAft>
                <a:spcPct val="0"/>
              </a:spcAft>
              <a:defRPr/>
            </a:pPr>
            <a:r>
              <a:rPr lang="en-US" baseline="0" dirty="0" smtClean="0"/>
              <a:t>TCQSM 3</a:t>
            </a:r>
            <a:r>
              <a:rPr lang="en-US" baseline="30000" dirty="0" smtClean="0"/>
              <a:t>rd</a:t>
            </a:r>
            <a:r>
              <a:rPr lang="en-US" baseline="0" dirty="0" smtClean="0"/>
              <a:t> Edition 6-83</a:t>
            </a:r>
          </a:p>
          <a:p>
            <a:endParaRPr lang="en-US" dirty="0" smtClean="0"/>
          </a:p>
        </p:txBody>
      </p:sp>
      <p:sp>
        <p:nvSpPr>
          <p:cNvPr id="10" name="Slide Image Placeholder 9"/>
          <p:cNvSpPr>
            <a:spLocks noGrp="1" noRot="1" noChangeAspect="1"/>
          </p:cNvSpPr>
          <p:nvPr>
            <p:ph type="sldImg"/>
          </p:nvPr>
        </p:nvSpPr>
        <p:spPr/>
      </p:sp>
    </p:spTree>
    <p:extLst>
      <p:ext uri="{BB962C8B-B14F-4D97-AF65-F5344CB8AC3E}">
        <p14:creationId xmlns:p14="http://schemas.microsoft.com/office/powerpoint/2010/main" val="19002205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type="body" idx="1"/>
          </p:nvPr>
        </p:nvSpPr>
        <p:spPr/>
        <p:txBody>
          <a:bodyPr>
            <a:normAutofit/>
          </a:bodyPr>
          <a:lstStyle/>
          <a:p>
            <a:r>
              <a:rPr lang="en-US" dirty="0" smtClean="0"/>
              <a:t>The capacities determined in Steps 5-7 are hourly capacities that assume that bus arrivals are spread out over the course of the hour. If bus arrivals are more concentrated during a particular portion of the hour (e.g., peaking over a 15-or 30-min period), volumes and capacities should also be checked during those peak-of-the-peak periods. For example, dividing the hourly capacity by 4 gives the maximum number of buses a loading area, bus stop, or facility can accommodate in a given 15-min period. </a:t>
            </a:r>
          </a:p>
          <a:p>
            <a:endParaRPr lang="en-US" dirty="0" smtClean="0"/>
          </a:p>
          <a:p>
            <a:r>
              <a:rPr lang="en-US" dirty="0" smtClean="0"/>
              <a:t>Transit Capacity and Quality of Service Manual, 3rd Edition ; Chapter 6, page 6-84</a:t>
            </a:r>
          </a:p>
        </p:txBody>
      </p:sp>
      <p:sp>
        <p:nvSpPr>
          <p:cNvPr id="10" name="Slide Image Placeholder 9"/>
          <p:cNvSpPr>
            <a:spLocks noGrp="1" noRot="1" noChangeAspect="1"/>
          </p:cNvSpPr>
          <p:nvPr>
            <p:ph type="sldImg"/>
          </p:nvPr>
        </p:nvSpPr>
        <p:spPr/>
      </p:sp>
    </p:spTree>
    <p:extLst>
      <p:ext uri="{BB962C8B-B14F-4D97-AF65-F5344CB8AC3E}">
        <p14:creationId xmlns:p14="http://schemas.microsoft.com/office/powerpoint/2010/main" val="7362107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Rectangle 3"/>
          <p:cNvSpPr>
            <a:spLocks noGrp="1" noChangeArrowheads="1"/>
          </p:cNvSpPr>
          <p:nvPr>
            <p:ph type="body" idx="1"/>
          </p:nvPr>
        </p:nvSpPr>
        <p:spPr/>
        <p:txBody>
          <a:bodyPr>
            <a:normAutofit/>
          </a:bodyPr>
          <a:lstStyle/>
          <a:p>
            <a:endParaRPr lang="en-US" dirty="0" smtClean="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11636284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212">
              <a:defRPr/>
            </a:pPr>
            <a:r>
              <a:rPr lang="en-US" dirty="0" smtClean="0"/>
              <a:t>First</a:t>
            </a:r>
            <a:r>
              <a:rPr lang="en-US" baseline="0" dirty="0" smtClean="0"/>
              <a:t> let’s discuss the capacity of the vehicle itself.  The vehicle width will obviously affect the amount of space, as will the design of the seating configuration.  In addition, high-floor buses have greater passenger capacity than low-floor buses due to avoiding the obstruction of wheel wells.</a:t>
            </a:r>
            <a:endParaRPr lang="en-US" dirty="0" smtClean="0"/>
          </a:p>
          <a:p>
            <a:pPr defTabSz="914212">
              <a:defRPr/>
            </a:pPr>
            <a:endParaRPr lang="en-US" dirty="0" smtClean="0"/>
          </a:p>
          <a:p>
            <a:pPr defTabSz="914212">
              <a:defRPr/>
            </a:pPr>
            <a:r>
              <a:rPr lang="en-US" dirty="0" smtClean="0"/>
              <a:t>Capacity will be lower when standees not allowed. It may</a:t>
            </a:r>
            <a:r>
              <a:rPr lang="en-US" baseline="0" dirty="0" smtClean="0"/>
              <a:t> </a:t>
            </a:r>
            <a:r>
              <a:rPr lang="en-US" dirty="0" smtClean="0"/>
              <a:t>also be necessary to provide a safety margin of unused capacity so that passengers aren’t left waiting for the next bus if the bus has more passengers than usual.</a:t>
            </a:r>
          </a:p>
        </p:txBody>
      </p:sp>
    </p:spTree>
    <p:extLst>
      <p:ext uri="{BB962C8B-B14F-4D97-AF65-F5344CB8AC3E}">
        <p14:creationId xmlns:p14="http://schemas.microsoft.com/office/powerpoint/2010/main" val="35026600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are some sample values for different vehicle types.</a:t>
            </a:r>
            <a:endParaRPr lang="en-US" dirty="0"/>
          </a:p>
        </p:txBody>
      </p:sp>
    </p:spTree>
    <p:extLst>
      <p:ext uri="{BB962C8B-B14F-4D97-AF65-F5344CB8AC3E}">
        <p14:creationId xmlns:p14="http://schemas.microsoft.com/office/powerpoint/2010/main" val="13129972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42" name="Rectangle 2"/>
          <p:cNvSpPr>
            <a:spLocks noGrp="1" noRot="1" noChangeAspect="1" noChangeArrowheads="1" noTextEdit="1"/>
          </p:cNvSpPr>
          <p:nvPr>
            <p:ph type="sldImg"/>
          </p:nvPr>
        </p:nvSpPr>
        <p:spPr>
          <a:xfrm>
            <a:off x="1150938" y="692150"/>
            <a:ext cx="4556125" cy="3417888"/>
          </a:xfrm>
          <a:ln/>
        </p:spPr>
      </p:sp>
      <p:sp>
        <p:nvSpPr>
          <p:cNvPr id="471043" name="Rectangle 3"/>
          <p:cNvSpPr>
            <a:spLocks noGrp="1" noChangeArrowheads="1"/>
          </p:cNvSpPr>
          <p:nvPr>
            <p:ph type="body" idx="1"/>
          </p:nvPr>
        </p:nvSpPr>
        <p:spPr/>
        <p:txBody>
          <a:bodyPr/>
          <a:lstStyle/>
          <a:p>
            <a:r>
              <a:rPr lang="en-US" dirty="0" smtClean="0"/>
              <a:t>Capacity will be lower when standees not allowed. The agency </a:t>
            </a:r>
            <a:r>
              <a:rPr lang="en-US" baseline="0" dirty="0" smtClean="0"/>
              <a:t>m</a:t>
            </a:r>
            <a:r>
              <a:rPr lang="en-US" dirty="0" smtClean="0"/>
              <a:t>ay also need to provide a safety margin of unused capacity so that passengers aren’t left waiting for the next bus if the bus has more passengers than usual.</a:t>
            </a:r>
          </a:p>
          <a:p>
            <a:endParaRPr lang="en-US" dirty="0" smtClean="0"/>
          </a:p>
          <a:p>
            <a:r>
              <a:rPr lang="en-US" dirty="0" smtClean="0"/>
              <a:t>Maximum schedule load is synonymous with “capacity,” assuming a reasonable number of standees. It represents the upper limit for scheduling purposes. Maximum schedule loads are typically 125 to 150% of a bus’s seating capacity, for example 54 to 64 passengers on a typical 40-foot (12-meter) bus. </a:t>
            </a:r>
          </a:p>
          <a:p>
            <a:endParaRPr lang="en-US" dirty="0" smtClean="0"/>
          </a:p>
          <a:p>
            <a:r>
              <a:rPr lang="en-US" dirty="0" smtClean="0"/>
              <a:t>Maximum schedule load is synonymous with “capacity,” assuming a reasonable number of standees. It represents the upper limit for scheduling purposes. Maximum schedule loads are typically 125 to 150% of a bus’s seating capacity, for example 54 to 64 passengers on a typical 40-foot (12-meter) bus. </a:t>
            </a:r>
            <a:r>
              <a:rPr lang="en-US" i="1" dirty="0" smtClean="0"/>
              <a:t>Therefore, crush loads should not be used for transit capacity calculations. </a:t>
            </a:r>
            <a:endParaRPr lang="en-US" dirty="0" smtClean="0"/>
          </a:p>
          <a:p>
            <a:endParaRPr lang="en-US" dirty="0" smtClean="0"/>
          </a:p>
          <a:p>
            <a:r>
              <a:rPr lang="en-US" dirty="0" smtClean="0"/>
              <a:t>Image:</a:t>
            </a:r>
          </a:p>
          <a:p>
            <a:r>
              <a:rPr lang="en-US" dirty="0" smtClean="0"/>
              <a:t>http://www.flickr.com/photos/safetyguy1656/4533351126/</a:t>
            </a:r>
            <a:endParaRPr lang="en-US" dirty="0"/>
          </a:p>
        </p:txBody>
      </p:sp>
    </p:spTree>
    <p:extLst>
      <p:ext uri="{BB962C8B-B14F-4D97-AF65-F5344CB8AC3E}">
        <p14:creationId xmlns:p14="http://schemas.microsoft.com/office/powerpoint/2010/main" val="7078728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3"/>
          <p:cNvSpPr>
            <a:spLocks noGrp="1" noChangeArrowheads="1"/>
          </p:cNvSpPr>
          <p:nvPr>
            <p:ph type="body" idx="1"/>
          </p:nvPr>
        </p:nvSpPr>
        <p:spPr/>
        <p:txBody>
          <a:bodyPr>
            <a:normAutofit/>
          </a:bodyPr>
          <a:lstStyle/>
          <a:p>
            <a:r>
              <a:rPr lang="en-US" smtClean="0"/>
              <a:t>Capacity issues affect all sizes of systems—whether just on one particular route, or for service to the county fair </a:t>
            </a:r>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30995110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42686052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090" name="Rectangle 2"/>
          <p:cNvSpPr>
            <a:spLocks noGrp="1" noRot="1" noChangeAspect="1" noChangeArrowheads="1" noTextEdit="1"/>
          </p:cNvSpPr>
          <p:nvPr>
            <p:ph type="sldImg"/>
          </p:nvPr>
        </p:nvSpPr>
        <p:spPr>
          <a:xfrm>
            <a:off x="1150938" y="692150"/>
            <a:ext cx="4556125" cy="3417888"/>
          </a:xfrm>
          <a:ln/>
        </p:spPr>
      </p:sp>
      <p:sp>
        <p:nvSpPr>
          <p:cNvPr id="473091" name="Rectangle 3"/>
          <p:cNvSpPr>
            <a:spLocks noGrp="1" noChangeArrowheads="1"/>
          </p:cNvSpPr>
          <p:nvPr>
            <p:ph type="body" idx="1"/>
          </p:nvPr>
        </p:nvSpPr>
        <p:spPr/>
        <p:txBody>
          <a:bodyPr/>
          <a:lstStyle/>
          <a:p>
            <a:r>
              <a:rPr lang="en-US" dirty="0" smtClean="0"/>
              <a:t>Travelers do not typically</a:t>
            </a:r>
            <a:r>
              <a:rPr lang="en-US" baseline="0" dirty="0" smtClean="0"/>
              <a:t> arrive at a bus stop at an even rate – they often come in groups or peak at certain times.</a:t>
            </a:r>
          </a:p>
          <a:p>
            <a:endParaRPr lang="en-US" baseline="0" dirty="0" smtClean="0"/>
          </a:p>
          <a:p>
            <a:r>
              <a:rPr lang="en-US" baseline="0" dirty="0" smtClean="0"/>
              <a:t>As a result, capacity needs to serve a peak ridership that may only occur for a brief period of time.</a:t>
            </a:r>
            <a:endParaRPr lang="en-US" dirty="0"/>
          </a:p>
        </p:txBody>
      </p:sp>
    </p:spTree>
    <p:extLst>
      <p:ext uri="{BB962C8B-B14F-4D97-AF65-F5344CB8AC3E}">
        <p14:creationId xmlns:p14="http://schemas.microsoft.com/office/powerpoint/2010/main" val="5013688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Rectangle 3"/>
          <p:cNvSpPr>
            <a:spLocks noGrp="1" noChangeArrowheads="1"/>
          </p:cNvSpPr>
          <p:nvPr>
            <p:ph type="body" idx="1"/>
          </p:nvPr>
        </p:nvSpPr>
        <p:spPr/>
        <p:txBody>
          <a:bodyPr>
            <a:normAutofit/>
          </a:bodyPr>
          <a:lstStyle/>
          <a:p>
            <a:r>
              <a:rPr lang="en-US" dirty="0" smtClean="0"/>
              <a:t>Capacity will be lower when standees not allowed. May also need to provide a safety margin of unused capacity so that passengers aren’t left waiting for the next bus if the bus has more passengers than usual.</a:t>
            </a:r>
          </a:p>
          <a:p>
            <a:endParaRPr lang="en-US" dirty="0" smtClean="0"/>
          </a:p>
          <a:p>
            <a:r>
              <a:rPr lang="en-US" dirty="0" smtClean="0"/>
              <a:t>Image:</a:t>
            </a:r>
          </a:p>
          <a:p>
            <a:r>
              <a:rPr lang="en-US" dirty="0" smtClean="0"/>
              <a:t>http://www.flickr.com/photos/benchilada/2467374335/</a:t>
            </a:r>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10499755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3"/>
          <p:cNvSpPr>
            <a:spLocks noGrp="1" noChangeArrowheads="1"/>
          </p:cNvSpPr>
          <p:nvPr>
            <p:ph type="body" idx="1"/>
          </p:nvPr>
        </p:nvSpPr>
        <p:spPr/>
        <p:txBody>
          <a:bodyPr>
            <a:normAutofit/>
          </a:bodyPr>
          <a:lstStyle/>
          <a:p>
            <a:r>
              <a:rPr lang="en-US" dirty="0" smtClean="0"/>
              <a:t>The bus speed</a:t>
            </a:r>
            <a:r>
              <a:rPr lang="en-US" baseline="0" dirty="0" smtClean="0"/>
              <a:t> </a:t>
            </a:r>
            <a:r>
              <a:rPr lang="en-US" dirty="0" smtClean="0"/>
              <a:t>calculation process has eight main steps. This parallels the bus capacity calculation process.</a:t>
            </a:r>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1461386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Rectangle 2"/>
          <p:cNvSpPr>
            <a:spLocks noGrp="1" noRot="1" noChangeAspect="1" noChangeArrowheads="1" noTextEdit="1"/>
          </p:cNvSpPr>
          <p:nvPr>
            <p:ph type="sldImg"/>
          </p:nvPr>
        </p:nvSpPr>
        <p:spPr>
          <a:xfrm>
            <a:off x="1150938" y="692150"/>
            <a:ext cx="4556125" cy="3417888"/>
          </a:xfrm>
          <a:ln/>
        </p:spPr>
      </p:sp>
      <p:sp>
        <p:nvSpPr>
          <p:cNvPr id="487427" name="Rectangle 3"/>
          <p:cNvSpPr>
            <a:spLocks noGrp="1" noChangeArrowheads="1"/>
          </p:cNvSpPr>
          <p:nvPr>
            <p:ph type="body" idx="1"/>
          </p:nvPr>
        </p:nvSpPr>
        <p:spPr/>
        <p:txBody>
          <a:bodyPr/>
          <a:lstStyle/>
          <a:p>
            <a:r>
              <a:rPr lang="en-US" dirty="0" smtClean="0"/>
              <a:t>Transit Capacity and Quality of Service Manual, 3rd Edition , Chapter 6, page 6-87</a:t>
            </a:r>
            <a:endParaRPr lang="en-US" dirty="0"/>
          </a:p>
        </p:txBody>
      </p:sp>
    </p:spTree>
    <p:extLst>
      <p:ext uri="{BB962C8B-B14F-4D97-AF65-F5344CB8AC3E}">
        <p14:creationId xmlns:p14="http://schemas.microsoft.com/office/powerpoint/2010/main" val="7873857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Rectangle 2"/>
          <p:cNvSpPr>
            <a:spLocks noGrp="1" noRot="1" noChangeAspect="1" noChangeArrowheads="1" noTextEdit="1"/>
          </p:cNvSpPr>
          <p:nvPr>
            <p:ph type="sldImg"/>
          </p:nvPr>
        </p:nvSpPr>
        <p:spPr>
          <a:xfrm>
            <a:off x="1150938" y="692150"/>
            <a:ext cx="4556125" cy="3417888"/>
          </a:xfrm>
          <a:ln/>
        </p:spPr>
      </p:sp>
      <p:sp>
        <p:nvSpPr>
          <p:cNvPr id="487427" name="Rectangle 3"/>
          <p:cNvSpPr>
            <a:spLocks noGrp="1" noChangeArrowheads="1"/>
          </p:cNvSpPr>
          <p:nvPr>
            <p:ph type="body" idx="1"/>
          </p:nvPr>
        </p:nvSpPr>
        <p:spPr/>
        <p:txBody>
          <a:bodyPr/>
          <a:lstStyle/>
          <a:p>
            <a:r>
              <a:rPr lang="en-US" sz="1000" dirty="0">
                <a:latin typeface="Times New Roman" pitchFamily="18" charset="0"/>
                <a:cs typeface="Times New Roman" pitchFamily="18" charset="0"/>
              </a:rPr>
              <a:t>The following data are required for each section of the facility:</a:t>
            </a:r>
          </a:p>
          <a:p>
            <a:pPr marL="167181" indent="-167181">
              <a:buFont typeface="Arial" panose="020B0604020202020204" pitchFamily="34" charset="0"/>
              <a:buChar char="•"/>
            </a:pPr>
            <a:r>
              <a:rPr lang="en-US" sz="1000" dirty="0">
                <a:latin typeface="Times New Roman" pitchFamily="18" charset="0"/>
                <a:cs typeface="Times New Roman" pitchFamily="18" charset="0"/>
              </a:rPr>
              <a:t>Average stop spacing (stop/mi, stop/km)</a:t>
            </a:r>
          </a:p>
          <a:p>
            <a:pPr marL="167181" indent="-167181">
              <a:buFont typeface="Arial" panose="020B0604020202020204" pitchFamily="34" charset="0"/>
              <a:buChar char="•"/>
            </a:pPr>
            <a:r>
              <a:rPr lang="en-US" sz="1000" dirty="0">
                <a:latin typeface="Times New Roman" pitchFamily="18" charset="0"/>
                <a:cs typeface="Times New Roman" pitchFamily="18" charset="0"/>
              </a:rPr>
              <a:t>Average dwell time (s/bus/stop)</a:t>
            </a:r>
          </a:p>
          <a:p>
            <a:pPr marL="167181" indent="-167181">
              <a:buFont typeface="Arial" panose="020B0604020202020204" pitchFamily="34" charset="0"/>
              <a:buChar char="•"/>
            </a:pPr>
            <a:r>
              <a:rPr lang="en-US" sz="1000" dirty="0">
                <a:latin typeface="Times New Roman" pitchFamily="18" charset="0"/>
                <a:cs typeface="Times New Roman" pitchFamily="18" charset="0"/>
              </a:rPr>
              <a:t>Scheduled number of buses at the critical stop (s) (bus/h)</a:t>
            </a:r>
          </a:p>
          <a:p>
            <a:pPr marL="167181" indent="-167181">
              <a:buFont typeface="Arial" panose="020B0604020202020204" pitchFamily="34" charset="0"/>
              <a:buChar char="•"/>
            </a:pPr>
            <a:r>
              <a:rPr lang="en-US" sz="1000" dirty="0">
                <a:latin typeface="Times New Roman" pitchFamily="18" charset="0"/>
                <a:cs typeface="Times New Roman" pitchFamily="18" charset="0"/>
              </a:rPr>
              <a:t>Traffic signal timing and spacing (typical, signals set for bus progression, signals more frequent than bus stops)</a:t>
            </a:r>
          </a:p>
          <a:p>
            <a:pPr marL="167181" indent="-167181">
              <a:buFont typeface="Arial" panose="020B0604020202020204" pitchFamily="34" charset="0"/>
              <a:buChar char="•"/>
            </a:pPr>
            <a:r>
              <a:rPr lang="en-US" sz="1000" dirty="0">
                <a:latin typeface="Times New Roman" pitchFamily="18" charset="0"/>
                <a:cs typeface="Times New Roman" pitchFamily="18" charset="0"/>
              </a:rPr>
              <a:t>Traffic interference (general traffic prohibited, bus lane with right-turn lanes, bus lane with traffic/parking blockage, mixed traffic).</a:t>
            </a:r>
            <a:endParaRPr lang="en-US" dirty="0"/>
          </a:p>
        </p:txBody>
      </p:sp>
    </p:spTree>
    <p:extLst>
      <p:ext uri="{BB962C8B-B14F-4D97-AF65-F5344CB8AC3E}">
        <p14:creationId xmlns:p14="http://schemas.microsoft.com/office/powerpoint/2010/main" val="75440532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Rectangle 2"/>
          <p:cNvSpPr>
            <a:spLocks noGrp="1" noRot="1" noChangeAspect="1" noChangeArrowheads="1" noTextEdit="1"/>
          </p:cNvSpPr>
          <p:nvPr>
            <p:ph type="sldImg"/>
          </p:nvPr>
        </p:nvSpPr>
        <p:spPr>
          <a:xfrm>
            <a:off x="1150938" y="692150"/>
            <a:ext cx="4556125" cy="3417888"/>
          </a:xfrm>
          <a:ln/>
        </p:spPr>
      </p:sp>
      <p:sp>
        <p:nvSpPr>
          <p:cNvPr id="487427"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55342055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Rectangle 2"/>
          <p:cNvSpPr>
            <a:spLocks noGrp="1" noRot="1" noChangeAspect="1" noChangeArrowheads="1" noTextEdit="1"/>
          </p:cNvSpPr>
          <p:nvPr>
            <p:ph type="sldImg"/>
          </p:nvPr>
        </p:nvSpPr>
        <p:spPr>
          <a:xfrm>
            <a:off x="1150938" y="692150"/>
            <a:ext cx="4556125" cy="3417888"/>
          </a:xfrm>
          <a:ln/>
        </p:spPr>
      </p:sp>
      <p:sp>
        <p:nvSpPr>
          <p:cNvPr id="487427"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66727305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Rectangle 2"/>
          <p:cNvSpPr>
            <a:spLocks noGrp="1" noRot="1" noChangeAspect="1" noChangeArrowheads="1" noTextEdit="1"/>
          </p:cNvSpPr>
          <p:nvPr>
            <p:ph type="sldImg"/>
          </p:nvPr>
        </p:nvSpPr>
        <p:spPr>
          <a:xfrm>
            <a:off x="1150938" y="692150"/>
            <a:ext cx="4556125" cy="3417888"/>
          </a:xfrm>
          <a:ln/>
        </p:spPr>
      </p:sp>
      <p:sp>
        <p:nvSpPr>
          <p:cNvPr id="487427"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8168128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Rectangle 2"/>
          <p:cNvSpPr>
            <a:spLocks noGrp="1" noRot="1" noChangeAspect="1" noChangeArrowheads="1" noTextEdit="1"/>
          </p:cNvSpPr>
          <p:nvPr>
            <p:ph type="sldImg"/>
          </p:nvPr>
        </p:nvSpPr>
        <p:spPr>
          <a:xfrm>
            <a:off x="1150938" y="692150"/>
            <a:ext cx="4556125" cy="3417888"/>
          </a:xfrm>
          <a:ln/>
        </p:spPr>
      </p:sp>
      <p:sp>
        <p:nvSpPr>
          <p:cNvPr id="487427" name="Rectangle 3"/>
          <p:cNvSpPr>
            <a:spLocks noGrp="1" noChangeArrowheads="1"/>
          </p:cNvSpPr>
          <p:nvPr>
            <p:ph type="body" idx="1"/>
          </p:nvPr>
        </p:nvSpPr>
        <p:spPr/>
        <p:txBody>
          <a:bodyPr/>
          <a:lstStyle/>
          <a:p>
            <a:r>
              <a:rPr lang="en-US" dirty="0" smtClean="0"/>
              <a:t>Calculated using the method given</a:t>
            </a:r>
            <a:r>
              <a:rPr lang="en-US" baseline="0" dirty="0" smtClean="0"/>
              <a:t> in TCQSM</a:t>
            </a:r>
            <a:endParaRPr lang="en-US" dirty="0"/>
          </a:p>
        </p:txBody>
      </p:sp>
    </p:spTree>
    <p:extLst>
      <p:ext uri="{BB962C8B-B14F-4D97-AF65-F5344CB8AC3E}">
        <p14:creationId xmlns:p14="http://schemas.microsoft.com/office/powerpoint/2010/main" val="14795156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Definition of vehicle capacity from the TCQSM</a:t>
            </a:r>
            <a:endParaRPr lang="en-US" dirty="0"/>
          </a:p>
        </p:txBody>
      </p:sp>
    </p:spTree>
    <p:extLst>
      <p:ext uri="{BB962C8B-B14F-4D97-AF65-F5344CB8AC3E}">
        <p14:creationId xmlns:p14="http://schemas.microsoft.com/office/powerpoint/2010/main" val="265998761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Rectangle 2"/>
          <p:cNvSpPr>
            <a:spLocks noGrp="1" noRot="1" noChangeAspect="1" noChangeArrowheads="1" noTextEdit="1"/>
          </p:cNvSpPr>
          <p:nvPr>
            <p:ph type="sldImg"/>
          </p:nvPr>
        </p:nvSpPr>
        <p:spPr>
          <a:xfrm>
            <a:off x="1150938" y="692150"/>
            <a:ext cx="4556125" cy="3417888"/>
          </a:xfrm>
          <a:ln/>
        </p:spPr>
      </p:sp>
      <p:sp>
        <p:nvSpPr>
          <p:cNvPr id="487427" name="Rectangle 3"/>
          <p:cNvSpPr>
            <a:spLocks noGrp="1" noChangeArrowheads="1"/>
          </p:cNvSpPr>
          <p:nvPr>
            <p:ph type="body" idx="1"/>
          </p:nvPr>
        </p:nvSpPr>
        <p:spPr/>
        <p:txBody>
          <a:bodyPr/>
          <a:lstStyle/>
          <a:p>
            <a:r>
              <a:rPr lang="en-US" dirty="0" smtClean="0"/>
              <a:t>Source: TCQSM 6-90</a:t>
            </a:r>
            <a:endParaRPr lang="en-US" dirty="0"/>
          </a:p>
        </p:txBody>
      </p:sp>
    </p:spTree>
    <p:extLst>
      <p:ext uri="{BB962C8B-B14F-4D97-AF65-F5344CB8AC3E}">
        <p14:creationId xmlns:p14="http://schemas.microsoft.com/office/powerpoint/2010/main" val="33870968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Rectangle 2"/>
          <p:cNvSpPr>
            <a:spLocks noGrp="1" noRot="1" noChangeAspect="1" noChangeArrowheads="1" noTextEdit="1"/>
          </p:cNvSpPr>
          <p:nvPr>
            <p:ph type="sldImg"/>
          </p:nvPr>
        </p:nvSpPr>
        <p:spPr>
          <a:xfrm>
            <a:off x="1150938" y="692150"/>
            <a:ext cx="4556125" cy="3417888"/>
          </a:xfrm>
          <a:ln/>
        </p:spPr>
      </p:sp>
      <p:sp>
        <p:nvSpPr>
          <p:cNvPr id="487427" name="Rectangle 3"/>
          <p:cNvSpPr>
            <a:spLocks noGrp="1" noChangeArrowheads="1"/>
          </p:cNvSpPr>
          <p:nvPr>
            <p:ph type="body" idx="1"/>
          </p:nvPr>
        </p:nvSpPr>
        <p:spPr/>
        <p:txBody>
          <a:bodyPr/>
          <a:lstStyle/>
          <a:p>
            <a:r>
              <a:rPr lang="en-US" dirty="0" smtClean="0"/>
              <a:t>Source: TCQSM 6-90</a:t>
            </a:r>
            <a:endParaRPr lang="en-US" dirty="0"/>
          </a:p>
        </p:txBody>
      </p:sp>
    </p:spTree>
    <p:extLst>
      <p:ext uri="{BB962C8B-B14F-4D97-AF65-F5344CB8AC3E}">
        <p14:creationId xmlns:p14="http://schemas.microsoft.com/office/powerpoint/2010/main" val="40767612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Rectangle 2"/>
          <p:cNvSpPr>
            <a:spLocks noGrp="1" noRot="1" noChangeAspect="1" noChangeArrowheads="1" noTextEdit="1"/>
          </p:cNvSpPr>
          <p:nvPr>
            <p:ph type="sldImg"/>
          </p:nvPr>
        </p:nvSpPr>
        <p:spPr>
          <a:xfrm>
            <a:off x="1150938" y="692150"/>
            <a:ext cx="4556125" cy="3417888"/>
          </a:xfrm>
          <a:ln/>
        </p:spPr>
      </p:sp>
      <p:sp>
        <p:nvSpPr>
          <p:cNvPr id="487427" name="Rectangle 3"/>
          <p:cNvSpPr>
            <a:spLocks noGrp="1" noChangeArrowheads="1"/>
          </p:cNvSpPr>
          <p:nvPr>
            <p:ph type="body" idx="1"/>
          </p:nvPr>
        </p:nvSpPr>
        <p:spPr/>
        <p:txBody>
          <a:bodyPr/>
          <a:lstStyle/>
          <a:p>
            <a:r>
              <a:rPr lang="en-US" sz="1000" dirty="0">
                <a:latin typeface="Times New Roman" pitchFamily="18" charset="0"/>
                <a:cs typeface="Times New Roman" pitchFamily="18" charset="0"/>
              </a:rPr>
              <a:t>Skip-stop operation spreads buses out among a series of bus stops, allowing for an increase in speeds. The analytical procedure accounts for the skip-stop operations by considering only the bus stops in the skip-stop pattern. For example, if bus stops are located 400ft (125m) apart (say a stop at each intersection), a two-block skip-stop pattern provides 800ft (250m) between stops for a bus using that pattern. A bus with a two-block stop pattern would be able to proceed faster than a bus with a one-block stop pattern. However, some of this increase will be offset by increases in dwell times, as each stop will have to accommodate more passengers.</a:t>
            </a:r>
          </a:p>
          <a:p>
            <a:endParaRPr lang="en-US" sz="1000" dirty="0">
              <a:latin typeface="Times New Roman" pitchFamily="18" charset="0"/>
              <a:cs typeface="Times New Roman" pitchFamily="18" charset="0"/>
            </a:endParaRPr>
          </a:p>
          <a:p>
            <a:r>
              <a:rPr lang="en-US" sz="1000" dirty="0">
                <a:latin typeface="Times New Roman" pitchFamily="18" charset="0"/>
                <a:cs typeface="Times New Roman" pitchFamily="18" charset="0"/>
              </a:rPr>
              <a:t>The ability of buses to leave the curb lane to pass stopped vehicles is another factor in the ability to attain an increase in speed. This ability depends on the availability of an adjacent lane or the provision of an off-line bus stop. Where dual bus lanes or off-line bus stops are provided, the anticipated bus speed can be calculated using the distance between the bus stops served. Where congestion in the adjacent lane results in essentially no passing-lane availability, the buses will progress as if they were stopping I at each stop with a zero dwell time at the intermediate stops. When partial use of the adjacent lane is available, the bus speed will be somewhere in between.</a:t>
            </a:r>
          </a:p>
          <a:p>
            <a:endParaRPr lang="en-US" sz="1000" dirty="0">
              <a:latin typeface="Times New Roman" pitchFamily="18" charset="0"/>
              <a:cs typeface="Times New Roman" pitchFamily="18" charset="0"/>
            </a:endParaRPr>
          </a:p>
          <a:p>
            <a:r>
              <a:rPr lang="en-US" dirty="0" smtClean="0"/>
              <a:t>Source: TCQSM 6-90</a:t>
            </a:r>
            <a:endParaRPr lang="en-US" dirty="0"/>
          </a:p>
        </p:txBody>
      </p:sp>
    </p:spTree>
    <p:extLst>
      <p:ext uri="{BB962C8B-B14F-4D97-AF65-F5344CB8AC3E}">
        <p14:creationId xmlns:p14="http://schemas.microsoft.com/office/powerpoint/2010/main" val="170986801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Rectangle 2"/>
          <p:cNvSpPr>
            <a:spLocks noGrp="1" noRot="1" noChangeAspect="1" noChangeArrowheads="1" noTextEdit="1"/>
          </p:cNvSpPr>
          <p:nvPr>
            <p:ph type="sldImg"/>
          </p:nvPr>
        </p:nvSpPr>
        <p:spPr>
          <a:xfrm>
            <a:off x="1150938" y="692150"/>
            <a:ext cx="4556125" cy="3417888"/>
          </a:xfrm>
          <a:ln/>
        </p:spPr>
      </p:sp>
      <p:sp>
        <p:nvSpPr>
          <p:cNvPr id="487427" name="Rectangle 3"/>
          <p:cNvSpPr>
            <a:spLocks noGrp="1" noChangeArrowheads="1"/>
          </p:cNvSpPr>
          <p:nvPr>
            <p:ph type="body" idx="1"/>
          </p:nvPr>
        </p:nvSpPr>
        <p:spPr/>
        <p:txBody>
          <a:bodyPr/>
          <a:lstStyle/>
          <a:p>
            <a:r>
              <a:rPr lang="en-US" dirty="0" smtClean="0"/>
              <a:t>This table illustrated the effects of increasing bus volumes on bus speeds. There is no effect on bus speeds until one-half of the bus lane's maximum bus capacity is in use. As scheduled bus volumes increase further, bus speeds begin to drop as buses interfere with the ability of each other to enter and exit bus stops and to pass. When a bus lane's maximum capacity is scheduled, achievable speeds are approximately half of what they could be at lower bus scheduled volumes. </a:t>
            </a:r>
          </a:p>
          <a:p>
            <a:endParaRPr lang="en-US" dirty="0" smtClean="0"/>
          </a:p>
          <a:p>
            <a:r>
              <a:rPr lang="en-US" dirty="0" smtClean="0"/>
              <a:t>Source: TCQSM 6-93</a:t>
            </a:r>
            <a:endParaRPr lang="en-US" dirty="0"/>
          </a:p>
        </p:txBody>
      </p:sp>
    </p:spTree>
    <p:extLst>
      <p:ext uri="{BB962C8B-B14F-4D97-AF65-F5344CB8AC3E}">
        <p14:creationId xmlns:p14="http://schemas.microsoft.com/office/powerpoint/2010/main" val="94704119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Rectangle 2"/>
          <p:cNvSpPr>
            <a:spLocks noGrp="1" noRot="1" noChangeAspect="1" noChangeArrowheads="1" noTextEdit="1"/>
          </p:cNvSpPr>
          <p:nvPr>
            <p:ph type="sldImg"/>
          </p:nvPr>
        </p:nvSpPr>
        <p:spPr>
          <a:xfrm>
            <a:off x="1150938" y="692150"/>
            <a:ext cx="4556125" cy="3417888"/>
          </a:xfrm>
          <a:ln/>
        </p:spPr>
      </p:sp>
      <p:sp>
        <p:nvSpPr>
          <p:cNvPr id="487427"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51104914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Rectangle 2"/>
          <p:cNvSpPr>
            <a:spLocks noGrp="1" noRot="1" noChangeAspect="1" noChangeArrowheads="1" noTextEdit="1"/>
          </p:cNvSpPr>
          <p:nvPr>
            <p:ph type="sldImg"/>
          </p:nvPr>
        </p:nvSpPr>
        <p:spPr>
          <a:xfrm>
            <a:off x="1150938" y="692150"/>
            <a:ext cx="4556125" cy="3417888"/>
          </a:xfrm>
          <a:ln/>
        </p:spPr>
      </p:sp>
      <p:sp>
        <p:nvSpPr>
          <p:cNvPr id="487427"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7112800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3"/>
          <p:cNvSpPr>
            <a:spLocks noGrp="1" noChangeArrowheads="1"/>
          </p:cNvSpPr>
          <p:nvPr>
            <p:ph type="body" idx="1"/>
          </p:nvPr>
        </p:nvSpPr>
        <p:spPr/>
        <p:txBody>
          <a:bodyPr>
            <a:normAutofit/>
          </a:bodyPr>
          <a:lstStyle/>
          <a:p>
            <a:r>
              <a:rPr lang="en-US" dirty="0" smtClean="0"/>
              <a:t>The bus capacity calculation process has three main steps. The capacity of individual loading areas at a bus stop influences the overall bus stop capacity. The critical bus stop capacity influences the bus facility capacity. </a:t>
            </a:r>
          </a:p>
          <a:p>
            <a:endParaRPr lang="en-US" dirty="0" smtClean="0"/>
          </a:p>
          <a:p>
            <a:r>
              <a:rPr lang="en-US" dirty="0" smtClean="0"/>
              <a:t>(A “loading area” is a position at a curb where a bus can load and unload passengers. A bus stop will consist of one or more loading areas.)</a:t>
            </a:r>
          </a:p>
          <a:p>
            <a:endParaRPr lang="en-US" dirty="0" smtClean="0"/>
          </a:p>
          <a:p>
            <a:r>
              <a:rPr lang="en-US" dirty="0" smtClean="0"/>
              <a:t>Note that if you desire</a:t>
            </a:r>
            <a:r>
              <a:rPr lang="en-US" baseline="0" dirty="0" smtClean="0"/>
              <a:t> person capacity rather than vehicle capacity, this adds one more step.</a:t>
            </a:r>
            <a:endParaRPr lang="en-US" dirty="0" smtClean="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15450873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3"/>
          <p:cNvSpPr>
            <a:spLocks noGrp="1" noChangeArrowheads="1"/>
          </p:cNvSpPr>
          <p:nvPr>
            <p:ph type="body" idx="1"/>
          </p:nvPr>
        </p:nvSpPr>
        <p:spPr/>
        <p:txBody>
          <a:bodyPr>
            <a:normAutofit/>
          </a:bodyPr>
          <a:lstStyle/>
          <a:p>
            <a:r>
              <a:rPr lang="en-US" dirty="0" smtClean="0"/>
              <a:t>These are the key factors that</a:t>
            </a:r>
            <a:r>
              <a:rPr lang="en-US" baseline="0" dirty="0" smtClean="0"/>
              <a:t> will affect the capacity of a loading area.  </a:t>
            </a:r>
            <a:endParaRPr lang="en-US" dirty="0" smtClean="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10420462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Rectangle 3"/>
          <p:cNvSpPr>
            <a:spLocks noGrp="1" noChangeArrowheads="1"/>
          </p:cNvSpPr>
          <p:nvPr>
            <p:ph type="body" idx="1"/>
          </p:nvPr>
        </p:nvSpPr>
        <p:spPr/>
        <p:txBody>
          <a:bodyPr>
            <a:normAutofit/>
          </a:bodyPr>
          <a:lstStyle/>
          <a:p>
            <a:pPr defTabSz="895759">
              <a:defRPr/>
            </a:pPr>
            <a:r>
              <a:rPr lang="en-US" dirty="0" smtClean="0"/>
              <a:t>To</a:t>
            </a:r>
            <a:r>
              <a:rPr lang="en-US" baseline="0" dirty="0" smtClean="0"/>
              <a:t> move from loading area capacity to bus stop capacity, you must take into consideration the number of loading areas provided.</a:t>
            </a:r>
            <a:endParaRPr lang="en-US" dirty="0" smtClean="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36131775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3"/>
          <p:cNvSpPr>
            <a:spLocks noGrp="1" noChangeArrowheads="1"/>
          </p:cNvSpPr>
          <p:nvPr>
            <p:ph type="body" idx="1"/>
          </p:nvPr>
        </p:nvSpPr>
        <p:spPr/>
        <p:txBody>
          <a:bodyPr>
            <a:normAutofit/>
          </a:bodyPr>
          <a:lstStyle/>
          <a:p>
            <a:pPr defTabSz="895759">
              <a:defRPr/>
            </a:pPr>
            <a:r>
              <a:rPr lang="en-US" dirty="0" smtClean="0"/>
              <a:t>To</a:t>
            </a:r>
            <a:r>
              <a:rPr lang="en-US" baseline="0" dirty="0" smtClean="0"/>
              <a:t> move from bus stop capacity to bus facility capacity, you must identify the critical bus stop and consider delaying factors such as traffic congestion.</a:t>
            </a:r>
            <a:endParaRPr lang="en-US" dirty="0" smtClean="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18802994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4800" cap="all" baseline="0"/>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72200" y="609601"/>
            <a:ext cx="2411539" cy="911188"/>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295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752600"/>
            <a:ext cx="38100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752600"/>
            <a:ext cx="38100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00500"/>
            <a:ext cx="38100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noChangeArrowheads="1"/>
          </p:cNvSpPr>
          <p:nvPr>
            <p:ph type="sldNum" sz="quarter" idx="10"/>
          </p:nvPr>
        </p:nvSpPr>
        <p:spPr>
          <a:xfrm>
            <a:off x="8531788" y="5648960"/>
            <a:ext cx="548640" cy="396240"/>
          </a:xfrm>
          <a:prstGeom prst="bracketPair">
            <a:avLst>
              <a:gd name="adj" fmla="val 17949"/>
            </a:avLst>
          </a:prstGeom>
          <a:ln/>
        </p:spPr>
        <p:txBody>
          <a:bodyPr/>
          <a:lstStyle>
            <a:lvl1pPr>
              <a:defRPr/>
            </a:lvl1pPr>
          </a:lstStyle>
          <a:p>
            <a:pPr>
              <a:defRPr/>
            </a:pPr>
            <a:fld id="{AAECB1DD-265B-3A4A-B926-F28A7408B8F7}" type="slidenum">
              <a:rPr lang="en-US"/>
              <a:pPr>
                <a:defRPr/>
              </a:pPr>
              <a:t>‹#›</a:t>
            </a:fld>
            <a:endParaRPr lang="en-US"/>
          </a:p>
        </p:txBody>
      </p:sp>
    </p:spTree>
    <p:extLst>
      <p:ext uri="{BB962C8B-B14F-4D97-AF65-F5344CB8AC3E}">
        <p14:creationId xmlns:p14="http://schemas.microsoft.com/office/powerpoint/2010/main" val="1897906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29540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685800" y="1752600"/>
            <a:ext cx="7772400" cy="4343400"/>
          </a:xfrm>
        </p:spPr>
        <p:txBody>
          <a:bodyPr/>
          <a:lstStyle/>
          <a:p>
            <a:pPr lvl="0"/>
            <a:endParaRPr lang="en-US" noProof="0" dirty="0" smtClean="0"/>
          </a:p>
        </p:txBody>
      </p:sp>
      <p:sp>
        <p:nvSpPr>
          <p:cNvPr id="4" name="Rectangle 6"/>
          <p:cNvSpPr>
            <a:spLocks noGrp="1" noChangeArrowheads="1"/>
          </p:cNvSpPr>
          <p:nvPr>
            <p:ph type="sldNum" sz="quarter" idx="10"/>
          </p:nvPr>
        </p:nvSpPr>
        <p:spPr>
          <a:xfrm>
            <a:off x="8531788" y="5648960"/>
            <a:ext cx="548640" cy="396240"/>
          </a:xfrm>
          <a:prstGeom prst="bracketPair">
            <a:avLst>
              <a:gd name="adj" fmla="val 17949"/>
            </a:avLst>
          </a:prstGeom>
          <a:ln/>
        </p:spPr>
        <p:txBody>
          <a:bodyPr/>
          <a:lstStyle>
            <a:lvl1pPr>
              <a:defRPr/>
            </a:lvl1pPr>
          </a:lstStyle>
          <a:p>
            <a:pPr>
              <a:defRPr/>
            </a:pPr>
            <a:fld id="{30094AD7-0F5C-814E-B6D3-72B05812DE94}" type="slidenum">
              <a:rPr lang="en-US"/>
              <a:pPr>
                <a:defRPr/>
              </a:pPr>
              <a:t>‹#›</a:t>
            </a:fld>
            <a:endParaRPr lang="en-US"/>
          </a:p>
        </p:txBody>
      </p:sp>
    </p:spTree>
    <p:extLst>
      <p:ext uri="{BB962C8B-B14F-4D97-AF65-F5344CB8AC3E}">
        <p14:creationId xmlns:p14="http://schemas.microsoft.com/office/powerpoint/2010/main" val="1592734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First Line no Bullet - 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828800"/>
            <a:ext cx="8229600" cy="4648200"/>
          </a:xfrm>
        </p:spPr>
        <p:txBody>
          <a:bodyPr/>
          <a:lstStyle>
            <a:lvl1pPr marL="0" indent="0">
              <a:lnSpc>
                <a:spcPct val="100000"/>
              </a:lnSpc>
              <a:spcBef>
                <a:spcPts val="600"/>
              </a:spcBef>
              <a:spcAft>
                <a:spcPts val="600"/>
              </a:spcAft>
              <a:buSzPct val="90000"/>
              <a:buNone/>
              <a:defRPr/>
            </a:lvl1pPr>
            <a:lvl2pPr marL="617220" indent="-342900">
              <a:lnSpc>
                <a:spcPct val="100000"/>
              </a:lnSpc>
              <a:spcBef>
                <a:spcPts val="600"/>
              </a:spcBef>
              <a:spcAft>
                <a:spcPts val="600"/>
              </a:spcAft>
              <a:buSzPct val="90000"/>
              <a:buFont typeface="Arial" pitchFamily="34" charset="0"/>
              <a:buChar char="•"/>
              <a:defRPr sz="2400"/>
            </a:lvl2pPr>
            <a:lvl3pPr marL="834390" indent="-285750">
              <a:lnSpc>
                <a:spcPct val="100000"/>
              </a:lnSpc>
              <a:spcBef>
                <a:spcPts val="600"/>
              </a:spcBef>
              <a:spcAft>
                <a:spcPts val="600"/>
              </a:spcAft>
              <a:buFont typeface="Wingdings" pitchFamily="2" charset="2"/>
              <a:buChar char="Ø"/>
              <a:defRPr sz="2000"/>
            </a:lvl3pPr>
            <a:lvl4pPr marL="1108710" indent="-285750">
              <a:lnSpc>
                <a:spcPct val="100000"/>
              </a:lnSpc>
              <a:spcBef>
                <a:spcPts val="600"/>
              </a:spcBef>
              <a:spcAft>
                <a:spcPts val="600"/>
              </a:spcAft>
              <a:buFont typeface="Arial" pitchFamily="34" charset="0"/>
              <a:buChar char="•"/>
              <a:defRPr sz="1800"/>
            </a:lvl4pPr>
            <a:lvl5pPr marL="1337310" indent="-285750">
              <a:lnSpc>
                <a:spcPct val="100000"/>
              </a:lnSpc>
              <a:spcBef>
                <a:spcPts val="600"/>
              </a:spcBef>
              <a:spcAft>
                <a:spcPts val="600"/>
              </a:spcAft>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828800"/>
            <a:ext cx="8229600" cy="4648200"/>
          </a:xfrm>
        </p:spPr>
        <p:txBody>
          <a:bodyPr/>
          <a:lstStyle>
            <a:lvl1pPr marL="342900" indent="-342900">
              <a:lnSpc>
                <a:spcPct val="100000"/>
              </a:lnSpc>
              <a:spcBef>
                <a:spcPts val="600"/>
              </a:spcBef>
              <a:spcAft>
                <a:spcPts val="600"/>
              </a:spcAft>
              <a:buSzPct val="90000"/>
              <a:buFont typeface="Arial" pitchFamily="34" charset="0"/>
              <a:buChar char="•"/>
              <a:defRPr/>
            </a:lvl1pPr>
            <a:lvl2pPr marL="617220" indent="-342900">
              <a:lnSpc>
                <a:spcPct val="100000"/>
              </a:lnSpc>
              <a:spcBef>
                <a:spcPts val="600"/>
              </a:spcBef>
              <a:spcAft>
                <a:spcPts val="600"/>
              </a:spcAft>
              <a:buSzPct val="90000"/>
              <a:buFont typeface="Wingdings" pitchFamily="2" charset="2"/>
              <a:buChar char="Ø"/>
              <a:defRPr sz="2000"/>
            </a:lvl2pPr>
            <a:lvl3pPr marL="834390" indent="-285750">
              <a:lnSpc>
                <a:spcPct val="100000"/>
              </a:lnSpc>
              <a:spcBef>
                <a:spcPts val="600"/>
              </a:spcBef>
              <a:spcAft>
                <a:spcPts val="600"/>
              </a:spcAft>
              <a:buFont typeface="Courier New" pitchFamily="49" charset="0"/>
              <a:buChar char="o"/>
              <a:defRPr sz="1800"/>
            </a:lvl3pPr>
            <a:lvl4pPr marL="1108710" indent="-285750">
              <a:lnSpc>
                <a:spcPct val="100000"/>
              </a:lnSpc>
              <a:spcBef>
                <a:spcPts val="600"/>
              </a:spcBef>
              <a:spcAft>
                <a:spcPts val="600"/>
              </a:spcAft>
              <a:buFont typeface="Arial" pitchFamily="34" charset="0"/>
              <a:buChar char="•"/>
              <a:defRPr sz="1800"/>
            </a:lvl4pPr>
            <a:lvl5pPr marL="1337310" indent="-285750">
              <a:lnSpc>
                <a:spcPct val="100000"/>
              </a:lnSpc>
              <a:spcBef>
                <a:spcPts val="600"/>
              </a:spcBef>
              <a:spcAft>
                <a:spcPts val="600"/>
              </a:spcAft>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670969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Break - Less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65" r:id="rId3"/>
    <p:sldLayoutId id="2147483855" r:id="rId4"/>
    <p:sldLayoutId id="2147483856" r:id="rId5"/>
    <p:sldLayoutId id="2147483857" r:id="rId6"/>
    <p:sldLayoutId id="2147483858" r:id="rId7"/>
    <p:sldLayoutId id="2147483859" r:id="rId8"/>
    <p:sldLayoutId id="2147483860" r:id="rId9"/>
    <p:sldLayoutId id="2147483862" r:id="rId10"/>
    <p:sldLayoutId id="2147483863"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Wingdings" pitchFamily="2" charset="2"/>
        <a:buChar char="Ø"/>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3.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4.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21.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25.xml"/><Relationship Id="rId4" Type="http://schemas.openxmlformats.org/officeDocument/2006/relationships/image" Target="../media/image6.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29.xml"/><Relationship Id="rId5" Type="http://schemas.openxmlformats.org/officeDocument/2006/relationships/image" Target="../media/image8.png"/><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2.xml"/><Relationship Id="rId4"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3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3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39.xml"/><Relationship Id="rId4" Type="http://schemas.openxmlformats.org/officeDocument/2006/relationships/image" Target="../media/image10.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40.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4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43.xml"/><Relationship Id="rId4" Type="http://schemas.openxmlformats.org/officeDocument/2006/relationships/image" Target="../media/image12.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tags" Target="../tags/tag4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tags" Target="../tags/tag50.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tags" Target="../tags/tag5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7.xml"/><Relationship Id="rId1" Type="http://schemas.openxmlformats.org/officeDocument/2006/relationships/tags" Target="../tags/tag5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tags" Target="../tags/tag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xml"/><Relationship Id="rId1" Type="http://schemas.openxmlformats.org/officeDocument/2006/relationships/tags" Target="../tags/tag54.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tags" Target="../tags/tag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tags" Target="../tags/tag5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8"/>
          <p:cNvSpPr>
            <a:spLocks noGrp="1" noChangeArrowheads="1"/>
          </p:cNvSpPr>
          <p:nvPr>
            <p:ph type="ctrTitle"/>
          </p:nvPr>
        </p:nvSpPr>
        <p:spPr/>
        <p:txBody>
          <a:bodyPr/>
          <a:lstStyle/>
          <a:p>
            <a:pPr eaLnBrk="1" hangingPunct="1"/>
            <a:r>
              <a:rPr lang="en-US" dirty="0" smtClean="0"/>
              <a:t>Module 4, Lesson 5</a:t>
            </a:r>
          </a:p>
        </p:txBody>
      </p:sp>
      <p:sp>
        <p:nvSpPr>
          <p:cNvPr id="7" name="Subtitle 6"/>
          <p:cNvSpPr>
            <a:spLocks noGrp="1"/>
          </p:cNvSpPr>
          <p:nvPr>
            <p:ph type="subTitle" idx="1"/>
          </p:nvPr>
        </p:nvSpPr>
        <p:spPr/>
        <p:txBody>
          <a:bodyPr/>
          <a:lstStyle/>
          <a:p>
            <a:r>
              <a:rPr lang="en-US" dirty="0" smtClean="0"/>
              <a:t>Developing Service: Calculating Capacity</a:t>
            </a:r>
            <a:endParaRPr lang="en-US" dirty="0"/>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altLang="en-US" smtClean="0"/>
              <a:t>Two Methodologies</a:t>
            </a:r>
            <a:endParaRPr lang="en-US" altLang="en-US" dirty="0" smtClean="0"/>
          </a:p>
        </p:txBody>
      </p:sp>
      <p:sp>
        <p:nvSpPr>
          <p:cNvPr id="10243" name="Rectangle 3"/>
          <p:cNvSpPr>
            <a:spLocks noGrp="1" noChangeArrowheads="1"/>
          </p:cNvSpPr>
          <p:nvPr>
            <p:ph type="body" idx="1"/>
          </p:nvPr>
        </p:nvSpPr>
        <p:spPr/>
        <p:txBody>
          <a:bodyPr/>
          <a:lstStyle/>
          <a:p>
            <a:pPr marL="514350" indent="-514350">
              <a:buFont typeface="+mj-lt"/>
              <a:buAutoNum type="arabicPeriod"/>
            </a:pPr>
            <a:r>
              <a:rPr lang="en-US" altLang="en-US" sz="2600" dirty="0" smtClean="0"/>
              <a:t>Planning methodology</a:t>
            </a:r>
          </a:p>
          <a:p>
            <a:pPr lvl="1"/>
            <a:r>
              <a:rPr lang="en-US" altLang="en-US" sz="2200" dirty="0" smtClean="0"/>
              <a:t>Use for long-range planning, when exact values for capacity factors aren’t known</a:t>
            </a:r>
          </a:p>
          <a:p>
            <a:pPr lvl="1"/>
            <a:r>
              <a:rPr lang="en-US" altLang="en-US" sz="2200" dirty="0" smtClean="0"/>
              <a:t>Use for “back-of-envelope” calculations, when a quick, reasonable answer is wanted</a:t>
            </a:r>
          </a:p>
          <a:p>
            <a:pPr marL="514350" indent="-514350">
              <a:buFont typeface="+mj-lt"/>
              <a:buAutoNum type="arabicPeriod"/>
            </a:pPr>
            <a:r>
              <a:rPr lang="en-US" altLang="en-US" sz="2600" dirty="0" smtClean="0"/>
              <a:t>Operations methodology</a:t>
            </a:r>
          </a:p>
          <a:p>
            <a:pPr lvl="1"/>
            <a:r>
              <a:rPr lang="en-US" altLang="en-US" sz="2200" dirty="0" smtClean="0"/>
              <a:t>Mathematical method</a:t>
            </a:r>
          </a:p>
          <a:p>
            <a:pPr lvl="1"/>
            <a:r>
              <a:rPr lang="en-US" altLang="en-US" sz="2200" dirty="0" smtClean="0"/>
              <a:t>Use for short-term planning and operations applications</a:t>
            </a:r>
          </a:p>
          <a:p>
            <a:pPr lvl="1"/>
            <a:r>
              <a:rPr lang="en-US" altLang="en-US" sz="2200" dirty="0" smtClean="0"/>
              <a:t>Use when accurate values for capacity factors are known</a:t>
            </a:r>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p:txBody>
          <a:bodyPr/>
          <a:lstStyle/>
          <a:p>
            <a:r>
              <a:rPr lang="en-US" dirty="0" smtClean="0"/>
              <a:t>Loading Area </a:t>
            </a:r>
            <a:br>
              <a:rPr lang="en-US" dirty="0" smtClean="0"/>
            </a:br>
            <a:r>
              <a:rPr lang="en-US" dirty="0" smtClean="0"/>
              <a:t>Capacity Planning Methodology</a:t>
            </a:r>
          </a:p>
        </p:txBody>
      </p:sp>
      <p:sp>
        <p:nvSpPr>
          <p:cNvPr id="4" name="Subtitle 3"/>
          <p:cNvSpPr>
            <a:spLocks noGrp="1"/>
          </p:cNvSpPr>
          <p:nvPr>
            <p:ph type="subTitle" idx="1"/>
          </p:nvPr>
        </p:nvSpPr>
        <p:spPr/>
        <p:txBody>
          <a:bodyPr/>
          <a:lstStyle/>
          <a:p>
            <a:endParaRPr lang="en-US"/>
          </a:p>
        </p:txBody>
      </p:sp>
    </p:spTree>
    <p:custDataLst>
      <p:tags r:id="rId1"/>
    </p:custData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 Lane Service Volumes</a:t>
            </a:r>
            <a:endParaRPr lang="en-US" dirty="0"/>
          </a:p>
        </p:txBody>
      </p:sp>
      <p:pic>
        <p:nvPicPr>
          <p:cNvPr id="14407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3771" y="1933691"/>
            <a:ext cx="6486525" cy="3971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4731630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Passenger Volume</a:t>
            </a:r>
            <a:endParaRPr lang="en-US" dirty="0"/>
          </a:p>
        </p:txBody>
      </p:sp>
      <p:pic>
        <p:nvPicPr>
          <p:cNvPr id="14417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4862" y="2014306"/>
            <a:ext cx="7534275" cy="3609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804862" y="5765180"/>
            <a:ext cx="7000992" cy="646331"/>
          </a:xfrm>
          <a:prstGeom prst="rect">
            <a:avLst/>
          </a:prstGeom>
          <a:noFill/>
        </p:spPr>
        <p:txBody>
          <a:bodyPr wrap="square" rtlCol="0">
            <a:spAutoFit/>
          </a:bodyPr>
          <a:lstStyle/>
          <a:p>
            <a:r>
              <a:rPr lang="en-US" dirty="0" smtClean="0">
                <a:solidFill>
                  <a:srgbClr val="000000"/>
                </a:solidFill>
              </a:rPr>
              <a:t>Assumes peak hour factor of 1.00 – appropriate values should be used to reduce these values to reflect passenger flow variations</a:t>
            </a:r>
            <a:endParaRPr lang="en-US" dirty="0">
              <a:solidFill>
                <a:srgbClr val="000000"/>
              </a:solidFill>
            </a:endParaRPr>
          </a:p>
        </p:txBody>
      </p:sp>
    </p:spTree>
    <p:custDataLst>
      <p:tags r:id="rId1"/>
    </p:custDataLst>
    <p:extLst>
      <p:ext uri="{BB962C8B-B14F-4D97-AF65-F5344CB8AC3E}">
        <p14:creationId xmlns:p14="http://schemas.microsoft.com/office/powerpoint/2010/main" val="38002967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p:txBody>
          <a:bodyPr/>
          <a:lstStyle/>
          <a:p>
            <a:r>
              <a:rPr lang="en-US" dirty="0" smtClean="0"/>
              <a:t>Loading Area </a:t>
            </a:r>
            <a:br>
              <a:rPr lang="en-US" dirty="0" smtClean="0"/>
            </a:br>
            <a:r>
              <a:rPr lang="en-US" dirty="0" smtClean="0"/>
              <a:t>Capacity Operations Methodology</a:t>
            </a:r>
          </a:p>
        </p:txBody>
      </p:sp>
      <p:sp>
        <p:nvSpPr>
          <p:cNvPr id="3" name="Subtitle 2"/>
          <p:cNvSpPr>
            <a:spLocks noGrp="1"/>
          </p:cNvSpPr>
          <p:nvPr>
            <p:ph type="subTitle" idx="1"/>
          </p:nvPr>
        </p:nvSpPr>
        <p:spPr/>
        <p:txBody>
          <a:bodyPr/>
          <a:lstStyle/>
          <a:p>
            <a:endParaRPr lang="en-US"/>
          </a:p>
        </p:txBody>
      </p:sp>
    </p:spTree>
    <p:custDataLst>
      <p:tags r:id="rId1"/>
    </p:custData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7" name="Rectangle 7"/>
          <p:cNvSpPr>
            <a:spLocks noGrp="1" noChangeArrowheads="1"/>
          </p:cNvSpPr>
          <p:nvPr>
            <p:ph type="title"/>
          </p:nvPr>
        </p:nvSpPr>
        <p:spPr/>
        <p:txBody>
          <a:bodyPr/>
          <a:lstStyle/>
          <a:p>
            <a:r>
              <a:rPr lang="en-US" altLang="en-US" smtClean="0"/>
              <a:t>Capacity Calculation Process</a:t>
            </a:r>
          </a:p>
        </p:txBody>
      </p:sp>
      <p:grpSp>
        <p:nvGrpSpPr>
          <p:cNvPr id="2" name="Group 1"/>
          <p:cNvGrpSpPr/>
          <p:nvPr/>
        </p:nvGrpSpPr>
        <p:grpSpPr>
          <a:xfrm>
            <a:off x="1694984" y="1628079"/>
            <a:ext cx="5509447" cy="5120193"/>
            <a:chOff x="1694984" y="1628079"/>
            <a:chExt cx="5509447" cy="5120193"/>
          </a:xfrm>
        </p:grpSpPr>
        <p:sp>
          <p:nvSpPr>
            <p:cNvPr id="4" name="Flowchart: Process 3"/>
            <p:cNvSpPr/>
            <p:nvPr/>
          </p:nvSpPr>
          <p:spPr>
            <a:xfrm>
              <a:off x="2449549" y="1628079"/>
              <a:ext cx="4754880" cy="365760"/>
            </a:xfrm>
            <a:prstGeom prst="flowChartProcess">
              <a:avLst/>
            </a:prstGeom>
            <a:solidFill>
              <a:srgbClr val="FFFF99"/>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dirty="0" smtClean="0">
                  <a:solidFill>
                    <a:srgbClr val="000000"/>
                  </a:solidFill>
                </a:rPr>
                <a:t>Step 1: Define the Facility</a:t>
              </a:r>
              <a:endParaRPr lang="en-US" dirty="0">
                <a:solidFill>
                  <a:srgbClr val="000000"/>
                </a:solidFill>
              </a:endParaRPr>
            </a:p>
          </p:txBody>
        </p:sp>
        <p:sp>
          <p:nvSpPr>
            <p:cNvPr id="11" name="Flowchart: Process 10"/>
            <p:cNvSpPr/>
            <p:nvPr/>
          </p:nvSpPr>
          <p:spPr>
            <a:xfrm>
              <a:off x="2449551" y="2816352"/>
              <a:ext cx="4754880" cy="365760"/>
            </a:xfrm>
            <a:prstGeom prst="flowChartProcess">
              <a:avLst/>
            </a:prstGeom>
            <a:solidFill>
              <a:srgbClr val="FFFF99"/>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dirty="0" smtClean="0">
                  <a:solidFill>
                    <a:srgbClr val="000000"/>
                  </a:solidFill>
                </a:rPr>
                <a:t>Step 3: Set a Design Bus Stop Failure Rate</a:t>
              </a:r>
              <a:endParaRPr lang="en-US" dirty="0">
                <a:solidFill>
                  <a:srgbClr val="000000"/>
                </a:solidFill>
              </a:endParaRPr>
            </a:p>
          </p:txBody>
        </p:sp>
        <p:sp>
          <p:nvSpPr>
            <p:cNvPr id="12" name="Flowchart: Process 11"/>
            <p:cNvSpPr/>
            <p:nvPr/>
          </p:nvSpPr>
          <p:spPr>
            <a:xfrm>
              <a:off x="2449551" y="2222815"/>
              <a:ext cx="4754880" cy="365760"/>
            </a:xfrm>
            <a:prstGeom prst="flowChartProcess">
              <a:avLst/>
            </a:prstGeom>
            <a:solidFill>
              <a:srgbClr val="FFFF99"/>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dirty="0" smtClean="0">
                  <a:solidFill>
                    <a:srgbClr val="000000"/>
                  </a:solidFill>
                </a:rPr>
                <a:t>Step 2: Gather Input Data</a:t>
              </a:r>
              <a:endParaRPr lang="en-US" dirty="0">
                <a:solidFill>
                  <a:srgbClr val="000000"/>
                </a:solidFill>
              </a:endParaRPr>
            </a:p>
          </p:txBody>
        </p:sp>
        <p:sp>
          <p:nvSpPr>
            <p:cNvPr id="13" name="Flowchart: Process 12"/>
            <p:cNvSpPr/>
            <p:nvPr/>
          </p:nvSpPr>
          <p:spPr>
            <a:xfrm>
              <a:off x="2449551" y="3410712"/>
              <a:ext cx="4754880" cy="365760"/>
            </a:xfrm>
            <a:prstGeom prst="flowChartProcess">
              <a:avLst/>
            </a:prstGeom>
            <a:solidFill>
              <a:srgbClr val="FFFF99"/>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dirty="0" smtClean="0">
                  <a:solidFill>
                    <a:srgbClr val="000000"/>
                  </a:solidFill>
                </a:rPr>
                <a:t>Step 4: Determine Dwell Time</a:t>
              </a:r>
              <a:endParaRPr lang="en-US" dirty="0">
                <a:solidFill>
                  <a:srgbClr val="000000"/>
                </a:solidFill>
              </a:endParaRPr>
            </a:p>
          </p:txBody>
        </p:sp>
        <p:sp>
          <p:nvSpPr>
            <p:cNvPr id="14" name="Flowchart: Process 13"/>
            <p:cNvSpPr/>
            <p:nvPr/>
          </p:nvSpPr>
          <p:spPr>
            <a:xfrm>
              <a:off x="2449549" y="4005072"/>
              <a:ext cx="4754880" cy="365760"/>
            </a:xfrm>
            <a:prstGeom prst="flowChartProcess">
              <a:avLst/>
            </a:prstGeom>
            <a:solidFill>
              <a:srgbClr val="FFFF99"/>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dirty="0" smtClean="0">
                  <a:solidFill>
                    <a:srgbClr val="000000"/>
                  </a:solidFill>
                </a:rPr>
                <a:t>Step 5: Determine Loading Area Capacity</a:t>
              </a:r>
              <a:endParaRPr lang="en-US" dirty="0">
                <a:solidFill>
                  <a:srgbClr val="000000"/>
                </a:solidFill>
              </a:endParaRPr>
            </a:p>
          </p:txBody>
        </p:sp>
        <p:sp>
          <p:nvSpPr>
            <p:cNvPr id="15" name="Flowchart: Process 14"/>
            <p:cNvSpPr/>
            <p:nvPr/>
          </p:nvSpPr>
          <p:spPr>
            <a:xfrm>
              <a:off x="2448951" y="4599432"/>
              <a:ext cx="4754880" cy="365760"/>
            </a:xfrm>
            <a:prstGeom prst="flowChartProcess">
              <a:avLst/>
            </a:prstGeom>
            <a:solidFill>
              <a:srgbClr val="FFFF99"/>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dirty="0" smtClean="0">
                  <a:solidFill>
                    <a:srgbClr val="000000"/>
                  </a:solidFill>
                </a:rPr>
                <a:t>Step 6: Determine Bus Stop Capacity</a:t>
              </a:r>
              <a:endParaRPr lang="en-US" dirty="0">
                <a:solidFill>
                  <a:srgbClr val="000000"/>
                </a:solidFill>
              </a:endParaRPr>
            </a:p>
          </p:txBody>
        </p:sp>
        <p:sp>
          <p:nvSpPr>
            <p:cNvPr id="16" name="Flowchart: Process 15"/>
            <p:cNvSpPr/>
            <p:nvPr/>
          </p:nvSpPr>
          <p:spPr>
            <a:xfrm>
              <a:off x="2449550" y="5788152"/>
              <a:ext cx="4754880" cy="365760"/>
            </a:xfrm>
            <a:prstGeom prst="flowChartProcess">
              <a:avLst/>
            </a:prstGeom>
            <a:solidFill>
              <a:srgbClr val="FFFF99"/>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dirty="0" smtClean="0">
                  <a:solidFill>
                    <a:srgbClr val="000000"/>
                  </a:solidFill>
                </a:rPr>
                <a:t>Step 7: Determine Facility Bus Capacity</a:t>
              </a:r>
              <a:endParaRPr lang="en-US" dirty="0">
                <a:solidFill>
                  <a:srgbClr val="000000"/>
                </a:solidFill>
              </a:endParaRPr>
            </a:p>
          </p:txBody>
        </p:sp>
        <p:sp>
          <p:nvSpPr>
            <p:cNvPr id="17" name="Flowchart: Process 16"/>
            <p:cNvSpPr/>
            <p:nvPr/>
          </p:nvSpPr>
          <p:spPr>
            <a:xfrm>
              <a:off x="2449551" y="6382512"/>
              <a:ext cx="4754880" cy="365760"/>
            </a:xfrm>
            <a:prstGeom prst="flowChartProcess">
              <a:avLst/>
            </a:prstGeom>
            <a:solidFill>
              <a:srgbClr val="FFFF99"/>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dirty="0" smtClean="0">
                  <a:solidFill>
                    <a:srgbClr val="000000"/>
                  </a:solidFill>
                </a:rPr>
                <a:t>Step 8: Determine Facility Person Capacity</a:t>
              </a:r>
              <a:endParaRPr lang="en-US" dirty="0">
                <a:solidFill>
                  <a:srgbClr val="000000"/>
                </a:solidFill>
              </a:endParaRPr>
            </a:p>
          </p:txBody>
        </p:sp>
        <p:sp>
          <p:nvSpPr>
            <p:cNvPr id="18" name="Flowchart: Process 17"/>
            <p:cNvSpPr/>
            <p:nvPr/>
          </p:nvSpPr>
          <p:spPr>
            <a:xfrm>
              <a:off x="2907792" y="5193792"/>
              <a:ext cx="3840480" cy="365760"/>
            </a:xfrm>
            <a:prstGeom prst="flowChartProcess">
              <a:avLst/>
            </a:prstGeom>
            <a:solidFill>
              <a:srgbClr val="FFFF99"/>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dirty="0" smtClean="0">
                  <a:solidFill>
                    <a:srgbClr val="000000"/>
                  </a:solidFill>
                </a:rPr>
                <a:t>Final bus stop on facility?</a:t>
              </a:r>
              <a:endParaRPr lang="en-US" dirty="0">
                <a:solidFill>
                  <a:srgbClr val="000000"/>
                </a:solidFill>
              </a:endParaRPr>
            </a:p>
          </p:txBody>
        </p:sp>
        <p:cxnSp>
          <p:nvCxnSpPr>
            <p:cNvPr id="9" name="Elbow Connector 8"/>
            <p:cNvCxnSpPr>
              <a:stCxn id="18" idx="1"/>
              <a:endCxn id="13" idx="1"/>
            </p:cNvCxnSpPr>
            <p:nvPr/>
          </p:nvCxnSpPr>
          <p:spPr>
            <a:xfrm rot="10800000">
              <a:off x="2449552" y="3593592"/>
              <a:ext cx="458241" cy="1783080"/>
            </a:xfrm>
            <a:prstGeom prst="bentConnector3">
              <a:avLst>
                <a:gd name="adj1" fmla="val 288595"/>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4" idx="2"/>
              <a:endCxn id="12" idx="0"/>
            </p:cNvCxnSpPr>
            <p:nvPr/>
          </p:nvCxnSpPr>
          <p:spPr>
            <a:xfrm>
              <a:off x="4826989" y="1993839"/>
              <a:ext cx="2" cy="228976"/>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2" idx="2"/>
              <a:endCxn id="11" idx="0"/>
            </p:cNvCxnSpPr>
            <p:nvPr/>
          </p:nvCxnSpPr>
          <p:spPr>
            <a:xfrm>
              <a:off x="4826991" y="2588575"/>
              <a:ext cx="0" cy="227777"/>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11" idx="2"/>
              <a:endCxn id="13" idx="0"/>
            </p:cNvCxnSpPr>
            <p:nvPr/>
          </p:nvCxnSpPr>
          <p:spPr>
            <a:xfrm>
              <a:off x="4826991" y="318211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3" idx="2"/>
              <a:endCxn id="14" idx="0"/>
            </p:cNvCxnSpPr>
            <p:nvPr/>
          </p:nvCxnSpPr>
          <p:spPr>
            <a:xfrm flipH="1">
              <a:off x="4826989" y="3776472"/>
              <a:ext cx="2"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4" idx="2"/>
              <a:endCxn id="15" idx="0"/>
            </p:cNvCxnSpPr>
            <p:nvPr/>
          </p:nvCxnSpPr>
          <p:spPr>
            <a:xfrm flipH="1">
              <a:off x="4826391" y="4370832"/>
              <a:ext cx="598"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15" idx="2"/>
              <a:endCxn id="18" idx="0"/>
            </p:cNvCxnSpPr>
            <p:nvPr/>
          </p:nvCxnSpPr>
          <p:spPr>
            <a:xfrm>
              <a:off x="4826391" y="4965192"/>
              <a:ext cx="1641"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0481" name="Straight Arrow Connector 20480"/>
            <p:cNvCxnSpPr>
              <a:stCxn id="18" idx="2"/>
              <a:endCxn id="16" idx="0"/>
            </p:cNvCxnSpPr>
            <p:nvPr/>
          </p:nvCxnSpPr>
          <p:spPr>
            <a:xfrm flipH="1">
              <a:off x="4826990" y="5559552"/>
              <a:ext cx="1042"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0489" name="Straight Arrow Connector 20488"/>
            <p:cNvCxnSpPr>
              <a:stCxn id="16" idx="2"/>
              <a:endCxn id="17" idx="0"/>
            </p:cNvCxnSpPr>
            <p:nvPr/>
          </p:nvCxnSpPr>
          <p:spPr>
            <a:xfrm>
              <a:off x="4826990" y="6153912"/>
              <a:ext cx="1"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20490" name="TextBox 20489"/>
            <p:cNvSpPr txBox="1"/>
            <p:nvPr/>
          </p:nvSpPr>
          <p:spPr>
            <a:xfrm>
              <a:off x="1694984" y="4980131"/>
              <a:ext cx="591015" cy="338554"/>
            </a:xfrm>
            <a:prstGeom prst="rect">
              <a:avLst/>
            </a:prstGeom>
            <a:noFill/>
          </p:spPr>
          <p:txBody>
            <a:bodyPr wrap="square" rtlCol="0">
              <a:spAutoFit/>
            </a:bodyPr>
            <a:lstStyle/>
            <a:p>
              <a:r>
                <a:rPr lang="en-US" sz="1600" dirty="0" smtClean="0">
                  <a:solidFill>
                    <a:srgbClr val="000000"/>
                  </a:solidFill>
                </a:rPr>
                <a:t>No</a:t>
              </a:r>
              <a:endParaRPr lang="en-US" sz="1600" dirty="0">
                <a:solidFill>
                  <a:srgbClr val="000000"/>
                </a:solidFill>
              </a:endParaRPr>
            </a:p>
          </p:txBody>
        </p:sp>
        <p:sp>
          <p:nvSpPr>
            <p:cNvPr id="20491" name="TextBox 20490"/>
            <p:cNvSpPr txBox="1"/>
            <p:nvPr/>
          </p:nvSpPr>
          <p:spPr>
            <a:xfrm>
              <a:off x="4828032" y="5509370"/>
              <a:ext cx="657922" cy="338554"/>
            </a:xfrm>
            <a:prstGeom prst="rect">
              <a:avLst/>
            </a:prstGeom>
            <a:noFill/>
          </p:spPr>
          <p:txBody>
            <a:bodyPr wrap="square" rtlCol="0">
              <a:spAutoFit/>
            </a:bodyPr>
            <a:lstStyle/>
            <a:p>
              <a:r>
                <a:rPr lang="en-US" sz="1600" dirty="0" smtClean="0">
                  <a:solidFill>
                    <a:srgbClr val="000000"/>
                  </a:solidFill>
                </a:rPr>
                <a:t>Yes</a:t>
              </a:r>
              <a:endParaRPr lang="en-US" sz="1600" dirty="0">
                <a:solidFill>
                  <a:srgbClr val="000000"/>
                </a:solidFill>
              </a:endParaRPr>
            </a:p>
          </p:txBody>
        </p:sp>
      </p:grpSp>
    </p:spTree>
    <p:custDataLst>
      <p:tags r:id="rId1"/>
    </p:custDataLst>
    <p:extLst>
      <p:ext uri="{BB962C8B-B14F-4D97-AF65-F5344CB8AC3E}">
        <p14:creationId xmlns:p14="http://schemas.microsoft.com/office/powerpoint/2010/main" val="8285145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title"/>
          </p:nvPr>
        </p:nvSpPr>
        <p:spPr>
          <a:noFill/>
        </p:spPr>
        <p:txBody>
          <a:bodyPr/>
          <a:lstStyle/>
          <a:p>
            <a:r>
              <a:rPr lang="en-US" altLang="en-US" dirty="0"/>
              <a:t>Step 1 – Define the Facility</a:t>
            </a:r>
            <a:endParaRPr lang="en-US" dirty="0"/>
          </a:p>
        </p:txBody>
      </p:sp>
      <p:grpSp>
        <p:nvGrpSpPr>
          <p:cNvPr id="2" name="Group 8"/>
          <p:cNvGrpSpPr>
            <a:grpSpLocks/>
          </p:cNvGrpSpPr>
          <p:nvPr/>
        </p:nvGrpSpPr>
        <p:grpSpPr bwMode="gray">
          <a:xfrm>
            <a:off x="457200" y="2666996"/>
            <a:ext cx="8001000" cy="2976563"/>
            <a:chOff x="576" y="768"/>
            <a:chExt cx="4128" cy="1536"/>
          </a:xfrm>
        </p:grpSpPr>
        <p:sp>
          <p:nvSpPr>
            <p:cNvPr id="9220" name="Rectangle 9"/>
            <p:cNvSpPr>
              <a:spLocks noChangeArrowheads="1"/>
            </p:cNvSpPr>
            <p:nvPr/>
          </p:nvSpPr>
          <p:spPr bwMode="gray">
            <a:xfrm>
              <a:off x="576" y="768"/>
              <a:ext cx="4128" cy="1536"/>
            </a:xfrm>
            <a:prstGeom prst="rect">
              <a:avLst/>
            </a:prstGeom>
            <a:solidFill>
              <a:schemeClr val="bg1"/>
            </a:solidFill>
            <a:ln w="28575">
              <a:noFill/>
              <a:miter lim="800000"/>
              <a:headEnd/>
              <a:tailEnd/>
            </a:ln>
          </p:spPr>
          <p:txBody>
            <a:bodyPr wrap="none" anchor="ctr"/>
            <a:lstStyle/>
            <a:p>
              <a:endParaRPr lang="en-US">
                <a:solidFill>
                  <a:srgbClr val="000000"/>
                </a:solidFill>
              </a:endParaRPr>
            </a:p>
          </p:txBody>
        </p:sp>
        <p:sp>
          <p:nvSpPr>
            <p:cNvPr id="9221" name="Line 10"/>
            <p:cNvSpPr>
              <a:spLocks noChangeShapeType="1"/>
            </p:cNvSpPr>
            <p:nvPr/>
          </p:nvSpPr>
          <p:spPr bwMode="gray">
            <a:xfrm>
              <a:off x="720" y="1008"/>
              <a:ext cx="96" cy="0"/>
            </a:xfrm>
            <a:prstGeom prst="line">
              <a:avLst/>
            </a:prstGeom>
            <a:noFill/>
            <a:ln w="9525">
              <a:solidFill>
                <a:schemeClr val="tx1"/>
              </a:solidFill>
              <a:round/>
              <a:headEnd/>
              <a:tailEnd/>
            </a:ln>
          </p:spPr>
          <p:txBody>
            <a:bodyPr/>
            <a:lstStyle/>
            <a:p>
              <a:endParaRPr lang="en-US">
                <a:solidFill>
                  <a:srgbClr val="000000"/>
                </a:solidFill>
              </a:endParaRPr>
            </a:p>
          </p:txBody>
        </p:sp>
        <p:sp>
          <p:nvSpPr>
            <p:cNvPr id="9222" name="Line 11"/>
            <p:cNvSpPr>
              <a:spLocks noChangeShapeType="1"/>
            </p:cNvSpPr>
            <p:nvPr/>
          </p:nvSpPr>
          <p:spPr bwMode="gray">
            <a:xfrm flipV="1">
              <a:off x="1104" y="1413"/>
              <a:ext cx="657" cy="0"/>
            </a:xfrm>
            <a:prstGeom prst="line">
              <a:avLst/>
            </a:prstGeom>
            <a:noFill/>
            <a:ln w="9525">
              <a:solidFill>
                <a:schemeClr val="tx1"/>
              </a:solidFill>
              <a:round/>
              <a:headEnd/>
              <a:tailEnd/>
            </a:ln>
          </p:spPr>
          <p:txBody>
            <a:bodyPr/>
            <a:lstStyle/>
            <a:p>
              <a:endParaRPr lang="en-US">
                <a:solidFill>
                  <a:srgbClr val="000000"/>
                </a:solidFill>
              </a:endParaRPr>
            </a:p>
          </p:txBody>
        </p:sp>
        <p:sp>
          <p:nvSpPr>
            <p:cNvPr id="9223" name="Line 12"/>
            <p:cNvSpPr>
              <a:spLocks noChangeShapeType="1"/>
            </p:cNvSpPr>
            <p:nvPr/>
          </p:nvSpPr>
          <p:spPr bwMode="gray">
            <a:xfrm rot="5400000">
              <a:off x="1764" y="1295"/>
              <a:ext cx="117" cy="117"/>
            </a:xfrm>
            <a:prstGeom prst="line">
              <a:avLst/>
            </a:prstGeom>
            <a:noFill/>
            <a:ln w="9525">
              <a:solidFill>
                <a:schemeClr val="tx1"/>
              </a:solidFill>
              <a:round/>
              <a:headEnd/>
              <a:tailEnd/>
            </a:ln>
          </p:spPr>
          <p:txBody>
            <a:bodyPr/>
            <a:lstStyle/>
            <a:p>
              <a:endParaRPr lang="en-US">
                <a:solidFill>
                  <a:srgbClr val="000000"/>
                </a:solidFill>
              </a:endParaRPr>
            </a:p>
          </p:txBody>
        </p:sp>
        <p:sp>
          <p:nvSpPr>
            <p:cNvPr id="9224" name="Rectangle 13"/>
            <p:cNvSpPr>
              <a:spLocks noChangeArrowheads="1"/>
            </p:cNvSpPr>
            <p:nvPr/>
          </p:nvSpPr>
          <p:spPr bwMode="gray">
            <a:xfrm>
              <a:off x="1152" y="1298"/>
              <a:ext cx="282" cy="96"/>
            </a:xfrm>
            <a:prstGeom prst="rect">
              <a:avLst/>
            </a:prstGeom>
            <a:solidFill>
              <a:schemeClr val="folHlink"/>
            </a:solidFill>
            <a:ln w="9525">
              <a:solidFill>
                <a:schemeClr val="tx1"/>
              </a:solidFill>
              <a:miter lim="800000"/>
              <a:headEnd/>
              <a:tailEnd/>
            </a:ln>
          </p:spPr>
          <p:txBody>
            <a:bodyPr wrap="none" anchor="ctr"/>
            <a:lstStyle/>
            <a:p>
              <a:endParaRPr lang="en-US">
                <a:solidFill>
                  <a:srgbClr val="000000"/>
                </a:solidFill>
              </a:endParaRPr>
            </a:p>
          </p:txBody>
        </p:sp>
        <p:sp>
          <p:nvSpPr>
            <p:cNvPr id="9225" name="Line 14"/>
            <p:cNvSpPr>
              <a:spLocks noChangeShapeType="1"/>
            </p:cNvSpPr>
            <p:nvPr/>
          </p:nvSpPr>
          <p:spPr bwMode="gray">
            <a:xfrm>
              <a:off x="720" y="1317"/>
              <a:ext cx="96" cy="0"/>
            </a:xfrm>
            <a:prstGeom prst="line">
              <a:avLst/>
            </a:prstGeom>
            <a:noFill/>
            <a:ln w="9525">
              <a:solidFill>
                <a:schemeClr val="tx1"/>
              </a:solidFill>
              <a:round/>
              <a:headEnd/>
              <a:tailEnd/>
            </a:ln>
          </p:spPr>
          <p:txBody>
            <a:bodyPr/>
            <a:lstStyle/>
            <a:p>
              <a:endParaRPr lang="en-US">
                <a:solidFill>
                  <a:srgbClr val="000000"/>
                </a:solidFill>
              </a:endParaRPr>
            </a:p>
          </p:txBody>
        </p:sp>
        <p:sp>
          <p:nvSpPr>
            <p:cNvPr id="9226" name="Rectangle 15"/>
            <p:cNvSpPr>
              <a:spLocks noChangeArrowheads="1"/>
            </p:cNvSpPr>
            <p:nvPr/>
          </p:nvSpPr>
          <p:spPr bwMode="gray">
            <a:xfrm>
              <a:off x="1467" y="1298"/>
              <a:ext cx="282" cy="96"/>
            </a:xfrm>
            <a:prstGeom prst="rect">
              <a:avLst/>
            </a:prstGeom>
            <a:solidFill>
              <a:schemeClr val="folHlink"/>
            </a:solidFill>
            <a:ln w="9525">
              <a:solidFill>
                <a:schemeClr val="tx1"/>
              </a:solidFill>
              <a:miter lim="800000"/>
              <a:headEnd/>
              <a:tailEnd/>
            </a:ln>
          </p:spPr>
          <p:txBody>
            <a:bodyPr wrap="none" anchor="ctr"/>
            <a:lstStyle/>
            <a:p>
              <a:endParaRPr lang="en-US">
                <a:solidFill>
                  <a:srgbClr val="000000"/>
                </a:solidFill>
              </a:endParaRPr>
            </a:p>
          </p:txBody>
        </p:sp>
        <p:sp>
          <p:nvSpPr>
            <p:cNvPr id="9227" name="Line 16"/>
            <p:cNvSpPr>
              <a:spLocks noChangeShapeType="1"/>
            </p:cNvSpPr>
            <p:nvPr/>
          </p:nvSpPr>
          <p:spPr bwMode="gray">
            <a:xfrm flipV="1">
              <a:off x="816" y="864"/>
              <a:ext cx="0" cy="144"/>
            </a:xfrm>
            <a:prstGeom prst="line">
              <a:avLst/>
            </a:prstGeom>
            <a:noFill/>
            <a:ln w="9525">
              <a:solidFill>
                <a:schemeClr val="tx1"/>
              </a:solidFill>
              <a:round/>
              <a:headEnd/>
              <a:tailEnd/>
            </a:ln>
          </p:spPr>
          <p:txBody>
            <a:bodyPr/>
            <a:lstStyle/>
            <a:p>
              <a:endParaRPr lang="en-US">
                <a:solidFill>
                  <a:srgbClr val="000000"/>
                </a:solidFill>
              </a:endParaRPr>
            </a:p>
          </p:txBody>
        </p:sp>
        <p:sp>
          <p:nvSpPr>
            <p:cNvPr id="9228" name="Line 17"/>
            <p:cNvSpPr>
              <a:spLocks noChangeShapeType="1"/>
            </p:cNvSpPr>
            <p:nvPr/>
          </p:nvSpPr>
          <p:spPr bwMode="gray">
            <a:xfrm flipV="1">
              <a:off x="816" y="1317"/>
              <a:ext cx="0" cy="267"/>
            </a:xfrm>
            <a:prstGeom prst="line">
              <a:avLst/>
            </a:prstGeom>
            <a:noFill/>
            <a:ln w="9525">
              <a:solidFill>
                <a:schemeClr val="tx1"/>
              </a:solidFill>
              <a:round/>
              <a:headEnd/>
              <a:tailEnd/>
            </a:ln>
          </p:spPr>
          <p:txBody>
            <a:bodyPr/>
            <a:lstStyle/>
            <a:p>
              <a:endParaRPr lang="en-US">
                <a:solidFill>
                  <a:srgbClr val="000000"/>
                </a:solidFill>
              </a:endParaRPr>
            </a:p>
          </p:txBody>
        </p:sp>
        <p:sp>
          <p:nvSpPr>
            <p:cNvPr id="9229" name="Line 18"/>
            <p:cNvSpPr>
              <a:spLocks noChangeShapeType="1"/>
            </p:cNvSpPr>
            <p:nvPr/>
          </p:nvSpPr>
          <p:spPr bwMode="gray">
            <a:xfrm>
              <a:off x="720" y="1152"/>
              <a:ext cx="96" cy="0"/>
            </a:xfrm>
            <a:prstGeom prst="line">
              <a:avLst/>
            </a:prstGeom>
            <a:noFill/>
            <a:ln w="9525">
              <a:solidFill>
                <a:schemeClr val="tx1"/>
              </a:solidFill>
              <a:prstDash val="dash"/>
              <a:round/>
              <a:headEnd/>
              <a:tailEnd/>
            </a:ln>
          </p:spPr>
          <p:txBody>
            <a:bodyPr/>
            <a:lstStyle/>
            <a:p>
              <a:endParaRPr lang="en-US">
                <a:solidFill>
                  <a:srgbClr val="000000"/>
                </a:solidFill>
              </a:endParaRPr>
            </a:p>
          </p:txBody>
        </p:sp>
        <p:sp>
          <p:nvSpPr>
            <p:cNvPr id="9230" name="Line 19"/>
            <p:cNvSpPr>
              <a:spLocks noChangeShapeType="1"/>
            </p:cNvSpPr>
            <p:nvPr/>
          </p:nvSpPr>
          <p:spPr bwMode="gray">
            <a:xfrm>
              <a:off x="1104" y="1008"/>
              <a:ext cx="2160" cy="0"/>
            </a:xfrm>
            <a:prstGeom prst="line">
              <a:avLst/>
            </a:prstGeom>
            <a:noFill/>
            <a:ln w="9525">
              <a:solidFill>
                <a:schemeClr val="tx1"/>
              </a:solidFill>
              <a:round/>
              <a:headEnd/>
              <a:tailEnd/>
            </a:ln>
          </p:spPr>
          <p:txBody>
            <a:bodyPr/>
            <a:lstStyle/>
            <a:p>
              <a:endParaRPr lang="en-US">
                <a:solidFill>
                  <a:srgbClr val="000000"/>
                </a:solidFill>
              </a:endParaRPr>
            </a:p>
          </p:txBody>
        </p:sp>
        <p:sp>
          <p:nvSpPr>
            <p:cNvPr id="9231" name="Line 20"/>
            <p:cNvSpPr>
              <a:spLocks noChangeShapeType="1"/>
            </p:cNvSpPr>
            <p:nvPr/>
          </p:nvSpPr>
          <p:spPr bwMode="gray">
            <a:xfrm flipV="1">
              <a:off x="1104" y="864"/>
              <a:ext cx="0" cy="144"/>
            </a:xfrm>
            <a:prstGeom prst="line">
              <a:avLst/>
            </a:prstGeom>
            <a:noFill/>
            <a:ln w="9525">
              <a:solidFill>
                <a:schemeClr val="tx1"/>
              </a:solidFill>
              <a:round/>
              <a:headEnd/>
              <a:tailEnd/>
            </a:ln>
          </p:spPr>
          <p:txBody>
            <a:bodyPr/>
            <a:lstStyle/>
            <a:p>
              <a:endParaRPr lang="en-US">
                <a:solidFill>
                  <a:srgbClr val="000000"/>
                </a:solidFill>
              </a:endParaRPr>
            </a:p>
          </p:txBody>
        </p:sp>
        <p:sp>
          <p:nvSpPr>
            <p:cNvPr id="9232" name="Line 21"/>
            <p:cNvSpPr>
              <a:spLocks noChangeShapeType="1"/>
            </p:cNvSpPr>
            <p:nvPr/>
          </p:nvSpPr>
          <p:spPr bwMode="gray">
            <a:xfrm flipV="1">
              <a:off x="960" y="864"/>
              <a:ext cx="0" cy="144"/>
            </a:xfrm>
            <a:prstGeom prst="line">
              <a:avLst/>
            </a:prstGeom>
            <a:noFill/>
            <a:ln w="9525">
              <a:solidFill>
                <a:schemeClr val="tx1"/>
              </a:solidFill>
              <a:prstDash val="dash"/>
              <a:round/>
              <a:headEnd/>
              <a:tailEnd/>
            </a:ln>
          </p:spPr>
          <p:txBody>
            <a:bodyPr/>
            <a:lstStyle/>
            <a:p>
              <a:endParaRPr lang="en-US">
                <a:solidFill>
                  <a:srgbClr val="000000"/>
                </a:solidFill>
              </a:endParaRPr>
            </a:p>
          </p:txBody>
        </p:sp>
        <p:sp>
          <p:nvSpPr>
            <p:cNvPr id="9233" name="Line 22"/>
            <p:cNvSpPr>
              <a:spLocks noChangeShapeType="1"/>
            </p:cNvSpPr>
            <p:nvPr/>
          </p:nvSpPr>
          <p:spPr bwMode="gray">
            <a:xfrm>
              <a:off x="1880" y="1296"/>
              <a:ext cx="1384" cy="0"/>
            </a:xfrm>
            <a:prstGeom prst="line">
              <a:avLst/>
            </a:prstGeom>
            <a:noFill/>
            <a:ln w="9525">
              <a:solidFill>
                <a:schemeClr val="tx1"/>
              </a:solidFill>
              <a:round/>
              <a:headEnd/>
              <a:tailEnd/>
            </a:ln>
          </p:spPr>
          <p:txBody>
            <a:bodyPr/>
            <a:lstStyle/>
            <a:p>
              <a:endParaRPr lang="en-US">
                <a:solidFill>
                  <a:srgbClr val="000000"/>
                </a:solidFill>
              </a:endParaRPr>
            </a:p>
          </p:txBody>
        </p:sp>
        <p:sp>
          <p:nvSpPr>
            <p:cNvPr id="9234" name="Line 23"/>
            <p:cNvSpPr>
              <a:spLocks noChangeShapeType="1"/>
            </p:cNvSpPr>
            <p:nvPr/>
          </p:nvSpPr>
          <p:spPr bwMode="gray">
            <a:xfrm>
              <a:off x="1104" y="1152"/>
              <a:ext cx="2160" cy="0"/>
            </a:xfrm>
            <a:prstGeom prst="line">
              <a:avLst/>
            </a:prstGeom>
            <a:noFill/>
            <a:ln w="9525">
              <a:solidFill>
                <a:schemeClr val="tx1"/>
              </a:solidFill>
              <a:prstDash val="dash"/>
              <a:round/>
              <a:headEnd/>
              <a:tailEnd/>
            </a:ln>
          </p:spPr>
          <p:txBody>
            <a:bodyPr/>
            <a:lstStyle/>
            <a:p>
              <a:endParaRPr lang="en-US">
                <a:solidFill>
                  <a:srgbClr val="000000"/>
                </a:solidFill>
              </a:endParaRPr>
            </a:p>
          </p:txBody>
        </p:sp>
        <p:sp>
          <p:nvSpPr>
            <p:cNvPr id="9235" name="Line 24"/>
            <p:cNvSpPr>
              <a:spLocks noChangeShapeType="1"/>
            </p:cNvSpPr>
            <p:nvPr/>
          </p:nvSpPr>
          <p:spPr bwMode="gray">
            <a:xfrm flipV="1">
              <a:off x="1104" y="1413"/>
              <a:ext cx="0" cy="171"/>
            </a:xfrm>
            <a:prstGeom prst="line">
              <a:avLst/>
            </a:prstGeom>
            <a:noFill/>
            <a:ln w="9525">
              <a:solidFill>
                <a:schemeClr val="tx1"/>
              </a:solidFill>
              <a:round/>
              <a:headEnd/>
              <a:tailEnd/>
            </a:ln>
          </p:spPr>
          <p:txBody>
            <a:bodyPr/>
            <a:lstStyle/>
            <a:p>
              <a:endParaRPr lang="en-US">
                <a:solidFill>
                  <a:srgbClr val="000000"/>
                </a:solidFill>
              </a:endParaRPr>
            </a:p>
          </p:txBody>
        </p:sp>
        <p:sp>
          <p:nvSpPr>
            <p:cNvPr id="9236" name="Line 25"/>
            <p:cNvSpPr>
              <a:spLocks noChangeShapeType="1"/>
            </p:cNvSpPr>
            <p:nvPr/>
          </p:nvSpPr>
          <p:spPr bwMode="gray">
            <a:xfrm flipV="1">
              <a:off x="960" y="1296"/>
              <a:ext cx="0" cy="288"/>
            </a:xfrm>
            <a:prstGeom prst="line">
              <a:avLst/>
            </a:prstGeom>
            <a:noFill/>
            <a:ln w="9525">
              <a:solidFill>
                <a:schemeClr val="tx1"/>
              </a:solidFill>
              <a:prstDash val="dash"/>
              <a:round/>
              <a:headEnd/>
              <a:tailEnd/>
            </a:ln>
          </p:spPr>
          <p:txBody>
            <a:bodyPr/>
            <a:lstStyle/>
            <a:p>
              <a:endParaRPr lang="en-US">
                <a:solidFill>
                  <a:srgbClr val="000000"/>
                </a:solidFill>
              </a:endParaRPr>
            </a:p>
          </p:txBody>
        </p:sp>
        <p:sp>
          <p:nvSpPr>
            <p:cNvPr id="9237" name="Line 26"/>
            <p:cNvSpPr>
              <a:spLocks noChangeShapeType="1"/>
            </p:cNvSpPr>
            <p:nvPr/>
          </p:nvSpPr>
          <p:spPr bwMode="gray">
            <a:xfrm flipV="1">
              <a:off x="3264" y="864"/>
              <a:ext cx="0" cy="144"/>
            </a:xfrm>
            <a:prstGeom prst="line">
              <a:avLst/>
            </a:prstGeom>
            <a:noFill/>
            <a:ln w="9525">
              <a:solidFill>
                <a:schemeClr val="tx1"/>
              </a:solidFill>
              <a:round/>
              <a:headEnd/>
              <a:tailEnd/>
            </a:ln>
          </p:spPr>
          <p:txBody>
            <a:bodyPr/>
            <a:lstStyle/>
            <a:p>
              <a:endParaRPr lang="en-US">
                <a:solidFill>
                  <a:srgbClr val="000000"/>
                </a:solidFill>
              </a:endParaRPr>
            </a:p>
          </p:txBody>
        </p:sp>
        <p:sp>
          <p:nvSpPr>
            <p:cNvPr id="9238" name="Line 27"/>
            <p:cNvSpPr>
              <a:spLocks noChangeShapeType="1"/>
            </p:cNvSpPr>
            <p:nvPr/>
          </p:nvSpPr>
          <p:spPr bwMode="gray">
            <a:xfrm flipV="1">
              <a:off x="3264" y="1296"/>
              <a:ext cx="0" cy="267"/>
            </a:xfrm>
            <a:prstGeom prst="line">
              <a:avLst/>
            </a:prstGeom>
            <a:noFill/>
            <a:ln w="9525">
              <a:solidFill>
                <a:schemeClr val="tx1"/>
              </a:solidFill>
              <a:round/>
              <a:headEnd/>
              <a:tailEnd/>
            </a:ln>
          </p:spPr>
          <p:txBody>
            <a:bodyPr/>
            <a:lstStyle/>
            <a:p>
              <a:endParaRPr lang="en-US">
                <a:solidFill>
                  <a:srgbClr val="000000"/>
                </a:solidFill>
              </a:endParaRPr>
            </a:p>
          </p:txBody>
        </p:sp>
        <p:sp>
          <p:nvSpPr>
            <p:cNvPr id="9239" name="Line 28"/>
            <p:cNvSpPr>
              <a:spLocks noChangeShapeType="1"/>
            </p:cNvSpPr>
            <p:nvPr/>
          </p:nvSpPr>
          <p:spPr bwMode="gray">
            <a:xfrm flipV="1">
              <a:off x="3408" y="864"/>
              <a:ext cx="0" cy="144"/>
            </a:xfrm>
            <a:prstGeom prst="line">
              <a:avLst/>
            </a:prstGeom>
            <a:noFill/>
            <a:ln w="9525">
              <a:solidFill>
                <a:schemeClr val="tx1"/>
              </a:solidFill>
              <a:prstDash val="dash"/>
              <a:round/>
              <a:headEnd/>
              <a:tailEnd/>
            </a:ln>
          </p:spPr>
          <p:txBody>
            <a:bodyPr/>
            <a:lstStyle/>
            <a:p>
              <a:endParaRPr lang="en-US">
                <a:solidFill>
                  <a:srgbClr val="000000"/>
                </a:solidFill>
              </a:endParaRPr>
            </a:p>
          </p:txBody>
        </p:sp>
        <p:sp>
          <p:nvSpPr>
            <p:cNvPr id="9240" name="Line 29"/>
            <p:cNvSpPr>
              <a:spLocks noChangeShapeType="1"/>
            </p:cNvSpPr>
            <p:nvPr/>
          </p:nvSpPr>
          <p:spPr bwMode="gray">
            <a:xfrm flipV="1">
              <a:off x="3408" y="1296"/>
              <a:ext cx="0" cy="288"/>
            </a:xfrm>
            <a:prstGeom prst="line">
              <a:avLst/>
            </a:prstGeom>
            <a:noFill/>
            <a:ln w="9525">
              <a:solidFill>
                <a:schemeClr val="tx1"/>
              </a:solidFill>
              <a:prstDash val="dash"/>
              <a:round/>
              <a:headEnd/>
              <a:tailEnd/>
            </a:ln>
          </p:spPr>
          <p:txBody>
            <a:bodyPr/>
            <a:lstStyle/>
            <a:p>
              <a:endParaRPr lang="en-US">
                <a:solidFill>
                  <a:srgbClr val="000000"/>
                </a:solidFill>
              </a:endParaRPr>
            </a:p>
          </p:txBody>
        </p:sp>
        <p:sp>
          <p:nvSpPr>
            <p:cNvPr id="9241" name="Line 30"/>
            <p:cNvSpPr>
              <a:spLocks noChangeShapeType="1"/>
            </p:cNvSpPr>
            <p:nvPr/>
          </p:nvSpPr>
          <p:spPr bwMode="gray">
            <a:xfrm>
              <a:off x="3564" y="1009"/>
              <a:ext cx="998" cy="0"/>
            </a:xfrm>
            <a:prstGeom prst="line">
              <a:avLst/>
            </a:prstGeom>
            <a:noFill/>
            <a:ln w="9525">
              <a:solidFill>
                <a:schemeClr val="tx1"/>
              </a:solidFill>
              <a:round/>
              <a:headEnd/>
              <a:tailEnd/>
            </a:ln>
          </p:spPr>
          <p:txBody>
            <a:bodyPr/>
            <a:lstStyle/>
            <a:p>
              <a:endParaRPr lang="en-US">
                <a:solidFill>
                  <a:srgbClr val="000000"/>
                </a:solidFill>
              </a:endParaRPr>
            </a:p>
          </p:txBody>
        </p:sp>
        <p:sp>
          <p:nvSpPr>
            <p:cNvPr id="9242" name="Line 31"/>
            <p:cNvSpPr>
              <a:spLocks noChangeShapeType="1"/>
            </p:cNvSpPr>
            <p:nvPr/>
          </p:nvSpPr>
          <p:spPr bwMode="gray">
            <a:xfrm>
              <a:off x="4341" y="1296"/>
              <a:ext cx="219" cy="0"/>
            </a:xfrm>
            <a:prstGeom prst="line">
              <a:avLst/>
            </a:prstGeom>
            <a:noFill/>
            <a:ln w="9525">
              <a:solidFill>
                <a:schemeClr val="tx1"/>
              </a:solidFill>
              <a:round/>
              <a:headEnd/>
              <a:tailEnd/>
            </a:ln>
          </p:spPr>
          <p:txBody>
            <a:bodyPr/>
            <a:lstStyle/>
            <a:p>
              <a:endParaRPr lang="en-US">
                <a:solidFill>
                  <a:srgbClr val="000000"/>
                </a:solidFill>
              </a:endParaRPr>
            </a:p>
          </p:txBody>
        </p:sp>
        <p:sp>
          <p:nvSpPr>
            <p:cNvPr id="9243" name="Line 32"/>
            <p:cNvSpPr>
              <a:spLocks noChangeShapeType="1"/>
            </p:cNvSpPr>
            <p:nvPr/>
          </p:nvSpPr>
          <p:spPr bwMode="gray">
            <a:xfrm>
              <a:off x="3564" y="1152"/>
              <a:ext cx="996" cy="0"/>
            </a:xfrm>
            <a:prstGeom prst="line">
              <a:avLst/>
            </a:prstGeom>
            <a:noFill/>
            <a:ln w="9525">
              <a:solidFill>
                <a:schemeClr val="tx1"/>
              </a:solidFill>
              <a:prstDash val="dash"/>
              <a:round/>
              <a:headEnd/>
              <a:tailEnd/>
            </a:ln>
          </p:spPr>
          <p:txBody>
            <a:bodyPr/>
            <a:lstStyle/>
            <a:p>
              <a:endParaRPr lang="en-US">
                <a:solidFill>
                  <a:srgbClr val="000000"/>
                </a:solidFill>
              </a:endParaRPr>
            </a:p>
          </p:txBody>
        </p:sp>
        <p:grpSp>
          <p:nvGrpSpPr>
            <p:cNvPr id="3" name="Group 33"/>
            <p:cNvGrpSpPr>
              <a:grpSpLocks/>
            </p:cNvGrpSpPr>
            <p:nvPr/>
          </p:nvGrpSpPr>
          <p:grpSpPr bwMode="gray">
            <a:xfrm>
              <a:off x="1488" y="1442"/>
              <a:ext cx="240" cy="222"/>
              <a:chOff x="1296" y="1440"/>
              <a:chExt cx="240" cy="222"/>
            </a:xfrm>
          </p:grpSpPr>
          <p:sp>
            <p:nvSpPr>
              <p:cNvPr id="9278" name="Text Box 34"/>
              <p:cNvSpPr txBox="1">
                <a:spLocks noChangeArrowheads="1"/>
              </p:cNvSpPr>
              <p:nvPr/>
            </p:nvSpPr>
            <p:spPr bwMode="gray">
              <a:xfrm>
                <a:off x="1380" y="1536"/>
                <a:ext cx="90" cy="126"/>
              </a:xfrm>
              <a:prstGeom prst="rect">
                <a:avLst/>
              </a:prstGeom>
              <a:noFill/>
              <a:ln w="9525">
                <a:noFill/>
                <a:miter lim="800000"/>
                <a:headEnd/>
                <a:tailEnd/>
              </a:ln>
            </p:spPr>
            <p:txBody>
              <a:bodyPr lIns="0" tIns="0" rIns="0" bIns="0">
                <a:spAutoFit/>
              </a:bodyPr>
              <a:lstStyle/>
              <a:p>
                <a:pPr>
                  <a:spcBef>
                    <a:spcPct val="50000"/>
                  </a:spcBef>
                </a:pPr>
                <a:r>
                  <a:rPr lang="en-US" sz="1600">
                    <a:solidFill>
                      <a:srgbClr val="000000"/>
                    </a:solidFill>
                    <a:latin typeface="Tahoma" pitchFamily="34" charset="0"/>
                  </a:rPr>
                  <a:t>L</a:t>
                </a:r>
              </a:p>
            </p:txBody>
          </p:sp>
          <p:sp>
            <p:nvSpPr>
              <p:cNvPr id="9279" name="AutoShape 35"/>
              <p:cNvSpPr>
                <a:spLocks/>
              </p:cNvSpPr>
              <p:nvPr/>
            </p:nvSpPr>
            <p:spPr bwMode="gray">
              <a:xfrm rot="-5400000">
                <a:off x="1368" y="1368"/>
                <a:ext cx="96" cy="240"/>
              </a:xfrm>
              <a:prstGeom prst="leftBrace">
                <a:avLst>
                  <a:gd name="adj1" fmla="val 20833"/>
                  <a:gd name="adj2" fmla="val 50000"/>
                </a:avLst>
              </a:prstGeom>
              <a:noFill/>
              <a:ln w="9525">
                <a:solidFill>
                  <a:schemeClr val="tx1"/>
                </a:solidFill>
                <a:round/>
                <a:headEnd/>
                <a:tailEnd/>
              </a:ln>
            </p:spPr>
            <p:txBody>
              <a:bodyPr wrap="none" anchor="ctr"/>
              <a:lstStyle/>
              <a:p>
                <a:endParaRPr lang="en-US">
                  <a:solidFill>
                    <a:srgbClr val="000000"/>
                  </a:solidFill>
                </a:endParaRPr>
              </a:p>
            </p:txBody>
          </p:sp>
        </p:grpSp>
        <p:grpSp>
          <p:nvGrpSpPr>
            <p:cNvPr id="4" name="Group 36"/>
            <p:cNvGrpSpPr>
              <a:grpSpLocks/>
            </p:cNvGrpSpPr>
            <p:nvPr/>
          </p:nvGrpSpPr>
          <p:grpSpPr bwMode="gray">
            <a:xfrm>
              <a:off x="1176" y="1442"/>
              <a:ext cx="240" cy="222"/>
              <a:chOff x="1296" y="1440"/>
              <a:chExt cx="240" cy="222"/>
            </a:xfrm>
          </p:grpSpPr>
          <p:sp>
            <p:nvSpPr>
              <p:cNvPr id="9276" name="Text Box 37"/>
              <p:cNvSpPr txBox="1">
                <a:spLocks noChangeArrowheads="1"/>
              </p:cNvSpPr>
              <p:nvPr/>
            </p:nvSpPr>
            <p:spPr bwMode="gray">
              <a:xfrm>
                <a:off x="1381" y="1536"/>
                <a:ext cx="89" cy="126"/>
              </a:xfrm>
              <a:prstGeom prst="rect">
                <a:avLst/>
              </a:prstGeom>
              <a:noFill/>
              <a:ln w="9525">
                <a:noFill/>
                <a:miter lim="800000"/>
                <a:headEnd/>
                <a:tailEnd/>
              </a:ln>
            </p:spPr>
            <p:txBody>
              <a:bodyPr lIns="0" tIns="0" rIns="0" bIns="0">
                <a:spAutoFit/>
              </a:bodyPr>
              <a:lstStyle/>
              <a:p>
                <a:pPr>
                  <a:spcBef>
                    <a:spcPct val="50000"/>
                  </a:spcBef>
                </a:pPr>
                <a:r>
                  <a:rPr lang="en-US" sz="1600">
                    <a:solidFill>
                      <a:srgbClr val="000000"/>
                    </a:solidFill>
                    <a:latin typeface="Tahoma" pitchFamily="34" charset="0"/>
                  </a:rPr>
                  <a:t>L</a:t>
                </a:r>
              </a:p>
            </p:txBody>
          </p:sp>
          <p:sp>
            <p:nvSpPr>
              <p:cNvPr id="9277" name="AutoShape 38"/>
              <p:cNvSpPr>
                <a:spLocks/>
              </p:cNvSpPr>
              <p:nvPr/>
            </p:nvSpPr>
            <p:spPr bwMode="gray">
              <a:xfrm rot="-5400000">
                <a:off x="1368" y="1368"/>
                <a:ext cx="96" cy="240"/>
              </a:xfrm>
              <a:prstGeom prst="leftBrace">
                <a:avLst>
                  <a:gd name="adj1" fmla="val 20833"/>
                  <a:gd name="adj2" fmla="val 50000"/>
                </a:avLst>
              </a:prstGeom>
              <a:noFill/>
              <a:ln w="9525">
                <a:solidFill>
                  <a:schemeClr val="tx1"/>
                </a:solidFill>
                <a:round/>
                <a:headEnd/>
                <a:tailEnd/>
              </a:ln>
            </p:spPr>
            <p:txBody>
              <a:bodyPr wrap="none" anchor="ctr"/>
              <a:lstStyle/>
              <a:p>
                <a:endParaRPr lang="en-US">
                  <a:solidFill>
                    <a:srgbClr val="000000"/>
                  </a:solidFill>
                </a:endParaRPr>
              </a:p>
            </p:txBody>
          </p:sp>
        </p:grpSp>
        <p:sp>
          <p:nvSpPr>
            <p:cNvPr id="9246" name="Text Box 39"/>
            <p:cNvSpPr txBox="1">
              <a:spLocks noChangeArrowheads="1"/>
            </p:cNvSpPr>
            <p:nvPr/>
          </p:nvSpPr>
          <p:spPr bwMode="gray">
            <a:xfrm>
              <a:off x="1440" y="1776"/>
              <a:ext cx="90" cy="126"/>
            </a:xfrm>
            <a:prstGeom prst="rect">
              <a:avLst/>
            </a:prstGeom>
            <a:noFill/>
            <a:ln w="9525">
              <a:noFill/>
              <a:miter lim="800000"/>
              <a:headEnd/>
              <a:tailEnd/>
            </a:ln>
          </p:spPr>
          <p:txBody>
            <a:bodyPr lIns="0" tIns="0" rIns="0" bIns="0">
              <a:spAutoFit/>
            </a:bodyPr>
            <a:lstStyle/>
            <a:p>
              <a:pPr>
                <a:spcBef>
                  <a:spcPct val="50000"/>
                </a:spcBef>
              </a:pPr>
              <a:r>
                <a:rPr lang="en-US" sz="1600">
                  <a:solidFill>
                    <a:srgbClr val="000000"/>
                  </a:solidFill>
                  <a:latin typeface="Tahoma" pitchFamily="34" charset="0"/>
                </a:rPr>
                <a:t>S</a:t>
              </a:r>
            </a:p>
          </p:txBody>
        </p:sp>
        <p:sp>
          <p:nvSpPr>
            <p:cNvPr id="9247" name="AutoShape 40"/>
            <p:cNvSpPr>
              <a:spLocks/>
            </p:cNvSpPr>
            <p:nvPr/>
          </p:nvSpPr>
          <p:spPr bwMode="gray">
            <a:xfrm rot="-5400000">
              <a:off x="1416" y="1466"/>
              <a:ext cx="96" cy="528"/>
            </a:xfrm>
            <a:prstGeom prst="leftBrace">
              <a:avLst>
                <a:gd name="adj1" fmla="val 45833"/>
                <a:gd name="adj2" fmla="val 50000"/>
              </a:avLst>
            </a:prstGeom>
            <a:noFill/>
            <a:ln w="9525">
              <a:solidFill>
                <a:schemeClr val="tx1"/>
              </a:solidFill>
              <a:round/>
              <a:headEnd/>
              <a:tailEnd/>
            </a:ln>
          </p:spPr>
          <p:txBody>
            <a:bodyPr wrap="none" anchor="ctr"/>
            <a:lstStyle/>
            <a:p>
              <a:endParaRPr lang="en-US">
                <a:solidFill>
                  <a:srgbClr val="000000"/>
                </a:solidFill>
              </a:endParaRPr>
            </a:p>
          </p:txBody>
        </p:sp>
        <p:sp>
          <p:nvSpPr>
            <p:cNvPr id="9248" name="Line 41"/>
            <p:cNvSpPr>
              <a:spLocks noChangeShapeType="1"/>
            </p:cNvSpPr>
            <p:nvPr/>
          </p:nvSpPr>
          <p:spPr bwMode="gray">
            <a:xfrm>
              <a:off x="672" y="2016"/>
              <a:ext cx="1968" cy="0"/>
            </a:xfrm>
            <a:prstGeom prst="line">
              <a:avLst/>
            </a:prstGeom>
            <a:noFill/>
            <a:ln w="6350">
              <a:solidFill>
                <a:schemeClr val="tx1"/>
              </a:solidFill>
              <a:round/>
              <a:headEnd type="triangle" w="med" len="med"/>
              <a:tailEnd/>
            </a:ln>
          </p:spPr>
          <p:txBody>
            <a:bodyPr/>
            <a:lstStyle/>
            <a:p>
              <a:endParaRPr lang="en-US">
                <a:solidFill>
                  <a:srgbClr val="000000"/>
                </a:solidFill>
              </a:endParaRPr>
            </a:p>
          </p:txBody>
        </p:sp>
        <p:sp>
          <p:nvSpPr>
            <p:cNvPr id="9249" name="Line 42"/>
            <p:cNvSpPr>
              <a:spLocks noChangeShapeType="1"/>
            </p:cNvSpPr>
            <p:nvPr/>
          </p:nvSpPr>
          <p:spPr bwMode="gray">
            <a:xfrm>
              <a:off x="2832" y="2016"/>
              <a:ext cx="1776" cy="0"/>
            </a:xfrm>
            <a:prstGeom prst="line">
              <a:avLst/>
            </a:prstGeom>
            <a:noFill/>
            <a:ln w="6350">
              <a:solidFill>
                <a:schemeClr val="tx1"/>
              </a:solidFill>
              <a:round/>
              <a:headEnd/>
              <a:tailEnd type="triangle" w="med" len="med"/>
            </a:ln>
          </p:spPr>
          <p:txBody>
            <a:bodyPr/>
            <a:lstStyle/>
            <a:p>
              <a:endParaRPr lang="en-US">
                <a:solidFill>
                  <a:srgbClr val="000000"/>
                </a:solidFill>
              </a:endParaRPr>
            </a:p>
          </p:txBody>
        </p:sp>
        <p:sp>
          <p:nvSpPr>
            <p:cNvPr id="9250" name="Text Box 43"/>
            <p:cNvSpPr txBox="1">
              <a:spLocks noChangeArrowheads="1"/>
            </p:cNvSpPr>
            <p:nvPr/>
          </p:nvSpPr>
          <p:spPr bwMode="gray">
            <a:xfrm>
              <a:off x="2688" y="1920"/>
              <a:ext cx="90" cy="126"/>
            </a:xfrm>
            <a:prstGeom prst="rect">
              <a:avLst/>
            </a:prstGeom>
            <a:noFill/>
            <a:ln w="9525">
              <a:noFill/>
              <a:miter lim="800000"/>
              <a:headEnd/>
              <a:tailEnd/>
            </a:ln>
          </p:spPr>
          <p:txBody>
            <a:bodyPr lIns="0" tIns="0" rIns="0" bIns="0">
              <a:spAutoFit/>
            </a:bodyPr>
            <a:lstStyle/>
            <a:p>
              <a:pPr>
                <a:spcBef>
                  <a:spcPct val="50000"/>
                </a:spcBef>
              </a:pPr>
              <a:r>
                <a:rPr lang="en-US" sz="1600">
                  <a:solidFill>
                    <a:srgbClr val="000000"/>
                  </a:solidFill>
                  <a:latin typeface="Tahoma" pitchFamily="34" charset="0"/>
                </a:rPr>
                <a:t>F</a:t>
              </a:r>
            </a:p>
          </p:txBody>
        </p:sp>
        <p:sp>
          <p:nvSpPr>
            <p:cNvPr id="9251" name="Text Box 44"/>
            <p:cNvSpPr txBox="1">
              <a:spLocks noChangeArrowheads="1"/>
            </p:cNvSpPr>
            <p:nvPr/>
          </p:nvSpPr>
          <p:spPr bwMode="gray">
            <a:xfrm>
              <a:off x="624" y="2112"/>
              <a:ext cx="3936" cy="126"/>
            </a:xfrm>
            <a:prstGeom prst="rect">
              <a:avLst/>
            </a:prstGeom>
            <a:noFill/>
            <a:ln w="9525">
              <a:noFill/>
              <a:miter lim="800000"/>
              <a:headEnd/>
              <a:tailEnd/>
            </a:ln>
          </p:spPr>
          <p:txBody>
            <a:bodyPr lIns="0" tIns="0" rIns="0" bIns="0">
              <a:spAutoFit/>
            </a:bodyPr>
            <a:lstStyle/>
            <a:p>
              <a:pPr>
                <a:spcBef>
                  <a:spcPct val="50000"/>
                </a:spcBef>
              </a:pPr>
              <a:r>
                <a:rPr lang="en-US" sz="1600">
                  <a:solidFill>
                    <a:srgbClr val="000000"/>
                  </a:solidFill>
                  <a:latin typeface="Tahoma" pitchFamily="34" charset="0"/>
                </a:rPr>
                <a:t>L = loading area, S = bus stop, F = bus facility</a:t>
              </a:r>
            </a:p>
          </p:txBody>
        </p:sp>
        <p:grpSp>
          <p:nvGrpSpPr>
            <p:cNvPr id="5" name="Group 45"/>
            <p:cNvGrpSpPr>
              <a:grpSpLocks/>
            </p:cNvGrpSpPr>
            <p:nvPr/>
          </p:nvGrpSpPr>
          <p:grpSpPr bwMode="gray">
            <a:xfrm>
              <a:off x="936" y="1083"/>
              <a:ext cx="54" cy="150"/>
              <a:chOff x="1680" y="1056"/>
              <a:chExt cx="54" cy="150"/>
            </a:xfrm>
          </p:grpSpPr>
          <p:sp>
            <p:nvSpPr>
              <p:cNvPr id="9272" name="Rectangle 46"/>
              <p:cNvSpPr>
                <a:spLocks noChangeArrowheads="1"/>
              </p:cNvSpPr>
              <p:nvPr/>
            </p:nvSpPr>
            <p:spPr bwMode="gray">
              <a:xfrm>
                <a:off x="1680" y="1056"/>
                <a:ext cx="54" cy="150"/>
              </a:xfrm>
              <a:prstGeom prst="rect">
                <a:avLst/>
              </a:prstGeom>
              <a:solidFill>
                <a:srgbClr val="000000"/>
              </a:solidFill>
              <a:ln w="9525">
                <a:solidFill>
                  <a:schemeClr val="tx1"/>
                </a:solidFill>
                <a:miter lim="800000"/>
                <a:headEnd/>
                <a:tailEnd/>
              </a:ln>
            </p:spPr>
            <p:txBody>
              <a:bodyPr wrap="none" anchor="ctr"/>
              <a:lstStyle/>
              <a:p>
                <a:endParaRPr lang="en-US">
                  <a:solidFill>
                    <a:srgbClr val="000000"/>
                  </a:solidFill>
                </a:endParaRPr>
              </a:p>
            </p:txBody>
          </p:sp>
          <p:sp>
            <p:nvSpPr>
              <p:cNvPr id="9273" name="Oval 47"/>
              <p:cNvSpPr>
                <a:spLocks noChangeArrowheads="1"/>
              </p:cNvSpPr>
              <p:nvPr/>
            </p:nvSpPr>
            <p:spPr bwMode="gray">
              <a:xfrm>
                <a:off x="1680" y="1056"/>
                <a:ext cx="48" cy="48"/>
              </a:xfrm>
              <a:prstGeom prst="ellipse">
                <a:avLst/>
              </a:prstGeom>
              <a:solidFill>
                <a:srgbClr val="FF0000"/>
              </a:solidFill>
              <a:ln w="9525">
                <a:solidFill>
                  <a:schemeClr val="tx1"/>
                </a:solidFill>
                <a:round/>
                <a:headEnd/>
                <a:tailEnd/>
              </a:ln>
            </p:spPr>
            <p:txBody>
              <a:bodyPr wrap="none" anchor="ctr"/>
              <a:lstStyle/>
              <a:p>
                <a:endParaRPr lang="en-US">
                  <a:solidFill>
                    <a:srgbClr val="000000"/>
                  </a:solidFill>
                </a:endParaRPr>
              </a:p>
            </p:txBody>
          </p:sp>
          <p:sp>
            <p:nvSpPr>
              <p:cNvPr id="9274" name="Oval 48"/>
              <p:cNvSpPr>
                <a:spLocks noChangeArrowheads="1"/>
              </p:cNvSpPr>
              <p:nvPr/>
            </p:nvSpPr>
            <p:spPr bwMode="gray">
              <a:xfrm>
                <a:off x="1680" y="1104"/>
                <a:ext cx="48" cy="48"/>
              </a:xfrm>
              <a:prstGeom prst="ellipse">
                <a:avLst/>
              </a:prstGeom>
              <a:solidFill>
                <a:srgbClr val="FFCC00"/>
              </a:solidFill>
              <a:ln w="9525">
                <a:solidFill>
                  <a:schemeClr val="tx1"/>
                </a:solidFill>
                <a:round/>
                <a:headEnd/>
                <a:tailEnd/>
              </a:ln>
            </p:spPr>
            <p:txBody>
              <a:bodyPr wrap="none" anchor="ctr"/>
              <a:lstStyle/>
              <a:p>
                <a:endParaRPr lang="en-US">
                  <a:solidFill>
                    <a:srgbClr val="000000"/>
                  </a:solidFill>
                </a:endParaRPr>
              </a:p>
            </p:txBody>
          </p:sp>
          <p:sp>
            <p:nvSpPr>
              <p:cNvPr id="9275" name="Oval 49"/>
              <p:cNvSpPr>
                <a:spLocks noChangeArrowheads="1"/>
              </p:cNvSpPr>
              <p:nvPr/>
            </p:nvSpPr>
            <p:spPr bwMode="gray">
              <a:xfrm>
                <a:off x="1680" y="1152"/>
                <a:ext cx="48" cy="48"/>
              </a:xfrm>
              <a:prstGeom prst="ellipse">
                <a:avLst/>
              </a:prstGeom>
              <a:solidFill>
                <a:srgbClr val="00FF00"/>
              </a:solidFill>
              <a:ln w="9525">
                <a:solidFill>
                  <a:schemeClr val="tx1"/>
                </a:solidFill>
                <a:round/>
                <a:headEnd/>
                <a:tailEnd/>
              </a:ln>
            </p:spPr>
            <p:txBody>
              <a:bodyPr wrap="none" anchor="ctr"/>
              <a:lstStyle/>
              <a:p>
                <a:endParaRPr lang="en-US">
                  <a:solidFill>
                    <a:srgbClr val="000000"/>
                  </a:solidFill>
                </a:endParaRPr>
              </a:p>
            </p:txBody>
          </p:sp>
        </p:grpSp>
        <p:grpSp>
          <p:nvGrpSpPr>
            <p:cNvPr id="6" name="Group 50"/>
            <p:cNvGrpSpPr>
              <a:grpSpLocks/>
            </p:cNvGrpSpPr>
            <p:nvPr/>
          </p:nvGrpSpPr>
          <p:grpSpPr bwMode="gray">
            <a:xfrm>
              <a:off x="3378" y="1077"/>
              <a:ext cx="54" cy="150"/>
              <a:chOff x="1680" y="1056"/>
              <a:chExt cx="54" cy="150"/>
            </a:xfrm>
          </p:grpSpPr>
          <p:sp>
            <p:nvSpPr>
              <p:cNvPr id="9268" name="Rectangle 51"/>
              <p:cNvSpPr>
                <a:spLocks noChangeArrowheads="1"/>
              </p:cNvSpPr>
              <p:nvPr/>
            </p:nvSpPr>
            <p:spPr bwMode="gray">
              <a:xfrm>
                <a:off x="1680" y="1056"/>
                <a:ext cx="54" cy="150"/>
              </a:xfrm>
              <a:prstGeom prst="rect">
                <a:avLst/>
              </a:prstGeom>
              <a:solidFill>
                <a:srgbClr val="000000"/>
              </a:solidFill>
              <a:ln w="9525">
                <a:solidFill>
                  <a:schemeClr val="tx1"/>
                </a:solidFill>
                <a:miter lim="800000"/>
                <a:headEnd/>
                <a:tailEnd/>
              </a:ln>
            </p:spPr>
            <p:txBody>
              <a:bodyPr wrap="none" anchor="ctr"/>
              <a:lstStyle/>
              <a:p>
                <a:endParaRPr lang="en-US">
                  <a:solidFill>
                    <a:srgbClr val="000000"/>
                  </a:solidFill>
                </a:endParaRPr>
              </a:p>
            </p:txBody>
          </p:sp>
          <p:sp>
            <p:nvSpPr>
              <p:cNvPr id="9269" name="Oval 52"/>
              <p:cNvSpPr>
                <a:spLocks noChangeArrowheads="1"/>
              </p:cNvSpPr>
              <p:nvPr/>
            </p:nvSpPr>
            <p:spPr bwMode="gray">
              <a:xfrm>
                <a:off x="1680" y="1056"/>
                <a:ext cx="48" cy="48"/>
              </a:xfrm>
              <a:prstGeom prst="ellipse">
                <a:avLst/>
              </a:prstGeom>
              <a:solidFill>
                <a:srgbClr val="FF0000"/>
              </a:solidFill>
              <a:ln w="9525">
                <a:solidFill>
                  <a:schemeClr val="tx1"/>
                </a:solidFill>
                <a:round/>
                <a:headEnd/>
                <a:tailEnd/>
              </a:ln>
            </p:spPr>
            <p:txBody>
              <a:bodyPr wrap="none" anchor="ctr"/>
              <a:lstStyle/>
              <a:p>
                <a:endParaRPr lang="en-US">
                  <a:solidFill>
                    <a:srgbClr val="000000"/>
                  </a:solidFill>
                </a:endParaRPr>
              </a:p>
            </p:txBody>
          </p:sp>
          <p:sp>
            <p:nvSpPr>
              <p:cNvPr id="9270" name="Oval 53"/>
              <p:cNvSpPr>
                <a:spLocks noChangeArrowheads="1"/>
              </p:cNvSpPr>
              <p:nvPr/>
            </p:nvSpPr>
            <p:spPr bwMode="gray">
              <a:xfrm>
                <a:off x="1680" y="1104"/>
                <a:ext cx="48" cy="48"/>
              </a:xfrm>
              <a:prstGeom prst="ellipse">
                <a:avLst/>
              </a:prstGeom>
              <a:solidFill>
                <a:srgbClr val="FFCC00"/>
              </a:solidFill>
              <a:ln w="9525">
                <a:solidFill>
                  <a:schemeClr val="tx1"/>
                </a:solidFill>
                <a:round/>
                <a:headEnd/>
                <a:tailEnd/>
              </a:ln>
            </p:spPr>
            <p:txBody>
              <a:bodyPr wrap="none" anchor="ctr"/>
              <a:lstStyle/>
              <a:p>
                <a:endParaRPr lang="en-US">
                  <a:solidFill>
                    <a:srgbClr val="000000"/>
                  </a:solidFill>
                </a:endParaRPr>
              </a:p>
            </p:txBody>
          </p:sp>
          <p:sp>
            <p:nvSpPr>
              <p:cNvPr id="9271" name="Oval 54"/>
              <p:cNvSpPr>
                <a:spLocks noChangeArrowheads="1"/>
              </p:cNvSpPr>
              <p:nvPr/>
            </p:nvSpPr>
            <p:spPr bwMode="gray">
              <a:xfrm>
                <a:off x="1680" y="1152"/>
                <a:ext cx="48" cy="48"/>
              </a:xfrm>
              <a:prstGeom prst="ellipse">
                <a:avLst/>
              </a:prstGeom>
              <a:solidFill>
                <a:srgbClr val="00FF00"/>
              </a:solidFill>
              <a:ln w="9525">
                <a:solidFill>
                  <a:schemeClr val="tx1"/>
                </a:solidFill>
                <a:round/>
                <a:headEnd/>
                <a:tailEnd/>
              </a:ln>
            </p:spPr>
            <p:txBody>
              <a:bodyPr wrap="none" anchor="ctr"/>
              <a:lstStyle/>
              <a:p>
                <a:endParaRPr lang="en-US">
                  <a:solidFill>
                    <a:srgbClr val="000000"/>
                  </a:solidFill>
                </a:endParaRPr>
              </a:p>
            </p:txBody>
          </p:sp>
        </p:grpSp>
        <p:sp>
          <p:nvSpPr>
            <p:cNvPr id="9254" name="Text Box 55"/>
            <p:cNvSpPr txBox="1">
              <a:spLocks noChangeArrowheads="1"/>
            </p:cNvSpPr>
            <p:nvPr/>
          </p:nvSpPr>
          <p:spPr bwMode="gray">
            <a:xfrm>
              <a:off x="1236" y="1298"/>
              <a:ext cx="156" cy="79"/>
            </a:xfrm>
            <a:prstGeom prst="rect">
              <a:avLst/>
            </a:prstGeom>
            <a:noFill/>
            <a:ln w="9525">
              <a:noFill/>
              <a:miter lim="800000"/>
              <a:headEnd/>
              <a:tailEnd/>
            </a:ln>
          </p:spPr>
          <p:txBody>
            <a:bodyPr lIns="0" tIns="0" rIns="0" bIns="0">
              <a:spAutoFit/>
            </a:bodyPr>
            <a:lstStyle/>
            <a:p>
              <a:pPr>
                <a:spcBef>
                  <a:spcPct val="50000"/>
                </a:spcBef>
              </a:pPr>
              <a:r>
                <a:rPr lang="en-US" sz="1000" dirty="0">
                  <a:solidFill>
                    <a:srgbClr val="000000"/>
                  </a:solidFill>
                  <a:latin typeface="Tahoma" pitchFamily="34" charset="0"/>
                </a:rPr>
                <a:t>Bus</a:t>
              </a:r>
            </a:p>
          </p:txBody>
        </p:sp>
        <p:sp>
          <p:nvSpPr>
            <p:cNvPr id="9255" name="Text Box 56"/>
            <p:cNvSpPr txBox="1">
              <a:spLocks noChangeArrowheads="1"/>
            </p:cNvSpPr>
            <p:nvPr/>
          </p:nvSpPr>
          <p:spPr bwMode="gray">
            <a:xfrm>
              <a:off x="1536" y="1298"/>
              <a:ext cx="156" cy="79"/>
            </a:xfrm>
            <a:prstGeom prst="rect">
              <a:avLst/>
            </a:prstGeom>
            <a:noFill/>
            <a:ln w="9525">
              <a:noFill/>
              <a:miter lim="800000"/>
              <a:headEnd/>
              <a:tailEnd/>
            </a:ln>
          </p:spPr>
          <p:txBody>
            <a:bodyPr lIns="0" tIns="0" rIns="0" bIns="0">
              <a:spAutoFit/>
            </a:bodyPr>
            <a:lstStyle/>
            <a:p>
              <a:pPr>
                <a:spcBef>
                  <a:spcPct val="50000"/>
                </a:spcBef>
              </a:pPr>
              <a:r>
                <a:rPr lang="en-US" sz="1000">
                  <a:solidFill>
                    <a:srgbClr val="000000"/>
                  </a:solidFill>
                  <a:latin typeface="Tahoma" pitchFamily="34" charset="0"/>
                </a:rPr>
                <a:t>Bus</a:t>
              </a:r>
            </a:p>
          </p:txBody>
        </p:sp>
        <p:sp>
          <p:nvSpPr>
            <p:cNvPr id="9256" name="Line 57"/>
            <p:cNvSpPr>
              <a:spLocks noChangeShapeType="1"/>
            </p:cNvSpPr>
            <p:nvPr/>
          </p:nvSpPr>
          <p:spPr bwMode="gray">
            <a:xfrm flipV="1">
              <a:off x="3564" y="1414"/>
              <a:ext cx="657" cy="0"/>
            </a:xfrm>
            <a:prstGeom prst="line">
              <a:avLst/>
            </a:prstGeom>
            <a:noFill/>
            <a:ln w="9525">
              <a:solidFill>
                <a:schemeClr val="tx1"/>
              </a:solidFill>
              <a:round/>
              <a:headEnd/>
              <a:tailEnd/>
            </a:ln>
          </p:spPr>
          <p:txBody>
            <a:bodyPr/>
            <a:lstStyle/>
            <a:p>
              <a:endParaRPr lang="en-US">
                <a:solidFill>
                  <a:srgbClr val="000000"/>
                </a:solidFill>
              </a:endParaRPr>
            </a:p>
          </p:txBody>
        </p:sp>
        <p:sp>
          <p:nvSpPr>
            <p:cNvPr id="9257" name="Line 58"/>
            <p:cNvSpPr>
              <a:spLocks noChangeShapeType="1"/>
            </p:cNvSpPr>
            <p:nvPr/>
          </p:nvSpPr>
          <p:spPr bwMode="gray">
            <a:xfrm rot="5400000">
              <a:off x="4224" y="1296"/>
              <a:ext cx="117" cy="117"/>
            </a:xfrm>
            <a:prstGeom prst="line">
              <a:avLst/>
            </a:prstGeom>
            <a:noFill/>
            <a:ln w="9525">
              <a:solidFill>
                <a:schemeClr val="tx1"/>
              </a:solidFill>
              <a:round/>
              <a:headEnd/>
              <a:tailEnd/>
            </a:ln>
          </p:spPr>
          <p:txBody>
            <a:bodyPr/>
            <a:lstStyle/>
            <a:p>
              <a:endParaRPr lang="en-US">
                <a:solidFill>
                  <a:srgbClr val="000000"/>
                </a:solidFill>
              </a:endParaRPr>
            </a:p>
          </p:txBody>
        </p:sp>
        <p:sp>
          <p:nvSpPr>
            <p:cNvPr id="9258" name="Line 59"/>
            <p:cNvSpPr>
              <a:spLocks noChangeShapeType="1"/>
            </p:cNvSpPr>
            <p:nvPr/>
          </p:nvSpPr>
          <p:spPr bwMode="gray">
            <a:xfrm flipV="1">
              <a:off x="3564" y="865"/>
              <a:ext cx="0" cy="144"/>
            </a:xfrm>
            <a:prstGeom prst="line">
              <a:avLst/>
            </a:prstGeom>
            <a:noFill/>
            <a:ln w="9525">
              <a:solidFill>
                <a:schemeClr val="tx1"/>
              </a:solidFill>
              <a:round/>
              <a:headEnd/>
              <a:tailEnd/>
            </a:ln>
          </p:spPr>
          <p:txBody>
            <a:bodyPr/>
            <a:lstStyle/>
            <a:p>
              <a:endParaRPr lang="en-US">
                <a:solidFill>
                  <a:srgbClr val="000000"/>
                </a:solidFill>
              </a:endParaRPr>
            </a:p>
          </p:txBody>
        </p:sp>
        <p:sp>
          <p:nvSpPr>
            <p:cNvPr id="9259" name="Line 60"/>
            <p:cNvSpPr>
              <a:spLocks noChangeShapeType="1"/>
            </p:cNvSpPr>
            <p:nvPr/>
          </p:nvSpPr>
          <p:spPr bwMode="gray">
            <a:xfrm flipV="1">
              <a:off x="3564" y="1414"/>
              <a:ext cx="0" cy="171"/>
            </a:xfrm>
            <a:prstGeom prst="line">
              <a:avLst/>
            </a:prstGeom>
            <a:noFill/>
            <a:ln w="9525">
              <a:solidFill>
                <a:schemeClr val="tx1"/>
              </a:solidFill>
              <a:round/>
              <a:headEnd/>
              <a:tailEnd/>
            </a:ln>
          </p:spPr>
          <p:txBody>
            <a:bodyPr/>
            <a:lstStyle/>
            <a:p>
              <a:endParaRPr lang="en-US">
                <a:solidFill>
                  <a:srgbClr val="000000"/>
                </a:solidFill>
              </a:endParaRPr>
            </a:p>
          </p:txBody>
        </p:sp>
        <p:grpSp>
          <p:nvGrpSpPr>
            <p:cNvPr id="7" name="Group 61"/>
            <p:cNvGrpSpPr>
              <a:grpSpLocks/>
            </p:cNvGrpSpPr>
            <p:nvPr/>
          </p:nvGrpSpPr>
          <p:grpSpPr bwMode="gray">
            <a:xfrm>
              <a:off x="3948" y="1443"/>
              <a:ext cx="240" cy="222"/>
              <a:chOff x="1296" y="1440"/>
              <a:chExt cx="240" cy="222"/>
            </a:xfrm>
          </p:grpSpPr>
          <p:sp>
            <p:nvSpPr>
              <p:cNvPr id="9266" name="Text Box 62"/>
              <p:cNvSpPr txBox="1">
                <a:spLocks noChangeArrowheads="1"/>
              </p:cNvSpPr>
              <p:nvPr/>
            </p:nvSpPr>
            <p:spPr bwMode="gray">
              <a:xfrm>
                <a:off x="1380" y="1536"/>
                <a:ext cx="90" cy="126"/>
              </a:xfrm>
              <a:prstGeom prst="rect">
                <a:avLst/>
              </a:prstGeom>
              <a:noFill/>
              <a:ln w="9525">
                <a:noFill/>
                <a:miter lim="800000"/>
                <a:headEnd/>
                <a:tailEnd/>
              </a:ln>
            </p:spPr>
            <p:txBody>
              <a:bodyPr lIns="0" tIns="0" rIns="0" bIns="0">
                <a:spAutoFit/>
              </a:bodyPr>
              <a:lstStyle/>
              <a:p>
                <a:pPr>
                  <a:spcBef>
                    <a:spcPct val="50000"/>
                  </a:spcBef>
                </a:pPr>
                <a:r>
                  <a:rPr lang="en-US" sz="1600">
                    <a:solidFill>
                      <a:srgbClr val="000000"/>
                    </a:solidFill>
                    <a:latin typeface="Tahoma" pitchFamily="34" charset="0"/>
                  </a:rPr>
                  <a:t>L</a:t>
                </a:r>
              </a:p>
            </p:txBody>
          </p:sp>
          <p:sp>
            <p:nvSpPr>
              <p:cNvPr id="9267" name="AutoShape 63"/>
              <p:cNvSpPr>
                <a:spLocks/>
              </p:cNvSpPr>
              <p:nvPr/>
            </p:nvSpPr>
            <p:spPr bwMode="gray">
              <a:xfrm rot="-5400000">
                <a:off x="1368" y="1368"/>
                <a:ext cx="96" cy="240"/>
              </a:xfrm>
              <a:prstGeom prst="leftBrace">
                <a:avLst>
                  <a:gd name="adj1" fmla="val 20833"/>
                  <a:gd name="adj2" fmla="val 50000"/>
                </a:avLst>
              </a:prstGeom>
              <a:noFill/>
              <a:ln w="9525">
                <a:solidFill>
                  <a:schemeClr val="tx1"/>
                </a:solidFill>
                <a:round/>
                <a:headEnd/>
                <a:tailEnd/>
              </a:ln>
            </p:spPr>
            <p:txBody>
              <a:bodyPr wrap="none" anchor="ctr"/>
              <a:lstStyle/>
              <a:p>
                <a:endParaRPr lang="en-US">
                  <a:solidFill>
                    <a:srgbClr val="000000"/>
                  </a:solidFill>
                </a:endParaRPr>
              </a:p>
            </p:txBody>
          </p:sp>
        </p:grpSp>
        <p:grpSp>
          <p:nvGrpSpPr>
            <p:cNvPr id="8" name="Group 64"/>
            <p:cNvGrpSpPr>
              <a:grpSpLocks/>
            </p:cNvGrpSpPr>
            <p:nvPr/>
          </p:nvGrpSpPr>
          <p:grpSpPr bwMode="gray">
            <a:xfrm>
              <a:off x="3636" y="1443"/>
              <a:ext cx="240" cy="222"/>
              <a:chOff x="1296" y="1440"/>
              <a:chExt cx="240" cy="222"/>
            </a:xfrm>
          </p:grpSpPr>
          <p:sp>
            <p:nvSpPr>
              <p:cNvPr id="9264" name="Text Box 65"/>
              <p:cNvSpPr txBox="1">
                <a:spLocks noChangeArrowheads="1"/>
              </p:cNvSpPr>
              <p:nvPr/>
            </p:nvSpPr>
            <p:spPr bwMode="gray">
              <a:xfrm>
                <a:off x="1380" y="1536"/>
                <a:ext cx="90" cy="126"/>
              </a:xfrm>
              <a:prstGeom prst="rect">
                <a:avLst/>
              </a:prstGeom>
              <a:noFill/>
              <a:ln w="9525">
                <a:noFill/>
                <a:miter lim="800000"/>
                <a:headEnd/>
                <a:tailEnd/>
              </a:ln>
            </p:spPr>
            <p:txBody>
              <a:bodyPr lIns="0" tIns="0" rIns="0" bIns="0">
                <a:spAutoFit/>
              </a:bodyPr>
              <a:lstStyle/>
              <a:p>
                <a:pPr>
                  <a:spcBef>
                    <a:spcPct val="50000"/>
                  </a:spcBef>
                </a:pPr>
                <a:r>
                  <a:rPr lang="en-US" sz="1600">
                    <a:solidFill>
                      <a:srgbClr val="000000"/>
                    </a:solidFill>
                    <a:latin typeface="Tahoma" pitchFamily="34" charset="0"/>
                  </a:rPr>
                  <a:t>L</a:t>
                </a:r>
              </a:p>
            </p:txBody>
          </p:sp>
          <p:sp>
            <p:nvSpPr>
              <p:cNvPr id="9265" name="AutoShape 66"/>
              <p:cNvSpPr>
                <a:spLocks/>
              </p:cNvSpPr>
              <p:nvPr/>
            </p:nvSpPr>
            <p:spPr bwMode="gray">
              <a:xfrm rot="-5400000">
                <a:off x="1368" y="1368"/>
                <a:ext cx="96" cy="240"/>
              </a:xfrm>
              <a:prstGeom prst="leftBrace">
                <a:avLst>
                  <a:gd name="adj1" fmla="val 20833"/>
                  <a:gd name="adj2" fmla="val 50000"/>
                </a:avLst>
              </a:prstGeom>
              <a:noFill/>
              <a:ln w="9525">
                <a:solidFill>
                  <a:schemeClr val="tx1"/>
                </a:solidFill>
                <a:round/>
                <a:headEnd/>
                <a:tailEnd/>
              </a:ln>
            </p:spPr>
            <p:txBody>
              <a:bodyPr wrap="none" anchor="ctr"/>
              <a:lstStyle/>
              <a:p>
                <a:endParaRPr lang="en-US">
                  <a:solidFill>
                    <a:srgbClr val="000000"/>
                  </a:solidFill>
                </a:endParaRPr>
              </a:p>
            </p:txBody>
          </p:sp>
        </p:grpSp>
        <p:sp>
          <p:nvSpPr>
            <p:cNvPr id="9262" name="Text Box 67"/>
            <p:cNvSpPr txBox="1">
              <a:spLocks noChangeArrowheads="1"/>
            </p:cNvSpPr>
            <p:nvPr/>
          </p:nvSpPr>
          <p:spPr bwMode="gray">
            <a:xfrm>
              <a:off x="3900" y="1777"/>
              <a:ext cx="90" cy="126"/>
            </a:xfrm>
            <a:prstGeom prst="rect">
              <a:avLst/>
            </a:prstGeom>
            <a:noFill/>
            <a:ln w="9525">
              <a:noFill/>
              <a:miter lim="800000"/>
              <a:headEnd/>
              <a:tailEnd/>
            </a:ln>
          </p:spPr>
          <p:txBody>
            <a:bodyPr lIns="0" tIns="0" rIns="0" bIns="0">
              <a:spAutoFit/>
            </a:bodyPr>
            <a:lstStyle/>
            <a:p>
              <a:pPr>
                <a:spcBef>
                  <a:spcPct val="50000"/>
                </a:spcBef>
              </a:pPr>
              <a:r>
                <a:rPr lang="en-US" sz="1600">
                  <a:solidFill>
                    <a:srgbClr val="000000"/>
                  </a:solidFill>
                  <a:latin typeface="Tahoma" pitchFamily="34" charset="0"/>
                </a:rPr>
                <a:t>S</a:t>
              </a:r>
            </a:p>
          </p:txBody>
        </p:sp>
        <p:sp>
          <p:nvSpPr>
            <p:cNvPr id="9263" name="AutoShape 68"/>
            <p:cNvSpPr>
              <a:spLocks/>
            </p:cNvSpPr>
            <p:nvPr/>
          </p:nvSpPr>
          <p:spPr bwMode="gray">
            <a:xfrm rot="-5400000">
              <a:off x="3876" y="1467"/>
              <a:ext cx="96" cy="528"/>
            </a:xfrm>
            <a:prstGeom prst="leftBrace">
              <a:avLst>
                <a:gd name="adj1" fmla="val 45833"/>
                <a:gd name="adj2" fmla="val 50000"/>
              </a:avLst>
            </a:prstGeom>
            <a:noFill/>
            <a:ln w="9525">
              <a:solidFill>
                <a:schemeClr val="tx1"/>
              </a:solidFill>
              <a:round/>
              <a:headEnd/>
              <a:tailEnd/>
            </a:ln>
          </p:spPr>
          <p:txBody>
            <a:bodyPr wrap="none" anchor="ctr"/>
            <a:lstStyle/>
            <a:p>
              <a:endParaRPr lang="en-US">
                <a:solidFill>
                  <a:srgbClr val="000000"/>
                </a:solidFill>
              </a:endParaRPr>
            </a:p>
          </p:txBody>
        </p:sp>
      </p:grpSp>
      <p:grpSp>
        <p:nvGrpSpPr>
          <p:cNvPr id="65" name="Group 64"/>
          <p:cNvGrpSpPr/>
          <p:nvPr/>
        </p:nvGrpSpPr>
        <p:grpSpPr>
          <a:xfrm>
            <a:off x="7204233" y="839553"/>
            <a:ext cx="1822534" cy="1693768"/>
            <a:chOff x="1694984" y="1628079"/>
            <a:chExt cx="5509447" cy="5120193"/>
          </a:xfrm>
        </p:grpSpPr>
        <p:sp>
          <p:nvSpPr>
            <p:cNvPr id="66" name="Flowchart: Process 65"/>
            <p:cNvSpPr/>
            <p:nvPr/>
          </p:nvSpPr>
          <p:spPr>
            <a:xfrm>
              <a:off x="2449549" y="1628079"/>
              <a:ext cx="4754880" cy="365760"/>
            </a:xfrm>
            <a:prstGeom prst="flowChartProcess">
              <a:avLst/>
            </a:prstGeom>
            <a:solidFill>
              <a:srgbClr val="FFCC00"/>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1: Define the Facility</a:t>
              </a:r>
              <a:endParaRPr lang="en-US" sz="400" dirty="0">
                <a:solidFill>
                  <a:srgbClr val="000000"/>
                </a:solidFill>
                <a:latin typeface="+mj-lt"/>
              </a:endParaRPr>
            </a:p>
          </p:txBody>
        </p:sp>
        <p:sp>
          <p:nvSpPr>
            <p:cNvPr id="67" name="Flowchart: Process 66"/>
            <p:cNvSpPr/>
            <p:nvPr/>
          </p:nvSpPr>
          <p:spPr>
            <a:xfrm>
              <a:off x="2449551" y="281635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3: Set a Design Bus Stop Failure Rate</a:t>
              </a:r>
              <a:endParaRPr lang="en-US" sz="400" dirty="0">
                <a:solidFill>
                  <a:srgbClr val="000000"/>
                </a:solidFill>
                <a:latin typeface="+mj-lt"/>
              </a:endParaRPr>
            </a:p>
          </p:txBody>
        </p:sp>
        <p:sp>
          <p:nvSpPr>
            <p:cNvPr id="68" name="Flowchart: Process 67"/>
            <p:cNvSpPr/>
            <p:nvPr/>
          </p:nvSpPr>
          <p:spPr>
            <a:xfrm>
              <a:off x="2449551" y="2222815"/>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2: Gather Input Data</a:t>
              </a:r>
              <a:endParaRPr lang="en-US" sz="400" dirty="0">
                <a:solidFill>
                  <a:srgbClr val="000000"/>
                </a:solidFill>
                <a:latin typeface="+mj-lt"/>
              </a:endParaRPr>
            </a:p>
          </p:txBody>
        </p:sp>
        <p:sp>
          <p:nvSpPr>
            <p:cNvPr id="69" name="Flowchart: Process 68"/>
            <p:cNvSpPr/>
            <p:nvPr/>
          </p:nvSpPr>
          <p:spPr>
            <a:xfrm>
              <a:off x="2449551" y="341071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4: Determine Dwell Time</a:t>
              </a:r>
              <a:endParaRPr lang="en-US" sz="400" dirty="0">
                <a:solidFill>
                  <a:srgbClr val="000000"/>
                </a:solidFill>
                <a:latin typeface="+mj-lt"/>
              </a:endParaRPr>
            </a:p>
          </p:txBody>
        </p:sp>
        <p:sp>
          <p:nvSpPr>
            <p:cNvPr id="70" name="Flowchart: Process 69"/>
            <p:cNvSpPr/>
            <p:nvPr/>
          </p:nvSpPr>
          <p:spPr>
            <a:xfrm>
              <a:off x="2449549" y="400507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5: Determine Loading Area Capacity</a:t>
              </a:r>
              <a:endParaRPr lang="en-US" sz="400" dirty="0">
                <a:solidFill>
                  <a:srgbClr val="000000"/>
                </a:solidFill>
                <a:latin typeface="+mj-lt"/>
              </a:endParaRPr>
            </a:p>
          </p:txBody>
        </p:sp>
        <p:sp>
          <p:nvSpPr>
            <p:cNvPr id="71" name="Flowchart: Process 70"/>
            <p:cNvSpPr/>
            <p:nvPr/>
          </p:nvSpPr>
          <p:spPr>
            <a:xfrm>
              <a:off x="2448951" y="459943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6: Determine Bus Stop Capacity</a:t>
              </a:r>
              <a:endParaRPr lang="en-US" sz="400" dirty="0">
                <a:solidFill>
                  <a:srgbClr val="000000"/>
                </a:solidFill>
                <a:latin typeface="+mj-lt"/>
              </a:endParaRPr>
            </a:p>
          </p:txBody>
        </p:sp>
        <p:sp>
          <p:nvSpPr>
            <p:cNvPr id="72" name="Flowchart: Process 71"/>
            <p:cNvSpPr/>
            <p:nvPr/>
          </p:nvSpPr>
          <p:spPr>
            <a:xfrm>
              <a:off x="2449550" y="578815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7: Determine Facility Bus Capacity</a:t>
              </a:r>
              <a:endParaRPr lang="en-US" sz="400" dirty="0">
                <a:solidFill>
                  <a:srgbClr val="000000"/>
                </a:solidFill>
                <a:latin typeface="+mj-lt"/>
              </a:endParaRPr>
            </a:p>
          </p:txBody>
        </p:sp>
        <p:sp>
          <p:nvSpPr>
            <p:cNvPr id="73" name="Flowchart: Process 72"/>
            <p:cNvSpPr/>
            <p:nvPr/>
          </p:nvSpPr>
          <p:spPr>
            <a:xfrm>
              <a:off x="2449551" y="638251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8: Determine Facility Person Capacity</a:t>
              </a:r>
              <a:endParaRPr lang="en-US" sz="400" dirty="0">
                <a:solidFill>
                  <a:srgbClr val="000000"/>
                </a:solidFill>
                <a:latin typeface="+mj-lt"/>
              </a:endParaRPr>
            </a:p>
          </p:txBody>
        </p:sp>
        <p:sp>
          <p:nvSpPr>
            <p:cNvPr id="74" name="Flowchart: Process 73"/>
            <p:cNvSpPr/>
            <p:nvPr/>
          </p:nvSpPr>
          <p:spPr>
            <a:xfrm>
              <a:off x="2907792" y="5193792"/>
              <a:ext cx="38404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Final bus stop on facility?</a:t>
              </a:r>
              <a:endParaRPr lang="en-US" sz="400" dirty="0">
                <a:solidFill>
                  <a:srgbClr val="000000"/>
                </a:solidFill>
                <a:latin typeface="+mj-lt"/>
              </a:endParaRPr>
            </a:p>
          </p:txBody>
        </p:sp>
        <p:cxnSp>
          <p:nvCxnSpPr>
            <p:cNvPr id="75" name="Elbow Connector 74"/>
            <p:cNvCxnSpPr>
              <a:stCxn id="74" idx="1"/>
              <a:endCxn id="69" idx="1"/>
            </p:cNvCxnSpPr>
            <p:nvPr/>
          </p:nvCxnSpPr>
          <p:spPr>
            <a:xfrm rot="10800000">
              <a:off x="2449552" y="3593592"/>
              <a:ext cx="458241" cy="1783080"/>
            </a:xfrm>
            <a:prstGeom prst="bentConnector3">
              <a:avLst>
                <a:gd name="adj1" fmla="val 288595"/>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a:stCxn id="66" idx="2"/>
              <a:endCxn id="68" idx="0"/>
            </p:cNvCxnSpPr>
            <p:nvPr/>
          </p:nvCxnSpPr>
          <p:spPr>
            <a:xfrm>
              <a:off x="4826989" y="1993839"/>
              <a:ext cx="2" cy="228976"/>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a:stCxn id="68" idx="2"/>
              <a:endCxn id="67" idx="0"/>
            </p:cNvCxnSpPr>
            <p:nvPr/>
          </p:nvCxnSpPr>
          <p:spPr>
            <a:xfrm>
              <a:off x="4826991" y="2588575"/>
              <a:ext cx="0" cy="227777"/>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a:stCxn id="67" idx="2"/>
              <a:endCxn id="69" idx="0"/>
            </p:cNvCxnSpPr>
            <p:nvPr/>
          </p:nvCxnSpPr>
          <p:spPr>
            <a:xfrm>
              <a:off x="4826991" y="318211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a:stCxn id="69" idx="2"/>
              <a:endCxn id="70" idx="0"/>
            </p:cNvCxnSpPr>
            <p:nvPr/>
          </p:nvCxnSpPr>
          <p:spPr>
            <a:xfrm flipH="1">
              <a:off x="4826989" y="3776472"/>
              <a:ext cx="2"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a:stCxn id="70" idx="2"/>
              <a:endCxn id="71" idx="0"/>
            </p:cNvCxnSpPr>
            <p:nvPr/>
          </p:nvCxnSpPr>
          <p:spPr>
            <a:xfrm flipH="1">
              <a:off x="4826391" y="4370832"/>
              <a:ext cx="598"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a:stCxn id="71" idx="2"/>
              <a:endCxn id="74" idx="0"/>
            </p:cNvCxnSpPr>
            <p:nvPr/>
          </p:nvCxnSpPr>
          <p:spPr>
            <a:xfrm>
              <a:off x="4826391" y="4965192"/>
              <a:ext cx="1641"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82" name="Straight Arrow Connector 81"/>
            <p:cNvCxnSpPr>
              <a:stCxn id="74" idx="2"/>
              <a:endCxn id="72" idx="0"/>
            </p:cNvCxnSpPr>
            <p:nvPr/>
          </p:nvCxnSpPr>
          <p:spPr>
            <a:xfrm flipH="1">
              <a:off x="4826990" y="5559552"/>
              <a:ext cx="1042"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a:stCxn id="72" idx="2"/>
              <a:endCxn id="73" idx="0"/>
            </p:cNvCxnSpPr>
            <p:nvPr/>
          </p:nvCxnSpPr>
          <p:spPr>
            <a:xfrm>
              <a:off x="4826990" y="6153912"/>
              <a:ext cx="1"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1694984" y="4980131"/>
              <a:ext cx="753968" cy="465197"/>
            </a:xfrm>
            <a:prstGeom prst="rect">
              <a:avLst/>
            </a:prstGeom>
            <a:noFill/>
          </p:spPr>
          <p:txBody>
            <a:bodyPr wrap="square" rtlCol="0">
              <a:spAutoFit/>
            </a:bodyPr>
            <a:lstStyle/>
            <a:p>
              <a:r>
                <a:rPr lang="en-US" sz="400" dirty="0" smtClean="0">
                  <a:solidFill>
                    <a:srgbClr val="000000"/>
                  </a:solidFill>
                  <a:latin typeface="+mj-lt"/>
                </a:rPr>
                <a:t>No</a:t>
              </a:r>
              <a:endParaRPr lang="en-US" sz="400" dirty="0">
                <a:solidFill>
                  <a:srgbClr val="000000"/>
                </a:solidFill>
                <a:latin typeface="+mj-lt"/>
              </a:endParaRPr>
            </a:p>
          </p:txBody>
        </p:sp>
        <p:sp>
          <p:nvSpPr>
            <p:cNvPr id="85" name="TextBox 84"/>
            <p:cNvSpPr txBox="1"/>
            <p:nvPr/>
          </p:nvSpPr>
          <p:spPr>
            <a:xfrm>
              <a:off x="4828031" y="5509369"/>
              <a:ext cx="657923" cy="837357"/>
            </a:xfrm>
            <a:prstGeom prst="rect">
              <a:avLst/>
            </a:prstGeom>
            <a:noFill/>
          </p:spPr>
          <p:txBody>
            <a:bodyPr wrap="square" rtlCol="0">
              <a:spAutoFit/>
            </a:bodyPr>
            <a:lstStyle/>
            <a:p>
              <a:r>
                <a:rPr lang="en-US" sz="400" dirty="0" smtClean="0">
                  <a:solidFill>
                    <a:srgbClr val="000000"/>
                  </a:solidFill>
                  <a:latin typeface="+mj-lt"/>
                </a:rPr>
                <a:t>Yes</a:t>
              </a:r>
              <a:endParaRPr lang="en-US" sz="400" dirty="0">
                <a:solidFill>
                  <a:srgbClr val="000000"/>
                </a:solidFill>
                <a:latin typeface="+mj-lt"/>
              </a:endParaRPr>
            </a:p>
          </p:txBody>
        </p:sp>
      </p:grpSp>
    </p:spTree>
    <p:custDataLst>
      <p:tags r:id="rId1"/>
    </p:custDataLst>
    <p:extLst>
      <p:ext uri="{BB962C8B-B14F-4D97-AF65-F5344CB8AC3E}">
        <p14:creationId xmlns:p14="http://schemas.microsoft.com/office/powerpoint/2010/main" val="39635743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type="title"/>
          </p:nvPr>
        </p:nvSpPr>
        <p:spPr/>
        <p:txBody>
          <a:bodyPr/>
          <a:lstStyle/>
          <a:p>
            <a:r>
              <a:rPr lang="en-US" altLang="en-US" dirty="0"/>
              <a:t>Step 2 – Gather Input Data</a:t>
            </a:r>
          </a:p>
        </p:txBody>
      </p:sp>
      <p:sp>
        <p:nvSpPr>
          <p:cNvPr id="6" name="Content Placeholder 5"/>
          <p:cNvSpPr>
            <a:spLocks noGrp="1"/>
          </p:cNvSpPr>
          <p:nvPr>
            <p:ph idx="1"/>
          </p:nvPr>
        </p:nvSpPr>
        <p:spPr/>
        <p:txBody>
          <a:bodyPr/>
          <a:lstStyle/>
          <a:p>
            <a:r>
              <a:rPr lang="en-US" dirty="0" smtClean="0"/>
              <a:t>Bus Stop Demand Data</a:t>
            </a:r>
          </a:p>
          <a:p>
            <a:r>
              <a:rPr lang="en-US" dirty="0" smtClean="0"/>
              <a:t>Bus Stop Location Data</a:t>
            </a:r>
          </a:p>
          <a:p>
            <a:r>
              <a:rPr lang="en-US" dirty="0" smtClean="0"/>
              <a:t>Skip-Stop Data (if applicable)</a:t>
            </a:r>
          </a:p>
          <a:p>
            <a:endParaRPr lang="en-US" dirty="0"/>
          </a:p>
        </p:txBody>
      </p:sp>
      <p:sp>
        <p:nvSpPr>
          <p:cNvPr id="25603" name="Rectangle 5"/>
          <p:cNvSpPr>
            <a:spLocks noChangeArrowheads="1"/>
          </p:cNvSpPr>
          <p:nvPr/>
        </p:nvSpPr>
        <p:spPr bwMode="auto">
          <a:xfrm>
            <a:off x="304800" y="1905000"/>
            <a:ext cx="7772400" cy="4191000"/>
          </a:xfrm>
          <a:prstGeom prst="rect">
            <a:avLst/>
          </a:prstGeom>
          <a:noFill/>
          <a:ln w="12700">
            <a:noFill/>
            <a:miter lim="800000"/>
            <a:headEnd/>
            <a:tailEnd/>
          </a:ln>
        </p:spPr>
        <p:txBody>
          <a:bodyPr lIns="90488" tIns="44450" rIns="90488" bIns="44450"/>
          <a:lstStyle/>
          <a:p>
            <a:pPr marL="579438" indent="-579438">
              <a:spcBef>
                <a:spcPct val="50000"/>
              </a:spcBef>
              <a:buClr>
                <a:srgbClr val="FF3300"/>
              </a:buClr>
              <a:buSzPct val="75000"/>
              <a:buFont typeface="Wingdings" pitchFamily="2" charset="2"/>
              <a:buChar char="u"/>
            </a:pPr>
            <a:endParaRPr lang="en-US" sz="2800" dirty="0">
              <a:solidFill>
                <a:srgbClr val="000000"/>
              </a:solidFill>
            </a:endParaRPr>
          </a:p>
        </p:txBody>
      </p:sp>
      <p:grpSp>
        <p:nvGrpSpPr>
          <p:cNvPr id="5" name="Group 4"/>
          <p:cNvGrpSpPr/>
          <p:nvPr/>
        </p:nvGrpSpPr>
        <p:grpSpPr>
          <a:xfrm>
            <a:off x="7204233" y="839553"/>
            <a:ext cx="1822534" cy="1693768"/>
            <a:chOff x="1694984" y="1628079"/>
            <a:chExt cx="5509447" cy="5120193"/>
          </a:xfrm>
        </p:grpSpPr>
        <p:sp>
          <p:nvSpPr>
            <p:cNvPr id="7" name="Flowchart: Process 6"/>
            <p:cNvSpPr/>
            <p:nvPr/>
          </p:nvSpPr>
          <p:spPr>
            <a:xfrm>
              <a:off x="2449549" y="1628079"/>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1: Define the Facility</a:t>
              </a:r>
              <a:endParaRPr lang="en-US" sz="400" dirty="0">
                <a:solidFill>
                  <a:srgbClr val="000000"/>
                </a:solidFill>
                <a:latin typeface="+mj-lt"/>
              </a:endParaRPr>
            </a:p>
          </p:txBody>
        </p:sp>
        <p:sp>
          <p:nvSpPr>
            <p:cNvPr id="8" name="Flowchart: Process 7"/>
            <p:cNvSpPr/>
            <p:nvPr/>
          </p:nvSpPr>
          <p:spPr>
            <a:xfrm>
              <a:off x="2449551" y="281635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3: Set a Design Bus Stop Failure Rate</a:t>
              </a:r>
              <a:endParaRPr lang="en-US" sz="400" dirty="0">
                <a:solidFill>
                  <a:srgbClr val="000000"/>
                </a:solidFill>
                <a:latin typeface="+mj-lt"/>
              </a:endParaRPr>
            </a:p>
          </p:txBody>
        </p:sp>
        <p:sp>
          <p:nvSpPr>
            <p:cNvPr id="9" name="Flowchart: Process 8"/>
            <p:cNvSpPr/>
            <p:nvPr/>
          </p:nvSpPr>
          <p:spPr>
            <a:xfrm>
              <a:off x="2449551" y="2222815"/>
              <a:ext cx="4754880" cy="365760"/>
            </a:xfrm>
            <a:prstGeom prst="flowChartProcess">
              <a:avLst/>
            </a:prstGeom>
            <a:solidFill>
              <a:srgbClr val="FFCC00"/>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2: Gather Input Data</a:t>
              </a:r>
              <a:endParaRPr lang="en-US" sz="400" dirty="0">
                <a:solidFill>
                  <a:srgbClr val="000000"/>
                </a:solidFill>
                <a:latin typeface="+mj-lt"/>
              </a:endParaRPr>
            </a:p>
          </p:txBody>
        </p:sp>
        <p:sp>
          <p:nvSpPr>
            <p:cNvPr id="10" name="Flowchart: Process 9"/>
            <p:cNvSpPr/>
            <p:nvPr/>
          </p:nvSpPr>
          <p:spPr>
            <a:xfrm>
              <a:off x="2449551" y="341071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4: Determine Dwell Time</a:t>
              </a:r>
              <a:endParaRPr lang="en-US" sz="400" dirty="0">
                <a:solidFill>
                  <a:srgbClr val="000000"/>
                </a:solidFill>
                <a:latin typeface="+mj-lt"/>
              </a:endParaRPr>
            </a:p>
          </p:txBody>
        </p:sp>
        <p:sp>
          <p:nvSpPr>
            <p:cNvPr id="11" name="Flowchart: Process 10"/>
            <p:cNvSpPr/>
            <p:nvPr/>
          </p:nvSpPr>
          <p:spPr>
            <a:xfrm>
              <a:off x="2449549" y="400507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5: Determine Loading Area Capacity</a:t>
              </a:r>
              <a:endParaRPr lang="en-US" sz="400" dirty="0">
                <a:solidFill>
                  <a:srgbClr val="000000"/>
                </a:solidFill>
                <a:latin typeface="+mj-lt"/>
              </a:endParaRPr>
            </a:p>
          </p:txBody>
        </p:sp>
        <p:sp>
          <p:nvSpPr>
            <p:cNvPr id="12" name="Flowchart: Process 11"/>
            <p:cNvSpPr/>
            <p:nvPr/>
          </p:nvSpPr>
          <p:spPr>
            <a:xfrm>
              <a:off x="2448951" y="459943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6: Determine Bus Stop Capacity</a:t>
              </a:r>
              <a:endParaRPr lang="en-US" sz="400" dirty="0">
                <a:solidFill>
                  <a:srgbClr val="000000"/>
                </a:solidFill>
                <a:latin typeface="+mj-lt"/>
              </a:endParaRPr>
            </a:p>
          </p:txBody>
        </p:sp>
        <p:sp>
          <p:nvSpPr>
            <p:cNvPr id="13" name="Flowchart: Process 12"/>
            <p:cNvSpPr/>
            <p:nvPr/>
          </p:nvSpPr>
          <p:spPr>
            <a:xfrm>
              <a:off x="2449550" y="578815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7: Determine Facility Bus Capacity</a:t>
              </a:r>
              <a:endParaRPr lang="en-US" sz="400" dirty="0">
                <a:solidFill>
                  <a:srgbClr val="000000"/>
                </a:solidFill>
                <a:latin typeface="+mj-lt"/>
              </a:endParaRPr>
            </a:p>
          </p:txBody>
        </p:sp>
        <p:sp>
          <p:nvSpPr>
            <p:cNvPr id="14" name="Flowchart: Process 13"/>
            <p:cNvSpPr/>
            <p:nvPr/>
          </p:nvSpPr>
          <p:spPr>
            <a:xfrm>
              <a:off x="2449551" y="638251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8: Determine Facility Person Capacity</a:t>
              </a:r>
              <a:endParaRPr lang="en-US" sz="400" dirty="0">
                <a:solidFill>
                  <a:srgbClr val="000000"/>
                </a:solidFill>
                <a:latin typeface="+mj-lt"/>
              </a:endParaRPr>
            </a:p>
          </p:txBody>
        </p:sp>
        <p:sp>
          <p:nvSpPr>
            <p:cNvPr id="15" name="Flowchart: Process 14"/>
            <p:cNvSpPr/>
            <p:nvPr/>
          </p:nvSpPr>
          <p:spPr>
            <a:xfrm>
              <a:off x="2907792" y="5193792"/>
              <a:ext cx="38404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Final bus stop on facility?</a:t>
              </a:r>
              <a:endParaRPr lang="en-US" sz="400" dirty="0">
                <a:solidFill>
                  <a:srgbClr val="000000"/>
                </a:solidFill>
                <a:latin typeface="+mj-lt"/>
              </a:endParaRPr>
            </a:p>
          </p:txBody>
        </p:sp>
        <p:cxnSp>
          <p:nvCxnSpPr>
            <p:cNvPr id="16" name="Elbow Connector 15"/>
            <p:cNvCxnSpPr>
              <a:stCxn id="15" idx="1"/>
              <a:endCxn id="10" idx="1"/>
            </p:cNvCxnSpPr>
            <p:nvPr/>
          </p:nvCxnSpPr>
          <p:spPr>
            <a:xfrm rot="10800000">
              <a:off x="2449552" y="3593592"/>
              <a:ext cx="458241" cy="1783080"/>
            </a:xfrm>
            <a:prstGeom prst="bentConnector3">
              <a:avLst>
                <a:gd name="adj1" fmla="val 288595"/>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7" idx="2"/>
              <a:endCxn id="9" idx="0"/>
            </p:cNvCxnSpPr>
            <p:nvPr/>
          </p:nvCxnSpPr>
          <p:spPr>
            <a:xfrm>
              <a:off x="4826989" y="1993839"/>
              <a:ext cx="2" cy="228976"/>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9" idx="2"/>
              <a:endCxn id="8" idx="0"/>
            </p:cNvCxnSpPr>
            <p:nvPr/>
          </p:nvCxnSpPr>
          <p:spPr>
            <a:xfrm>
              <a:off x="4826991" y="2588575"/>
              <a:ext cx="0" cy="227777"/>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8" idx="2"/>
              <a:endCxn id="10" idx="0"/>
            </p:cNvCxnSpPr>
            <p:nvPr/>
          </p:nvCxnSpPr>
          <p:spPr>
            <a:xfrm>
              <a:off x="4826991" y="318211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0" idx="2"/>
              <a:endCxn id="11" idx="0"/>
            </p:cNvCxnSpPr>
            <p:nvPr/>
          </p:nvCxnSpPr>
          <p:spPr>
            <a:xfrm flipH="1">
              <a:off x="4826989" y="3776472"/>
              <a:ext cx="2"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1" idx="2"/>
              <a:endCxn id="12" idx="0"/>
            </p:cNvCxnSpPr>
            <p:nvPr/>
          </p:nvCxnSpPr>
          <p:spPr>
            <a:xfrm flipH="1">
              <a:off x="4826391" y="4370832"/>
              <a:ext cx="598"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2" idx="2"/>
              <a:endCxn id="15" idx="0"/>
            </p:cNvCxnSpPr>
            <p:nvPr/>
          </p:nvCxnSpPr>
          <p:spPr>
            <a:xfrm>
              <a:off x="4826391" y="4965192"/>
              <a:ext cx="1641"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5" idx="2"/>
              <a:endCxn id="13" idx="0"/>
            </p:cNvCxnSpPr>
            <p:nvPr/>
          </p:nvCxnSpPr>
          <p:spPr>
            <a:xfrm flipH="1">
              <a:off x="4826990" y="5559552"/>
              <a:ext cx="1042"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3" idx="2"/>
              <a:endCxn id="14" idx="0"/>
            </p:cNvCxnSpPr>
            <p:nvPr/>
          </p:nvCxnSpPr>
          <p:spPr>
            <a:xfrm>
              <a:off x="4826990" y="6153912"/>
              <a:ext cx="1"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694984" y="4980131"/>
              <a:ext cx="983686" cy="465197"/>
            </a:xfrm>
            <a:prstGeom prst="rect">
              <a:avLst/>
            </a:prstGeom>
            <a:noFill/>
          </p:spPr>
          <p:txBody>
            <a:bodyPr wrap="square" rtlCol="0">
              <a:spAutoFit/>
            </a:bodyPr>
            <a:lstStyle/>
            <a:p>
              <a:r>
                <a:rPr lang="en-US" sz="400" dirty="0" smtClean="0">
                  <a:solidFill>
                    <a:srgbClr val="000000"/>
                  </a:solidFill>
                  <a:latin typeface="+mj-lt"/>
                </a:rPr>
                <a:t>No</a:t>
              </a:r>
              <a:endParaRPr lang="en-US" sz="400" dirty="0">
                <a:solidFill>
                  <a:srgbClr val="000000"/>
                </a:solidFill>
                <a:latin typeface="+mj-lt"/>
              </a:endParaRPr>
            </a:p>
          </p:txBody>
        </p:sp>
        <p:sp>
          <p:nvSpPr>
            <p:cNvPr id="26" name="TextBox 25"/>
            <p:cNvSpPr txBox="1"/>
            <p:nvPr/>
          </p:nvSpPr>
          <p:spPr>
            <a:xfrm>
              <a:off x="4828031" y="5509369"/>
              <a:ext cx="657923" cy="837357"/>
            </a:xfrm>
            <a:prstGeom prst="rect">
              <a:avLst/>
            </a:prstGeom>
            <a:noFill/>
          </p:spPr>
          <p:txBody>
            <a:bodyPr wrap="square" rtlCol="0">
              <a:spAutoFit/>
            </a:bodyPr>
            <a:lstStyle/>
            <a:p>
              <a:r>
                <a:rPr lang="en-US" sz="400" dirty="0" smtClean="0">
                  <a:solidFill>
                    <a:srgbClr val="000000"/>
                  </a:solidFill>
                  <a:latin typeface="+mj-lt"/>
                </a:rPr>
                <a:t>Yes</a:t>
              </a:r>
              <a:endParaRPr lang="en-US" sz="400" dirty="0">
                <a:solidFill>
                  <a:srgbClr val="000000"/>
                </a:solidFill>
                <a:latin typeface="+mj-lt"/>
              </a:endParaRPr>
            </a:p>
          </p:txBody>
        </p:sp>
      </p:grpSp>
    </p:spTree>
    <p:custDataLst>
      <p:tags r:id="rId1"/>
    </p:custDataLst>
    <p:extLst>
      <p:ext uri="{BB962C8B-B14F-4D97-AF65-F5344CB8AC3E}">
        <p14:creationId xmlns:p14="http://schemas.microsoft.com/office/powerpoint/2010/main" val="38168488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808038"/>
            <a:ext cx="8418669" cy="822325"/>
          </a:xfrm>
        </p:spPr>
        <p:txBody>
          <a:bodyPr/>
          <a:lstStyle/>
          <a:p>
            <a:r>
              <a:rPr lang="en-US" altLang="en-US" dirty="0"/>
              <a:t>Step 3 – Set Design Stop Failure Rate</a:t>
            </a:r>
          </a:p>
        </p:txBody>
      </p:sp>
      <p:sp>
        <p:nvSpPr>
          <p:cNvPr id="3" name="Content Placeholder 2"/>
          <p:cNvSpPr>
            <a:spLocks noGrp="1"/>
          </p:cNvSpPr>
          <p:nvPr>
            <p:ph idx="1"/>
          </p:nvPr>
        </p:nvSpPr>
        <p:spPr/>
        <p:txBody>
          <a:bodyPr>
            <a:normAutofit/>
          </a:bodyPr>
          <a:lstStyle/>
          <a:p>
            <a:r>
              <a:rPr lang="en-US" dirty="0" smtClean="0"/>
              <a:t>Sets how often a bus should </a:t>
            </a:r>
            <a:r>
              <a:rPr lang="en-US" b="1" dirty="0" smtClean="0"/>
              <a:t>arrive </a:t>
            </a:r>
            <a:br>
              <a:rPr lang="en-US" b="1" dirty="0" smtClean="0"/>
            </a:br>
            <a:r>
              <a:rPr lang="en-US" dirty="0" smtClean="0"/>
              <a:t>at a stop only to find </a:t>
            </a:r>
            <a:r>
              <a:rPr lang="en-US" b="1" dirty="0" smtClean="0"/>
              <a:t>all loading </a:t>
            </a:r>
            <a:br>
              <a:rPr lang="en-US" b="1" dirty="0" smtClean="0"/>
            </a:br>
            <a:r>
              <a:rPr lang="en-US" b="1" dirty="0" smtClean="0"/>
              <a:t>areas occupied</a:t>
            </a:r>
          </a:p>
          <a:p>
            <a:pPr lvl="1"/>
            <a:r>
              <a:rPr lang="en-US" dirty="0" smtClean="0"/>
              <a:t>Downtown – rate of 7.5% to 15% recommended</a:t>
            </a:r>
          </a:p>
          <a:p>
            <a:pPr lvl="1"/>
            <a:r>
              <a:rPr lang="en-US" dirty="0" smtClean="0"/>
              <a:t>Outside downtown – rate of 2.5% recommended</a:t>
            </a:r>
          </a:p>
          <a:p>
            <a:endParaRPr lang="en-US" dirty="0" smtClean="0"/>
          </a:p>
        </p:txBody>
      </p:sp>
      <p:grpSp>
        <p:nvGrpSpPr>
          <p:cNvPr id="4" name="Group 3"/>
          <p:cNvGrpSpPr/>
          <p:nvPr/>
        </p:nvGrpSpPr>
        <p:grpSpPr>
          <a:xfrm>
            <a:off x="7204233" y="1601578"/>
            <a:ext cx="1822534" cy="1693768"/>
            <a:chOff x="1694984" y="1628079"/>
            <a:chExt cx="5509447" cy="5120193"/>
          </a:xfrm>
        </p:grpSpPr>
        <p:sp>
          <p:nvSpPr>
            <p:cNvPr id="5" name="Flowchart: Process 4"/>
            <p:cNvSpPr/>
            <p:nvPr/>
          </p:nvSpPr>
          <p:spPr>
            <a:xfrm>
              <a:off x="2449549" y="1628079"/>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1: Define the Facility</a:t>
              </a:r>
              <a:endParaRPr lang="en-US" sz="400" dirty="0">
                <a:solidFill>
                  <a:srgbClr val="000000"/>
                </a:solidFill>
                <a:latin typeface="+mj-lt"/>
              </a:endParaRPr>
            </a:p>
          </p:txBody>
        </p:sp>
        <p:sp>
          <p:nvSpPr>
            <p:cNvPr id="6" name="Flowchart: Process 5"/>
            <p:cNvSpPr/>
            <p:nvPr/>
          </p:nvSpPr>
          <p:spPr>
            <a:xfrm>
              <a:off x="2449551" y="2816352"/>
              <a:ext cx="4754880" cy="365760"/>
            </a:xfrm>
            <a:prstGeom prst="flowChartProcess">
              <a:avLst/>
            </a:prstGeom>
            <a:solidFill>
              <a:srgbClr val="FFCC00"/>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3: Set a Design Bus Stop Failure Rate</a:t>
              </a:r>
              <a:endParaRPr lang="en-US" sz="400" dirty="0">
                <a:solidFill>
                  <a:srgbClr val="000000"/>
                </a:solidFill>
                <a:latin typeface="+mj-lt"/>
              </a:endParaRPr>
            </a:p>
          </p:txBody>
        </p:sp>
        <p:sp>
          <p:nvSpPr>
            <p:cNvPr id="7" name="Flowchart: Process 6"/>
            <p:cNvSpPr/>
            <p:nvPr/>
          </p:nvSpPr>
          <p:spPr>
            <a:xfrm>
              <a:off x="2449551" y="2222815"/>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2: Gather Input Data</a:t>
              </a:r>
              <a:endParaRPr lang="en-US" sz="400" dirty="0">
                <a:solidFill>
                  <a:srgbClr val="000000"/>
                </a:solidFill>
                <a:latin typeface="+mj-lt"/>
              </a:endParaRPr>
            </a:p>
          </p:txBody>
        </p:sp>
        <p:sp>
          <p:nvSpPr>
            <p:cNvPr id="8" name="Flowchart: Process 7"/>
            <p:cNvSpPr/>
            <p:nvPr/>
          </p:nvSpPr>
          <p:spPr>
            <a:xfrm>
              <a:off x="2449551" y="341071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4: Determine Dwell Time</a:t>
              </a:r>
              <a:endParaRPr lang="en-US" sz="400" dirty="0">
                <a:solidFill>
                  <a:srgbClr val="000000"/>
                </a:solidFill>
                <a:latin typeface="+mj-lt"/>
              </a:endParaRPr>
            </a:p>
          </p:txBody>
        </p:sp>
        <p:sp>
          <p:nvSpPr>
            <p:cNvPr id="9" name="Flowchart: Process 8"/>
            <p:cNvSpPr/>
            <p:nvPr/>
          </p:nvSpPr>
          <p:spPr>
            <a:xfrm>
              <a:off x="2449549" y="400507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5: Determine Loading Area Capacity</a:t>
              </a:r>
              <a:endParaRPr lang="en-US" sz="400" dirty="0">
                <a:solidFill>
                  <a:srgbClr val="000000"/>
                </a:solidFill>
                <a:latin typeface="+mj-lt"/>
              </a:endParaRPr>
            </a:p>
          </p:txBody>
        </p:sp>
        <p:sp>
          <p:nvSpPr>
            <p:cNvPr id="10" name="Flowchart: Process 9"/>
            <p:cNvSpPr/>
            <p:nvPr/>
          </p:nvSpPr>
          <p:spPr>
            <a:xfrm>
              <a:off x="2448951" y="459943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6: Determine Bus Stop Capacity</a:t>
              </a:r>
              <a:endParaRPr lang="en-US" sz="400" dirty="0">
                <a:solidFill>
                  <a:srgbClr val="000000"/>
                </a:solidFill>
                <a:latin typeface="+mj-lt"/>
              </a:endParaRPr>
            </a:p>
          </p:txBody>
        </p:sp>
        <p:sp>
          <p:nvSpPr>
            <p:cNvPr id="11" name="Flowchart: Process 10"/>
            <p:cNvSpPr/>
            <p:nvPr/>
          </p:nvSpPr>
          <p:spPr>
            <a:xfrm>
              <a:off x="2449550" y="578815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7: Determine Facility Bus Capacity</a:t>
              </a:r>
              <a:endParaRPr lang="en-US" sz="400" dirty="0">
                <a:solidFill>
                  <a:srgbClr val="000000"/>
                </a:solidFill>
                <a:latin typeface="+mj-lt"/>
              </a:endParaRPr>
            </a:p>
          </p:txBody>
        </p:sp>
        <p:sp>
          <p:nvSpPr>
            <p:cNvPr id="12" name="Flowchart: Process 11"/>
            <p:cNvSpPr/>
            <p:nvPr/>
          </p:nvSpPr>
          <p:spPr>
            <a:xfrm>
              <a:off x="2449551" y="638251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8: Determine Facility Person Capacity</a:t>
              </a:r>
              <a:endParaRPr lang="en-US" sz="400" dirty="0">
                <a:solidFill>
                  <a:srgbClr val="000000"/>
                </a:solidFill>
                <a:latin typeface="+mj-lt"/>
              </a:endParaRPr>
            </a:p>
          </p:txBody>
        </p:sp>
        <p:sp>
          <p:nvSpPr>
            <p:cNvPr id="13" name="Flowchart: Process 12"/>
            <p:cNvSpPr/>
            <p:nvPr/>
          </p:nvSpPr>
          <p:spPr>
            <a:xfrm>
              <a:off x="2907792" y="5193792"/>
              <a:ext cx="38404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Final bus stop on facility?</a:t>
              </a:r>
              <a:endParaRPr lang="en-US" sz="400" dirty="0">
                <a:solidFill>
                  <a:srgbClr val="000000"/>
                </a:solidFill>
                <a:latin typeface="+mj-lt"/>
              </a:endParaRPr>
            </a:p>
          </p:txBody>
        </p:sp>
        <p:cxnSp>
          <p:nvCxnSpPr>
            <p:cNvPr id="14" name="Elbow Connector 13"/>
            <p:cNvCxnSpPr>
              <a:stCxn id="13" idx="1"/>
              <a:endCxn id="8" idx="1"/>
            </p:cNvCxnSpPr>
            <p:nvPr/>
          </p:nvCxnSpPr>
          <p:spPr>
            <a:xfrm rot="10800000">
              <a:off x="2449552" y="3593592"/>
              <a:ext cx="458241" cy="1783080"/>
            </a:xfrm>
            <a:prstGeom prst="bentConnector3">
              <a:avLst>
                <a:gd name="adj1" fmla="val 288595"/>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5" idx="2"/>
              <a:endCxn id="7" idx="0"/>
            </p:cNvCxnSpPr>
            <p:nvPr/>
          </p:nvCxnSpPr>
          <p:spPr>
            <a:xfrm>
              <a:off x="4826989" y="1993839"/>
              <a:ext cx="2" cy="228976"/>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7" idx="2"/>
              <a:endCxn id="6" idx="0"/>
            </p:cNvCxnSpPr>
            <p:nvPr/>
          </p:nvCxnSpPr>
          <p:spPr>
            <a:xfrm>
              <a:off x="4826991" y="2588575"/>
              <a:ext cx="0" cy="227777"/>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6" idx="2"/>
              <a:endCxn id="8" idx="0"/>
            </p:cNvCxnSpPr>
            <p:nvPr/>
          </p:nvCxnSpPr>
          <p:spPr>
            <a:xfrm>
              <a:off x="4826991" y="318211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8" idx="2"/>
              <a:endCxn id="9" idx="0"/>
            </p:cNvCxnSpPr>
            <p:nvPr/>
          </p:nvCxnSpPr>
          <p:spPr>
            <a:xfrm flipH="1">
              <a:off x="4826989" y="3776472"/>
              <a:ext cx="2"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9" idx="2"/>
              <a:endCxn id="10" idx="0"/>
            </p:cNvCxnSpPr>
            <p:nvPr/>
          </p:nvCxnSpPr>
          <p:spPr>
            <a:xfrm flipH="1">
              <a:off x="4826391" y="4370832"/>
              <a:ext cx="598"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0" idx="2"/>
              <a:endCxn id="13" idx="0"/>
            </p:cNvCxnSpPr>
            <p:nvPr/>
          </p:nvCxnSpPr>
          <p:spPr>
            <a:xfrm>
              <a:off x="4826391" y="4965192"/>
              <a:ext cx="1641"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3" idx="2"/>
              <a:endCxn id="11" idx="0"/>
            </p:cNvCxnSpPr>
            <p:nvPr/>
          </p:nvCxnSpPr>
          <p:spPr>
            <a:xfrm flipH="1">
              <a:off x="4826990" y="5559552"/>
              <a:ext cx="1042"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1" idx="2"/>
              <a:endCxn id="12" idx="0"/>
            </p:cNvCxnSpPr>
            <p:nvPr/>
          </p:nvCxnSpPr>
          <p:spPr>
            <a:xfrm>
              <a:off x="4826990" y="6153912"/>
              <a:ext cx="1"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1694984" y="4980131"/>
              <a:ext cx="983686" cy="465197"/>
            </a:xfrm>
            <a:prstGeom prst="rect">
              <a:avLst/>
            </a:prstGeom>
            <a:noFill/>
          </p:spPr>
          <p:txBody>
            <a:bodyPr wrap="square" rtlCol="0">
              <a:spAutoFit/>
            </a:bodyPr>
            <a:lstStyle/>
            <a:p>
              <a:r>
                <a:rPr lang="en-US" sz="400" dirty="0" smtClean="0">
                  <a:solidFill>
                    <a:srgbClr val="000000"/>
                  </a:solidFill>
                  <a:latin typeface="+mj-lt"/>
                </a:rPr>
                <a:t>No</a:t>
              </a:r>
              <a:endParaRPr lang="en-US" sz="400" dirty="0">
                <a:solidFill>
                  <a:srgbClr val="000000"/>
                </a:solidFill>
                <a:latin typeface="+mj-lt"/>
              </a:endParaRPr>
            </a:p>
          </p:txBody>
        </p:sp>
        <p:sp>
          <p:nvSpPr>
            <p:cNvPr id="24" name="TextBox 23"/>
            <p:cNvSpPr txBox="1"/>
            <p:nvPr/>
          </p:nvSpPr>
          <p:spPr>
            <a:xfrm>
              <a:off x="4828031" y="5509369"/>
              <a:ext cx="657923" cy="837357"/>
            </a:xfrm>
            <a:prstGeom prst="rect">
              <a:avLst/>
            </a:prstGeom>
            <a:noFill/>
          </p:spPr>
          <p:txBody>
            <a:bodyPr wrap="square" rtlCol="0">
              <a:spAutoFit/>
            </a:bodyPr>
            <a:lstStyle/>
            <a:p>
              <a:r>
                <a:rPr lang="en-US" sz="400" dirty="0" smtClean="0">
                  <a:solidFill>
                    <a:srgbClr val="000000"/>
                  </a:solidFill>
                  <a:latin typeface="+mj-lt"/>
                </a:rPr>
                <a:t>Yes</a:t>
              </a:r>
              <a:endParaRPr lang="en-US" sz="400" dirty="0">
                <a:solidFill>
                  <a:srgbClr val="000000"/>
                </a:solidFill>
                <a:latin typeface="+mj-lt"/>
              </a:endParaRPr>
            </a:p>
          </p:txBody>
        </p:sp>
      </p:grpSp>
    </p:spTree>
    <p:custDataLst>
      <p:tags r:id="rId1"/>
    </p:custDataLst>
    <p:extLst>
      <p:ext uri="{BB962C8B-B14F-4D97-AF65-F5344CB8AC3E}">
        <p14:creationId xmlns:p14="http://schemas.microsoft.com/office/powerpoint/2010/main" val="22468893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type="title"/>
          </p:nvPr>
        </p:nvSpPr>
        <p:spPr/>
        <p:txBody>
          <a:bodyPr/>
          <a:lstStyle/>
          <a:p>
            <a:r>
              <a:rPr lang="en-US" altLang="en-US" dirty="0"/>
              <a:t>Step 4 – Determine Dwell Time</a:t>
            </a:r>
          </a:p>
        </p:txBody>
      </p:sp>
      <p:sp>
        <p:nvSpPr>
          <p:cNvPr id="6" name="Content Placeholder 5"/>
          <p:cNvSpPr>
            <a:spLocks noGrp="1"/>
          </p:cNvSpPr>
          <p:nvPr>
            <p:ph idx="1"/>
          </p:nvPr>
        </p:nvSpPr>
        <p:spPr/>
        <p:txBody>
          <a:bodyPr/>
          <a:lstStyle/>
          <a:p>
            <a:r>
              <a:rPr lang="en-US" dirty="0" smtClean="0"/>
              <a:t>Three </a:t>
            </a:r>
            <a:r>
              <a:rPr lang="en-US" u="sng" dirty="0" smtClean="0"/>
              <a:t>dwell time estimation methods</a:t>
            </a:r>
            <a:r>
              <a:rPr lang="en-US" dirty="0" smtClean="0"/>
              <a:t>:</a:t>
            </a:r>
          </a:p>
          <a:p>
            <a:pPr marL="912812" lvl="1" indent="-457200">
              <a:buFont typeface="+mj-lt"/>
              <a:buAutoNum type="arabicPeriod"/>
            </a:pPr>
            <a:r>
              <a:rPr lang="en-US" dirty="0" smtClean="0"/>
              <a:t>Field measurements</a:t>
            </a:r>
          </a:p>
          <a:p>
            <a:pPr lvl="2"/>
            <a:r>
              <a:rPr lang="en-US" dirty="0" smtClean="0"/>
              <a:t>Recommended whenever possible</a:t>
            </a:r>
          </a:p>
          <a:p>
            <a:pPr marL="912812" lvl="1" indent="-457200">
              <a:buFont typeface="+mj-lt"/>
              <a:buAutoNum type="arabicPeriod"/>
            </a:pPr>
            <a:r>
              <a:rPr lang="en-US" dirty="0" smtClean="0"/>
              <a:t>Default values</a:t>
            </a:r>
          </a:p>
          <a:p>
            <a:pPr lvl="2"/>
            <a:r>
              <a:rPr lang="en-US" dirty="0" smtClean="0"/>
              <a:t>Provides conservative estimate of the critical dwell time</a:t>
            </a:r>
          </a:p>
          <a:p>
            <a:pPr marL="912812" lvl="1" indent="-457200">
              <a:buFont typeface="+mj-lt"/>
              <a:buAutoNum type="arabicPeriod"/>
            </a:pPr>
            <a:r>
              <a:rPr lang="en-US" dirty="0" smtClean="0"/>
              <a:t>Calculation</a:t>
            </a:r>
          </a:p>
          <a:p>
            <a:pPr lvl="2"/>
            <a:r>
              <a:rPr lang="en-US" dirty="0" smtClean="0"/>
              <a:t>Good for estimating changes in dwell time</a:t>
            </a:r>
          </a:p>
          <a:p>
            <a:endParaRPr lang="en-US" dirty="0"/>
          </a:p>
        </p:txBody>
      </p:sp>
      <p:sp>
        <p:nvSpPr>
          <p:cNvPr id="25603" name="Rectangle 5"/>
          <p:cNvSpPr>
            <a:spLocks noChangeArrowheads="1"/>
          </p:cNvSpPr>
          <p:nvPr/>
        </p:nvSpPr>
        <p:spPr bwMode="auto">
          <a:xfrm>
            <a:off x="304800" y="1905000"/>
            <a:ext cx="7772400" cy="4191000"/>
          </a:xfrm>
          <a:prstGeom prst="rect">
            <a:avLst/>
          </a:prstGeom>
          <a:noFill/>
          <a:ln w="12700">
            <a:noFill/>
            <a:miter lim="800000"/>
            <a:headEnd/>
            <a:tailEnd/>
          </a:ln>
        </p:spPr>
        <p:txBody>
          <a:bodyPr lIns="90488" tIns="44450" rIns="90488" bIns="44450"/>
          <a:lstStyle/>
          <a:p>
            <a:pPr marL="579438" indent="-579438">
              <a:spcBef>
                <a:spcPct val="50000"/>
              </a:spcBef>
              <a:buClr>
                <a:srgbClr val="FF3300"/>
              </a:buClr>
              <a:buSzPct val="75000"/>
              <a:buFont typeface="Wingdings" pitchFamily="2" charset="2"/>
              <a:buChar char="u"/>
            </a:pPr>
            <a:endParaRPr lang="en-US" sz="2800" dirty="0">
              <a:solidFill>
                <a:srgbClr val="000000"/>
              </a:solidFill>
            </a:endParaRPr>
          </a:p>
        </p:txBody>
      </p:sp>
      <p:grpSp>
        <p:nvGrpSpPr>
          <p:cNvPr id="7" name="Group 6"/>
          <p:cNvGrpSpPr/>
          <p:nvPr/>
        </p:nvGrpSpPr>
        <p:grpSpPr>
          <a:xfrm>
            <a:off x="7204233" y="1726273"/>
            <a:ext cx="1822534" cy="1693768"/>
            <a:chOff x="1694984" y="1628079"/>
            <a:chExt cx="5509447" cy="5120193"/>
          </a:xfrm>
        </p:grpSpPr>
        <p:sp>
          <p:nvSpPr>
            <p:cNvPr id="8" name="Flowchart: Process 7"/>
            <p:cNvSpPr/>
            <p:nvPr/>
          </p:nvSpPr>
          <p:spPr>
            <a:xfrm>
              <a:off x="2449549" y="1628079"/>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1: Define the Facility</a:t>
              </a:r>
              <a:endParaRPr lang="en-US" sz="400" dirty="0">
                <a:solidFill>
                  <a:srgbClr val="000000"/>
                </a:solidFill>
                <a:latin typeface="+mj-lt"/>
              </a:endParaRPr>
            </a:p>
          </p:txBody>
        </p:sp>
        <p:sp>
          <p:nvSpPr>
            <p:cNvPr id="9" name="Flowchart: Process 8"/>
            <p:cNvSpPr/>
            <p:nvPr/>
          </p:nvSpPr>
          <p:spPr>
            <a:xfrm>
              <a:off x="2449551" y="281635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3: Set a Design Bus Stop Failure Rate</a:t>
              </a:r>
              <a:endParaRPr lang="en-US" sz="400" dirty="0">
                <a:solidFill>
                  <a:srgbClr val="000000"/>
                </a:solidFill>
                <a:latin typeface="+mj-lt"/>
              </a:endParaRPr>
            </a:p>
          </p:txBody>
        </p:sp>
        <p:sp>
          <p:nvSpPr>
            <p:cNvPr id="10" name="Flowchart: Process 9"/>
            <p:cNvSpPr/>
            <p:nvPr/>
          </p:nvSpPr>
          <p:spPr>
            <a:xfrm>
              <a:off x="2449551" y="2222815"/>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2: Gather Input Data</a:t>
              </a:r>
              <a:endParaRPr lang="en-US" sz="400" dirty="0">
                <a:solidFill>
                  <a:srgbClr val="000000"/>
                </a:solidFill>
                <a:latin typeface="+mj-lt"/>
              </a:endParaRPr>
            </a:p>
          </p:txBody>
        </p:sp>
        <p:sp>
          <p:nvSpPr>
            <p:cNvPr id="11" name="Flowchart: Process 10"/>
            <p:cNvSpPr/>
            <p:nvPr/>
          </p:nvSpPr>
          <p:spPr>
            <a:xfrm>
              <a:off x="2449551" y="3410712"/>
              <a:ext cx="4754880" cy="365760"/>
            </a:xfrm>
            <a:prstGeom prst="flowChartProcess">
              <a:avLst/>
            </a:prstGeom>
            <a:solidFill>
              <a:srgbClr val="FFCC00"/>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4: Determine Dwell Time</a:t>
              </a:r>
              <a:endParaRPr lang="en-US" sz="400" dirty="0">
                <a:solidFill>
                  <a:srgbClr val="000000"/>
                </a:solidFill>
                <a:latin typeface="+mj-lt"/>
              </a:endParaRPr>
            </a:p>
          </p:txBody>
        </p:sp>
        <p:sp>
          <p:nvSpPr>
            <p:cNvPr id="12" name="Flowchart: Process 11"/>
            <p:cNvSpPr/>
            <p:nvPr/>
          </p:nvSpPr>
          <p:spPr>
            <a:xfrm>
              <a:off x="2449549" y="400507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5: Determine Loading Area Capacity</a:t>
              </a:r>
              <a:endParaRPr lang="en-US" sz="400" dirty="0">
                <a:solidFill>
                  <a:srgbClr val="000000"/>
                </a:solidFill>
                <a:latin typeface="+mj-lt"/>
              </a:endParaRPr>
            </a:p>
          </p:txBody>
        </p:sp>
        <p:sp>
          <p:nvSpPr>
            <p:cNvPr id="13" name="Flowchart: Process 12"/>
            <p:cNvSpPr/>
            <p:nvPr/>
          </p:nvSpPr>
          <p:spPr>
            <a:xfrm>
              <a:off x="2448951" y="459943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6: Determine Bus Stop Capacity</a:t>
              </a:r>
              <a:endParaRPr lang="en-US" sz="400" dirty="0">
                <a:solidFill>
                  <a:srgbClr val="000000"/>
                </a:solidFill>
                <a:latin typeface="+mj-lt"/>
              </a:endParaRPr>
            </a:p>
          </p:txBody>
        </p:sp>
        <p:sp>
          <p:nvSpPr>
            <p:cNvPr id="14" name="Flowchart: Process 13"/>
            <p:cNvSpPr/>
            <p:nvPr/>
          </p:nvSpPr>
          <p:spPr>
            <a:xfrm>
              <a:off x="2449550" y="578815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7: Determine Facility Bus Capacity</a:t>
              </a:r>
              <a:endParaRPr lang="en-US" sz="400" dirty="0">
                <a:solidFill>
                  <a:srgbClr val="000000"/>
                </a:solidFill>
                <a:latin typeface="+mj-lt"/>
              </a:endParaRPr>
            </a:p>
          </p:txBody>
        </p:sp>
        <p:sp>
          <p:nvSpPr>
            <p:cNvPr id="15" name="Flowchart: Process 14"/>
            <p:cNvSpPr/>
            <p:nvPr/>
          </p:nvSpPr>
          <p:spPr>
            <a:xfrm>
              <a:off x="2449551" y="638251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8: Determine Facility Person Capacity</a:t>
              </a:r>
              <a:endParaRPr lang="en-US" sz="400" dirty="0">
                <a:solidFill>
                  <a:srgbClr val="000000"/>
                </a:solidFill>
                <a:latin typeface="+mj-lt"/>
              </a:endParaRPr>
            </a:p>
          </p:txBody>
        </p:sp>
        <p:sp>
          <p:nvSpPr>
            <p:cNvPr id="16" name="Flowchart: Process 15"/>
            <p:cNvSpPr/>
            <p:nvPr/>
          </p:nvSpPr>
          <p:spPr>
            <a:xfrm>
              <a:off x="2907792" y="5193792"/>
              <a:ext cx="38404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Final bus stop on facility?</a:t>
              </a:r>
              <a:endParaRPr lang="en-US" sz="400" dirty="0">
                <a:solidFill>
                  <a:srgbClr val="000000"/>
                </a:solidFill>
                <a:latin typeface="+mj-lt"/>
              </a:endParaRPr>
            </a:p>
          </p:txBody>
        </p:sp>
        <p:cxnSp>
          <p:nvCxnSpPr>
            <p:cNvPr id="17" name="Elbow Connector 16"/>
            <p:cNvCxnSpPr>
              <a:stCxn id="16" idx="1"/>
              <a:endCxn id="11" idx="1"/>
            </p:cNvCxnSpPr>
            <p:nvPr/>
          </p:nvCxnSpPr>
          <p:spPr>
            <a:xfrm rot="10800000">
              <a:off x="2449552" y="3593592"/>
              <a:ext cx="458241" cy="1783080"/>
            </a:xfrm>
            <a:prstGeom prst="bentConnector3">
              <a:avLst>
                <a:gd name="adj1" fmla="val 288595"/>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8" idx="2"/>
              <a:endCxn id="10" idx="0"/>
            </p:cNvCxnSpPr>
            <p:nvPr/>
          </p:nvCxnSpPr>
          <p:spPr>
            <a:xfrm>
              <a:off x="4826989" y="1993839"/>
              <a:ext cx="2" cy="228976"/>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0" idx="2"/>
              <a:endCxn id="9" idx="0"/>
            </p:cNvCxnSpPr>
            <p:nvPr/>
          </p:nvCxnSpPr>
          <p:spPr>
            <a:xfrm>
              <a:off x="4826991" y="2588575"/>
              <a:ext cx="0" cy="227777"/>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9" idx="2"/>
              <a:endCxn id="11" idx="0"/>
            </p:cNvCxnSpPr>
            <p:nvPr/>
          </p:nvCxnSpPr>
          <p:spPr>
            <a:xfrm>
              <a:off x="4826991" y="318211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1" idx="2"/>
              <a:endCxn id="12" idx="0"/>
            </p:cNvCxnSpPr>
            <p:nvPr/>
          </p:nvCxnSpPr>
          <p:spPr>
            <a:xfrm flipH="1">
              <a:off x="4826989" y="3776472"/>
              <a:ext cx="2"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2" idx="2"/>
              <a:endCxn id="13" idx="0"/>
            </p:cNvCxnSpPr>
            <p:nvPr/>
          </p:nvCxnSpPr>
          <p:spPr>
            <a:xfrm flipH="1">
              <a:off x="4826391" y="4370832"/>
              <a:ext cx="598"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3" idx="2"/>
              <a:endCxn id="16" idx="0"/>
            </p:cNvCxnSpPr>
            <p:nvPr/>
          </p:nvCxnSpPr>
          <p:spPr>
            <a:xfrm>
              <a:off x="4826391" y="4965192"/>
              <a:ext cx="1641"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6" idx="2"/>
              <a:endCxn id="14" idx="0"/>
            </p:cNvCxnSpPr>
            <p:nvPr/>
          </p:nvCxnSpPr>
          <p:spPr>
            <a:xfrm flipH="1">
              <a:off x="4826990" y="5559552"/>
              <a:ext cx="1042"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14" idx="2"/>
              <a:endCxn id="15" idx="0"/>
            </p:cNvCxnSpPr>
            <p:nvPr/>
          </p:nvCxnSpPr>
          <p:spPr>
            <a:xfrm>
              <a:off x="4826990" y="6153912"/>
              <a:ext cx="1"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694984" y="4980131"/>
              <a:ext cx="983686" cy="465197"/>
            </a:xfrm>
            <a:prstGeom prst="rect">
              <a:avLst/>
            </a:prstGeom>
            <a:noFill/>
          </p:spPr>
          <p:txBody>
            <a:bodyPr wrap="square" rtlCol="0">
              <a:spAutoFit/>
            </a:bodyPr>
            <a:lstStyle/>
            <a:p>
              <a:r>
                <a:rPr lang="en-US" sz="400" dirty="0" smtClean="0">
                  <a:solidFill>
                    <a:srgbClr val="000000"/>
                  </a:solidFill>
                  <a:latin typeface="+mj-lt"/>
                </a:rPr>
                <a:t>No</a:t>
              </a:r>
              <a:endParaRPr lang="en-US" sz="400" dirty="0">
                <a:solidFill>
                  <a:srgbClr val="000000"/>
                </a:solidFill>
                <a:latin typeface="+mj-lt"/>
              </a:endParaRPr>
            </a:p>
          </p:txBody>
        </p:sp>
        <p:sp>
          <p:nvSpPr>
            <p:cNvPr id="27" name="TextBox 26"/>
            <p:cNvSpPr txBox="1"/>
            <p:nvPr/>
          </p:nvSpPr>
          <p:spPr>
            <a:xfrm>
              <a:off x="4828031" y="5509369"/>
              <a:ext cx="657923" cy="837357"/>
            </a:xfrm>
            <a:prstGeom prst="rect">
              <a:avLst/>
            </a:prstGeom>
            <a:noFill/>
          </p:spPr>
          <p:txBody>
            <a:bodyPr wrap="square" rtlCol="0">
              <a:spAutoFit/>
            </a:bodyPr>
            <a:lstStyle/>
            <a:p>
              <a:r>
                <a:rPr lang="en-US" sz="400" dirty="0" smtClean="0">
                  <a:solidFill>
                    <a:srgbClr val="000000"/>
                  </a:solidFill>
                  <a:latin typeface="+mj-lt"/>
                </a:rPr>
                <a:t>Yes</a:t>
              </a:r>
              <a:endParaRPr lang="en-US" sz="400" dirty="0">
                <a:solidFill>
                  <a:srgbClr val="000000"/>
                </a:solidFill>
                <a:latin typeface="+mj-lt"/>
              </a:endParaRPr>
            </a:p>
          </p:txBody>
        </p:sp>
      </p:grpSp>
    </p:spTree>
    <p:custDataLst>
      <p:tags r:id="rId1"/>
    </p:custDataLst>
    <p:extLst>
      <p:ext uri="{BB962C8B-B14F-4D97-AF65-F5344CB8AC3E}">
        <p14:creationId xmlns:p14="http://schemas.microsoft.com/office/powerpoint/2010/main" val="23726013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9858" name="Rectangle 2"/>
          <p:cNvSpPr>
            <a:spLocks noGrp="1" noChangeArrowheads="1"/>
          </p:cNvSpPr>
          <p:nvPr>
            <p:ph type="title"/>
          </p:nvPr>
        </p:nvSpPr>
        <p:spPr/>
        <p:txBody>
          <a:bodyPr/>
          <a:lstStyle/>
          <a:p>
            <a:r>
              <a:rPr lang="en-US" smtClean="0"/>
              <a:t>Learning Objectives</a:t>
            </a:r>
            <a:endParaRPr lang="en-US" dirty="0"/>
          </a:p>
        </p:txBody>
      </p:sp>
      <p:sp>
        <p:nvSpPr>
          <p:cNvPr id="889859" name="Rectangle 3"/>
          <p:cNvSpPr>
            <a:spLocks noGrp="1" noChangeArrowheads="1"/>
          </p:cNvSpPr>
          <p:nvPr>
            <p:ph idx="1"/>
          </p:nvPr>
        </p:nvSpPr>
        <p:spPr/>
        <p:txBody>
          <a:bodyPr/>
          <a:lstStyle/>
          <a:p>
            <a:r>
              <a:rPr lang="en-US" dirty="0" smtClean="0"/>
              <a:t>Describe how to calculate transit vehicle and passenger capacity at four levels:</a:t>
            </a:r>
          </a:p>
          <a:p>
            <a:pPr lvl="1"/>
            <a:r>
              <a:rPr lang="en-US" dirty="0" smtClean="0"/>
              <a:t>Loading area</a:t>
            </a:r>
          </a:p>
          <a:p>
            <a:pPr lvl="1"/>
            <a:r>
              <a:rPr lang="en-US" dirty="0" smtClean="0"/>
              <a:t>Bus stop</a:t>
            </a:r>
          </a:p>
          <a:p>
            <a:pPr lvl="1"/>
            <a:r>
              <a:rPr lang="en-US" dirty="0" smtClean="0"/>
              <a:t>Bus facility</a:t>
            </a:r>
          </a:p>
          <a:p>
            <a:pPr lvl="1"/>
            <a:r>
              <a:rPr lang="en-US" dirty="0" smtClean="0"/>
              <a:t>Person capacity</a:t>
            </a:r>
          </a:p>
        </p:txBody>
      </p:sp>
    </p:spTree>
    <p:custDataLst>
      <p:tags r:id="rId1"/>
    </p:custData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type="title"/>
          </p:nvPr>
        </p:nvSpPr>
        <p:spPr/>
        <p:txBody>
          <a:bodyPr/>
          <a:lstStyle/>
          <a:p>
            <a:r>
              <a:rPr lang="en-US" altLang="en-US" dirty="0"/>
              <a:t>Step 4 – Determine Dwell Time</a:t>
            </a:r>
            <a:endParaRPr lang="en-US" altLang="en-US" dirty="0" smtClean="0"/>
          </a:p>
        </p:txBody>
      </p:sp>
      <p:sp>
        <p:nvSpPr>
          <p:cNvPr id="28675" name="Rectangle 4"/>
          <p:cNvSpPr>
            <a:spLocks noGrp="1" noChangeArrowheads="1"/>
          </p:cNvSpPr>
          <p:nvPr>
            <p:ph type="body" idx="1"/>
          </p:nvPr>
        </p:nvSpPr>
        <p:spPr>
          <a:xfrm>
            <a:off x="457200" y="1790985"/>
            <a:ext cx="8229600" cy="4259263"/>
          </a:xfrm>
        </p:spPr>
        <p:txBody>
          <a:bodyPr/>
          <a:lstStyle/>
          <a:p>
            <a:pPr marL="0" indent="0">
              <a:buNone/>
            </a:pPr>
            <a:r>
              <a:rPr lang="en-US" altLang="en-US" sz="2400" dirty="0"/>
              <a:t>Dwell Time</a:t>
            </a:r>
            <a:r>
              <a:rPr lang="en-US" sz="2400" dirty="0"/>
              <a:t> – </a:t>
            </a:r>
            <a:r>
              <a:rPr lang="en-US" altLang="en-US" sz="2400" dirty="0" smtClean="0"/>
              <a:t>Calculation</a:t>
            </a:r>
            <a:endParaRPr lang="en-US" sz="2400" dirty="0" smtClean="0"/>
          </a:p>
          <a:p>
            <a:pPr marL="455613" lvl="1" indent="0">
              <a:buNone/>
            </a:pPr>
            <a:r>
              <a:rPr lang="en-US" sz="2200" dirty="0" smtClean="0"/>
              <a:t>Average </a:t>
            </a:r>
            <a:r>
              <a:rPr lang="en-US" sz="2200" dirty="0" smtClean="0"/>
              <a:t>passenger service </a:t>
            </a:r>
            <a:r>
              <a:rPr lang="en-US" sz="2200" dirty="0" smtClean="0"/>
              <a:t>times for </a:t>
            </a:r>
            <a:r>
              <a:rPr lang="en-US" sz="2200" dirty="0" smtClean="0"/>
              <a:t>each bus door channel and movement</a:t>
            </a:r>
          </a:p>
          <a:p>
            <a:pPr marL="0" indent="0">
              <a:buNone/>
            </a:pPr>
            <a:endParaRPr lang="en-US" dirty="0" smtClean="0"/>
          </a:p>
        </p:txBody>
      </p:sp>
      <p:pic>
        <p:nvPicPr>
          <p:cNvPr id="143974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3717"/>
          <a:stretch/>
        </p:blipFill>
        <p:spPr bwMode="auto">
          <a:xfrm>
            <a:off x="596611" y="3089555"/>
            <a:ext cx="8172450" cy="32740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8677953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en-US" dirty="0"/>
              <a:t>Step 4 – Determine Dwell Time </a:t>
            </a:r>
            <a:endParaRPr lang="en-US" altLang="en-US" dirty="0" smtClean="0"/>
          </a:p>
        </p:txBody>
      </p:sp>
      <p:sp>
        <p:nvSpPr>
          <p:cNvPr id="31747" name="Rectangle 3"/>
          <p:cNvSpPr>
            <a:spLocks noGrp="1" noChangeArrowheads="1"/>
          </p:cNvSpPr>
          <p:nvPr>
            <p:ph idx="1"/>
          </p:nvPr>
        </p:nvSpPr>
        <p:spPr/>
        <p:txBody>
          <a:bodyPr/>
          <a:lstStyle/>
          <a:p>
            <a:r>
              <a:rPr lang="en-US" altLang="en-US" dirty="0"/>
              <a:t>Other Dwell Time Considerations </a:t>
            </a:r>
            <a:endParaRPr lang="en-US" altLang="en-US" dirty="0" smtClean="0"/>
          </a:p>
          <a:p>
            <a:pPr lvl="1"/>
            <a:r>
              <a:rPr lang="en-US" dirty="0" smtClean="0"/>
              <a:t>Wheelchair loading &amp; securement</a:t>
            </a:r>
          </a:p>
          <a:p>
            <a:pPr lvl="2"/>
            <a:r>
              <a:rPr lang="en-US" dirty="0" smtClean="0"/>
              <a:t>Typical lift times: 60-200 sec</a:t>
            </a:r>
          </a:p>
          <a:p>
            <a:pPr lvl="2"/>
            <a:r>
              <a:rPr lang="en-US" dirty="0" smtClean="0"/>
              <a:t>Low-floor bus ramps: 30-60 sec</a:t>
            </a:r>
          </a:p>
          <a:p>
            <a:pPr lvl="2"/>
            <a:r>
              <a:rPr lang="en-US" dirty="0" smtClean="0"/>
              <a:t>Range reflects skill and familiarity of user</a:t>
            </a:r>
          </a:p>
          <a:p>
            <a:pPr lvl="1"/>
            <a:r>
              <a:rPr lang="en-US" dirty="0" smtClean="0"/>
              <a:t>Bicycle rack loading and unloading</a:t>
            </a:r>
          </a:p>
          <a:p>
            <a:pPr lvl="2"/>
            <a:r>
              <a:rPr lang="en-US" dirty="0" smtClean="0"/>
              <a:t>20-30 sec</a:t>
            </a:r>
          </a:p>
          <a:p>
            <a:pPr lvl="1"/>
            <a:r>
              <a:rPr lang="en-US" dirty="0" err="1" smtClean="0"/>
              <a:t>Timepoint</a:t>
            </a:r>
            <a:r>
              <a:rPr lang="en-US" dirty="0" smtClean="0"/>
              <a:t> holding</a:t>
            </a:r>
          </a:p>
        </p:txBody>
      </p:sp>
    </p:spTree>
    <p:custDataLst>
      <p:tags r:id="rId1"/>
    </p:custDataLst>
    <p:extLst>
      <p:ext uri="{BB962C8B-B14F-4D97-AF65-F5344CB8AC3E}">
        <p14:creationId xmlns:p14="http://schemas.microsoft.com/office/powerpoint/2010/main" val="17747935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7251737" y="1726273"/>
            <a:ext cx="1775030" cy="1693768"/>
            <a:chOff x="7251737" y="1726273"/>
            <a:chExt cx="1775030" cy="1693768"/>
          </a:xfrm>
        </p:grpSpPr>
        <p:cxnSp>
          <p:nvCxnSpPr>
            <p:cNvPr id="27" name="Straight Connector 26"/>
            <p:cNvCxnSpPr/>
            <p:nvPr/>
          </p:nvCxnSpPr>
          <p:spPr>
            <a:xfrm>
              <a:off x="7420764" y="2979128"/>
              <a:ext cx="280083"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 name="Group 3"/>
            <p:cNvGrpSpPr/>
            <p:nvPr/>
          </p:nvGrpSpPr>
          <p:grpSpPr>
            <a:xfrm>
              <a:off x="7251737" y="1726273"/>
              <a:ext cx="1775030" cy="1693768"/>
              <a:chOff x="1838584" y="1628079"/>
              <a:chExt cx="5365847" cy="5120193"/>
            </a:xfrm>
          </p:grpSpPr>
          <p:sp>
            <p:nvSpPr>
              <p:cNvPr id="5" name="Flowchart: Process 4"/>
              <p:cNvSpPr/>
              <p:nvPr/>
            </p:nvSpPr>
            <p:spPr>
              <a:xfrm>
                <a:off x="2449549" y="1628079"/>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1: Define the Facility</a:t>
                </a:r>
                <a:endParaRPr lang="en-US" sz="400" dirty="0">
                  <a:solidFill>
                    <a:srgbClr val="000000"/>
                  </a:solidFill>
                  <a:latin typeface="+mj-lt"/>
                </a:endParaRPr>
              </a:p>
            </p:txBody>
          </p:sp>
          <p:sp>
            <p:nvSpPr>
              <p:cNvPr id="6" name="Flowchart: Process 5"/>
              <p:cNvSpPr/>
              <p:nvPr/>
            </p:nvSpPr>
            <p:spPr>
              <a:xfrm>
                <a:off x="2449551" y="281635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3: Set a Design Bus Stop Failure Rate</a:t>
                </a:r>
                <a:endParaRPr lang="en-US" sz="400" dirty="0">
                  <a:solidFill>
                    <a:srgbClr val="000000"/>
                  </a:solidFill>
                  <a:latin typeface="+mj-lt"/>
                </a:endParaRPr>
              </a:p>
            </p:txBody>
          </p:sp>
          <p:sp>
            <p:nvSpPr>
              <p:cNvPr id="7" name="Flowchart: Process 6"/>
              <p:cNvSpPr/>
              <p:nvPr/>
            </p:nvSpPr>
            <p:spPr>
              <a:xfrm>
                <a:off x="2449551" y="2222815"/>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2: Gather Input Data</a:t>
                </a:r>
                <a:endParaRPr lang="en-US" sz="400" dirty="0">
                  <a:solidFill>
                    <a:srgbClr val="000000"/>
                  </a:solidFill>
                  <a:latin typeface="+mj-lt"/>
                </a:endParaRPr>
              </a:p>
            </p:txBody>
          </p:sp>
          <p:sp>
            <p:nvSpPr>
              <p:cNvPr id="8" name="Flowchart: Process 7"/>
              <p:cNvSpPr/>
              <p:nvPr/>
            </p:nvSpPr>
            <p:spPr>
              <a:xfrm>
                <a:off x="2449551" y="341071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4: Determine Dwell Time</a:t>
                </a:r>
                <a:endParaRPr lang="en-US" sz="400" dirty="0">
                  <a:solidFill>
                    <a:srgbClr val="000000"/>
                  </a:solidFill>
                  <a:latin typeface="+mj-lt"/>
                </a:endParaRPr>
              </a:p>
            </p:txBody>
          </p:sp>
          <p:sp>
            <p:nvSpPr>
              <p:cNvPr id="9" name="Flowchart: Process 8"/>
              <p:cNvSpPr/>
              <p:nvPr/>
            </p:nvSpPr>
            <p:spPr>
              <a:xfrm>
                <a:off x="2449549" y="4005072"/>
                <a:ext cx="4754880" cy="365760"/>
              </a:xfrm>
              <a:prstGeom prst="flowChartProcess">
                <a:avLst/>
              </a:prstGeom>
              <a:solidFill>
                <a:srgbClr val="FFCC00"/>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5: Determine Loading Area Capacity</a:t>
                </a:r>
                <a:endParaRPr lang="en-US" sz="400" dirty="0">
                  <a:solidFill>
                    <a:srgbClr val="000000"/>
                  </a:solidFill>
                  <a:latin typeface="+mj-lt"/>
                </a:endParaRPr>
              </a:p>
            </p:txBody>
          </p:sp>
          <p:sp>
            <p:nvSpPr>
              <p:cNvPr id="10" name="Flowchart: Process 9"/>
              <p:cNvSpPr/>
              <p:nvPr/>
            </p:nvSpPr>
            <p:spPr>
              <a:xfrm>
                <a:off x="2448951" y="459943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6: Determine Bus Stop Capacity</a:t>
                </a:r>
                <a:endParaRPr lang="en-US" sz="400" dirty="0">
                  <a:solidFill>
                    <a:srgbClr val="000000"/>
                  </a:solidFill>
                  <a:latin typeface="+mj-lt"/>
                </a:endParaRPr>
              </a:p>
            </p:txBody>
          </p:sp>
          <p:sp>
            <p:nvSpPr>
              <p:cNvPr id="11" name="Flowchart: Process 10"/>
              <p:cNvSpPr/>
              <p:nvPr/>
            </p:nvSpPr>
            <p:spPr>
              <a:xfrm>
                <a:off x="2449550" y="578815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7: Determine Facility Bus Capacity</a:t>
                </a:r>
                <a:endParaRPr lang="en-US" sz="400" dirty="0">
                  <a:solidFill>
                    <a:srgbClr val="000000"/>
                  </a:solidFill>
                  <a:latin typeface="+mj-lt"/>
                </a:endParaRPr>
              </a:p>
            </p:txBody>
          </p:sp>
          <p:sp>
            <p:nvSpPr>
              <p:cNvPr id="12" name="Flowchart: Process 11"/>
              <p:cNvSpPr/>
              <p:nvPr/>
            </p:nvSpPr>
            <p:spPr>
              <a:xfrm>
                <a:off x="2449551" y="638251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8: Determine Facility Person Capacity</a:t>
                </a:r>
                <a:endParaRPr lang="en-US" sz="400" dirty="0">
                  <a:solidFill>
                    <a:srgbClr val="000000"/>
                  </a:solidFill>
                  <a:latin typeface="+mj-lt"/>
                </a:endParaRPr>
              </a:p>
            </p:txBody>
          </p:sp>
          <p:sp>
            <p:nvSpPr>
              <p:cNvPr id="13" name="Flowchart: Process 12"/>
              <p:cNvSpPr/>
              <p:nvPr/>
            </p:nvSpPr>
            <p:spPr>
              <a:xfrm>
                <a:off x="2907792" y="5193792"/>
                <a:ext cx="38404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Final bus stop on facility?</a:t>
                </a:r>
                <a:endParaRPr lang="en-US" sz="400" dirty="0">
                  <a:solidFill>
                    <a:srgbClr val="000000"/>
                  </a:solidFill>
                  <a:latin typeface="+mj-lt"/>
                </a:endParaRPr>
              </a:p>
            </p:txBody>
          </p:sp>
          <p:cxnSp>
            <p:nvCxnSpPr>
              <p:cNvPr id="14" name="Elbow Connector 13"/>
              <p:cNvCxnSpPr/>
              <p:nvPr/>
            </p:nvCxnSpPr>
            <p:spPr>
              <a:xfrm rot="10800000">
                <a:off x="2497460" y="3593593"/>
                <a:ext cx="248778" cy="1783081"/>
              </a:xfrm>
              <a:prstGeom prst="bentConnector3">
                <a:avLst>
                  <a:gd name="adj1" fmla="val 288595"/>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5" idx="2"/>
                <a:endCxn id="7" idx="0"/>
              </p:cNvCxnSpPr>
              <p:nvPr/>
            </p:nvCxnSpPr>
            <p:spPr>
              <a:xfrm>
                <a:off x="4826989" y="1993839"/>
                <a:ext cx="2" cy="228976"/>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7" idx="2"/>
                <a:endCxn id="6" idx="0"/>
              </p:cNvCxnSpPr>
              <p:nvPr/>
            </p:nvCxnSpPr>
            <p:spPr>
              <a:xfrm>
                <a:off x="4826991" y="2588575"/>
                <a:ext cx="0" cy="227777"/>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6" idx="2"/>
                <a:endCxn id="8" idx="0"/>
              </p:cNvCxnSpPr>
              <p:nvPr/>
            </p:nvCxnSpPr>
            <p:spPr>
              <a:xfrm>
                <a:off x="4826991" y="318211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8" idx="2"/>
                <a:endCxn id="9" idx="0"/>
              </p:cNvCxnSpPr>
              <p:nvPr/>
            </p:nvCxnSpPr>
            <p:spPr>
              <a:xfrm flipH="1">
                <a:off x="4826989" y="3776472"/>
                <a:ext cx="2"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9" idx="2"/>
                <a:endCxn id="10" idx="0"/>
              </p:cNvCxnSpPr>
              <p:nvPr/>
            </p:nvCxnSpPr>
            <p:spPr>
              <a:xfrm flipH="1">
                <a:off x="4826391" y="4370832"/>
                <a:ext cx="598"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0" idx="2"/>
                <a:endCxn id="13" idx="0"/>
              </p:cNvCxnSpPr>
              <p:nvPr/>
            </p:nvCxnSpPr>
            <p:spPr>
              <a:xfrm>
                <a:off x="4826391" y="4965192"/>
                <a:ext cx="1641"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3" idx="2"/>
                <a:endCxn id="11" idx="0"/>
              </p:cNvCxnSpPr>
              <p:nvPr/>
            </p:nvCxnSpPr>
            <p:spPr>
              <a:xfrm flipH="1">
                <a:off x="4826990" y="5559552"/>
                <a:ext cx="1042"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1" idx="2"/>
                <a:endCxn id="12" idx="0"/>
              </p:cNvCxnSpPr>
              <p:nvPr/>
            </p:nvCxnSpPr>
            <p:spPr>
              <a:xfrm>
                <a:off x="4826990" y="6153912"/>
                <a:ext cx="1"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1838584" y="4980131"/>
                <a:ext cx="754567" cy="465197"/>
              </a:xfrm>
              <a:prstGeom prst="rect">
                <a:avLst/>
              </a:prstGeom>
              <a:noFill/>
            </p:spPr>
            <p:txBody>
              <a:bodyPr wrap="square" rtlCol="0">
                <a:spAutoFit/>
              </a:bodyPr>
              <a:lstStyle/>
              <a:p>
                <a:r>
                  <a:rPr lang="en-US" sz="400" dirty="0" smtClean="0">
                    <a:solidFill>
                      <a:srgbClr val="000000"/>
                    </a:solidFill>
                    <a:latin typeface="+mj-lt"/>
                  </a:rPr>
                  <a:t>No</a:t>
                </a:r>
                <a:endParaRPr lang="en-US" sz="400" dirty="0">
                  <a:solidFill>
                    <a:srgbClr val="000000"/>
                  </a:solidFill>
                  <a:latin typeface="+mj-lt"/>
                </a:endParaRPr>
              </a:p>
            </p:txBody>
          </p:sp>
          <p:sp>
            <p:nvSpPr>
              <p:cNvPr id="24" name="TextBox 23"/>
              <p:cNvSpPr txBox="1"/>
              <p:nvPr/>
            </p:nvSpPr>
            <p:spPr>
              <a:xfrm>
                <a:off x="4828031" y="5509369"/>
                <a:ext cx="657923" cy="837357"/>
              </a:xfrm>
              <a:prstGeom prst="rect">
                <a:avLst/>
              </a:prstGeom>
              <a:noFill/>
            </p:spPr>
            <p:txBody>
              <a:bodyPr wrap="square" rtlCol="0">
                <a:spAutoFit/>
              </a:bodyPr>
              <a:lstStyle/>
              <a:p>
                <a:r>
                  <a:rPr lang="en-US" sz="400" dirty="0" smtClean="0">
                    <a:solidFill>
                      <a:srgbClr val="000000"/>
                    </a:solidFill>
                    <a:latin typeface="+mj-lt"/>
                  </a:rPr>
                  <a:t>Yes</a:t>
                </a:r>
                <a:endParaRPr lang="en-US" sz="400" dirty="0">
                  <a:solidFill>
                    <a:srgbClr val="000000"/>
                  </a:solidFill>
                  <a:latin typeface="+mj-lt"/>
                </a:endParaRPr>
              </a:p>
            </p:txBody>
          </p:sp>
        </p:grpSp>
      </p:grpSp>
      <p:sp>
        <p:nvSpPr>
          <p:cNvPr id="31746" name="Rectangle 2"/>
          <p:cNvSpPr>
            <a:spLocks noGrp="1" noChangeArrowheads="1"/>
          </p:cNvSpPr>
          <p:nvPr>
            <p:ph type="title"/>
          </p:nvPr>
        </p:nvSpPr>
        <p:spPr/>
        <p:txBody>
          <a:bodyPr/>
          <a:lstStyle/>
          <a:p>
            <a:r>
              <a:rPr lang="en-US" altLang="en-US" sz="3000" dirty="0"/>
              <a:t>Step 5 – Determine Loading Area Capacity</a:t>
            </a:r>
          </a:p>
        </p:txBody>
      </p:sp>
      <p:sp>
        <p:nvSpPr>
          <p:cNvPr id="31747" name="Rectangle 3"/>
          <p:cNvSpPr>
            <a:spLocks noGrp="1" noChangeArrowheads="1"/>
          </p:cNvSpPr>
          <p:nvPr>
            <p:ph idx="1"/>
          </p:nvPr>
        </p:nvSpPr>
        <p:spPr/>
        <p:txBody>
          <a:bodyPr/>
          <a:lstStyle/>
          <a:p>
            <a:r>
              <a:rPr lang="en-US" dirty="0" smtClean="0"/>
              <a:t>Bus capacity of loading area dependent </a:t>
            </a:r>
            <a:br>
              <a:rPr lang="en-US" dirty="0" smtClean="0"/>
            </a:br>
            <a:r>
              <a:rPr lang="en-US" dirty="0" smtClean="0"/>
              <a:t>on:</a:t>
            </a:r>
          </a:p>
          <a:p>
            <a:pPr lvl="1"/>
            <a:r>
              <a:rPr lang="en-US" dirty="0"/>
              <a:t>Dwell </a:t>
            </a:r>
            <a:r>
              <a:rPr lang="en-US" dirty="0" smtClean="0"/>
              <a:t>time</a:t>
            </a:r>
          </a:p>
          <a:p>
            <a:pPr lvl="2"/>
            <a:r>
              <a:rPr lang="en-US" dirty="0" smtClean="0"/>
              <a:t>From Step 4</a:t>
            </a:r>
            <a:endParaRPr lang="en-US" dirty="0"/>
          </a:p>
          <a:p>
            <a:pPr lvl="1"/>
            <a:r>
              <a:rPr lang="en-US" dirty="0" smtClean="0"/>
              <a:t>Operating margin</a:t>
            </a:r>
          </a:p>
          <a:p>
            <a:pPr lvl="1"/>
            <a:r>
              <a:rPr lang="en-US" dirty="0" smtClean="0"/>
              <a:t>Clearance time</a:t>
            </a:r>
          </a:p>
          <a:p>
            <a:pPr lvl="1"/>
            <a:r>
              <a:rPr lang="en-US" dirty="0" smtClean="0"/>
              <a:t>Traffic signal time</a:t>
            </a:r>
          </a:p>
        </p:txBody>
      </p:sp>
    </p:spTree>
    <p:custDataLst>
      <p:tags r:id="rId1"/>
    </p:custDataLst>
    <p:extLst>
      <p:ext uri="{BB962C8B-B14F-4D97-AF65-F5344CB8AC3E}">
        <p14:creationId xmlns:p14="http://schemas.microsoft.com/office/powerpoint/2010/main" val="34111990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808038"/>
            <a:ext cx="8423564" cy="822325"/>
          </a:xfrm>
        </p:spPr>
        <p:txBody>
          <a:bodyPr/>
          <a:lstStyle/>
          <a:p>
            <a:r>
              <a:rPr lang="en-US" altLang="en-US" sz="3000" dirty="0"/>
              <a:t>Step </a:t>
            </a:r>
            <a:r>
              <a:rPr lang="en-US" altLang="en-US" sz="3000" dirty="0" smtClean="0"/>
              <a:t>5 </a:t>
            </a:r>
            <a:r>
              <a:rPr lang="en-US" altLang="en-US" sz="3000" dirty="0"/>
              <a:t>– </a:t>
            </a:r>
            <a:r>
              <a:rPr lang="en-US" altLang="en-US" sz="3000" dirty="0" smtClean="0"/>
              <a:t>Operating Margin</a:t>
            </a:r>
          </a:p>
        </p:txBody>
      </p:sp>
      <p:sp>
        <p:nvSpPr>
          <p:cNvPr id="7" name="Content Placeholder 6"/>
          <p:cNvSpPr>
            <a:spLocks noGrp="1"/>
          </p:cNvSpPr>
          <p:nvPr>
            <p:ph idx="1"/>
          </p:nvPr>
        </p:nvSpPr>
        <p:spPr>
          <a:xfrm>
            <a:off x="457200" y="1818695"/>
            <a:ext cx="8229600" cy="4259263"/>
          </a:xfrm>
        </p:spPr>
        <p:txBody>
          <a:bodyPr/>
          <a:lstStyle/>
          <a:p>
            <a:pPr marL="71755"/>
            <a:r>
              <a:rPr lang="en-US" sz="2800" dirty="0"/>
              <a:t>Failure rate used with dwell time variability and average dwell time to provide operating margin</a:t>
            </a:r>
          </a:p>
          <a:p>
            <a:pPr marL="71755"/>
            <a:r>
              <a:rPr lang="en-US" sz="2800" b="1" dirty="0" smtClean="0"/>
              <a:t>Operating margin </a:t>
            </a:r>
            <a:r>
              <a:rPr lang="en-US" sz="2800" dirty="0" smtClean="0"/>
              <a:t>is the maximum</a:t>
            </a:r>
            <a:r>
              <a:rPr lang="en-US" sz="2800" b="1" dirty="0" smtClean="0"/>
              <a:t> </a:t>
            </a:r>
            <a:r>
              <a:rPr lang="en-US" sz="2800" dirty="0" smtClean="0"/>
              <a:t>amount of time that an individual bus dwell time can </a:t>
            </a:r>
            <a:r>
              <a:rPr lang="en-US" sz="2800" b="1" dirty="0" smtClean="0"/>
              <a:t>exceed </a:t>
            </a:r>
            <a:r>
              <a:rPr lang="en-US" sz="2800" dirty="0" smtClean="0"/>
              <a:t>the average without causing failure for the next buses scheduled to use the stop</a:t>
            </a:r>
          </a:p>
          <a:p>
            <a:endParaRPr lang="en-US" dirty="0" smtClean="0"/>
          </a:p>
          <a:p>
            <a:pPr>
              <a:buNone/>
            </a:pPr>
            <a:endParaRPr lang="en-US" dirty="0"/>
          </a:p>
        </p:txBody>
      </p:sp>
    </p:spTree>
    <p:custDataLst>
      <p:tags r:id="rId1"/>
    </p:custDataLst>
    <p:extLst>
      <p:ext uri="{BB962C8B-B14F-4D97-AF65-F5344CB8AC3E}">
        <p14:creationId xmlns:p14="http://schemas.microsoft.com/office/powerpoint/2010/main" val="36047155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57200" y="808038"/>
            <a:ext cx="8355584" cy="822325"/>
          </a:xfrm>
        </p:spPr>
        <p:txBody>
          <a:bodyPr/>
          <a:lstStyle/>
          <a:p>
            <a:r>
              <a:rPr lang="en-US" altLang="en-US" sz="3200" dirty="0"/>
              <a:t>Step 5 – Determine Loading Area </a:t>
            </a:r>
            <a:r>
              <a:rPr lang="en-US" altLang="en-US" sz="3200" dirty="0" smtClean="0"/>
              <a:t>Capacity</a:t>
            </a:r>
          </a:p>
        </p:txBody>
      </p:sp>
      <p:sp>
        <p:nvSpPr>
          <p:cNvPr id="33795" name="Rectangle 3"/>
          <p:cNvSpPr>
            <a:spLocks noGrp="1" noChangeArrowheads="1"/>
          </p:cNvSpPr>
          <p:nvPr>
            <p:ph idx="1"/>
          </p:nvPr>
        </p:nvSpPr>
        <p:spPr/>
        <p:txBody>
          <a:bodyPr/>
          <a:lstStyle/>
          <a:p>
            <a:r>
              <a:rPr lang="en-US" altLang="en-US" dirty="0"/>
              <a:t>Clearance Time Values</a:t>
            </a:r>
          </a:p>
          <a:p>
            <a:pPr lvl="1"/>
            <a:r>
              <a:rPr lang="en-US" altLang="en-US" dirty="0" smtClean="0"/>
              <a:t>Start up and exit time = 10 seconds</a:t>
            </a:r>
          </a:p>
          <a:p>
            <a:pPr lvl="1"/>
            <a:r>
              <a:rPr lang="en-US" altLang="en-US" dirty="0" smtClean="0"/>
              <a:t>For “off-line” stops (out of traffic flow), add </a:t>
            </a:r>
            <a:br>
              <a:rPr lang="en-US" altLang="en-US" dirty="0" smtClean="0"/>
            </a:br>
            <a:r>
              <a:rPr lang="en-US" altLang="en-US" dirty="0" smtClean="0"/>
              <a:t>re-entry delay</a:t>
            </a:r>
          </a:p>
          <a:p>
            <a:pPr lvl="2"/>
            <a:r>
              <a:rPr lang="en-US" altLang="en-US" dirty="0" smtClean="0"/>
              <a:t>Depends on curb-lane </a:t>
            </a:r>
            <a:br>
              <a:rPr lang="en-US" altLang="en-US" dirty="0" smtClean="0"/>
            </a:br>
            <a:r>
              <a:rPr lang="en-US" altLang="en-US" dirty="0" smtClean="0"/>
              <a:t>volumes</a:t>
            </a:r>
          </a:p>
          <a:p>
            <a:pPr lvl="2"/>
            <a:r>
              <a:rPr lang="en-US" altLang="en-US" dirty="0" smtClean="0"/>
              <a:t>Depends on yield-to-bus</a:t>
            </a:r>
            <a:br>
              <a:rPr lang="en-US" altLang="en-US" dirty="0" smtClean="0"/>
            </a:br>
            <a:r>
              <a:rPr lang="en-US" altLang="en-US" dirty="0" smtClean="0"/>
              <a:t>laws and motorist                                                    compliance</a:t>
            </a:r>
          </a:p>
          <a:p>
            <a:pPr lvl="2"/>
            <a:r>
              <a:rPr lang="en-US" altLang="en-US" dirty="0" smtClean="0"/>
              <a:t>Nearby signals will affect</a:t>
            </a:r>
          </a:p>
        </p:txBody>
      </p:sp>
      <p:pic>
        <p:nvPicPr>
          <p:cNvPr id="4" name="Picture 4" descr="C:\Documents and Settings\pryus\My Documents\Images\jpegs\Albuquerque\Albuquerque 00-2-1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36929" y="3743699"/>
            <a:ext cx="3686695" cy="2401852"/>
          </a:xfrm>
          <a:prstGeom prst="rect">
            <a:avLst/>
          </a:prstGeom>
          <a:noFill/>
          <a:ln w="6350">
            <a:noFill/>
            <a:miter lim="800000"/>
            <a:headEnd/>
            <a:tailEnd/>
          </a:ln>
        </p:spPr>
      </p:pic>
    </p:spTree>
    <p:custDataLst>
      <p:tags r:id="rId1"/>
    </p:custDataLst>
    <p:extLst>
      <p:ext uri="{BB962C8B-B14F-4D97-AF65-F5344CB8AC3E}">
        <p14:creationId xmlns:p14="http://schemas.microsoft.com/office/powerpoint/2010/main" val="20125507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808038"/>
            <a:ext cx="8506691" cy="822325"/>
          </a:xfrm>
        </p:spPr>
        <p:txBody>
          <a:bodyPr/>
          <a:lstStyle/>
          <a:p>
            <a:r>
              <a:rPr lang="en-US" altLang="en-US" sz="3200" dirty="0"/>
              <a:t>Step 5 – Determine Loading Area Capacity</a:t>
            </a:r>
            <a:endParaRPr lang="en-US" sz="3200" dirty="0"/>
          </a:p>
        </p:txBody>
      </p:sp>
      <p:sp>
        <p:nvSpPr>
          <p:cNvPr id="31747" name="Rectangle 3"/>
          <p:cNvSpPr>
            <a:spLocks noGrp="1" noChangeArrowheads="1"/>
          </p:cNvSpPr>
          <p:nvPr>
            <p:ph idx="1"/>
          </p:nvPr>
        </p:nvSpPr>
        <p:spPr/>
        <p:txBody>
          <a:bodyPr/>
          <a:lstStyle/>
          <a:p>
            <a:r>
              <a:rPr lang="en-US" altLang="en-US" dirty="0"/>
              <a:t>Traffic Signal </a:t>
            </a:r>
            <a:r>
              <a:rPr lang="en-US" altLang="en-US" dirty="0" smtClean="0"/>
              <a:t>Time</a:t>
            </a:r>
          </a:p>
          <a:p>
            <a:pPr lvl="1"/>
            <a:r>
              <a:rPr lang="en-US" dirty="0" smtClean="0"/>
              <a:t>At near-side stops buses may not be able to leave the loading area immediately after </a:t>
            </a:r>
            <a:br>
              <a:rPr lang="en-US" dirty="0" smtClean="0"/>
            </a:br>
            <a:r>
              <a:rPr lang="en-US" dirty="0" smtClean="0"/>
              <a:t>serving passengers</a:t>
            </a:r>
          </a:p>
          <a:p>
            <a:pPr lvl="1"/>
            <a:r>
              <a:rPr lang="en-US" dirty="0" smtClean="0"/>
              <a:t>At far-side stops buses may not be able to immediately enter the stop</a:t>
            </a:r>
          </a:p>
          <a:p>
            <a:pPr lvl="1"/>
            <a:r>
              <a:rPr lang="en-US" dirty="0" smtClean="0"/>
              <a:t>In both cases the portion of time that the traffic signal permits bus movement is given by </a:t>
            </a:r>
            <a:br>
              <a:rPr lang="en-US" dirty="0" smtClean="0"/>
            </a:br>
            <a:r>
              <a:rPr lang="en-US" dirty="0" smtClean="0"/>
              <a:t>the g/C ratio</a:t>
            </a:r>
          </a:p>
        </p:txBody>
      </p:sp>
    </p:spTree>
    <p:custDataLst>
      <p:tags r:id="rId1"/>
    </p:custDataLst>
    <p:extLst>
      <p:ext uri="{BB962C8B-B14F-4D97-AF65-F5344CB8AC3E}">
        <p14:creationId xmlns:p14="http://schemas.microsoft.com/office/powerpoint/2010/main" val="21977918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smtClean="0"/>
              <a:t>Step 6 – Bus Stop Capacity</a:t>
            </a:r>
            <a:endParaRPr lang="en-US" dirty="0"/>
          </a:p>
        </p:txBody>
      </p:sp>
      <p:sp>
        <p:nvSpPr>
          <p:cNvPr id="31747" name="Rectangle 3"/>
          <p:cNvSpPr>
            <a:spLocks noGrp="1" noChangeArrowheads="1"/>
          </p:cNvSpPr>
          <p:nvPr>
            <p:ph idx="1"/>
          </p:nvPr>
        </p:nvSpPr>
        <p:spPr/>
        <p:txBody>
          <a:bodyPr/>
          <a:lstStyle/>
          <a:p>
            <a:pPr marL="514350" indent="-514350">
              <a:buFont typeface="+mj-lt"/>
              <a:buAutoNum type="alphaLcPeriod"/>
            </a:pPr>
            <a:r>
              <a:rPr lang="en-US" dirty="0" smtClean="0"/>
              <a:t>Determine the number of effective </a:t>
            </a:r>
            <a:br>
              <a:rPr lang="en-US" dirty="0" smtClean="0"/>
            </a:br>
            <a:r>
              <a:rPr lang="en-US" dirty="0" smtClean="0"/>
              <a:t>loading areas</a:t>
            </a:r>
          </a:p>
          <a:p>
            <a:pPr marL="514350" indent="-514350">
              <a:buFont typeface="+mj-lt"/>
              <a:buAutoNum type="alphaLcPeriod"/>
            </a:pPr>
            <a:r>
              <a:rPr lang="en-US" dirty="0" smtClean="0"/>
              <a:t>Adjust capacity for traffic blockage </a:t>
            </a:r>
            <a:br>
              <a:rPr lang="en-US" dirty="0" smtClean="0"/>
            </a:br>
            <a:r>
              <a:rPr lang="en-US" dirty="0" smtClean="0"/>
              <a:t>at traffic signals</a:t>
            </a:r>
          </a:p>
          <a:p>
            <a:pPr marL="514350" indent="-514350">
              <a:buFont typeface="+mj-lt"/>
              <a:buAutoNum type="alphaLcPeriod"/>
            </a:pPr>
            <a:r>
              <a:rPr lang="en-US" dirty="0" smtClean="0"/>
              <a:t>Calculate bus stop capacity</a:t>
            </a:r>
          </a:p>
          <a:p>
            <a:pPr lvl="1"/>
            <a:endParaRPr lang="en-US" dirty="0" smtClean="0"/>
          </a:p>
          <a:p>
            <a:pPr lvl="1"/>
            <a:endParaRPr lang="en-US" dirty="0" smtClean="0"/>
          </a:p>
          <a:p>
            <a:pPr lvl="1"/>
            <a:endParaRPr lang="en-US" dirty="0" smtClean="0"/>
          </a:p>
        </p:txBody>
      </p:sp>
      <p:grpSp>
        <p:nvGrpSpPr>
          <p:cNvPr id="25" name="Group 24"/>
          <p:cNvGrpSpPr/>
          <p:nvPr/>
        </p:nvGrpSpPr>
        <p:grpSpPr>
          <a:xfrm>
            <a:off x="7251737" y="1864823"/>
            <a:ext cx="1775030" cy="1693768"/>
            <a:chOff x="7251737" y="1864823"/>
            <a:chExt cx="1775030" cy="1693768"/>
          </a:xfrm>
        </p:grpSpPr>
        <p:cxnSp>
          <p:nvCxnSpPr>
            <p:cNvPr id="27" name="Straight Connector 26"/>
            <p:cNvCxnSpPr/>
            <p:nvPr/>
          </p:nvCxnSpPr>
          <p:spPr>
            <a:xfrm>
              <a:off x="7420764" y="3117678"/>
              <a:ext cx="280083"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 name="Group 3"/>
            <p:cNvGrpSpPr/>
            <p:nvPr/>
          </p:nvGrpSpPr>
          <p:grpSpPr>
            <a:xfrm>
              <a:off x="7251737" y="1864823"/>
              <a:ext cx="1775030" cy="1693768"/>
              <a:chOff x="1838584" y="1628079"/>
              <a:chExt cx="5365847" cy="5120193"/>
            </a:xfrm>
          </p:grpSpPr>
          <p:sp>
            <p:nvSpPr>
              <p:cNvPr id="5" name="Flowchart: Process 4"/>
              <p:cNvSpPr/>
              <p:nvPr/>
            </p:nvSpPr>
            <p:spPr>
              <a:xfrm>
                <a:off x="2449549" y="1628079"/>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1: Define the Facility</a:t>
                </a:r>
                <a:endParaRPr lang="en-US" sz="400" dirty="0">
                  <a:solidFill>
                    <a:srgbClr val="000000"/>
                  </a:solidFill>
                  <a:latin typeface="+mj-lt"/>
                </a:endParaRPr>
              </a:p>
            </p:txBody>
          </p:sp>
          <p:sp>
            <p:nvSpPr>
              <p:cNvPr id="6" name="Flowchart: Process 5"/>
              <p:cNvSpPr/>
              <p:nvPr/>
            </p:nvSpPr>
            <p:spPr>
              <a:xfrm>
                <a:off x="2449551" y="281635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3: Set a Design Bus Stop Failure Rate</a:t>
                </a:r>
                <a:endParaRPr lang="en-US" sz="400" dirty="0">
                  <a:solidFill>
                    <a:srgbClr val="000000"/>
                  </a:solidFill>
                  <a:latin typeface="+mj-lt"/>
                </a:endParaRPr>
              </a:p>
            </p:txBody>
          </p:sp>
          <p:sp>
            <p:nvSpPr>
              <p:cNvPr id="7" name="Flowchart: Process 6"/>
              <p:cNvSpPr/>
              <p:nvPr/>
            </p:nvSpPr>
            <p:spPr>
              <a:xfrm>
                <a:off x="2449551" y="2222815"/>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2: Gather Input Data</a:t>
                </a:r>
                <a:endParaRPr lang="en-US" sz="400" dirty="0">
                  <a:solidFill>
                    <a:srgbClr val="000000"/>
                  </a:solidFill>
                  <a:latin typeface="+mj-lt"/>
                </a:endParaRPr>
              </a:p>
            </p:txBody>
          </p:sp>
          <p:sp>
            <p:nvSpPr>
              <p:cNvPr id="8" name="Flowchart: Process 7"/>
              <p:cNvSpPr/>
              <p:nvPr/>
            </p:nvSpPr>
            <p:spPr>
              <a:xfrm>
                <a:off x="2449551" y="341071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4: Determine Dwell Time</a:t>
                </a:r>
                <a:endParaRPr lang="en-US" sz="400" dirty="0">
                  <a:solidFill>
                    <a:srgbClr val="000000"/>
                  </a:solidFill>
                  <a:latin typeface="+mj-lt"/>
                </a:endParaRPr>
              </a:p>
            </p:txBody>
          </p:sp>
          <p:sp>
            <p:nvSpPr>
              <p:cNvPr id="9" name="Flowchart: Process 8"/>
              <p:cNvSpPr/>
              <p:nvPr/>
            </p:nvSpPr>
            <p:spPr>
              <a:xfrm>
                <a:off x="2449549" y="400507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5: Determine Loading Area Capacity</a:t>
                </a:r>
                <a:endParaRPr lang="en-US" sz="400" dirty="0">
                  <a:solidFill>
                    <a:srgbClr val="000000"/>
                  </a:solidFill>
                  <a:latin typeface="+mj-lt"/>
                </a:endParaRPr>
              </a:p>
            </p:txBody>
          </p:sp>
          <p:sp>
            <p:nvSpPr>
              <p:cNvPr id="10" name="Flowchart: Process 9"/>
              <p:cNvSpPr/>
              <p:nvPr/>
            </p:nvSpPr>
            <p:spPr>
              <a:xfrm>
                <a:off x="2448951" y="4599432"/>
                <a:ext cx="4754880" cy="365760"/>
              </a:xfrm>
              <a:prstGeom prst="flowChartProcess">
                <a:avLst/>
              </a:prstGeom>
              <a:solidFill>
                <a:srgbClr val="FFCC00"/>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6: Determine Bus Stop Capacity</a:t>
                </a:r>
                <a:endParaRPr lang="en-US" sz="400" dirty="0">
                  <a:solidFill>
                    <a:srgbClr val="000000"/>
                  </a:solidFill>
                  <a:latin typeface="+mj-lt"/>
                </a:endParaRPr>
              </a:p>
            </p:txBody>
          </p:sp>
          <p:sp>
            <p:nvSpPr>
              <p:cNvPr id="11" name="Flowchart: Process 10"/>
              <p:cNvSpPr/>
              <p:nvPr/>
            </p:nvSpPr>
            <p:spPr>
              <a:xfrm>
                <a:off x="2449550" y="578815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7: Determine Facility Bus Capacity</a:t>
                </a:r>
                <a:endParaRPr lang="en-US" sz="400" dirty="0">
                  <a:solidFill>
                    <a:srgbClr val="000000"/>
                  </a:solidFill>
                  <a:latin typeface="+mj-lt"/>
                </a:endParaRPr>
              </a:p>
            </p:txBody>
          </p:sp>
          <p:sp>
            <p:nvSpPr>
              <p:cNvPr id="12" name="Flowchart: Process 11"/>
              <p:cNvSpPr/>
              <p:nvPr/>
            </p:nvSpPr>
            <p:spPr>
              <a:xfrm>
                <a:off x="2449551" y="638251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8: Determine Facility Person Capacity</a:t>
                </a:r>
                <a:endParaRPr lang="en-US" sz="400" dirty="0">
                  <a:solidFill>
                    <a:srgbClr val="000000"/>
                  </a:solidFill>
                  <a:latin typeface="+mj-lt"/>
                </a:endParaRPr>
              </a:p>
            </p:txBody>
          </p:sp>
          <p:sp>
            <p:nvSpPr>
              <p:cNvPr id="13" name="Flowchart: Process 12"/>
              <p:cNvSpPr/>
              <p:nvPr/>
            </p:nvSpPr>
            <p:spPr>
              <a:xfrm>
                <a:off x="2907792" y="5193792"/>
                <a:ext cx="38404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Final bus stop on facility?</a:t>
                </a:r>
                <a:endParaRPr lang="en-US" sz="400" dirty="0">
                  <a:solidFill>
                    <a:srgbClr val="000000"/>
                  </a:solidFill>
                  <a:latin typeface="+mj-lt"/>
                </a:endParaRPr>
              </a:p>
            </p:txBody>
          </p:sp>
          <p:cxnSp>
            <p:nvCxnSpPr>
              <p:cNvPr id="14" name="Elbow Connector 13"/>
              <p:cNvCxnSpPr/>
              <p:nvPr/>
            </p:nvCxnSpPr>
            <p:spPr>
              <a:xfrm rot="10800000">
                <a:off x="2497460" y="3593593"/>
                <a:ext cx="248778" cy="1783081"/>
              </a:xfrm>
              <a:prstGeom prst="bentConnector3">
                <a:avLst>
                  <a:gd name="adj1" fmla="val 288595"/>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5" idx="2"/>
                <a:endCxn id="7" idx="0"/>
              </p:cNvCxnSpPr>
              <p:nvPr/>
            </p:nvCxnSpPr>
            <p:spPr>
              <a:xfrm>
                <a:off x="4826989" y="1993839"/>
                <a:ext cx="2" cy="228976"/>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7" idx="2"/>
                <a:endCxn id="6" idx="0"/>
              </p:cNvCxnSpPr>
              <p:nvPr/>
            </p:nvCxnSpPr>
            <p:spPr>
              <a:xfrm>
                <a:off x="4826991" y="2588575"/>
                <a:ext cx="0" cy="227777"/>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6" idx="2"/>
                <a:endCxn id="8" idx="0"/>
              </p:cNvCxnSpPr>
              <p:nvPr/>
            </p:nvCxnSpPr>
            <p:spPr>
              <a:xfrm>
                <a:off x="4826991" y="318211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8" idx="2"/>
                <a:endCxn id="9" idx="0"/>
              </p:cNvCxnSpPr>
              <p:nvPr/>
            </p:nvCxnSpPr>
            <p:spPr>
              <a:xfrm flipH="1">
                <a:off x="4826989" y="3776472"/>
                <a:ext cx="2"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9" idx="2"/>
                <a:endCxn id="10" idx="0"/>
              </p:cNvCxnSpPr>
              <p:nvPr/>
            </p:nvCxnSpPr>
            <p:spPr>
              <a:xfrm flipH="1">
                <a:off x="4826391" y="4370832"/>
                <a:ext cx="598"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0" idx="2"/>
                <a:endCxn id="13" idx="0"/>
              </p:cNvCxnSpPr>
              <p:nvPr/>
            </p:nvCxnSpPr>
            <p:spPr>
              <a:xfrm>
                <a:off x="4826391" y="4965192"/>
                <a:ext cx="1641"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3" idx="2"/>
                <a:endCxn id="11" idx="0"/>
              </p:cNvCxnSpPr>
              <p:nvPr/>
            </p:nvCxnSpPr>
            <p:spPr>
              <a:xfrm flipH="1">
                <a:off x="4826990" y="5559552"/>
                <a:ext cx="1042"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1" idx="2"/>
                <a:endCxn id="12" idx="0"/>
              </p:cNvCxnSpPr>
              <p:nvPr/>
            </p:nvCxnSpPr>
            <p:spPr>
              <a:xfrm>
                <a:off x="4826990" y="6153912"/>
                <a:ext cx="1"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1838584" y="4980131"/>
                <a:ext cx="754567" cy="465197"/>
              </a:xfrm>
              <a:prstGeom prst="rect">
                <a:avLst/>
              </a:prstGeom>
              <a:noFill/>
            </p:spPr>
            <p:txBody>
              <a:bodyPr wrap="square" rtlCol="0">
                <a:spAutoFit/>
              </a:bodyPr>
              <a:lstStyle/>
              <a:p>
                <a:r>
                  <a:rPr lang="en-US" sz="400" dirty="0" smtClean="0">
                    <a:solidFill>
                      <a:srgbClr val="000000"/>
                    </a:solidFill>
                    <a:latin typeface="+mj-lt"/>
                  </a:rPr>
                  <a:t>No</a:t>
                </a:r>
                <a:endParaRPr lang="en-US" sz="400" dirty="0">
                  <a:solidFill>
                    <a:srgbClr val="000000"/>
                  </a:solidFill>
                  <a:latin typeface="+mj-lt"/>
                </a:endParaRPr>
              </a:p>
            </p:txBody>
          </p:sp>
          <p:sp>
            <p:nvSpPr>
              <p:cNvPr id="24" name="TextBox 23"/>
              <p:cNvSpPr txBox="1"/>
              <p:nvPr/>
            </p:nvSpPr>
            <p:spPr>
              <a:xfrm>
                <a:off x="4828031" y="5509369"/>
                <a:ext cx="657923" cy="837357"/>
              </a:xfrm>
              <a:prstGeom prst="rect">
                <a:avLst/>
              </a:prstGeom>
              <a:noFill/>
            </p:spPr>
            <p:txBody>
              <a:bodyPr wrap="square" rtlCol="0">
                <a:spAutoFit/>
              </a:bodyPr>
              <a:lstStyle/>
              <a:p>
                <a:r>
                  <a:rPr lang="en-US" sz="400" dirty="0" smtClean="0">
                    <a:solidFill>
                      <a:srgbClr val="000000"/>
                    </a:solidFill>
                    <a:latin typeface="+mj-lt"/>
                  </a:rPr>
                  <a:t>Yes</a:t>
                </a:r>
                <a:endParaRPr lang="en-US" sz="400" dirty="0">
                  <a:solidFill>
                    <a:srgbClr val="000000"/>
                  </a:solidFill>
                  <a:latin typeface="+mj-lt"/>
                </a:endParaRPr>
              </a:p>
            </p:txBody>
          </p:sp>
        </p:grpSp>
      </p:grpSp>
    </p:spTree>
    <p:custDataLst>
      <p:tags r:id="rId1"/>
    </p:custDataLst>
    <p:extLst>
      <p:ext uri="{BB962C8B-B14F-4D97-AF65-F5344CB8AC3E}">
        <p14:creationId xmlns:p14="http://schemas.microsoft.com/office/powerpoint/2010/main" val="29401361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dirty="0" smtClean="0"/>
              <a:t>Step 6 – Bus Stop Capacity</a:t>
            </a:r>
            <a:endParaRPr lang="en-US" dirty="0"/>
          </a:p>
        </p:txBody>
      </p:sp>
      <p:sp>
        <p:nvSpPr>
          <p:cNvPr id="31747" name="Rectangle 3"/>
          <p:cNvSpPr>
            <a:spLocks noGrp="1" noChangeArrowheads="1"/>
          </p:cNvSpPr>
          <p:nvPr>
            <p:ph idx="1"/>
          </p:nvPr>
        </p:nvSpPr>
        <p:spPr/>
        <p:txBody>
          <a:bodyPr/>
          <a:lstStyle/>
          <a:p>
            <a:r>
              <a:rPr lang="en-US" b="1" dirty="0" smtClean="0"/>
              <a:t>Step 6a</a:t>
            </a:r>
            <a:r>
              <a:rPr lang="en-US" dirty="0" smtClean="0"/>
              <a:t>: Determine the number of effective </a:t>
            </a:r>
            <a:br>
              <a:rPr lang="en-US" dirty="0" smtClean="0"/>
            </a:br>
            <a:r>
              <a:rPr lang="en-US" dirty="0" smtClean="0"/>
              <a:t>loading areas</a:t>
            </a:r>
          </a:p>
          <a:p>
            <a:pPr lvl="1"/>
            <a:r>
              <a:rPr lang="en-US" dirty="0" smtClean="0"/>
              <a:t>Stops with multiple loading areas in linear sequence have a lower number of effective loading areas than the total</a:t>
            </a:r>
          </a:p>
          <a:p>
            <a:pPr lvl="1"/>
            <a:r>
              <a:rPr lang="en-US" dirty="0" smtClean="0"/>
              <a:t>Non-linear stops are 100% efficient</a:t>
            </a:r>
          </a:p>
          <a:p>
            <a:pPr lvl="1"/>
            <a:endParaRPr lang="en-US" dirty="0" smtClean="0"/>
          </a:p>
          <a:p>
            <a:pPr lvl="1"/>
            <a:endParaRPr lang="en-US" dirty="0" smtClean="0"/>
          </a:p>
        </p:txBody>
      </p:sp>
    </p:spTree>
    <p:custDataLst>
      <p:tags r:id="rId1"/>
    </p:custDataLst>
    <p:extLst>
      <p:ext uri="{BB962C8B-B14F-4D97-AF65-F5344CB8AC3E}">
        <p14:creationId xmlns:p14="http://schemas.microsoft.com/office/powerpoint/2010/main" val="42115590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dirty="0"/>
              <a:t>Step 6 – Bus Stop Capacity</a:t>
            </a:r>
            <a:endParaRPr lang="en-US" altLang="en-US" dirty="0" smtClean="0"/>
          </a:p>
        </p:txBody>
      </p:sp>
      <p:sp>
        <p:nvSpPr>
          <p:cNvPr id="31747" name="Rectangle 3"/>
          <p:cNvSpPr>
            <a:spLocks noGrp="1" noChangeArrowheads="1"/>
          </p:cNvSpPr>
          <p:nvPr>
            <p:ph idx="1"/>
          </p:nvPr>
        </p:nvSpPr>
        <p:spPr/>
        <p:txBody>
          <a:bodyPr/>
          <a:lstStyle/>
          <a:p>
            <a:r>
              <a:rPr lang="en-US" b="1" dirty="0" smtClean="0"/>
              <a:t>Step 6b</a:t>
            </a:r>
            <a:r>
              <a:rPr lang="en-US" dirty="0" smtClean="0"/>
              <a:t>: Adjust capacity for traffic </a:t>
            </a:r>
            <a:br>
              <a:rPr lang="en-US" dirty="0" smtClean="0"/>
            </a:br>
            <a:r>
              <a:rPr lang="en-US" dirty="0" smtClean="0"/>
              <a:t>blockage at traffic signals</a:t>
            </a:r>
          </a:p>
          <a:p>
            <a:pPr lvl="1"/>
            <a:r>
              <a:rPr lang="en-US" sz="2500" dirty="0" smtClean="0"/>
              <a:t>Conflicting vehicle movements</a:t>
            </a:r>
          </a:p>
          <a:p>
            <a:pPr lvl="1"/>
            <a:r>
              <a:rPr lang="en-US" sz="2500" dirty="0" smtClean="0"/>
              <a:t>Conflicting pedestrian movements</a:t>
            </a:r>
          </a:p>
          <a:p>
            <a:endParaRPr lang="en-US" dirty="0" smtClean="0"/>
          </a:p>
          <a:p>
            <a:pPr lvl="1"/>
            <a:endParaRPr lang="en-US" dirty="0" smtClean="0"/>
          </a:p>
        </p:txBody>
      </p:sp>
      <p:pic>
        <p:nvPicPr>
          <p:cNvPr id="14397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512" y="4191336"/>
            <a:ext cx="3346704" cy="21567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974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01917" y="4164689"/>
            <a:ext cx="3346704" cy="21834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90976596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en-US" dirty="0"/>
              <a:t>Step 6 – Bus Stop Capacity</a:t>
            </a:r>
            <a:endParaRPr lang="en-US" altLang="en-US" dirty="0" smtClean="0"/>
          </a:p>
        </p:txBody>
      </p:sp>
      <p:sp>
        <p:nvSpPr>
          <p:cNvPr id="31747" name="Rectangle 3"/>
          <p:cNvSpPr>
            <a:spLocks noGrp="1" noChangeArrowheads="1"/>
          </p:cNvSpPr>
          <p:nvPr>
            <p:ph idx="1"/>
          </p:nvPr>
        </p:nvSpPr>
        <p:spPr/>
        <p:txBody>
          <a:bodyPr/>
          <a:lstStyle/>
          <a:p>
            <a:r>
              <a:rPr lang="en-US" b="1" dirty="0" smtClean="0"/>
              <a:t>Step 6c</a:t>
            </a:r>
            <a:r>
              <a:rPr lang="en-US" dirty="0" smtClean="0"/>
              <a:t>: Calculate bus stop capacity</a:t>
            </a:r>
          </a:p>
          <a:p>
            <a:endParaRPr lang="en-US" dirty="0" smtClean="0"/>
          </a:p>
          <a:p>
            <a:pPr lvl="1"/>
            <a:endParaRPr lang="en-US" dirty="0"/>
          </a:p>
          <a:p>
            <a:pPr lvl="1"/>
            <a:endParaRPr lang="en-US" dirty="0" smtClean="0"/>
          </a:p>
        </p:txBody>
      </p:sp>
    </p:spTree>
    <p:custDataLst>
      <p:tags r:id="rId1"/>
    </p:custDataLst>
    <p:extLst>
      <p:ext uri="{BB962C8B-B14F-4D97-AF65-F5344CB8AC3E}">
        <p14:creationId xmlns:p14="http://schemas.microsoft.com/office/powerpoint/2010/main" val="16477869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8"/>
          <p:cNvSpPr>
            <a:spLocks noGrp="1" noChangeArrowheads="1"/>
          </p:cNvSpPr>
          <p:nvPr>
            <p:ph type="ctrTitle"/>
          </p:nvPr>
        </p:nvSpPr>
        <p:spPr/>
        <p:txBody>
          <a:bodyPr/>
          <a:lstStyle/>
          <a:p>
            <a:r>
              <a:rPr lang="en-US" smtClean="0"/>
              <a:t>Vehicle Capacity</a:t>
            </a:r>
            <a:endParaRPr lang="en-US" dirty="0" smtClean="0"/>
          </a:p>
        </p:txBody>
      </p:sp>
      <p:sp>
        <p:nvSpPr>
          <p:cNvPr id="3" name="Subtitle 2"/>
          <p:cNvSpPr>
            <a:spLocks noGrp="1"/>
          </p:cNvSpPr>
          <p:nvPr>
            <p:ph type="subTitle" idx="1"/>
          </p:nvPr>
        </p:nvSpPr>
        <p:spPr/>
        <p:txBody>
          <a:bodyPr/>
          <a:lstStyle/>
          <a:p>
            <a:endParaRPr lang="en-US"/>
          </a:p>
        </p:txBody>
      </p:sp>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en-US" smtClean="0"/>
              <a:t>Step 7: Facility Bus Capacity </a:t>
            </a:r>
            <a:endParaRPr lang="en-US" altLang="en-US" dirty="0"/>
          </a:p>
        </p:txBody>
      </p:sp>
      <p:sp>
        <p:nvSpPr>
          <p:cNvPr id="31747" name="Rectangle 3"/>
          <p:cNvSpPr>
            <a:spLocks noGrp="1" noChangeArrowheads="1"/>
          </p:cNvSpPr>
          <p:nvPr>
            <p:ph idx="1"/>
          </p:nvPr>
        </p:nvSpPr>
        <p:spPr>
          <a:xfrm>
            <a:off x="457200" y="1828800"/>
            <a:ext cx="6794537" cy="4648200"/>
          </a:xfrm>
        </p:spPr>
        <p:txBody>
          <a:bodyPr/>
          <a:lstStyle/>
          <a:p>
            <a:pPr marL="0" indent="0">
              <a:buNone/>
            </a:pPr>
            <a:r>
              <a:rPr lang="en-US" dirty="0" smtClean="0"/>
              <a:t>Capacity is calculated for three different types of facility:</a:t>
            </a:r>
          </a:p>
          <a:p>
            <a:pPr marL="969963" lvl="1" indent="-514350">
              <a:buFont typeface="+mj-lt"/>
              <a:buAutoNum type="alphaLcPeriod"/>
            </a:pPr>
            <a:r>
              <a:rPr lang="en-US" dirty="0" smtClean="0"/>
              <a:t>Non-stop facility capacity</a:t>
            </a:r>
          </a:p>
          <a:p>
            <a:pPr marL="969963" lvl="1" indent="-514350">
              <a:buFont typeface="+mj-lt"/>
              <a:buAutoNum type="alphaLcPeriod"/>
            </a:pPr>
            <a:r>
              <a:rPr lang="en-US" dirty="0" smtClean="0"/>
              <a:t>Facility capacity </a:t>
            </a:r>
            <a:r>
              <a:rPr lang="en-US" dirty="0" err="1" smtClean="0"/>
              <a:t>withoutskip</a:t>
            </a:r>
            <a:r>
              <a:rPr lang="en-US" dirty="0" smtClean="0"/>
              <a:t>-stop operation</a:t>
            </a:r>
          </a:p>
          <a:p>
            <a:pPr marL="969963" lvl="1" indent="-514350">
              <a:buFont typeface="+mj-lt"/>
              <a:buAutoNum type="alphaLcPeriod"/>
            </a:pPr>
            <a:r>
              <a:rPr lang="en-US" dirty="0" smtClean="0"/>
              <a:t>Facility capacity with skip-stop operation</a:t>
            </a:r>
          </a:p>
          <a:p>
            <a:pPr marL="0" indent="0">
              <a:buNone/>
            </a:pPr>
            <a:r>
              <a:rPr lang="en-US" dirty="0" smtClean="0"/>
              <a:t>For b and c there is also a further step:</a:t>
            </a:r>
          </a:p>
          <a:p>
            <a:pPr marL="969963" lvl="1" indent="-514350">
              <a:buFont typeface="+mj-lt"/>
              <a:buAutoNum type="alphaLcPeriod" startAt="4"/>
            </a:pPr>
            <a:r>
              <a:rPr lang="en-US" dirty="0" smtClean="0"/>
              <a:t>Check v/c ratios of all stops along the facility</a:t>
            </a:r>
          </a:p>
        </p:txBody>
      </p:sp>
      <p:grpSp>
        <p:nvGrpSpPr>
          <p:cNvPr id="25" name="Group 24"/>
          <p:cNvGrpSpPr/>
          <p:nvPr/>
        </p:nvGrpSpPr>
        <p:grpSpPr>
          <a:xfrm>
            <a:off x="7251737" y="1864823"/>
            <a:ext cx="1775030" cy="1693768"/>
            <a:chOff x="7251737" y="1864823"/>
            <a:chExt cx="1775030" cy="1693768"/>
          </a:xfrm>
        </p:grpSpPr>
        <p:cxnSp>
          <p:nvCxnSpPr>
            <p:cNvPr id="26" name="Straight Connector 25"/>
            <p:cNvCxnSpPr/>
            <p:nvPr/>
          </p:nvCxnSpPr>
          <p:spPr>
            <a:xfrm>
              <a:off x="7420764" y="3117678"/>
              <a:ext cx="280083"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7" name="Group 26"/>
            <p:cNvGrpSpPr/>
            <p:nvPr/>
          </p:nvGrpSpPr>
          <p:grpSpPr>
            <a:xfrm>
              <a:off x="7251737" y="1864823"/>
              <a:ext cx="1775030" cy="1693768"/>
              <a:chOff x="1838584" y="1628079"/>
              <a:chExt cx="5365847" cy="5120193"/>
            </a:xfrm>
          </p:grpSpPr>
          <p:sp>
            <p:nvSpPr>
              <p:cNvPr id="28" name="Flowchart: Process 27"/>
              <p:cNvSpPr/>
              <p:nvPr/>
            </p:nvSpPr>
            <p:spPr>
              <a:xfrm>
                <a:off x="2449549" y="1628079"/>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1: Define the Facility</a:t>
                </a:r>
                <a:endParaRPr lang="en-US" sz="400" dirty="0">
                  <a:solidFill>
                    <a:srgbClr val="000000"/>
                  </a:solidFill>
                  <a:latin typeface="+mj-lt"/>
                </a:endParaRPr>
              </a:p>
            </p:txBody>
          </p:sp>
          <p:sp>
            <p:nvSpPr>
              <p:cNvPr id="29" name="Flowchart: Process 28"/>
              <p:cNvSpPr/>
              <p:nvPr/>
            </p:nvSpPr>
            <p:spPr>
              <a:xfrm>
                <a:off x="2449551" y="281635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3: Set a Design Bus Stop Failure Rate</a:t>
                </a:r>
                <a:endParaRPr lang="en-US" sz="400" dirty="0">
                  <a:solidFill>
                    <a:srgbClr val="000000"/>
                  </a:solidFill>
                  <a:latin typeface="+mj-lt"/>
                </a:endParaRPr>
              </a:p>
            </p:txBody>
          </p:sp>
          <p:sp>
            <p:nvSpPr>
              <p:cNvPr id="30" name="Flowchart: Process 29"/>
              <p:cNvSpPr/>
              <p:nvPr/>
            </p:nvSpPr>
            <p:spPr>
              <a:xfrm>
                <a:off x="2449551" y="2222815"/>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2: Gather Input Data</a:t>
                </a:r>
                <a:endParaRPr lang="en-US" sz="400" dirty="0">
                  <a:solidFill>
                    <a:srgbClr val="000000"/>
                  </a:solidFill>
                  <a:latin typeface="+mj-lt"/>
                </a:endParaRPr>
              </a:p>
            </p:txBody>
          </p:sp>
          <p:sp>
            <p:nvSpPr>
              <p:cNvPr id="31" name="Flowchart: Process 30"/>
              <p:cNvSpPr/>
              <p:nvPr/>
            </p:nvSpPr>
            <p:spPr>
              <a:xfrm>
                <a:off x="2449551" y="341071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4: Determine Dwell Time</a:t>
                </a:r>
                <a:endParaRPr lang="en-US" sz="400" dirty="0">
                  <a:solidFill>
                    <a:srgbClr val="000000"/>
                  </a:solidFill>
                  <a:latin typeface="+mj-lt"/>
                </a:endParaRPr>
              </a:p>
            </p:txBody>
          </p:sp>
          <p:sp>
            <p:nvSpPr>
              <p:cNvPr id="32" name="Flowchart: Process 31"/>
              <p:cNvSpPr/>
              <p:nvPr/>
            </p:nvSpPr>
            <p:spPr>
              <a:xfrm>
                <a:off x="2449549" y="400507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5: Determine Loading Area Capacity</a:t>
                </a:r>
                <a:endParaRPr lang="en-US" sz="400" dirty="0">
                  <a:solidFill>
                    <a:srgbClr val="000000"/>
                  </a:solidFill>
                  <a:latin typeface="+mj-lt"/>
                </a:endParaRPr>
              </a:p>
            </p:txBody>
          </p:sp>
          <p:sp>
            <p:nvSpPr>
              <p:cNvPr id="33" name="Flowchart: Process 32"/>
              <p:cNvSpPr/>
              <p:nvPr/>
            </p:nvSpPr>
            <p:spPr>
              <a:xfrm>
                <a:off x="2448951" y="459943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6: Determine Bus Stop Capacity</a:t>
                </a:r>
                <a:endParaRPr lang="en-US" sz="400" dirty="0">
                  <a:solidFill>
                    <a:srgbClr val="000000"/>
                  </a:solidFill>
                  <a:latin typeface="+mj-lt"/>
                </a:endParaRPr>
              </a:p>
            </p:txBody>
          </p:sp>
          <p:sp>
            <p:nvSpPr>
              <p:cNvPr id="34" name="Flowchart: Process 33"/>
              <p:cNvSpPr/>
              <p:nvPr/>
            </p:nvSpPr>
            <p:spPr>
              <a:xfrm>
                <a:off x="2449550" y="5788152"/>
                <a:ext cx="4754880" cy="365760"/>
              </a:xfrm>
              <a:prstGeom prst="flowChartProcess">
                <a:avLst/>
              </a:prstGeom>
              <a:solidFill>
                <a:srgbClr val="FFCC00"/>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7: Determine Facility Bus Capacity</a:t>
                </a:r>
                <a:endParaRPr lang="en-US" sz="400" dirty="0">
                  <a:solidFill>
                    <a:srgbClr val="000000"/>
                  </a:solidFill>
                  <a:latin typeface="+mj-lt"/>
                </a:endParaRPr>
              </a:p>
            </p:txBody>
          </p:sp>
          <p:sp>
            <p:nvSpPr>
              <p:cNvPr id="35" name="Flowchart: Process 34"/>
              <p:cNvSpPr/>
              <p:nvPr/>
            </p:nvSpPr>
            <p:spPr>
              <a:xfrm>
                <a:off x="2449551" y="638251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8: Determine Facility Person Capacity</a:t>
                </a:r>
                <a:endParaRPr lang="en-US" sz="400" dirty="0">
                  <a:solidFill>
                    <a:srgbClr val="000000"/>
                  </a:solidFill>
                  <a:latin typeface="+mj-lt"/>
                </a:endParaRPr>
              </a:p>
            </p:txBody>
          </p:sp>
          <p:sp>
            <p:nvSpPr>
              <p:cNvPr id="36" name="Flowchart: Process 35"/>
              <p:cNvSpPr/>
              <p:nvPr/>
            </p:nvSpPr>
            <p:spPr>
              <a:xfrm>
                <a:off x="2907792" y="5193792"/>
                <a:ext cx="38404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Final bus stop on facility?</a:t>
                </a:r>
                <a:endParaRPr lang="en-US" sz="400" dirty="0">
                  <a:solidFill>
                    <a:srgbClr val="000000"/>
                  </a:solidFill>
                  <a:latin typeface="+mj-lt"/>
                </a:endParaRPr>
              </a:p>
            </p:txBody>
          </p:sp>
          <p:cxnSp>
            <p:nvCxnSpPr>
              <p:cNvPr id="37" name="Elbow Connector 36"/>
              <p:cNvCxnSpPr/>
              <p:nvPr/>
            </p:nvCxnSpPr>
            <p:spPr>
              <a:xfrm rot="10800000">
                <a:off x="2497460" y="3593593"/>
                <a:ext cx="248778" cy="1783081"/>
              </a:xfrm>
              <a:prstGeom prst="bentConnector3">
                <a:avLst>
                  <a:gd name="adj1" fmla="val 288595"/>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28" idx="2"/>
                <a:endCxn id="30" idx="0"/>
              </p:cNvCxnSpPr>
              <p:nvPr/>
            </p:nvCxnSpPr>
            <p:spPr>
              <a:xfrm>
                <a:off x="4826989" y="1993839"/>
                <a:ext cx="2" cy="228976"/>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30" idx="2"/>
                <a:endCxn id="29" idx="0"/>
              </p:cNvCxnSpPr>
              <p:nvPr/>
            </p:nvCxnSpPr>
            <p:spPr>
              <a:xfrm>
                <a:off x="4826991" y="2588575"/>
                <a:ext cx="0" cy="227777"/>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29" idx="2"/>
                <a:endCxn id="31" idx="0"/>
              </p:cNvCxnSpPr>
              <p:nvPr/>
            </p:nvCxnSpPr>
            <p:spPr>
              <a:xfrm>
                <a:off x="4826991" y="318211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stCxn id="31" idx="2"/>
                <a:endCxn id="32" idx="0"/>
              </p:cNvCxnSpPr>
              <p:nvPr/>
            </p:nvCxnSpPr>
            <p:spPr>
              <a:xfrm flipH="1">
                <a:off x="4826989" y="3776472"/>
                <a:ext cx="2"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a:stCxn id="32" idx="2"/>
                <a:endCxn id="33" idx="0"/>
              </p:cNvCxnSpPr>
              <p:nvPr/>
            </p:nvCxnSpPr>
            <p:spPr>
              <a:xfrm flipH="1">
                <a:off x="4826391" y="4370832"/>
                <a:ext cx="598"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33" idx="2"/>
                <a:endCxn id="36" idx="0"/>
              </p:cNvCxnSpPr>
              <p:nvPr/>
            </p:nvCxnSpPr>
            <p:spPr>
              <a:xfrm>
                <a:off x="4826391" y="4965192"/>
                <a:ext cx="1641"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36" idx="2"/>
                <a:endCxn id="34" idx="0"/>
              </p:cNvCxnSpPr>
              <p:nvPr/>
            </p:nvCxnSpPr>
            <p:spPr>
              <a:xfrm flipH="1">
                <a:off x="4826990" y="5559552"/>
                <a:ext cx="1042"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34" idx="2"/>
                <a:endCxn id="35" idx="0"/>
              </p:cNvCxnSpPr>
              <p:nvPr/>
            </p:nvCxnSpPr>
            <p:spPr>
              <a:xfrm>
                <a:off x="4826990" y="6153912"/>
                <a:ext cx="1"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1838584" y="4980131"/>
                <a:ext cx="754567" cy="465197"/>
              </a:xfrm>
              <a:prstGeom prst="rect">
                <a:avLst/>
              </a:prstGeom>
              <a:noFill/>
            </p:spPr>
            <p:txBody>
              <a:bodyPr wrap="square" rtlCol="0">
                <a:spAutoFit/>
              </a:bodyPr>
              <a:lstStyle/>
              <a:p>
                <a:r>
                  <a:rPr lang="en-US" sz="400" dirty="0" smtClean="0">
                    <a:solidFill>
                      <a:srgbClr val="000000"/>
                    </a:solidFill>
                    <a:latin typeface="+mj-lt"/>
                  </a:rPr>
                  <a:t>No</a:t>
                </a:r>
                <a:endParaRPr lang="en-US" sz="400" dirty="0">
                  <a:solidFill>
                    <a:srgbClr val="000000"/>
                  </a:solidFill>
                  <a:latin typeface="+mj-lt"/>
                </a:endParaRPr>
              </a:p>
            </p:txBody>
          </p:sp>
          <p:sp>
            <p:nvSpPr>
              <p:cNvPr id="47" name="TextBox 46"/>
              <p:cNvSpPr txBox="1"/>
              <p:nvPr/>
            </p:nvSpPr>
            <p:spPr>
              <a:xfrm>
                <a:off x="4828031" y="5509369"/>
                <a:ext cx="657923" cy="837357"/>
              </a:xfrm>
              <a:prstGeom prst="rect">
                <a:avLst/>
              </a:prstGeom>
              <a:noFill/>
            </p:spPr>
            <p:txBody>
              <a:bodyPr wrap="square" rtlCol="0">
                <a:spAutoFit/>
              </a:bodyPr>
              <a:lstStyle/>
              <a:p>
                <a:r>
                  <a:rPr lang="en-US" sz="400" dirty="0" smtClean="0">
                    <a:solidFill>
                      <a:srgbClr val="000000"/>
                    </a:solidFill>
                    <a:latin typeface="+mj-lt"/>
                  </a:rPr>
                  <a:t>Yes</a:t>
                </a:r>
                <a:endParaRPr lang="en-US" sz="400" dirty="0">
                  <a:solidFill>
                    <a:srgbClr val="000000"/>
                  </a:solidFill>
                  <a:latin typeface="+mj-lt"/>
                </a:endParaRPr>
              </a:p>
            </p:txBody>
          </p:sp>
        </p:grpSp>
      </p:grpSp>
    </p:spTree>
    <p:custDataLst>
      <p:tags r:id="rId1"/>
    </p:custDataLst>
    <p:extLst>
      <p:ext uri="{BB962C8B-B14F-4D97-AF65-F5344CB8AC3E}">
        <p14:creationId xmlns:p14="http://schemas.microsoft.com/office/powerpoint/2010/main" val="244003690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en-US" dirty="0" smtClean="0"/>
              <a:t>Step 7: Facility Bus Capacity</a:t>
            </a:r>
          </a:p>
        </p:txBody>
      </p:sp>
      <p:sp>
        <p:nvSpPr>
          <p:cNvPr id="31747" name="Rectangle 3"/>
          <p:cNvSpPr>
            <a:spLocks noGrp="1" noChangeArrowheads="1"/>
          </p:cNvSpPr>
          <p:nvPr>
            <p:ph idx="1"/>
          </p:nvPr>
        </p:nvSpPr>
        <p:spPr/>
        <p:txBody>
          <a:bodyPr/>
          <a:lstStyle/>
          <a:p>
            <a:r>
              <a:rPr lang="en-US" b="1" dirty="0" smtClean="0"/>
              <a:t>Step 7a</a:t>
            </a:r>
            <a:r>
              <a:rPr lang="en-US" dirty="0" smtClean="0"/>
              <a:t>: Non-stop facility capacity</a:t>
            </a:r>
          </a:p>
          <a:p>
            <a:pPr lvl="1"/>
            <a:r>
              <a:rPr lang="en-US" dirty="0" smtClean="0"/>
              <a:t>Determine capacity of both the facility </a:t>
            </a:r>
            <a:br>
              <a:rPr lang="en-US" dirty="0" smtClean="0"/>
            </a:br>
            <a:r>
              <a:rPr lang="en-US" dirty="0" smtClean="0"/>
              <a:t>itself and of terminals serving it</a:t>
            </a:r>
            <a:endParaRPr lang="en-US" dirty="0"/>
          </a:p>
          <a:p>
            <a:pPr lvl="1"/>
            <a:endParaRPr lang="en-US" dirty="0" smtClean="0"/>
          </a:p>
        </p:txBody>
      </p:sp>
      <p:pic>
        <p:nvPicPr>
          <p:cNvPr id="14428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7580" y="3453005"/>
            <a:ext cx="5101800" cy="31626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18759242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en-US" smtClean="0"/>
              <a:t>Step 7: Facility Bus Capacity</a:t>
            </a:r>
            <a:endParaRPr lang="en-US" altLang="en-US" dirty="0" smtClean="0"/>
          </a:p>
        </p:txBody>
      </p:sp>
      <p:sp>
        <p:nvSpPr>
          <p:cNvPr id="31747" name="Rectangle 3"/>
          <p:cNvSpPr>
            <a:spLocks noGrp="1" noChangeArrowheads="1"/>
          </p:cNvSpPr>
          <p:nvPr>
            <p:ph idx="1"/>
          </p:nvPr>
        </p:nvSpPr>
        <p:spPr/>
        <p:txBody>
          <a:bodyPr/>
          <a:lstStyle/>
          <a:p>
            <a:r>
              <a:rPr lang="en-US" smtClean="0"/>
              <a:t>Step 7b: Facility capacity without skip-stop operation:</a:t>
            </a:r>
          </a:p>
          <a:p>
            <a:pPr lvl="1"/>
            <a:r>
              <a:rPr lang="en-US" smtClean="0"/>
              <a:t>Facility capacity is equal to the capacity of the critical stop along the facility</a:t>
            </a:r>
          </a:p>
          <a:p>
            <a:pPr lvl="1"/>
            <a:r>
              <a:rPr lang="en-US" smtClean="0"/>
              <a:t>When all buses use all stops this is the stop with the lowest capacity</a:t>
            </a:r>
          </a:p>
          <a:p>
            <a:pPr lvl="1"/>
            <a:r>
              <a:rPr lang="en-US" smtClean="0"/>
              <a:t>With a mix of services (e.g. local and limited stop) this is the stop used by all service types that has the lowest capacity</a:t>
            </a:r>
          </a:p>
          <a:p>
            <a:pPr lvl="1"/>
            <a:endParaRPr lang="en-US" dirty="0" smtClean="0"/>
          </a:p>
        </p:txBody>
      </p:sp>
    </p:spTree>
    <p:custDataLst>
      <p:tags r:id="rId1"/>
    </p:custDataLst>
    <p:extLst>
      <p:ext uri="{BB962C8B-B14F-4D97-AF65-F5344CB8AC3E}">
        <p14:creationId xmlns:p14="http://schemas.microsoft.com/office/powerpoint/2010/main" val="192833042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en-US" dirty="0" smtClean="0"/>
              <a:t>Step 7: Facility Bus Capacity</a:t>
            </a:r>
          </a:p>
        </p:txBody>
      </p:sp>
      <p:sp>
        <p:nvSpPr>
          <p:cNvPr id="31747" name="Rectangle 3"/>
          <p:cNvSpPr>
            <a:spLocks noGrp="1" noChangeArrowheads="1"/>
          </p:cNvSpPr>
          <p:nvPr>
            <p:ph idx="1"/>
          </p:nvPr>
        </p:nvSpPr>
        <p:spPr/>
        <p:txBody>
          <a:bodyPr/>
          <a:lstStyle/>
          <a:p>
            <a:pPr marL="623888" indent="-623888"/>
            <a:r>
              <a:rPr lang="en-US" b="1" dirty="0" smtClean="0"/>
              <a:t>Step 7c: </a:t>
            </a:r>
            <a:r>
              <a:rPr lang="en-US" dirty="0" smtClean="0"/>
              <a:t>Facility capacity with skip-stop operation:</a:t>
            </a:r>
          </a:p>
          <a:p>
            <a:pPr lvl="1"/>
            <a:r>
              <a:rPr lang="en-US" dirty="0" smtClean="0"/>
              <a:t>Facility capacity depends on three factors:</a:t>
            </a:r>
          </a:p>
          <a:p>
            <a:pPr marL="1371600" lvl="2" indent="-457200">
              <a:buFont typeface="+mj-lt"/>
              <a:buAutoNum type="arabicPeriod"/>
            </a:pPr>
            <a:r>
              <a:rPr lang="en-US" dirty="0" smtClean="0"/>
              <a:t>The capacities of the critical bus stops of each skip-stop group</a:t>
            </a:r>
          </a:p>
          <a:p>
            <a:pPr marL="1371600" lvl="2" indent="-457200">
              <a:buFont typeface="+mj-lt"/>
              <a:buAutoNum type="arabicPeriod"/>
            </a:pPr>
            <a:r>
              <a:rPr lang="en-US" dirty="0" smtClean="0"/>
              <a:t>Arrival patterns of the buses (random arrivals/typical arrivals/platooned arrivals)</a:t>
            </a:r>
          </a:p>
          <a:p>
            <a:pPr marL="1371600" lvl="2" indent="-457200">
              <a:buFont typeface="+mj-lt"/>
              <a:buAutoNum type="arabicPeriod"/>
            </a:pPr>
            <a:r>
              <a:rPr lang="en-US" dirty="0" smtClean="0"/>
              <a:t>Vehicle traffic volume in the adjacent lane</a:t>
            </a:r>
          </a:p>
          <a:p>
            <a:pPr lvl="1"/>
            <a:r>
              <a:rPr lang="en-US" dirty="0" smtClean="0"/>
              <a:t>See TCQSM Chapter 6 for more details</a:t>
            </a:r>
          </a:p>
          <a:p>
            <a:pPr lvl="1"/>
            <a:endParaRPr lang="en-US" dirty="0" smtClean="0"/>
          </a:p>
        </p:txBody>
      </p:sp>
    </p:spTree>
    <p:custDataLst>
      <p:tags r:id="rId1"/>
    </p:custDataLst>
    <p:extLst>
      <p:ext uri="{BB962C8B-B14F-4D97-AF65-F5344CB8AC3E}">
        <p14:creationId xmlns:p14="http://schemas.microsoft.com/office/powerpoint/2010/main" val="87066844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en-US" dirty="0" smtClean="0"/>
              <a:t>Step 7: Facility Bus Capacity</a:t>
            </a:r>
          </a:p>
        </p:txBody>
      </p:sp>
      <p:sp>
        <p:nvSpPr>
          <p:cNvPr id="31747" name="Rectangle 3"/>
          <p:cNvSpPr>
            <a:spLocks noGrp="1" noChangeArrowheads="1"/>
          </p:cNvSpPr>
          <p:nvPr>
            <p:ph idx="1"/>
          </p:nvPr>
        </p:nvSpPr>
        <p:spPr/>
        <p:txBody>
          <a:bodyPr/>
          <a:lstStyle/>
          <a:p>
            <a:r>
              <a:rPr lang="en-US" b="1" dirty="0" smtClean="0"/>
              <a:t>Step 7d: </a:t>
            </a:r>
            <a:r>
              <a:rPr lang="en-US" dirty="0" smtClean="0"/>
              <a:t>Check v/c ratios of all stops along the facility</a:t>
            </a:r>
          </a:p>
          <a:p>
            <a:pPr lvl="1"/>
            <a:r>
              <a:rPr lang="en-US" dirty="0" smtClean="0"/>
              <a:t>If volume exceeds capacity, buses will wait behind stop, resulting in:</a:t>
            </a:r>
          </a:p>
          <a:p>
            <a:pPr lvl="2"/>
            <a:r>
              <a:rPr lang="en-US" dirty="0" smtClean="0"/>
              <a:t>Poor bus speeds</a:t>
            </a:r>
          </a:p>
          <a:p>
            <a:pPr lvl="2"/>
            <a:r>
              <a:rPr lang="en-US" dirty="0" smtClean="0"/>
              <a:t>Schedule reliability problems</a:t>
            </a:r>
          </a:p>
          <a:p>
            <a:pPr lvl="2"/>
            <a:r>
              <a:rPr lang="en-US" dirty="0" smtClean="0"/>
              <a:t>Potential traffic operations issues</a:t>
            </a:r>
          </a:p>
          <a:p>
            <a:endParaRPr lang="en-US" dirty="0" smtClean="0"/>
          </a:p>
        </p:txBody>
      </p:sp>
    </p:spTree>
    <p:custDataLst>
      <p:tags r:id="rId1"/>
    </p:custDataLst>
    <p:extLst>
      <p:ext uri="{BB962C8B-B14F-4D97-AF65-F5344CB8AC3E}">
        <p14:creationId xmlns:p14="http://schemas.microsoft.com/office/powerpoint/2010/main" val="77007151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808038"/>
            <a:ext cx="8321040" cy="822325"/>
          </a:xfrm>
        </p:spPr>
        <p:txBody>
          <a:bodyPr/>
          <a:lstStyle/>
          <a:p>
            <a:r>
              <a:rPr lang="en-US" altLang="en-US" dirty="0" smtClean="0"/>
              <a:t>Steps 5-7: Concentrated Bus Arrivals</a:t>
            </a:r>
          </a:p>
        </p:txBody>
      </p:sp>
      <p:sp>
        <p:nvSpPr>
          <p:cNvPr id="31747" name="Rectangle 3"/>
          <p:cNvSpPr>
            <a:spLocks noGrp="1" noChangeArrowheads="1"/>
          </p:cNvSpPr>
          <p:nvPr>
            <p:ph idx="1"/>
          </p:nvPr>
        </p:nvSpPr>
        <p:spPr/>
        <p:txBody>
          <a:bodyPr/>
          <a:lstStyle/>
          <a:p>
            <a:r>
              <a:rPr lang="en-US" dirty="0" smtClean="0"/>
              <a:t>Steps 5-7 determine hourly capacities</a:t>
            </a:r>
          </a:p>
          <a:p>
            <a:r>
              <a:rPr lang="en-US" dirty="0" smtClean="0"/>
              <a:t>If bus arrivals are more concentrated during a particular portion of the hour, volumes should be checked for the peak-of-the-peak period</a:t>
            </a:r>
          </a:p>
        </p:txBody>
      </p:sp>
    </p:spTree>
    <p:custDataLst>
      <p:tags r:id="rId1"/>
    </p:custDataLst>
    <p:extLst>
      <p:ext uri="{BB962C8B-B14F-4D97-AF65-F5344CB8AC3E}">
        <p14:creationId xmlns:p14="http://schemas.microsoft.com/office/powerpoint/2010/main" val="169260008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Step 8: Facility Person Capacity</a:t>
            </a:r>
          </a:p>
        </p:txBody>
      </p:sp>
      <p:sp>
        <p:nvSpPr>
          <p:cNvPr id="32771" name="Rectangle 3"/>
          <p:cNvSpPr>
            <a:spLocks noGrp="1" noChangeArrowheads="1"/>
          </p:cNvSpPr>
          <p:nvPr>
            <p:ph idx="1"/>
          </p:nvPr>
        </p:nvSpPr>
        <p:spPr/>
        <p:txBody>
          <a:bodyPr/>
          <a:lstStyle/>
          <a:p>
            <a:r>
              <a:rPr lang="en-US" altLang="en-US" dirty="0" smtClean="0"/>
              <a:t>Once vehicle capacity is known, </a:t>
            </a:r>
            <a:br>
              <a:rPr lang="en-US" altLang="en-US" dirty="0" smtClean="0"/>
            </a:br>
            <a:r>
              <a:rPr lang="en-US" altLang="en-US" dirty="0" smtClean="0"/>
              <a:t>person capacity is relatively simple </a:t>
            </a:r>
            <a:br>
              <a:rPr lang="en-US" altLang="en-US" dirty="0" smtClean="0"/>
            </a:br>
            <a:r>
              <a:rPr lang="en-US" altLang="en-US" dirty="0" smtClean="0"/>
              <a:t>to determine</a:t>
            </a:r>
          </a:p>
          <a:p>
            <a:r>
              <a:rPr lang="en-US" altLang="en-US" dirty="0"/>
              <a:t>Person capacity is influenced by:</a:t>
            </a:r>
          </a:p>
          <a:p>
            <a:pPr lvl="1"/>
            <a:r>
              <a:rPr lang="en-US" altLang="en-US" dirty="0"/>
              <a:t>The facility’s bus capacity</a:t>
            </a:r>
          </a:p>
          <a:p>
            <a:pPr lvl="1"/>
            <a:r>
              <a:rPr lang="en-US" altLang="en-US" dirty="0"/>
              <a:t>Transit agency policy regarding passenger loads</a:t>
            </a:r>
          </a:p>
          <a:p>
            <a:pPr lvl="1"/>
            <a:r>
              <a:rPr lang="en-US" altLang="en-US" dirty="0"/>
              <a:t>Scheduled headways</a:t>
            </a:r>
          </a:p>
          <a:p>
            <a:pPr lvl="1"/>
            <a:r>
              <a:rPr lang="en-US" altLang="en-US" dirty="0"/>
              <a:t>Passenger demand </a:t>
            </a:r>
            <a:r>
              <a:rPr lang="en-US" altLang="en-US" dirty="0" smtClean="0"/>
              <a:t>diversity</a:t>
            </a:r>
          </a:p>
        </p:txBody>
      </p:sp>
      <p:grpSp>
        <p:nvGrpSpPr>
          <p:cNvPr id="25" name="Group 24"/>
          <p:cNvGrpSpPr/>
          <p:nvPr/>
        </p:nvGrpSpPr>
        <p:grpSpPr>
          <a:xfrm>
            <a:off x="7251737" y="1864823"/>
            <a:ext cx="1775030" cy="1693768"/>
            <a:chOff x="7251737" y="1864823"/>
            <a:chExt cx="1775030" cy="1693768"/>
          </a:xfrm>
        </p:grpSpPr>
        <p:cxnSp>
          <p:nvCxnSpPr>
            <p:cNvPr id="26" name="Straight Connector 25"/>
            <p:cNvCxnSpPr/>
            <p:nvPr/>
          </p:nvCxnSpPr>
          <p:spPr>
            <a:xfrm>
              <a:off x="7420764" y="3117678"/>
              <a:ext cx="280083"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7" name="Group 26"/>
            <p:cNvGrpSpPr/>
            <p:nvPr/>
          </p:nvGrpSpPr>
          <p:grpSpPr>
            <a:xfrm>
              <a:off x="7251737" y="1864823"/>
              <a:ext cx="1775030" cy="1693768"/>
              <a:chOff x="1838584" y="1628079"/>
              <a:chExt cx="5365847" cy="5120193"/>
            </a:xfrm>
          </p:grpSpPr>
          <p:sp>
            <p:nvSpPr>
              <p:cNvPr id="28" name="Flowchart: Process 27"/>
              <p:cNvSpPr/>
              <p:nvPr/>
            </p:nvSpPr>
            <p:spPr>
              <a:xfrm>
                <a:off x="2449549" y="1628079"/>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1: Define the Facility</a:t>
                </a:r>
                <a:endParaRPr lang="en-US" sz="400" dirty="0">
                  <a:solidFill>
                    <a:srgbClr val="000000"/>
                  </a:solidFill>
                  <a:latin typeface="+mj-lt"/>
                </a:endParaRPr>
              </a:p>
            </p:txBody>
          </p:sp>
          <p:sp>
            <p:nvSpPr>
              <p:cNvPr id="29" name="Flowchart: Process 28"/>
              <p:cNvSpPr/>
              <p:nvPr/>
            </p:nvSpPr>
            <p:spPr>
              <a:xfrm>
                <a:off x="2449551" y="281635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3: Set a Design Bus Stop Failure Rate</a:t>
                </a:r>
                <a:endParaRPr lang="en-US" sz="400" dirty="0">
                  <a:solidFill>
                    <a:srgbClr val="000000"/>
                  </a:solidFill>
                  <a:latin typeface="+mj-lt"/>
                </a:endParaRPr>
              </a:p>
            </p:txBody>
          </p:sp>
          <p:sp>
            <p:nvSpPr>
              <p:cNvPr id="30" name="Flowchart: Process 29"/>
              <p:cNvSpPr/>
              <p:nvPr/>
            </p:nvSpPr>
            <p:spPr>
              <a:xfrm>
                <a:off x="2449551" y="2222815"/>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2: Gather Input Data</a:t>
                </a:r>
                <a:endParaRPr lang="en-US" sz="400" dirty="0">
                  <a:solidFill>
                    <a:srgbClr val="000000"/>
                  </a:solidFill>
                  <a:latin typeface="+mj-lt"/>
                </a:endParaRPr>
              </a:p>
            </p:txBody>
          </p:sp>
          <p:sp>
            <p:nvSpPr>
              <p:cNvPr id="31" name="Flowchart: Process 30"/>
              <p:cNvSpPr/>
              <p:nvPr/>
            </p:nvSpPr>
            <p:spPr>
              <a:xfrm>
                <a:off x="2449551" y="341071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4: Determine Dwell Time</a:t>
                </a:r>
                <a:endParaRPr lang="en-US" sz="400" dirty="0">
                  <a:solidFill>
                    <a:srgbClr val="000000"/>
                  </a:solidFill>
                  <a:latin typeface="+mj-lt"/>
                </a:endParaRPr>
              </a:p>
            </p:txBody>
          </p:sp>
          <p:sp>
            <p:nvSpPr>
              <p:cNvPr id="32" name="Flowchart: Process 31"/>
              <p:cNvSpPr/>
              <p:nvPr/>
            </p:nvSpPr>
            <p:spPr>
              <a:xfrm>
                <a:off x="2449549" y="400507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5: Determine Loading Area Capacity</a:t>
                </a:r>
                <a:endParaRPr lang="en-US" sz="400" dirty="0">
                  <a:solidFill>
                    <a:srgbClr val="000000"/>
                  </a:solidFill>
                  <a:latin typeface="+mj-lt"/>
                </a:endParaRPr>
              </a:p>
            </p:txBody>
          </p:sp>
          <p:sp>
            <p:nvSpPr>
              <p:cNvPr id="33" name="Flowchart: Process 32"/>
              <p:cNvSpPr/>
              <p:nvPr/>
            </p:nvSpPr>
            <p:spPr>
              <a:xfrm>
                <a:off x="2448951" y="459943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6: Determine Bus Stop Capacity</a:t>
                </a:r>
                <a:endParaRPr lang="en-US" sz="400" dirty="0">
                  <a:solidFill>
                    <a:srgbClr val="000000"/>
                  </a:solidFill>
                  <a:latin typeface="+mj-lt"/>
                </a:endParaRPr>
              </a:p>
            </p:txBody>
          </p:sp>
          <p:sp>
            <p:nvSpPr>
              <p:cNvPr id="34" name="Flowchart: Process 33"/>
              <p:cNvSpPr/>
              <p:nvPr/>
            </p:nvSpPr>
            <p:spPr>
              <a:xfrm>
                <a:off x="2449550" y="5788152"/>
                <a:ext cx="47548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7: Determine Facility Bus Capacity</a:t>
                </a:r>
                <a:endParaRPr lang="en-US" sz="400" dirty="0">
                  <a:solidFill>
                    <a:srgbClr val="000000"/>
                  </a:solidFill>
                  <a:latin typeface="+mj-lt"/>
                </a:endParaRPr>
              </a:p>
            </p:txBody>
          </p:sp>
          <p:sp>
            <p:nvSpPr>
              <p:cNvPr id="35" name="Flowchart: Process 34"/>
              <p:cNvSpPr/>
              <p:nvPr/>
            </p:nvSpPr>
            <p:spPr>
              <a:xfrm>
                <a:off x="2449551" y="6382512"/>
                <a:ext cx="4754880" cy="365760"/>
              </a:xfrm>
              <a:prstGeom prst="flowChartProcess">
                <a:avLst/>
              </a:prstGeom>
              <a:solidFill>
                <a:srgbClr val="FFCC00"/>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Step 8: Determine Facility Person Capacity</a:t>
                </a:r>
                <a:endParaRPr lang="en-US" sz="400" dirty="0">
                  <a:solidFill>
                    <a:srgbClr val="000000"/>
                  </a:solidFill>
                  <a:latin typeface="+mj-lt"/>
                </a:endParaRPr>
              </a:p>
            </p:txBody>
          </p:sp>
          <p:sp>
            <p:nvSpPr>
              <p:cNvPr id="36" name="Flowchart: Process 35"/>
              <p:cNvSpPr/>
              <p:nvPr/>
            </p:nvSpPr>
            <p:spPr>
              <a:xfrm>
                <a:off x="2907792" y="5193792"/>
                <a:ext cx="38404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r>
                  <a:rPr lang="en-US" sz="400" dirty="0" smtClean="0">
                    <a:solidFill>
                      <a:srgbClr val="000000"/>
                    </a:solidFill>
                    <a:latin typeface="+mj-lt"/>
                  </a:rPr>
                  <a:t>Final bus stop on facility?</a:t>
                </a:r>
                <a:endParaRPr lang="en-US" sz="400" dirty="0">
                  <a:solidFill>
                    <a:srgbClr val="000000"/>
                  </a:solidFill>
                  <a:latin typeface="+mj-lt"/>
                </a:endParaRPr>
              </a:p>
            </p:txBody>
          </p:sp>
          <p:cxnSp>
            <p:nvCxnSpPr>
              <p:cNvPr id="37" name="Elbow Connector 36"/>
              <p:cNvCxnSpPr/>
              <p:nvPr/>
            </p:nvCxnSpPr>
            <p:spPr>
              <a:xfrm rot="10800000">
                <a:off x="2497460" y="3593593"/>
                <a:ext cx="248778" cy="1783081"/>
              </a:xfrm>
              <a:prstGeom prst="bentConnector3">
                <a:avLst>
                  <a:gd name="adj1" fmla="val 288595"/>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28" idx="2"/>
                <a:endCxn id="30" idx="0"/>
              </p:cNvCxnSpPr>
              <p:nvPr/>
            </p:nvCxnSpPr>
            <p:spPr>
              <a:xfrm>
                <a:off x="4826989" y="1993839"/>
                <a:ext cx="2" cy="228976"/>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30" idx="2"/>
                <a:endCxn id="29" idx="0"/>
              </p:cNvCxnSpPr>
              <p:nvPr/>
            </p:nvCxnSpPr>
            <p:spPr>
              <a:xfrm>
                <a:off x="4826991" y="2588575"/>
                <a:ext cx="0" cy="227777"/>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29" idx="2"/>
                <a:endCxn id="31" idx="0"/>
              </p:cNvCxnSpPr>
              <p:nvPr/>
            </p:nvCxnSpPr>
            <p:spPr>
              <a:xfrm>
                <a:off x="4826991" y="318211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stCxn id="31" idx="2"/>
                <a:endCxn id="32" idx="0"/>
              </p:cNvCxnSpPr>
              <p:nvPr/>
            </p:nvCxnSpPr>
            <p:spPr>
              <a:xfrm flipH="1">
                <a:off x="4826989" y="3776472"/>
                <a:ext cx="2"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a:stCxn id="32" idx="2"/>
                <a:endCxn id="33" idx="0"/>
              </p:cNvCxnSpPr>
              <p:nvPr/>
            </p:nvCxnSpPr>
            <p:spPr>
              <a:xfrm flipH="1">
                <a:off x="4826391" y="4370832"/>
                <a:ext cx="598"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33" idx="2"/>
                <a:endCxn id="36" idx="0"/>
              </p:cNvCxnSpPr>
              <p:nvPr/>
            </p:nvCxnSpPr>
            <p:spPr>
              <a:xfrm>
                <a:off x="4826391" y="4965192"/>
                <a:ext cx="1641"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36" idx="2"/>
                <a:endCxn id="34" idx="0"/>
              </p:cNvCxnSpPr>
              <p:nvPr/>
            </p:nvCxnSpPr>
            <p:spPr>
              <a:xfrm flipH="1">
                <a:off x="4826990" y="5559552"/>
                <a:ext cx="1042"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34" idx="2"/>
                <a:endCxn id="35" idx="0"/>
              </p:cNvCxnSpPr>
              <p:nvPr/>
            </p:nvCxnSpPr>
            <p:spPr>
              <a:xfrm>
                <a:off x="4826990" y="6153912"/>
                <a:ext cx="1"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1838584" y="4980131"/>
                <a:ext cx="754567" cy="465197"/>
              </a:xfrm>
              <a:prstGeom prst="rect">
                <a:avLst/>
              </a:prstGeom>
              <a:noFill/>
            </p:spPr>
            <p:txBody>
              <a:bodyPr wrap="square" rtlCol="0">
                <a:spAutoFit/>
              </a:bodyPr>
              <a:lstStyle/>
              <a:p>
                <a:r>
                  <a:rPr lang="en-US" sz="400" dirty="0" smtClean="0">
                    <a:solidFill>
                      <a:srgbClr val="000000"/>
                    </a:solidFill>
                    <a:latin typeface="+mj-lt"/>
                  </a:rPr>
                  <a:t>No</a:t>
                </a:r>
                <a:endParaRPr lang="en-US" sz="400" dirty="0">
                  <a:solidFill>
                    <a:srgbClr val="000000"/>
                  </a:solidFill>
                  <a:latin typeface="+mj-lt"/>
                </a:endParaRPr>
              </a:p>
            </p:txBody>
          </p:sp>
          <p:sp>
            <p:nvSpPr>
              <p:cNvPr id="47" name="TextBox 46"/>
              <p:cNvSpPr txBox="1"/>
              <p:nvPr/>
            </p:nvSpPr>
            <p:spPr>
              <a:xfrm>
                <a:off x="4828031" y="5509369"/>
                <a:ext cx="657923" cy="837357"/>
              </a:xfrm>
              <a:prstGeom prst="rect">
                <a:avLst/>
              </a:prstGeom>
              <a:noFill/>
            </p:spPr>
            <p:txBody>
              <a:bodyPr wrap="square" rtlCol="0">
                <a:spAutoFit/>
              </a:bodyPr>
              <a:lstStyle/>
              <a:p>
                <a:r>
                  <a:rPr lang="en-US" sz="400" dirty="0" smtClean="0">
                    <a:solidFill>
                      <a:srgbClr val="000000"/>
                    </a:solidFill>
                    <a:latin typeface="+mj-lt"/>
                  </a:rPr>
                  <a:t>Yes</a:t>
                </a:r>
                <a:endParaRPr lang="en-US" sz="400" dirty="0">
                  <a:solidFill>
                    <a:srgbClr val="000000"/>
                  </a:solidFill>
                  <a:latin typeface="+mj-lt"/>
                </a:endParaRPr>
              </a:p>
            </p:txBody>
          </p:sp>
        </p:grpSp>
      </p:grpSp>
    </p:spTree>
    <p:custDataLst>
      <p:tags r:id="rId1"/>
    </p:custDataLst>
    <p:extLst>
      <p:ext uri="{BB962C8B-B14F-4D97-AF65-F5344CB8AC3E}">
        <p14:creationId xmlns:p14="http://schemas.microsoft.com/office/powerpoint/2010/main" val="3573516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9" name="Rectangle 3"/>
          <p:cNvSpPr>
            <a:spLocks noGrp="1" noChangeArrowheads="1"/>
          </p:cNvSpPr>
          <p:nvPr>
            <p:ph type="title"/>
          </p:nvPr>
        </p:nvSpPr>
        <p:spPr/>
        <p:txBody>
          <a:bodyPr/>
          <a:lstStyle/>
          <a:p>
            <a:r>
              <a:rPr lang="en-US" altLang="en-US" dirty="0"/>
              <a:t>Step 8: Facility Person </a:t>
            </a:r>
            <a:r>
              <a:rPr lang="en-US" altLang="en-US" dirty="0" smtClean="0"/>
              <a:t>Capacity</a:t>
            </a:r>
            <a:endParaRPr lang="en-US" altLang="en-US" dirty="0"/>
          </a:p>
        </p:txBody>
      </p:sp>
      <p:sp>
        <p:nvSpPr>
          <p:cNvPr id="439300" name="Rectangle 4"/>
          <p:cNvSpPr>
            <a:spLocks noGrp="1" noChangeArrowheads="1"/>
          </p:cNvSpPr>
          <p:nvPr>
            <p:ph idx="1"/>
          </p:nvPr>
        </p:nvSpPr>
        <p:spPr/>
        <p:txBody>
          <a:bodyPr/>
          <a:lstStyle/>
          <a:p>
            <a:r>
              <a:rPr lang="en-US" altLang="en-US" dirty="0"/>
              <a:t>Vehicle </a:t>
            </a:r>
            <a:r>
              <a:rPr lang="en-US" altLang="en-US" dirty="0" smtClean="0"/>
              <a:t>Capacity</a:t>
            </a:r>
          </a:p>
          <a:p>
            <a:pPr lvl="1"/>
            <a:r>
              <a:rPr lang="en-US" altLang="en-US" sz="2400" dirty="0" smtClean="0"/>
              <a:t>A stop or facility’s vehicle capacity sets an upper limit on the number of passengers that could be carried during a given time</a:t>
            </a:r>
          </a:p>
          <a:p>
            <a:pPr lvl="1"/>
            <a:r>
              <a:rPr lang="en-US" altLang="en-US" sz="2400" dirty="0" smtClean="0"/>
              <a:t>Bus width</a:t>
            </a:r>
          </a:p>
          <a:p>
            <a:pPr lvl="2"/>
            <a:r>
              <a:rPr lang="en-US" altLang="en-US" dirty="0" smtClean="0"/>
              <a:t>Wider bus provides more standing area</a:t>
            </a:r>
          </a:p>
          <a:p>
            <a:pPr lvl="1"/>
            <a:r>
              <a:rPr lang="en-US" altLang="en-US" sz="2400" dirty="0" smtClean="0"/>
              <a:t>Seating configuration</a:t>
            </a:r>
          </a:p>
          <a:p>
            <a:pPr lvl="2"/>
            <a:r>
              <a:rPr lang="en-US" altLang="en-US" dirty="0" smtClean="0"/>
              <a:t>More comfortable seating arrangement vs. greater passenger capacity vs. better accessibility (e.g., low-floor buses)</a:t>
            </a:r>
          </a:p>
          <a:p>
            <a:endParaRPr lang="en-US" altLang="en-US" dirty="0"/>
          </a:p>
        </p:txBody>
      </p:sp>
    </p:spTree>
    <p:custDataLst>
      <p:tags r:id="rId1"/>
    </p:custDataLst>
    <p:extLst>
      <p:ext uri="{BB962C8B-B14F-4D97-AF65-F5344CB8AC3E}">
        <p14:creationId xmlns:p14="http://schemas.microsoft.com/office/powerpoint/2010/main" val="110497412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Step 8: Facility Person Capacity</a:t>
            </a:r>
            <a:endParaRPr lang="en-US" dirty="0"/>
          </a:p>
        </p:txBody>
      </p:sp>
      <p:sp>
        <p:nvSpPr>
          <p:cNvPr id="3" name="Content Placeholder 2"/>
          <p:cNvSpPr>
            <a:spLocks noGrp="1"/>
          </p:cNvSpPr>
          <p:nvPr>
            <p:ph idx="1"/>
          </p:nvPr>
        </p:nvSpPr>
        <p:spPr>
          <a:xfrm>
            <a:off x="457200" y="1749420"/>
            <a:ext cx="8229600" cy="4259263"/>
          </a:xfrm>
        </p:spPr>
        <p:txBody>
          <a:bodyPr/>
          <a:lstStyle/>
          <a:p>
            <a:r>
              <a:rPr lang="en-US" altLang="en-US" dirty="0"/>
              <a:t>Vehicle Capacity</a:t>
            </a:r>
          </a:p>
          <a:p>
            <a:endParaRPr lang="en-US" dirty="0"/>
          </a:p>
        </p:txBody>
      </p:sp>
      <p:sp>
        <p:nvSpPr>
          <p:cNvPr id="7" name="TextBox 6"/>
          <p:cNvSpPr txBox="1"/>
          <p:nvPr/>
        </p:nvSpPr>
        <p:spPr>
          <a:xfrm>
            <a:off x="0" y="6581001"/>
            <a:ext cx="6400800" cy="276999"/>
          </a:xfrm>
          <a:prstGeom prst="rect">
            <a:avLst/>
          </a:prstGeom>
          <a:noFill/>
        </p:spPr>
        <p:txBody>
          <a:bodyPr wrap="square" rtlCol="0">
            <a:spAutoFit/>
          </a:bodyPr>
          <a:lstStyle/>
          <a:p>
            <a:pPr fontAlgn="auto">
              <a:spcBef>
                <a:spcPts val="0"/>
              </a:spcBef>
              <a:spcAft>
                <a:spcPts val="0"/>
              </a:spcAft>
            </a:pPr>
            <a:r>
              <a:rPr lang="en-US" sz="1200" dirty="0" smtClean="0">
                <a:solidFill>
                  <a:srgbClr val="000000"/>
                </a:solidFill>
                <a:latin typeface="Tahoma"/>
              </a:rPr>
              <a:t>Source: TCRP, </a:t>
            </a:r>
            <a:r>
              <a:rPr lang="en-US" sz="1200" i="1" dirty="0" smtClean="0">
                <a:solidFill>
                  <a:srgbClr val="000000"/>
                </a:solidFill>
                <a:latin typeface="Tahoma"/>
              </a:rPr>
              <a:t>Transit Capacity and Quality of Service Manual. 2013</a:t>
            </a:r>
            <a:r>
              <a:rPr lang="en-US" sz="1200" dirty="0" smtClean="0">
                <a:solidFill>
                  <a:srgbClr val="000000"/>
                </a:solidFill>
                <a:latin typeface="Tahoma"/>
              </a:rPr>
              <a:t>.</a:t>
            </a:r>
            <a:endParaRPr lang="en-US" sz="1200" dirty="0">
              <a:solidFill>
                <a:srgbClr val="000000"/>
              </a:solidFill>
              <a:latin typeface="Tahoma"/>
            </a:endParaRPr>
          </a:p>
        </p:txBody>
      </p:sp>
      <p:pic>
        <p:nvPicPr>
          <p:cNvPr id="143974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3210" b="2467"/>
          <a:stretch/>
        </p:blipFill>
        <p:spPr bwMode="auto">
          <a:xfrm>
            <a:off x="438150" y="2244442"/>
            <a:ext cx="8267700" cy="41148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344456521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3" name="Rectangle 3"/>
          <p:cNvSpPr>
            <a:spLocks noGrp="1" noChangeArrowheads="1"/>
          </p:cNvSpPr>
          <p:nvPr>
            <p:ph type="title"/>
          </p:nvPr>
        </p:nvSpPr>
        <p:spPr/>
        <p:txBody>
          <a:bodyPr/>
          <a:lstStyle/>
          <a:p>
            <a:r>
              <a:rPr lang="en-US" altLang="en-US" dirty="0"/>
              <a:t>Step 8: Facility Person </a:t>
            </a:r>
            <a:r>
              <a:rPr lang="en-US" altLang="en-US" dirty="0" smtClean="0"/>
              <a:t>Capacity</a:t>
            </a:r>
            <a:endParaRPr lang="en-US" altLang="en-US" dirty="0"/>
          </a:p>
        </p:txBody>
      </p:sp>
      <p:sp>
        <p:nvSpPr>
          <p:cNvPr id="440324" name="Rectangle 4"/>
          <p:cNvSpPr>
            <a:spLocks noGrp="1" noChangeArrowheads="1"/>
          </p:cNvSpPr>
          <p:nvPr>
            <p:ph idx="1"/>
          </p:nvPr>
        </p:nvSpPr>
        <p:spPr/>
        <p:txBody>
          <a:bodyPr/>
          <a:lstStyle/>
          <a:p>
            <a:r>
              <a:rPr lang="en-US" altLang="en-US" dirty="0"/>
              <a:t>Operator Policy </a:t>
            </a:r>
            <a:r>
              <a:rPr lang="en-US" altLang="en-US" dirty="0" smtClean="0"/>
              <a:t>Factors</a:t>
            </a:r>
          </a:p>
          <a:p>
            <a:pPr lvl="1"/>
            <a:r>
              <a:rPr lang="en-US" altLang="en-US" dirty="0" smtClean="0"/>
              <a:t>Loading policies</a:t>
            </a:r>
          </a:p>
          <a:p>
            <a:pPr lvl="2"/>
            <a:r>
              <a:rPr lang="en-US" altLang="en-US" dirty="0" smtClean="0"/>
              <a:t>Standees allowed?</a:t>
            </a:r>
          </a:p>
          <a:p>
            <a:pPr lvl="2"/>
            <a:r>
              <a:rPr lang="en-US" altLang="en-US" dirty="0" smtClean="0"/>
              <a:t>Crush loading?</a:t>
            </a:r>
          </a:p>
          <a:p>
            <a:pPr lvl="2"/>
            <a:r>
              <a:rPr lang="en-US" altLang="en-US" dirty="0" smtClean="0"/>
              <a:t>Maximum schedule load</a:t>
            </a:r>
          </a:p>
          <a:p>
            <a:pPr lvl="3"/>
            <a:r>
              <a:rPr lang="en-US" altLang="en-US" dirty="0" smtClean="0"/>
              <a:t>Average over the hour, </a:t>
            </a:r>
            <a:br>
              <a:rPr lang="en-US" altLang="en-US" dirty="0" smtClean="0"/>
            </a:br>
            <a:r>
              <a:rPr lang="en-US" altLang="en-US" dirty="0" smtClean="0"/>
              <a:t>or not to be exceeded </a:t>
            </a:r>
            <a:br>
              <a:rPr lang="en-US" altLang="en-US" dirty="0" smtClean="0"/>
            </a:br>
            <a:r>
              <a:rPr lang="en-US" altLang="en-US" dirty="0" smtClean="0"/>
              <a:t>during the hour?</a:t>
            </a:r>
          </a:p>
        </p:txBody>
      </p:sp>
      <p:pic>
        <p:nvPicPr>
          <p:cNvPr id="356353" name="Picture 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55146" y="1763485"/>
            <a:ext cx="3576583" cy="4124697"/>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14508739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smtClean="0"/>
              <a:t>Why Study Transit Capacity?</a:t>
            </a:r>
          </a:p>
        </p:txBody>
      </p:sp>
      <p:sp>
        <p:nvSpPr>
          <p:cNvPr id="802819" name="Rectangle 3"/>
          <p:cNvSpPr>
            <a:spLocks noGrp="1" noChangeArrowheads="1"/>
          </p:cNvSpPr>
          <p:nvPr>
            <p:ph type="body" idx="1"/>
          </p:nvPr>
        </p:nvSpPr>
        <p:spPr/>
        <p:txBody>
          <a:bodyPr/>
          <a:lstStyle/>
          <a:p>
            <a:r>
              <a:rPr lang="en-US" smtClean="0"/>
              <a:t>Planning (long-range, special event, etc.)</a:t>
            </a:r>
          </a:p>
          <a:p>
            <a:r>
              <a:rPr lang="en-US" smtClean="0"/>
              <a:t>Forecasting the effects of changes in fare policies, or changing vehicle types</a:t>
            </a:r>
          </a:p>
          <a:p>
            <a:r>
              <a:rPr lang="en-US" smtClean="0"/>
              <a:t>The same factors that influence capacity also influence speed and reliability</a:t>
            </a:r>
          </a:p>
          <a:p>
            <a:r>
              <a:rPr lang="en-US" smtClean="0"/>
              <a:t>Analyzing the operation of major transit facilities in large cities</a:t>
            </a:r>
            <a:endParaRPr lang="en-US" dirty="0" smtClean="0"/>
          </a:p>
        </p:txBody>
      </p:sp>
    </p:spTree>
    <p:custDataLst>
      <p:tags r:id="rId1"/>
    </p:custData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7" name="Rectangle 3"/>
          <p:cNvSpPr>
            <a:spLocks noGrp="1" noChangeArrowheads="1"/>
          </p:cNvSpPr>
          <p:nvPr>
            <p:ph type="title"/>
          </p:nvPr>
        </p:nvSpPr>
        <p:spPr/>
        <p:txBody>
          <a:bodyPr/>
          <a:lstStyle/>
          <a:p>
            <a:r>
              <a:rPr lang="en-US" altLang="en-US" dirty="0"/>
              <a:t>Step 8: Facility Person </a:t>
            </a:r>
            <a:r>
              <a:rPr lang="en-US" altLang="en-US" dirty="0" smtClean="0"/>
              <a:t>Capacity</a:t>
            </a:r>
            <a:endParaRPr lang="en-US" altLang="en-US" dirty="0"/>
          </a:p>
        </p:txBody>
      </p:sp>
      <p:sp>
        <p:nvSpPr>
          <p:cNvPr id="446468" name="Rectangle 4"/>
          <p:cNvSpPr>
            <a:spLocks noGrp="1" noChangeArrowheads="1"/>
          </p:cNvSpPr>
          <p:nvPr>
            <p:ph idx="1"/>
          </p:nvPr>
        </p:nvSpPr>
        <p:spPr/>
        <p:txBody>
          <a:bodyPr/>
          <a:lstStyle/>
          <a:p>
            <a:r>
              <a:rPr lang="en-US" altLang="en-US" dirty="0"/>
              <a:t>Passenger Loading Preferences </a:t>
            </a:r>
            <a:endParaRPr lang="en-US" altLang="en-US" dirty="0" smtClean="0"/>
          </a:p>
          <a:p>
            <a:pPr lvl="1"/>
            <a:r>
              <a:rPr lang="en-US" altLang="en-US" dirty="0" smtClean="0"/>
              <a:t>Passengers in smaller cities less likely to tolerate high levels of crowding</a:t>
            </a:r>
          </a:p>
          <a:p>
            <a:pPr lvl="2"/>
            <a:r>
              <a:rPr lang="en-US" altLang="en-US" dirty="0" smtClean="0"/>
              <a:t>May choose to wait for the next bus, even if some standing space is available</a:t>
            </a:r>
          </a:p>
          <a:p>
            <a:pPr lvl="2"/>
            <a:r>
              <a:rPr lang="en-US" altLang="en-US" dirty="0" smtClean="0"/>
              <a:t>Passengers more likely to wait when they know how long the wait will be, and the wait is relatively short</a:t>
            </a:r>
          </a:p>
          <a:p>
            <a:endParaRPr lang="en-US" altLang="en-US" dirty="0" smtClean="0"/>
          </a:p>
          <a:p>
            <a:endParaRPr lang="en-US" altLang="en-US" dirty="0"/>
          </a:p>
        </p:txBody>
      </p:sp>
    </p:spTree>
    <p:custDataLst>
      <p:tags r:id="rId1"/>
    </p:custDataLst>
    <p:extLst>
      <p:ext uri="{BB962C8B-B14F-4D97-AF65-F5344CB8AC3E}">
        <p14:creationId xmlns:p14="http://schemas.microsoft.com/office/powerpoint/2010/main" val="108376698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Step 8: Facility Person Capacity</a:t>
            </a:r>
            <a:endParaRPr lang="en-US" dirty="0"/>
          </a:p>
        </p:txBody>
      </p:sp>
      <p:sp>
        <p:nvSpPr>
          <p:cNvPr id="442372" name="Rectangle 4"/>
          <p:cNvSpPr>
            <a:spLocks noGrp="1" noChangeArrowheads="1"/>
          </p:cNvSpPr>
          <p:nvPr>
            <p:ph idx="1"/>
          </p:nvPr>
        </p:nvSpPr>
        <p:spPr/>
        <p:txBody>
          <a:bodyPr/>
          <a:lstStyle/>
          <a:p>
            <a:r>
              <a:rPr lang="en-US" altLang="en-US" dirty="0"/>
              <a:t>Passenger Demand </a:t>
            </a:r>
            <a:r>
              <a:rPr lang="en-US" altLang="en-US" dirty="0" smtClean="0"/>
              <a:t>Diversity</a:t>
            </a:r>
          </a:p>
          <a:p>
            <a:pPr lvl="1"/>
            <a:r>
              <a:rPr lang="en-US" altLang="en-US" dirty="0" smtClean="0"/>
              <a:t>Passengers will typically not arrive at a stop at an even rate</a:t>
            </a:r>
          </a:p>
          <a:p>
            <a:pPr lvl="1"/>
            <a:r>
              <a:rPr lang="en-US" altLang="en-US" dirty="0" smtClean="0"/>
              <a:t>Need sufficient capacity to handle peaks in demand without causing pass-ups</a:t>
            </a:r>
          </a:p>
          <a:p>
            <a:pPr lvl="1"/>
            <a:r>
              <a:rPr lang="en-US" altLang="en-US" dirty="0" smtClean="0"/>
              <a:t>Not all of the available capacity (seats and standing space) will be utilized because of variations in passenger arrivals</a:t>
            </a:r>
            <a:endParaRPr lang="en-US" altLang="en-US" dirty="0"/>
          </a:p>
        </p:txBody>
      </p:sp>
    </p:spTree>
    <p:custDataLst>
      <p:tags r:id="rId1"/>
    </p:custDataLst>
    <p:extLst>
      <p:ext uri="{BB962C8B-B14F-4D97-AF65-F5344CB8AC3E}">
        <p14:creationId xmlns:p14="http://schemas.microsoft.com/office/powerpoint/2010/main" val="285115558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5"/>
          <p:cNvSpPr>
            <a:spLocks noGrp="1" noChangeArrowheads="1"/>
          </p:cNvSpPr>
          <p:nvPr>
            <p:ph type="title"/>
          </p:nvPr>
        </p:nvSpPr>
        <p:spPr/>
        <p:txBody>
          <a:bodyPr/>
          <a:lstStyle/>
          <a:p>
            <a:r>
              <a:rPr lang="en-US" altLang="en-US" dirty="0" smtClean="0"/>
              <a:t>Person Capacity &amp; Quality of Service</a:t>
            </a:r>
          </a:p>
        </p:txBody>
      </p:sp>
      <p:sp>
        <p:nvSpPr>
          <p:cNvPr id="38914" name="Rectangle 3"/>
          <p:cNvSpPr>
            <a:spLocks noGrp="1" noChangeArrowheads="1"/>
          </p:cNvSpPr>
          <p:nvPr>
            <p:ph idx="1"/>
          </p:nvPr>
        </p:nvSpPr>
        <p:spPr>
          <a:xfrm>
            <a:off x="457200" y="1901825"/>
            <a:ext cx="4987636" cy="4259263"/>
          </a:xfrm>
        </p:spPr>
        <p:txBody>
          <a:bodyPr/>
          <a:lstStyle/>
          <a:p>
            <a:r>
              <a:rPr lang="en-US" altLang="en-US" dirty="0" smtClean="0"/>
              <a:t>Person capacity and quality of service are related</a:t>
            </a:r>
          </a:p>
          <a:p>
            <a:r>
              <a:rPr lang="en-US" altLang="en-US" dirty="0" smtClean="0"/>
              <a:t>Improving one may improve or reduce the other</a:t>
            </a:r>
          </a:p>
          <a:p>
            <a:pPr lvl="1"/>
            <a:r>
              <a:rPr lang="en-US" altLang="en-US" dirty="0" smtClean="0"/>
              <a:t>Increasing service frequency</a:t>
            </a:r>
          </a:p>
          <a:p>
            <a:pPr lvl="1"/>
            <a:r>
              <a:rPr lang="en-US" altLang="en-US" dirty="0" smtClean="0"/>
              <a:t>Using buses with fewer seats, more standing area</a:t>
            </a:r>
          </a:p>
          <a:p>
            <a:pPr lvl="1"/>
            <a:endParaRPr lang="en-US" altLang="en-US" dirty="0" smtClean="0"/>
          </a:p>
        </p:txBody>
      </p:sp>
      <p:pic>
        <p:nvPicPr>
          <p:cNvPr id="34099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16923" y="1783770"/>
            <a:ext cx="3346967" cy="4132121"/>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422206627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7" name="Rectangle 7"/>
          <p:cNvSpPr>
            <a:spLocks noGrp="1" noChangeArrowheads="1"/>
          </p:cNvSpPr>
          <p:nvPr>
            <p:ph type="title"/>
          </p:nvPr>
        </p:nvSpPr>
        <p:spPr/>
        <p:txBody>
          <a:bodyPr/>
          <a:lstStyle/>
          <a:p>
            <a:r>
              <a:rPr lang="en-US" altLang="en-US" dirty="0" smtClean="0"/>
              <a:t>Bus Speed Calculation Process</a:t>
            </a:r>
          </a:p>
        </p:txBody>
      </p:sp>
      <p:grpSp>
        <p:nvGrpSpPr>
          <p:cNvPr id="3" name="Group 2"/>
          <p:cNvGrpSpPr/>
          <p:nvPr/>
        </p:nvGrpSpPr>
        <p:grpSpPr>
          <a:xfrm>
            <a:off x="1694983" y="1628079"/>
            <a:ext cx="5742881" cy="5120193"/>
            <a:chOff x="1694983" y="1628079"/>
            <a:chExt cx="5742881" cy="5120193"/>
          </a:xfrm>
        </p:grpSpPr>
        <p:sp>
          <p:nvSpPr>
            <p:cNvPr id="4" name="Flowchart: Process 3"/>
            <p:cNvSpPr/>
            <p:nvPr/>
          </p:nvSpPr>
          <p:spPr>
            <a:xfrm>
              <a:off x="2285998" y="1628079"/>
              <a:ext cx="5151865" cy="365760"/>
            </a:xfrm>
            <a:prstGeom prst="flowChartProcess">
              <a:avLst/>
            </a:prstGeom>
            <a:solidFill>
              <a:srgbClr val="97BAFF"/>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smtClean="0">
                  <a:solidFill>
                    <a:srgbClr val="000000"/>
                  </a:solidFill>
                </a:rPr>
                <a:t>Step 1: Define the Facility</a:t>
              </a:r>
              <a:endParaRPr lang="en-US" dirty="0">
                <a:solidFill>
                  <a:srgbClr val="000000"/>
                </a:solidFill>
              </a:endParaRPr>
            </a:p>
          </p:txBody>
        </p:sp>
        <p:sp>
          <p:nvSpPr>
            <p:cNvPr id="11" name="Flowchart: Process 10"/>
            <p:cNvSpPr/>
            <p:nvPr/>
          </p:nvSpPr>
          <p:spPr>
            <a:xfrm>
              <a:off x="2285998" y="2816352"/>
              <a:ext cx="5151865" cy="365760"/>
            </a:xfrm>
            <a:prstGeom prst="flowChartProcess">
              <a:avLst/>
            </a:prstGeom>
            <a:solidFill>
              <a:srgbClr val="97BAFF"/>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smtClean="0">
                  <a:solidFill>
                    <a:srgbClr val="000000"/>
                  </a:solidFill>
                </a:rPr>
                <a:t>Step 3: Determine Section Maximum Capacity</a:t>
              </a:r>
              <a:endParaRPr lang="en-US" dirty="0">
                <a:solidFill>
                  <a:srgbClr val="000000"/>
                </a:solidFill>
              </a:endParaRPr>
            </a:p>
          </p:txBody>
        </p:sp>
        <p:sp>
          <p:nvSpPr>
            <p:cNvPr id="12" name="Flowchart: Process 11"/>
            <p:cNvSpPr/>
            <p:nvPr/>
          </p:nvSpPr>
          <p:spPr>
            <a:xfrm>
              <a:off x="2285997" y="2222815"/>
              <a:ext cx="5151866" cy="365760"/>
            </a:xfrm>
            <a:prstGeom prst="flowChartProcess">
              <a:avLst/>
            </a:prstGeom>
            <a:solidFill>
              <a:srgbClr val="97BAFF"/>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smtClean="0">
                  <a:solidFill>
                    <a:srgbClr val="000000"/>
                  </a:solidFill>
                </a:rPr>
                <a:t>Step 2: Gather Input Data</a:t>
              </a:r>
              <a:endParaRPr lang="en-US" dirty="0">
                <a:solidFill>
                  <a:srgbClr val="000000"/>
                </a:solidFill>
              </a:endParaRPr>
            </a:p>
          </p:txBody>
        </p:sp>
        <p:sp>
          <p:nvSpPr>
            <p:cNvPr id="13" name="Flowchart: Process 12"/>
            <p:cNvSpPr/>
            <p:nvPr/>
          </p:nvSpPr>
          <p:spPr>
            <a:xfrm>
              <a:off x="2285998" y="3410712"/>
              <a:ext cx="5151866" cy="365760"/>
            </a:xfrm>
            <a:prstGeom prst="flowChartProcess">
              <a:avLst/>
            </a:prstGeom>
            <a:solidFill>
              <a:srgbClr val="97BAFF"/>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smtClean="0">
                  <a:solidFill>
                    <a:srgbClr val="000000"/>
                  </a:solidFill>
                </a:rPr>
                <a:t>Step 4: Determine Base Bus Running Time Rate</a:t>
              </a:r>
              <a:endParaRPr lang="en-US" dirty="0">
                <a:solidFill>
                  <a:srgbClr val="000000"/>
                </a:solidFill>
              </a:endParaRPr>
            </a:p>
          </p:txBody>
        </p:sp>
        <p:sp>
          <p:nvSpPr>
            <p:cNvPr id="14" name="Flowchart: Process 13"/>
            <p:cNvSpPr/>
            <p:nvPr/>
          </p:nvSpPr>
          <p:spPr>
            <a:xfrm>
              <a:off x="2285998" y="4005072"/>
              <a:ext cx="5151865" cy="365760"/>
            </a:xfrm>
            <a:prstGeom prst="flowChartProcess">
              <a:avLst/>
            </a:prstGeom>
            <a:solidFill>
              <a:srgbClr val="97BAFF"/>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smtClean="0">
                  <a:solidFill>
                    <a:srgbClr val="000000"/>
                  </a:solidFill>
                </a:rPr>
                <a:t>Step 5: Adjust for Skip-Stop Operation</a:t>
              </a:r>
              <a:endParaRPr lang="en-US" dirty="0">
                <a:solidFill>
                  <a:srgbClr val="000000"/>
                </a:solidFill>
              </a:endParaRPr>
            </a:p>
          </p:txBody>
        </p:sp>
        <p:sp>
          <p:nvSpPr>
            <p:cNvPr id="15" name="Flowchart: Process 14"/>
            <p:cNvSpPr/>
            <p:nvPr/>
          </p:nvSpPr>
          <p:spPr>
            <a:xfrm>
              <a:off x="2285998" y="4599432"/>
              <a:ext cx="5151865" cy="365760"/>
            </a:xfrm>
            <a:prstGeom prst="flowChartProcess">
              <a:avLst/>
            </a:prstGeom>
            <a:solidFill>
              <a:srgbClr val="97BAFF"/>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smtClean="0">
                  <a:solidFill>
                    <a:srgbClr val="000000"/>
                  </a:solidFill>
                </a:rPr>
                <a:t>Step 6: Adjust for Bus Congestion</a:t>
              </a:r>
              <a:endParaRPr lang="en-US" dirty="0">
                <a:solidFill>
                  <a:srgbClr val="000000"/>
                </a:solidFill>
              </a:endParaRPr>
            </a:p>
          </p:txBody>
        </p:sp>
        <p:sp>
          <p:nvSpPr>
            <p:cNvPr id="17" name="Flowchart: Process 16"/>
            <p:cNvSpPr/>
            <p:nvPr/>
          </p:nvSpPr>
          <p:spPr>
            <a:xfrm>
              <a:off x="2285998" y="6382512"/>
              <a:ext cx="5151865" cy="365760"/>
            </a:xfrm>
            <a:prstGeom prst="flowChartProcess">
              <a:avLst/>
            </a:prstGeom>
            <a:solidFill>
              <a:srgbClr val="97BAFF"/>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smtClean="0">
                  <a:solidFill>
                    <a:srgbClr val="000000"/>
                  </a:solidFill>
                </a:rPr>
                <a:t>Step 8: Determine Average Facility Speed</a:t>
              </a:r>
              <a:endParaRPr lang="en-US" dirty="0">
                <a:solidFill>
                  <a:srgbClr val="000000"/>
                </a:solidFill>
              </a:endParaRPr>
            </a:p>
          </p:txBody>
        </p:sp>
        <p:sp>
          <p:nvSpPr>
            <p:cNvPr id="18" name="Flowchart: Process 17"/>
            <p:cNvSpPr/>
            <p:nvPr/>
          </p:nvSpPr>
          <p:spPr>
            <a:xfrm>
              <a:off x="2941245" y="5762493"/>
              <a:ext cx="3840480" cy="365760"/>
            </a:xfrm>
            <a:prstGeom prst="flowChartProcess">
              <a:avLst/>
            </a:prstGeom>
            <a:solidFill>
              <a:srgbClr val="97BAFF"/>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smtClean="0">
                  <a:solidFill>
                    <a:srgbClr val="000000"/>
                  </a:solidFill>
                </a:rPr>
                <a:t>Final section on facility?</a:t>
              </a:r>
              <a:endParaRPr lang="en-US" dirty="0">
                <a:solidFill>
                  <a:srgbClr val="000000"/>
                </a:solidFill>
              </a:endParaRPr>
            </a:p>
          </p:txBody>
        </p:sp>
        <p:cxnSp>
          <p:nvCxnSpPr>
            <p:cNvPr id="9" name="Elbow Connector 8"/>
            <p:cNvCxnSpPr>
              <a:stCxn id="18" idx="1"/>
              <a:endCxn id="13" idx="1"/>
            </p:cNvCxnSpPr>
            <p:nvPr/>
          </p:nvCxnSpPr>
          <p:spPr>
            <a:xfrm rot="10800000">
              <a:off x="2285999" y="3593593"/>
              <a:ext cx="655247" cy="2351781"/>
            </a:xfrm>
            <a:prstGeom prst="bentConnector3">
              <a:avLst>
                <a:gd name="adj1" fmla="val 189347"/>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4" idx="2"/>
              <a:endCxn id="12" idx="0"/>
            </p:cNvCxnSpPr>
            <p:nvPr/>
          </p:nvCxnSpPr>
          <p:spPr>
            <a:xfrm flipH="1">
              <a:off x="4861930" y="1993839"/>
              <a:ext cx="1" cy="228976"/>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2" idx="2"/>
              <a:endCxn id="11" idx="0"/>
            </p:cNvCxnSpPr>
            <p:nvPr/>
          </p:nvCxnSpPr>
          <p:spPr>
            <a:xfrm>
              <a:off x="4861930" y="2588575"/>
              <a:ext cx="1" cy="227777"/>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11" idx="2"/>
              <a:endCxn id="13" idx="0"/>
            </p:cNvCxnSpPr>
            <p:nvPr/>
          </p:nvCxnSpPr>
          <p:spPr>
            <a:xfrm>
              <a:off x="4861931" y="318211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3" idx="2"/>
              <a:endCxn id="14" idx="0"/>
            </p:cNvCxnSpPr>
            <p:nvPr/>
          </p:nvCxnSpPr>
          <p:spPr>
            <a:xfrm>
              <a:off x="4861931" y="377647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4" idx="2"/>
              <a:endCxn id="15" idx="0"/>
            </p:cNvCxnSpPr>
            <p:nvPr/>
          </p:nvCxnSpPr>
          <p:spPr>
            <a:xfrm>
              <a:off x="4861931" y="437083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0481" name="Straight Arrow Connector 20480"/>
            <p:cNvCxnSpPr>
              <a:stCxn id="18" idx="2"/>
            </p:cNvCxnSpPr>
            <p:nvPr/>
          </p:nvCxnSpPr>
          <p:spPr>
            <a:xfrm flipH="1">
              <a:off x="4860443" y="6128253"/>
              <a:ext cx="1042"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20490" name="TextBox 20489"/>
            <p:cNvSpPr txBox="1"/>
            <p:nvPr/>
          </p:nvSpPr>
          <p:spPr>
            <a:xfrm>
              <a:off x="1694983" y="5591204"/>
              <a:ext cx="591015" cy="338554"/>
            </a:xfrm>
            <a:prstGeom prst="rect">
              <a:avLst/>
            </a:prstGeom>
            <a:noFill/>
          </p:spPr>
          <p:txBody>
            <a:bodyPr wrap="square" rtlCol="0">
              <a:spAutoFit/>
            </a:bodyPr>
            <a:lstStyle/>
            <a:p>
              <a:r>
                <a:rPr lang="en-US" sz="1600" dirty="0" smtClean="0">
                  <a:solidFill>
                    <a:srgbClr val="000000"/>
                  </a:solidFill>
                </a:rPr>
                <a:t>No</a:t>
              </a:r>
              <a:endParaRPr lang="en-US" sz="1600" dirty="0">
                <a:solidFill>
                  <a:srgbClr val="000000"/>
                </a:solidFill>
              </a:endParaRPr>
            </a:p>
          </p:txBody>
        </p:sp>
        <p:sp>
          <p:nvSpPr>
            <p:cNvPr id="20491" name="TextBox 20490"/>
            <p:cNvSpPr txBox="1"/>
            <p:nvPr/>
          </p:nvSpPr>
          <p:spPr>
            <a:xfrm>
              <a:off x="4828032" y="6077411"/>
              <a:ext cx="657922" cy="338554"/>
            </a:xfrm>
            <a:prstGeom prst="rect">
              <a:avLst/>
            </a:prstGeom>
            <a:noFill/>
          </p:spPr>
          <p:txBody>
            <a:bodyPr wrap="square" rtlCol="0">
              <a:spAutoFit/>
            </a:bodyPr>
            <a:lstStyle/>
            <a:p>
              <a:r>
                <a:rPr lang="en-US" sz="1600" dirty="0" smtClean="0">
                  <a:solidFill>
                    <a:srgbClr val="000000"/>
                  </a:solidFill>
                </a:rPr>
                <a:t>Yes</a:t>
              </a:r>
              <a:endParaRPr lang="en-US" sz="1600" dirty="0">
                <a:solidFill>
                  <a:srgbClr val="000000"/>
                </a:solidFill>
              </a:endParaRPr>
            </a:p>
          </p:txBody>
        </p:sp>
        <p:sp>
          <p:nvSpPr>
            <p:cNvPr id="28" name="Flowchart: Process 27"/>
            <p:cNvSpPr/>
            <p:nvPr/>
          </p:nvSpPr>
          <p:spPr>
            <a:xfrm>
              <a:off x="2285998" y="5191991"/>
              <a:ext cx="5151865" cy="365760"/>
            </a:xfrm>
            <a:prstGeom prst="flowChartProcess">
              <a:avLst/>
            </a:prstGeom>
            <a:solidFill>
              <a:srgbClr val="97BAFF"/>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smtClean="0">
                  <a:solidFill>
                    <a:srgbClr val="000000"/>
                  </a:solidFill>
                </a:rPr>
                <a:t>Step 7: Determine Average Section Speed</a:t>
              </a:r>
              <a:endParaRPr lang="en-US" dirty="0">
                <a:solidFill>
                  <a:srgbClr val="000000"/>
                </a:solidFill>
              </a:endParaRPr>
            </a:p>
          </p:txBody>
        </p:sp>
        <p:cxnSp>
          <p:nvCxnSpPr>
            <p:cNvPr id="10" name="Straight Arrow Connector 9"/>
            <p:cNvCxnSpPr>
              <a:stCxn id="15" idx="2"/>
              <a:endCxn id="28" idx="0"/>
            </p:cNvCxnSpPr>
            <p:nvPr/>
          </p:nvCxnSpPr>
          <p:spPr>
            <a:xfrm>
              <a:off x="4861931" y="4965192"/>
              <a:ext cx="0" cy="226799"/>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28" idx="2"/>
              <a:endCxn id="18" idx="0"/>
            </p:cNvCxnSpPr>
            <p:nvPr/>
          </p:nvCxnSpPr>
          <p:spPr>
            <a:xfrm flipH="1">
              <a:off x="4861485" y="5557751"/>
              <a:ext cx="446" cy="204742"/>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2508169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Rectangle 2"/>
          <p:cNvSpPr>
            <a:spLocks noGrp="1" noChangeArrowheads="1"/>
          </p:cNvSpPr>
          <p:nvPr>
            <p:ph type="title"/>
          </p:nvPr>
        </p:nvSpPr>
        <p:spPr/>
        <p:txBody>
          <a:bodyPr/>
          <a:lstStyle/>
          <a:p>
            <a:r>
              <a:rPr lang="en-US" altLang="en-US" dirty="0" smtClean="0"/>
              <a:t>Step 1: Define The Facility</a:t>
            </a:r>
            <a:endParaRPr lang="en-US" altLang="en-US" dirty="0"/>
          </a:p>
        </p:txBody>
      </p:sp>
      <p:sp>
        <p:nvSpPr>
          <p:cNvPr id="486403" name="Rectangle 3"/>
          <p:cNvSpPr>
            <a:spLocks noGrp="1" noChangeArrowheads="1"/>
          </p:cNvSpPr>
          <p:nvPr>
            <p:ph idx="1"/>
          </p:nvPr>
        </p:nvSpPr>
        <p:spPr/>
        <p:txBody>
          <a:bodyPr/>
          <a:lstStyle/>
          <a:p>
            <a:r>
              <a:rPr lang="en-US" altLang="en-US" dirty="0" smtClean="0"/>
              <a:t>Defined the same way as for </a:t>
            </a:r>
            <a:br>
              <a:rPr lang="en-US" altLang="en-US" dirty="0" smtClean="0"/>
            </a:br>
            <a:r>
              <a:rPr lang="en-US" altLang="en-US" dirty="0" smtClean="0"/>
              <a:t>Bus Capacity</a:t>
            </a:r>
          </a:p>
          <a:p>
            <a:pPr lvl="1"/>
            <a:r>
              <a:rPr lang="en-US" altLang="en-US" dirty="0" smtClean="0"/>
              <a:t>Once defined, it is divided into </a:t>
            </a:r>
            <a:br>
              <a:rPr lang="en-US" altLang="en-US" dirty="0" smtClean="0"/>
            </a:br>
            <a:r>
              <a:rPr lang="en-US" altLang="en-US" dirty="0" smtClean="0"/>
              <a:t>sections with similar right-of-way types</a:t>
            </a:r>
          </a:p>
          <a:p>
            <a:pPr lvl="1"/>
            <a:r>
              <a:rPr lang="en-US" altLang="en-US" dirty="0"/>
              <a:t>Average speed </a:t>
            </a:r>
            <a:r>
              <a:rPr lang="en-US" altLang="en-US" dirty="0" smtClean="0"/>
              <a:t>calculated </a:t>
            </a:r>
            <a:r>
              <a:rPr lang="en-US" altLang="en-US" dirty="0"/>
              <a:t>first </a:t>
            </a:r>
            <a:r>
              <a:rPr lang="en-US" altLang="en-US" dirty="0" smtClean="0"/>
              <a:t>for each </a:t>
            </a:r>
            <a:r>
              <a:rPr lang="en-US" altLang="en-US" dirty="0"/>
              <a:t>individual </a:t>
            </a:r>
            <a:r>
              <a:rPr lang="en-US" altLang="en-US" dirty="0" smtClean="0"/>
              <a:t>section, then </a:t>
            </a:r>
            <a:r>
              <a:rPr lang="en-US" altLang="en-US" dirty="0"/>
              <a:t>combined into the overall facility speed </a:t>
            </a:r>
            <a:endParaRPr lang="en-US" altLang="en-US" dirty="0" smtClean="0"/>
          </a:p>
          <a:p>
            <a:pPr lvl="1"/>
            <a:r>
              <a:rPr lang="en-US" altLang="en-US" dirty="0" smtClean="0"/>
              <a:t>Sections </a:t>
            </a:r>
            <a:r>
              <a:rPr lang="en-US" altLang="en-US" dirty="0"/>
              <a:t>should be at least 0.25 mi </a:t>
            </a:r>
            <a:r>
              <a:rPr lang="en-US" altLang="en-US" dirty="0" smtClean="0"/>
              <a:t>(400 </a:t>
            </a:r>
            <a:r>
              <a:rPr lang="en-US" altLang="en-US" dirty="0"/>
              <a:t>m) and preferably 0.5 mi (800 m) long. </a:t>
            </a:r>
          </a:p>
        </p:txBody>
      </p:sp>
      <p:grpSp>
        <p:nvGrpSpPr>
          <p:cNvPr id="4" name="Group 3"/>
          <p:cNvGrpSpPr/>
          <p:nvPr/>
        </p:nvGrpSpPr>
        <p:grpSpPr>
          <a:xfrm>
            <a:off x="7017855" y="1669955"/>
            <a:ext cx="1999427" cy="1826067"/>
            <a:chOff x="1694980" y="1628079"/>
            <a:chExt cx="5742884" cy="5244946"/>
          </a:xfrm>
        </p:grpSpPr>
        <p:sp>
          <p:nvSpPr>
            <p:cNvPr id="5" name="Flowchart: Process 4"/>
            <p:cNvSpPr/>
            <p:nvPr/>
          </p:nvSpPr>
          <p:spPr>
            <a:xfrm>
              <a:off x="2285998" y="1628079"/>
              <a:ext cx="5151865" cy="365760"/>
            </a:xfrm>
            <a:prstGeom prst="flowChartProcess">
              <a:avLst/>
            </a:prstGeom>
            <a:solidFill>
              <a:srgbClr val="97BAFF"/>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1: Define the Facility</a:t>
              </a:r>
              <a:endParaRPr lang="en-US" sz="400" dirty="0">
                <a:solidFill>
                  <a:srgbClr val="000000"/>
                </a:solidFill>
              </a:endParaRPr>
            </a:p>
          </p:txBody>
        </p:sp>
        <p:sp>
          <p:nvSpPr>
            <p:cNvPr id="6" name="Flowchart: Process 5"/>
            <p:cNvSpPr/>
            <p:nvPr/>
          </p:nvSpPr>
          <p:spPr>
            <a:xfrm>
              <a:off x="2285998" y="281635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3: Determine Section Maximum Capacity</a:t>
              </a:r>
              <a:endParaRPr lang="en-US" sz="400" dirty="0">
                <a:solidFill>
                  <a:srgbClr val="000000"/>
                </a:solidFill>
              </a:endParaRPr>
            </a:p>
          </p:txBody>
        </p:sp>
        <p:sp>
          <p:nvSpPr>
            <p:cNvPr id="7" name="Flowchart: Process 6"/>
            <p:cNvSpPr/>
            <p:nvPr/>
          </p:nvSpPr>
          <p:spPr>
            <a:xfrm>
              <a:off x="2285997" y="2222815"/>
              <a:ext cx="5151866"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2: Gather Input Data</a:t>
              </a:r>
              <a:endParaRPr lang="en-US" sz="400" dirty="0">
                <a:solidFill>
                  <a:srgbClr val="000000"/>
                </a:solidFill>
              </a:endParaRPr>
            </a:p>
          </p:txBody>
        </p:sp>
        <p:sp>
          <p:nvSpPr>
            <p:cNvPr id="8" name="Flowchart: Process 7"/>
            <p:cNvSpPr/>
            <p:nvPr/>
          </p:nvSpPr>
          <p:spPr>
            <a:xfrm>
              <a:off x="2285998" y="3410712"/>
              <a:ext cx="5151866"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4: Determine Base Bus Running Time Rate</a:t>
              </a:r>
              <a:endParaRPr lang="en-US" sz="400" dirty="0">
                <a:solidFill>
                  <a:srgbClr val="000000"/>
                </a:solidFill>
              </a:endParaRPr>
            </a:p>
          </p:txBody>
        </p:sp>
        <p:sp>
          <p:nvSpPr>
            <p:cNvPr id="9" name="Flowchart: Process 8"/>
            <p:cNvSpPr/>
            <p:nvPr/>
          </p:nvSpPr>
          <p:spPr>
            <a:xfrm>
              <a:off x="2285998" y="400507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5: Adjust for Skip-Stop Operation</a:t>
              </a:r>
              <a:endParaRPr lang="en-US" sz="400" dirty="0">
                <a:solidFill>
                  <a:srgbClr val="000000"/>
                </a:solidFill>
              </a:endParaRPr>
            </a:p>
          </p:txBody>
        </p:sp>
        <p:sp>
          <p:nvSpPr>
            <p:cNvPr id="10" name="Flowchart: Process 9"/>
            <p:cNvSpPr/>
            <p:nvPr/>
          </p:nvSpPr>
          <p:spPr>
            <a:xfrm>
              <a:off x="2285998" y="459943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6: Adjust for Bus Congestion</a:t>
              </a:r>
              <a:endParaRPr lang="en-US" sz="400" dirty="0">
                <a:solidFill>
                  <a:srgbClr val="000000"/>
                </a:solidFill>
              </a:endParaRPr>
            </a:p>
          </p:txBody>
        </p:sp>
        <p:sp>
          <p:nvSpPr>
            <p:cNvPr id="11" name="Flowchart: Process 10"/>
            <p:cNvSpPr/>
            <p:nvPr/>
          </p:nvSpPr>
          <p:spPr>
            <a:xfrm>
              <a:off x="2285998" y="638251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8: Determine Average Facility Speed</a:t>
              </a:r>
              <a:endParaRPr lang="en-US" sz="400" dirty="0">
                <a:solidFill>
                  <a:srgbClr val="000000"/>
                </a:solidFill>
              </a:endParaRPr>
            </a:p>
          </p:txBody>
        </p:sp>
        <p:sp>
          <p:nvSpPr>
            <p:cNvPr id="12" name="Flowchart: Process 11"/>
            <p:cNvSpPr/>
            <p:nvPr/>
          </p:nvSpPr>
          <p:spPr>
            <a:xfrm>
              <a:off x="2941245" y="5762493"/>
              <a:ext cx="38404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Final section on facility?</a:t>
              </a:r>
              <a:endParaRPr lang="en-US" sz="400" dirty="0">
                <a:solidFill>
                  <a:srgbClr val="000000"/>
                </a:solidFill>
              </a:endParaRPr>
            </a:p>
          </p:txBody>
        </p:sp>
        <p:cxnSp>
          <p:nvCxnSpPr>
            <p:cNvPr id="13" name="Elbow Connector 12"/>
            <p:cNvCxnSpPr>
              <a:stCxn id="12" idx="1"/>
              <a:endCxn id="8" idx="1"/>
            </p:cNvCxnSpPr>
            <p:nvPr/>
          </p:nvCxnSpPr>
          <p:spPr>
            <a:xfrm rot="10800000">
              <a:off x="2285999" y="3593593"/>
              <a:ext cx="655247" cy="2351781"/>
            </a:xfrm>
            <a:prstGeom prst="bentConnector3">
              <a:avLst>
                <a:gd name="adj1" fmla="val 189347"/>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5" idx="2"/>
              <a:endCxn id="7" idx="0"/>
            </p:cNvCxnSpPr>
            <p:nvPr/>
          </p:nvCxnSpPr>
          <p:spPr>
            <a:xfrm flipH="1">
              <a:off x="4861930" y="1993839"/>
              <a:ext cx="1" cy="228976"/>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7" idx="2"/>
              <a:endCxn id="6" idx="0"/>
            </p:cNvCxnSpPr>
            <p:nvPr/>
          </p:nvCxnSpPr>
          <p:spPr>
            <a:xfrm>
              <a:off x="4861930" y="2588575"/>
              <a:ext cx="1" cy="227777"/>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6" idx="2"/>
              <a:endCxn id="8" idx="0"/>
            </p:cNvCxnSpPr>
            <p:nvPr/>
          </p:nvCxnSpPr>
          <p:spPr>
            <a:xfrm>
              <a:off x="4861931" y="318211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8" idx="2"/>
              <a:endCxn id="9" idx="0"/>
            </p:cNvCxnSpPr>
            <p:nvPr/>
          </p:nvCxnSpPr>
          <p:spPr>
            <a:xfrm>
              <a:off x="4861931" y="377647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9" idx="2"/>
              <a:endCxn id="10" idx="0"/>
            </p:cNvCxnSpPr>
            <p:nvPr/>
          </p:nvCxnSpPr>
          <p:spPr>
            <a:xfrm>
              <a:off x="4861931" y="437083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2" idx="2"/>
            </p:cNvCxnSpPr>
            <p:nvPr/>
          </p:nvCxnSpPr>
          <p:spPr>
            <a:xfrm flipH="1">
              <a:off x="4860443" y="6128253"/>
              <a:ext cx="1042"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694980" y="5591203"/>
              <a:ext cx="918639" cy="442007"/>
            </a:xfrm>
            <a:prstGeom prst="rect">
              <a:avLst/>
            </a:prstGeom>
            <a:noFill/>
          </p:spPr>
          <p:txBody>
            <a:bodyPr wrap="square" rtlCol="0">
              <a:spAutoFit/>
            </a:bodyPr>
            <a:lstStyle/>
            <a:p>
              <a:r>
                <a:rPr lang="en-US" sz="400" dirty="0" smtClean="0">
                  <a:solidFill>
                    <a:srgbClr val="000000"/>
                  </a:solidFill>
                  <a:latin typeface="+mn-lt"/>
                </a:rPr>
                <a:t>No</a:t>
              </a:r>
              <a:endParaRPr lang="en-US" sz="400" dirty="0">
                <a:solidFill>
                  <a:srgbClr val="000000"/>
                </a:solidFill>
                <a:latin typeface="+mn-lt"/>
              </a:endParaRPr>
            </a:p>
          </p:txBody>
        </p:sp>
        <p:sp>
          <p:nvSpPr>
            <p:cNvPr id="21" name="TextBox 20"/>
            <p:cNvSpPr txBox="1"/>
            <p:nvPr/>
          </p:nvSpPr>
          <p:spPr>
            <a:xfrm>
              <a:off x="4828032" y="6077411"/>
              <a:ext cx="657921" cy="795614"/>
            </a:xfrm>
            <a:prstGeom prst="rect">
              <a:avLst/>
            </a:prstGeom>
            <a:noFill/>
          </p:spPr>
          <p:txBody>
            <a:bodyPr wrap="square" rtlCol="0">
              <a:spAutoFit/>
            </a:bodyPr>
            <a:lstStyle/>
            <a:p>
              <a:r>
                <a:rPr lang="en-US" sz="400" dirty="0" smtClean="0">
                  <a:solidFill>
                    <a:srgbClr val="000000"/>
                  </a:solidFill>
                  <a:latin typeface="+mn-lt"/>
                </a:rPr>
                <a:t>Yes</a:t>
              </a:r>
              <a:endParaRPr lang="en-US" sz="400" dirty="0">
                <a:solidFill>
                  <a:srgbClr val="000000"/>
                </a:solidFill>
                <a:latin typeface="+mn-lt"/>
              </a:endParaRPr>
            </a:p>
          </p:txBody>
        </p:sp>
        <p:sp>
          <p:nvSpPr>
            <p:cNvPr id="22" name="Flowchart: Process 21"/>
            <p:cNvSpPr/>
            <p:nvPr/>
          </p:nvSpPr>
          <p:spPr>
            <a:xfrm>
              <a:off x="2285998" y="5191991"/>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7: Determine Average Section Speed</a:t>
              </a:r>
              <a:endParaRPr lang="en-US" sz="400" dirty="0">
                <a:solidFill>
                  <a:srgbClr val="000000"/>
                </a:solidFill>
              </a:endParaRPr>
            </a:p>
          </p:txBody>
        </p:sp>
        <p:cxnSp>
          <p:nvCxnSpPr>
            <p:cNvPr id="23" name="Straight Arrow Connector 22"/>
            <p:cNvCxnSpPr>
              <a:stCxn id="10" idx="2"/>
              <a:endCxn id="22" idx="0"/>
            </p:cNvCxnSpPr>
            <p:nvPr/>
          </p:nvCxnSpPr>
          <p:spPr>
            <a:xfrm>
              <a:off x="4861931" y="4965192"/>
              <a:ext cx="0" cy="226799"/>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22" idx="2"/>
              <a:endCxn id="12" idx="0"/>
            </p:cNvCxnSpPr>
            <p:nvPr/>
          </p:nvCxnSpPr>
          <p:spPr>
            <a:xfrm flipH="1">
              <a:off x="4861485" y="5557751"/>
              <a:ext cx="446" cy="204742"/>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201180137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Rectangle 2"/>
          <p:cNvSpPr>
            <a:spLocks noGrp="1" noChangeArrowheads="1"/>
          </p:cNvSpPr>
          <p:nvPr>
            <p:ph type="title"/>
          </p:nvPr>
        </p:nvSpPr>
        <p:spPr/>
        <p:txBody>
          <a:bodyPr/>
          <a:lstStyle/>
          <a:p>
            <a:r>
              <a:rPr lang="en-US" altLang="en-US" dirty="0" smtClean="0"/>
              <a:t>Step 2: Gather Input Data</a:t>
            </a:r>
            <a:endParaRPr lang="en-US" altLang="en-US" dirty="0"/>
          </a:p>
        </p:txBody>
      </p:sp>
      <p:sp>
        <p:nvSpPr>
          <p:cNvPr id="486403" name="Rectangle 3"/>
          <p:cNvSpPr>
            <a:spLocks noGrp="1" noChangeArrowheads="1"/>
          </p:cNvSpPr>
          <p:nvPr>
            <p:ph idx="1"/>
          </p:nvPr>
        </p:nvSpPr>
        <p:spPr/>
        <p:txBody>
          <a:bodyPr>
            <a:noAutofit/>
          </a:bodyPr>
          <a:lstStyle/>
          <a:p>
            <a:r>
              <a:rPr lang="en-US" altLang="en-US" dirty="0" smtClean="0"/>
              <a:t>Input data for calculating bus capacity</a:t>
            </a:r>
            <a:br>
              <a:rPr lang="en-US" altLang="en-US" dirty="0" smtClean="0"/>
            </a:br>
            <a:r>
              <a:rPr lang="en-US" altLang="en-US" dirty="0" smtClean="0"/>
              <a:t>required</a:t>
            </a:r>
          </a:p>
          <a:p>
            <a:r>
              <a:rPr lang="en-US" altLang="en-US" dirty="0" smtClean="0"/>
              <a:t>The following data are required for </a:t>
            </a:r>
            <a:br>
              <a:rPr lang="en-US" altLang="en-US" dirty="0" smtClean="0"/>
            </a:br>
            <a:r>
              <a:rPr lang="en-US" altLang="en-US" dirty="0" smtClean="0"/>
              <a:t>each section of the facility:</a:t>
            </a:r>
          </a:p>
          <a:p>
            <a:pPr lvl="1"/>
            <a:r>
              <a:rPr lang="en-US" altLang="en-US" dirty="0" smtClean="0"/>
              <a:t>Average stop spacing</a:t>
            </a:r>
          </a:p>
          <a:p>
            <a:pPr lvl="1"/>
            <a:r>
              <a:rPr lang="en-US" altLang="en-US" dirty="0" smtClean="0"/>
              <a:t>Average dwell time</a:t>
            </a:r>
          </a:p>
          <a:p>
            <a:pPr lvl="1"/>
            <a:r>
              <a:rPr lang="en-US" altLang="en-US" dirty="0" smtClean="0"/>
              <a:t>Scheduled number of buses at the critical stop(s)</a:t>
            </a:r>
          </a:p>
          <a:p>
            <a:pPr lvl="1"/>
            <a:r>
              <a:rPr lang="en-US" altLang="en-US" dirty="0" smtClean="0"/>
              <a:t>Traffic signal timing and spacing</a:t>
            </a:r>
          </a:p>
          <a:p>
            <a:pPr lvl="1"/>
            <a:r>
              <a:rPr lang="en-US" altLang="en-US" dirty="0" smtClean="0"/>
              <a:t>Traffic interference</a:t>
            </a:r>
            <a:endParaRPr lang="en-US" altLang="en-US" dirty="0"/>
          </a:p>
        </p:txBody>
      </p:sp>
      <p:grpSp>
        <p:nvGrpSpPr>
          <p:cNvPr id="4" name="Group 3"/>
          <p:cNvGrpSpPr/>
          <p:nvPr/>
        </p:nvGrpSpPr>
        <p:grpSpPr>
          <a:xfrm>
            <a:off x="7017855" y="1669955"/>
            <a:ext cx="1999427" cy="1826067"/>
            <a:chOff x="1694980" y="1628079"/>
            <a:chExt cx="5742884" cy="5244946"/>
          </a:xfrm>
        </p:grpSpPr>
        <p:sp>
          <p:nvSpPr>
            <p:cNvPr id="5" name="Flowchart: Process 4"/>
            <p:cNvSpPr/>
            <p:nvPr/>
          </p:nvSpPr>
          <p:spPr>
            <a:xfrm>
              <a:off x="2285998" y="1628079"/>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1: Define the Facility</a:t>
              </a:r>
              <a:endParaRPr lang="en-US" sz="400" dirty="0">
                <a:solidFill>
                  <a:srgbClr val="000000"/>
                </a:solidFill>
              </a:endParaRPr>
            </a:p>
          </p:txBody>
        </p:sp>
        <p:sp>
          <p:nvSpPr>
            <p:cNvPr id="6" name="Flowchart: Process 5"/>
            <p:cNvSpPr/>
            <p:nvPr/>
          </p:nvSpPr>
          <p:spPr>
            <a:xfrm>
              <a:off x="2285998" y="281635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3: Determine Section Maximum Capacity</a:t>
              </a:r>
              <a:endParaRPr lang="en-US" sz="400" dirty="0">
                <a:solidFill>
                  <a:srgbClr val="000000"/>
                </a:solidFill>
              </a:endParaRPr>
            </a:p>
          </p:txBody>
        </p:sp>
        <p:sp>
          <p:nvSpPr>
            <p:cNvPr id="7" name="Flowchart: Process 6"/>
            <p:cNvSpPr/>
            <p:nvPr/>
          </p:nvSpPr>
          <p:spPr>
            <a:xfrm>
              <a:off x="2285997" y="2222815"/>
              <a:ext cx="5151866" cy="365760"/>
            </a:xfrm>
            <a:prstGeom prst="flowChartProcess">
              <a:avLst/>
            </a:prstGeom>
            <a:solidFill>
              <a:srgbClr val="6699FF"/>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2: Gather Input Data</a:t>
              </a:r>
              <a:endParaRPr lang="en-US" sz="400" dirty="0">
                <a:solidFill>
                  <a:srgbClr val="000000"/>
                </a:solidFill>
              </a:endParaRPr>
            </a:p>
          </p:txBody>
        </p:sp>
        <p:sp>
          <p:nvSpPr>
            <p:cNvPr id="8" name="Flowchart: Process 7"/>
            <p:cNvSpPr/>
            <p:nvPr/>
          </p:nvSpPr>
          <p:spPr>
            <a:xfrm>
              <a:off x="2285998" y="3410712"/>
              <a:ext cx="5151866"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4: Determine Base Bus Running Time Rate</a:t>
              </a:r>
              <a:endParaRPr lang="en-US" sz="400" dirty="0">
                <a:solidFill>
                  <a:srgbClr val="000000"/>
                </a:solidFill>
              </a:endParaRPr>
            </a:p>
          </p:txBody>
        </p:sp>
        <p:sp>
          <p:nvSpPr>
            <p:cNvPr id="9" name="Flowchart: Process 8"/>
            <p:cNvSpPr/>
            <p:nvPr/>
          </p:nvSpPr>
          <p:spPr>
            <a:xfrm>
              <a:off x="2285998" y="400507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5: Adjust for Skip-Stop Operation</a:t>
              </a:r>
              <a:endParaRPr lang="en-US" sz="400" dirty="0">
                <a:solidFill>
                  <a:srgbClr val="000000"/>
                </a:solidFill>
              </a:endParaRPr>
            </a:p>
          </p:txBody>
        </p:sp>
        <p:sp>
          <p:nvSpPr>
            <p:cNvPr id="10" name="Flowchart: Process 9"/>
            <p:cNvSpPr/>
            <p:nvPr/>
          </p:nvSpPr>
          <p:spPr>
            <a:xfrm>
              <a:off x="2285998" y="459943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6: Adjust for Bus Congestion</a:t>
              </a:r>
              <a:endParaRPr lang="en-US" sz="400" dirty="0">
                <a:solidFill>
                  <a:srgbClr val="000000"/>
                </a:solidFill>
              </a:endParaRPr>
            </a:p>
          </p:txBody>
        </p:sp>
        <p:sp>
          <p:nvSpPr>
            <p:cNvPr id="11" name="Flowchart: Process 10"/>
            <p:cNvSpPr/>
            <p:nvPr/>
          </p:nvSpPr>
          <p:spPr>
            <a:xfrm>
              <a:off x="2285998" y="638251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8: Determine Average Facility Speed</a:t>
              </a:r>
              <a:endParaRPr lang="en-US" sz="400" dirty="0">
                <a:solidFill>
                  <a:srgbClr val="000000"/>
                </a:solidFill>
              </a:endParaRPr>
            </a:p>
          </p:txBody>
        </p:sp>
        <p:sp>
          <p:nvSpPr>
            <p:cNvPr id="12" name="Flowchart: Process 11"/>
            <p:cNvSpPr/>
            <p:nvPr/>
          </p:nvSpPr>
          <p:spPr>
            <a:xfrm>
              <a:off x="2941245" y="5762493"/>
              <a:ext cx="38404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Final section on facility?</a:t>
              </a:r>
              <a:endParaRPr lang="en-US" sz="400" dirty="0">
                <a:solidFill>
                  <a:srgbClr val="000000"/>
                </a:solidFill>
              </a:endParaRPr>
            </a:p>
          </p:txBody>
        </p:sp>
        <p:cxnSp>
          <p:nvCxnSpPr>
            <p:cNvPr id="13" name="Elbow Connector 12"/>
            <p:cNvCxnSpPr>
              <a:stCxn id="12" idx="1"/>
              <a:endCxn id="8" idx="1"/>
            </p:cNvCxnSpPr>
            <p:nvPr/>
          </p:nvCxnSpPr>
          <p:spPr>
            <a:xfrm rot="10800000">
              <a:off x="2285999" y="3593593"/>
              <a:ext cx="655247" cy="2351781"/>
            </a:xfrm>
            <a:prstGeom prst="bentConnector3">
              <a:avLst>
                <a:gd name="adj1" fmla="val 189347"/>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5" idx="2"/>
              <a:endCxn id="7" idx="0"/>
            </p:cNvCxnSpPr>
            <p:nvPr/>
          </p:nvCxnSpPr>
          <p:spPr>
            <a:xfrm flipH="1">
              <a:off x="4861930" y="1993839"/>
              <a:ext cx="1" cy="228976"/>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7" idx="2"/>
              <a:endCxn id="6" idx="0"/>
            </p:cNvCxnSpPr>
            <p:nvPr/>
          </p:nvCxnSpPr>
          <p:spPr>
            <a:xfrm>
              <a:off x="4861930" y="2588575"/>
              <a:ext cx="1" cy="227777"/>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6" idx="2"/>
              <a:endCxn id="8" idx="0"/>
            </p:cNvCxnSpPr>
            <p:nvPr/>
          </p:nvCxnSpPr>
          <p:spPr>
            <a:xfrm>
              <a:off x="4861931" y="318211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8" idx="2"/>
              <a:endCxn id="9" idx="0"/>
            </p:cNvCxnSpPr>
            <p:nvPr/>
          </p:nvCxnSpPr>
          <p:spPr>
            <a:xfrm>
              <a:off x="4861931" y="377647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9" idx="2"/>
              <a:endCxn id="10" idx="0"/>
            </p:cNvCxnSpPr>
            <p:nvPr/>
          </p:nvCxnSpPr>
          <p:spPr>
            <a:xfrm>
              <a:off x="4861931" y="437083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2" idx="2"/>
            </p:cNvCxnSpPr>
            <p:nvPr/>
          </p:nvCxnSpPr>
          <p:spPr>
            <a:xfrm flipH="1">
              <a:off x="4860443" y="6128253"/>
              <a:ext cx="1042"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694980" y="5591203"/>
              <a:ext cx="918639" cy="442007"/>
            </a:xfrm>
            <a:prstGeom prst="rect">
              <a:avLst/>
            </a:prstGeom>
            <a:noFill/>
          </p:spPr>
          <p:txBody>
            <a:bodyPr wrap="square" rtlCol="0">
              <a:spAutoFit/>
            </a:bodyPr>
            <a:lstStyle/>
            <a:p>
              <a:r>
                <a:rPr lang="en-US" sz="400" dirty="0" smtClean="0">
                  <a:solidFill>
                    <a:srgbClr val="000000"/>
                  </a:solidFill>
                  <a:latin typeface="+mn-lt"/>
                </a:rPr>
                <a:t>No</a:t>
              </a:r>
              <a:endParaRPr lang="en-US" sz="400" dirty="0">
                <a:solidFill>
                  <a:srgbClr val="000000"/>
                </a:solidFill>
                <a:latin typeface="+mn-lt"/>
              </a:endParaRPr>
            </a:p>
          </p:txBody>
        </p:sp>
        <p:sp>
          <p:nvSpPr>
            <p:cNvPr id="21" name="TextBox 20"/>
            <p:cNvSpPr txBox="1"/>
            <p:nvPr/>
          </p:nvSpPr>
          <p:spPr>
            <a:xfrm>
              <a:off x="4828032" y="6077411"/>
              <a:ext cx="657921" cy="795614"/>
            </a:xfrm>
            <a:prstGeom prst="rect">
              <a:avLst/>
            </a:prstGeom>
            <a:noFill/>
          </p:spPr>
          <p:txBody>
            <a:bodyPr wrap="square" rtlCol="0">
              <a:spAutoFit/>
            </a:bodyPr>
            <a:lstStyle/>
            <a:p>
              <a:r>
                <a:rPr lang="en-US" sz="400" dirty="0" smtClean="0">
                  <a:solidFill>
                    <a:srgbClr val="000000"/>
                  </a:solidFill>
                  <a:latin typeface="+mn-lt"/>
                </a:rPr>
                <a:t>Yes</a:t>
              </a:r>
              <a:endParaRPr lang="en-US" sz="400" dirty="0">
                <a:solidFill>
                  <a:srgbClr val="000000"/>
                </a:solidFill>
                <a:latin typeface="+mn-lt"/>
              </a:endParaRPr>
            </a:p>
          </p:txBody>
        </p:sp>
        <p:sp>
          <p:nvSpPr>
            <p:cNvPr id="22" name="Flowchart: Process 21"/>
            <p:cNvSpPr/>
            <p:nvPr/>
          </p:nvSpPr>
          <p:spPr>
            <a:xfrm>
              <a:off x="2285998" y="5191991"/>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7: Determine Average Section Speed</a:t>
              </a:r>
              <a:endParaRPr lang="en-US" sz="400" dirty="0">
                <a:solidFill>
                  <a:srgbClr val="000000"/>
                </a:solidFill>
              </a:endParaRPr>
            </a:p>
          </p:txBody>
        </p:sp>
        <p:cxnSp>
          <p:nvCxnSpPr>
            <p:cNvPr id="23" name="Straight Arrow Connector 22"/>
            <p:cNvCxnSpPr>
              <a:stCxn id="10" idx="2"/>
              <a:endCxn id="22" idx="0"/>
            </p:cNvCxnSpPr>
            <p:nvPr/>
          </p:nvCxnSpPr>
          <p:spPr>
            <a:xfrm>
              <a:off x="4861931" y="4965192"/>
              <a:ext cx="0" cy="226799"/>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22" idx="2"/>
              <a:endCxn id="12" idx="0"/>
            </p:cNvCxnSpPr>
            <p:nvPr/>
          </p:nvCxnSpPr>
          <p:spPr>
            <a:xfrm flipH="1">
              <a:off x="4861485" y="5557751"/>
              <a:ext cx="446" cy="204742"/>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96490818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Rectangle 2"/>
          <p:cNvSpPr>
            <a:spLocks noGrp="1" noChangeArrowheads="1"/>
          </p:cNvSpPr>
          <p:nvPr>
            <p:ph type="title"/>
          </p:nvPr>
        </p:nvSpPr>
        <p:spPr/>
        <p:txBody>
          <a:bodyPr/>
          <a:lstStyle/>
          <a:p>
            <a:r>
              <a:rPr lang="en-US" altLang="en-US" dirty="0" smtClean="0"/>
              <a:t>Step 3: Section Maximum Capacity</a:t>
            </a:r>
            <a:endParaRPr lang="en-US" altLang="en-US" dirty="0"/>
          </a:p>
        </p:txBody>
      </p:sp>
      <p:sp>
        <p:nvSpPr>
          <p:cNvPr id="486403" name="Rectangle 3"/>
          <p:cNvSpPr>
            <a:spLocks noGrp="1" noChangeArrowheads="1"/>
          </p:cNvSpPr>
          <p:nvPr>
            <p:ph idx="1"/>
          </p:nvPr>
        </p:nvSpPr>
        <p:spPr/>
        <p:txBody>
          <a:bodyPr/>
          <a:lstStyle/>
          <a:p>
            <a:r>
              <a:rPr lang="en-US" altLang="en-US" dirty="0" smtClean="0"/>
              <a:t>Apply the bus capacity methodology </a:t>
            </a:r>
            <a:br>
              <a:rPr lang="en-US" altLang="en-US" dirty="0" smtClean="0"/>
            </a:br>
            <a:r>
              <a:rPr lang="en-US" altLang="en-US" dirty="0" smtClean="0"/>
              <a:t>with the following adjustments:</a:t>
            </a:r>
          </a:p>
          <a:p>
            <a:pPr lvl="1"/>
            <a:r>
              <a:rPr lang="en-US" altLang="en-US" dirty="0" smtClean="0"/>
              <a:t>Each section should be treated as </a:t>
            </a:r>
            <a:br>
              <a:rPr lang="en-US" altLang="en-US" dirty="0" smtClean="0"/>
            </a:br>
            <a:r>
              <a:rPr lang="en-US" altLang="en-US" dirty="0" smtClean="0"/>
              <a:t>its own facility</a:t>
            </a:r>
          </a:p>
          <a:p>
            <a:pPr lvl="1"/>
            <a:r>
              <a:rPr lang="en-US" altLang="en-US" dirty="0" smtClean="0"/>
              <a:t>A 25% failure rate should be used to estimate maximum capacity </a:t>
            </a:r>
            <a:endParaRPr lang="en-US" altLang="en-US" dirty="0"/>
          </a:p>
        </p:txBody>
      </p:sp>
      <p:grpSp>
        <p:nvGrpSpPr>
          <p:cNvPr id="4" name="Group 3"/>
          <p:cNvGrpSpPr/>
          <p:nvPr/>
        </p:nvGrpSpPr>
        <p:grpSpPr>
          <a:xfrm>
            <a:off x="7017855" y="1669955"/>
            <a:ext cx="1999427" cy="1826067"/>
            <a:chOff x="1694980" y="1628079"/>
            <a:chExt cx="5742884" cy="5244946"/>
          </a:xfrm>
        </p:grpSpPr>
        <p:sp>
          <p:nvSpPr>
            <p:cNvPr id="5" name="Flowchart: Process 4"/>
            <p:cNvSpPr/>
            <p:nvPr/>
          </p:nvSpPr>
          <p:spPr>
            <a:xfrm>
              <a:off x="2285998" y="1628079"/>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1: Define the Facility</a:t>
              </a:r>
              <a:endParaRPr lang="en-US" sz="400" dirty="0">
                <a:solidFill>
                  <a:srgbClr val="000000"/>
                </a:solidFill>
              </a:endParaRPr>
            </a:p>
          </p:txBody>
        </p:sp>
        <p:sp>
          <p:nvSpPr>
            <p:cNvPr id="6" name="Flowchart: Process 5"/>
            <p:cNvSpPr/>
            <p:nvPr/>
          </p:nvSpPr>
          <p:spPr>
            <a:xfrm>
              <a:off x="2285998" y="2816352"/>
              <a:ext cx="5151865" cy="365760"/>
            </a:xfrm>
            <a:prstGeom prst="flowChartProcess">
              <a:avLst/>
            </a:prstGeom>
            <a:solidFill>
              <a:srgbClr val="6699FF"/>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3: Determine Section Maximum Capacity</a:t>
              </a:r>
              <a:endParaRPr lang="en-US" sz="400" dirty="0">
                <a:solidFill>
                  <a:srgbClr val="000000"/>
                </a:solidFill>
              </a:endParaRPr>
            </a:p>
          </p:txBody>
        </p:sp>
        <p:sp>
          <p:nvSpPr>
            <p:cNvPr id="7" name="Flowchart: Process 6"/>
            <p:cNvSpPr/>
            <p:nvPr/>
          </p:nvSpPr>
          <p:spPr>
            <a:xfrm>
              <a:off x="2285997" y="2222815"/>
              <a:ext cx="5151866"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2: Gather Input Data</a:t>
              </a:r>
              <a:endParaRPr lang="en-US" sz="400" dirty="0">
                <a:solidFill>
                  <a:srgbClr val="000000"/>
                </a:solidFill>
              </a:endParaRPr>
            </a:p>
          </p:txBody>
        </p:sp>
        <p:sp>
          <p:nvSpPr>
            <p:cNvPr id="8" name="Flowchart: Process 7"/>
            <p:cNvSpPr/>
            <p:nvPr/>
          </p:nvSpPr>
          <p:spPr>
            <a:xfrm>
              <a:off x="2285998" y="3410712"/>
              <a:ext cx="5151866"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4: Determine Base Bus Running Time Rate</a:t>
              </a:r>
              <a:endParaRPr lang="en-US" sz="400" dirty="0">
                <a:solidFill>
                  <a:srgbClr val="000000"/>
                </a:solidFill>
              </a:endParaRPr>
            </a:p>
          </p:txBody>
        </p:sp>
        <p:sp>
          <p:nvSpPr>
            <p:cNvPr id="9" name="Flowchart: Process 8"/>
            <p:cNvSpPr/>
            <p:nvPr/>
          </p:nvSpPr>
          <p:spPr>
            <a:xfrm>
              <a:off x="2285998" y="400507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5: Adjust for Skip-Stop Operation</a:t>
              </a:r>
              <a:endParaRPr lang="en-US" sz="400" dirty="0">
                <a:solidFill>
                  <a:srgbClr val="000000"/>
                </a:solidFill>
              </a:endParaRPr>
            </a:p>
          </p:txBody>
        </p:sp>
        <p:sp>
          <p:nvSpPr>
            <p:cNvPr id="10" name="Flowchart: Process 9"/>
            <p:cNvSpPr/>
            <p:nvPr/>
          </p:nvSpPr>
          <p:spPr>
            <a:xfrm>
              <a:off x="2285998" y="459943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6: Adjust for Bus Congestion</a:t>
              </a:r>
              <a:endParaRPr lang="en-US" sz="400" dirty="0">
                <a:solidFill>
                  <a:srgbClr val="000000"/>
                </a:solidFill>
              </a:endParaRPr>
            </a:p>
          </p:txBody>
        </p:sp>
        <p:sp>
          <p:nvSpPr>
            <p:cNvPr id="11" name="Flowchart: Process 10"/>
            <p:cNvSpPr/>
            <p:nvPr/>
          </p:nvSpPr>
          <p:spPr>
            <a:xfrm>
              <a:off x="2285998" y="638251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8: Determine Average Facility Speed</a:t>
              </a:r>
              <a:endParaRPr lang="en-US" sz="400" dirty="0">
                <a:solidFill>
                  <a:srgbClr val="000000"/>
                </a:solidFill>
              </a:endParaRPr>
            </a:p>
          </p:txBody>
        </p:sp>
        <p:sp>
          <p:nvSpPr>
            <p:cNvPr id="12" name="Flowchart: Process 11"/>
            <p:cNvSpPr/>
            <p:nvPr/>
          </p:nvSpPr>
          <p:spPr>
            <a:xfrm>
              <a:off x="2941245" y="5762493"/>
              <a:ext cx="38404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Final section on facility?</a:t>
              </a:r>
              <a:endParaRPr lang="en-US" sz="400" dirty="0">
                <a:solidFill>
                  <a:srgbClr val="000000"/>
                </a:solidFill>
              </a:endParaRPr>
            </a:p>
          </p:txBody>
        </p:sp>
        <p:cxnSp>
          <p:nvCxnSpPr>
            <p:cNvPr id="13" name="Elbow Connector 12"/>
            <p:cNvCxnSpPr>
              <a:stCxn id="12" idx="1"/>
              <a:endCxn id="8" idx="1"/>
            </p:cNvCxnSpPr>
            <p:nvPr/>
          </p:nvCxnSpPr>
          <p:spPr>
            <a:xfrm rot="10800000">
              <a:off x="2285999" y="3593593"/>
              <a:ext cx="655247" cy="2351781"/>
            </a:xfrm>
            <a:prstGeom prst="bentConnector3">
              <a:avLst>
                <a:gd name="adj1" fmla="val 189347"/>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5" idx="2"/>
              <a:endCxn id="7" idx="0"/>
            </p:cNvCxnSpPr>
            <p:nvPr/>
          </p:nvCxnSpPr>
          <p:spPr>
            <a:xfrm flipH="1">
              <a:off x="4861930" y="1993839"/>
              <a:ext cx="1" cy="228976"/>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7" idx="2"/>
              <a:endCxn id="6" idx="0"/>
            </p:cNvCxnSpPr>
            <p:nvPr/>
          </p:nvCxnSpPr>
          <p:spPr>
            <a:xfrm>
              <a:off x="4861930" y="2588575"/>
              <a:ext cx="1" cy="227777"/>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6" idx="2"/>
              <a:endCxn id="8" idx="0"/>
            </p:cNvCxnSpPr>
            <p:nvPr/>
          </p:nvCxnSpPr>
          <p:spPr>
            <a:xfrm>
              <a:off x="4861931" y="318211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8" idx="2"/>
              <a:endCxn id="9" idx="0"/>
            </p:cNvCxnSpPr>
            <p:nvPr/>
          </p:nvCxnSpPr>
          <p:spPr>
            <a:xfrm>
              <a:off x="4861931" y="377647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9" idx="2"/>
              <a:endCxn id="10" idx="0"/>
            </p:cNvCxnSpPr>
            <p:nvPr/>
          </p:nvCxnSpPr>
          <p:spPr>
            <a:xfrm>
              <a:off x="4861931" y="437083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2" idx="2"/>
            </p:cNvCxnSpPr>
            <p:nvPr/>
          </p:nvCxnSpPr>
          <p:spPr>
            <a:xfrm flipH="1">
              <a:off x="4860443" y="6128253"/>
              <a:ext cx="1042"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694980" y="5591203"/>
              <a:ext cx="918639" cy="442007"/>
            </a:xfrm>
            <a:prstGeom prst="rect">
              <a:avLst/>
            </a:prstGeom>
            <a:noFill/>
          </p:spPr>
          <p:txBody>
            <a:bodyPr wrap="square" rtlCol="0">
              <a:spAutoFit/>
            </a:bodyPr>
            <a:lstStyle/>
            <a:p>
              <a:r>
                <a:rPr lang="en-US" sz="400" dirty="0" smtClean="0">
                  <a:solidFill>
                    <a:srgbClr val="000000"/>
                  </a:solidFill>
                  <a:latin typeface="+mn-lt"/>
                </a:rPr>
                <a:t>No</a:t>
              </a:r>
              <a:endParaRPr lang="en-US" sz="400" dirty="0">
                <a:solidFill>
                  <a:srgbClr val="000000"/>
                </a:solidFill>
                <a:latin typeface="+mn-lt"/>
              </a:endParaRPr>
            </a:p>
          </p:txBody>
        </p:sp>
        <p:sp>
          <p:nvSpPr>
            <p:cNvPr id="21" name="TextBox 20"/>
            <p:cNvSpPr txBox="1"/>
            <p:nvPr/>
          </p:nvSpPr>
          <p:spPr>
            <a:xfrm>
              <a:off x="4828032" y="6077411"/>
              <a:ext cx="657921" cy="795614"/>
            </a:xfrm>
            <a:prstGeom prst="rect">
              <a:avLst/>
            </a:prstGeom>
            <a:noFill/>
          </p:spPr>
          <p:txBody>
            <a:bodyPr wrap="square" rtlCol="0">
              <a:spAutoFit/>
            </a:bodyPr>
            <a:lstStyle/>
            <a:p>
              <a:r>
                <a:rPr lang="en-US" sz="400" dirty="0" smtClean="0">
                  <a:solidFill>
                    <a:srgbClr val="000000"/>
                  </a:solidFill>
                  <a:latin typeface="+mn-lt"/>
                </a:rPr>
                <a:t>Yes</a:t>
              </a:r>
              <a:endParaRPr lang="en-US" sz="400" dirty="0">
                <a:solidFill>
                  <a:srgbClr val="000000"/>
                </a:solidFill>
                <a:latin typeface="+mn-lt"/>
              </a:endParaRPr>
            </a:p>
          </p:txBody>
        </p:sp>
        <p:sp>
          <p:nvSpPr>
            <p:cNvPr id="22" name="Flowchart: Process 21"/>
            <p:cNvSpPr/>
            <p:nvPr/>
          </p:nvSpPr>
          <p:spPr>
            <a:xfrm>
              <a:off x="2285998" y="5191991"/>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7: Determine Average Section Speed</a:t>
              </a:r>
              <a:endParaRPr lang="en-US" sz="400" dirty="0">
                <a:solidFill>
                  <a:srgbClr val="000000"/>
                </a:solidFill>
              </a:endParaRPr>
            </a:p>
          </p:txBody>
        </p:sp>
        <p:cxnSp>
          <p:nvCxnSpPr>
            <p:cNvPr id="23" name="Straight Arrow Connector 22"/>
            <p:cNvCxnSpPr>
              <a:stCxn id="10" idx="2"/>
              <a:endCxn id="22" idx="0"/>
            </p:cNvCxnSpPr>
            <p:nvPr/>
          </p:nvCxnSpPr>
          <p:spPr>
            <a:xfrm>
              <a:off x="4861931" y="4965192"/>
              <a:ext cx="0" cy="226799"/>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22" idx="2"/>
              <a:endCxn id="12" idx="0"/>
            </p:cNvCxnSpPr>
            <p:nvPr/>
          </p:nvCxnSpPr>
          <p:spPr>
            <a:xfrm flipH="1">
              <a:off x="4861485" y="5557751"/>
              <a:ext cx="446" cy="204742"/>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55133384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Rectangle 2"/>
          <p:cNvSpPr>
            <a:spLocks noGrp="1" noChangeArrowheads="1"/>
          </p:cNvSpPr>
          <p:nvPr>
            <p:ph type="title"/>
          </p:nvPr>
        </p:nvSpPr>
        <p:spPr/>
        <p:txBody>
          <a:bodyPr/>
          <a:lstStyle/>
          <a:p>
            <a:r>
              <a:rPr lang="en-US" altLang="en-US" dirty="0" smtClean="0"/>
              <a:t>Step 4: Base Bus Running Time Rate</a:t>
            </a:r>
            <a:endParaRPr lang="en-US" altLang="en-US" dirty="0"/>
          </a:p>
        </p:txBody>
      </p:sp>
      <p:sp>
        <p:nvSpPr>
          <p:cNvPr id="486403" name="Rectangle 3"/>
          <p:cNvSpPr>
            <a:spLocks noGrp="1" noChangeArrowheads="1"/>
          </p:cNvSpPr>
          <p:nvPr>
            <p:ph idx="1"/>
          </p:nvPr>
        </p:nvSpPr>
        <p:spPr/>
        <p:txBody>
          <a:bodyPr/>
          <a:lstStyle/>
          <a:p>
            <a:r>
              <a:rPr lang="en-US" altLang="en-US" dirty="0" smtClean="0"/>
              <a:t>Step 4 estimates a travel time rate in </a:t>
            </a:r>
            <a:br>
              <a:rPr lang="en-US" altLang="en-US" dirty="0" smtClean="0"/>
            </a:br>
            <a:r>
              <a:rPr lang="en-US" altLang="en-US" dirty="0" smtClean="0"/>
              <a:t>minutes per mile based on the bus’s </a:t>
            </a:r>
            <a:br>
              <a:rPr lang="en-US" altLang="en-US" dirty="0" smtClean="0"/>
            </a:br>
            <a:r>
              <a:rPr lang="en-US" altLang="en-US" dirty="0" smtClean="0"/>
              <a:t>running speed between stops, stop </a:t>
            </a:r>
            <a:br>
              <a:rPr lang="en-US" altLang="en-US" dirty="0" smtClean="0"/>
            </a:br>
            <a:r>
              <a:rPr lang="en-US" altLang="en-US" dirty="0" smtClean="0"/>
              <a:t>spacing, and delays due to traffic </a:t>
            </a:r>
            <a:br>
              <a:rPr lang="en-US" altLang="en-US" dirty="0" smtClean="0"/>
            </a:br>
            <a:r>
              <a:rPr lang="en-US" altLang="en-US" dirty="0" smtClean="0"/>
              <a:t>interference</a:t>
            </a:r>
            <a:endParaRPr lang="en-US" altLang="en-US" dirty="0"/>
          </a:p>
        </p:txBody>
      </p:sp>
      <p:grpSp>
        <p:nvGrpSpPr>
          <p:cNvPr id="4" name="Group 3"/>
          <p:cNvGrpSpPr/>
          <p:nvPr/>
        </p:nvGrpSpPr>
        <p:grpSpPr>
          <a:xfrm>
            <a:off x="518160" y="4794947"/>
            <a:ext cx="8168640" cy="1188720"/>
            <a:chOff x="518160" y="5488630"/>
            <a:chExt cx="8168640" cy="1188720"/>
          </a:xfrm>
        </p:grpSpPr>
        <p:sp>
          <p:nvSpPr>
            <p:cNvPr id="5" name="Rectangle 4"/>
            <p:cNvSpPr>
              <a:spLocks noChangeArrowheads="1"/>
            </p:cNvSpPr>
            <p:nvPr/>
          </p:nvSpPr>
          <p:spPr bwMode="auto">
            <a:xfrm>
              <a:off x="518160" y="5488630"/>
              <a:ext cx="2377440" cy="1188720"/>
            </a:xfrm>
            <a:prstGeom prst="rect">
              <a:avLst/>
            </a:prstGeom>
            <a:solidFill>
              <a:srgbClr val="97BAFF"/>
            </a:solidFill>
            <a:ln w="38100">
              <a:solidFill>
                <a:schemeClr val="tx1"/>
              </a:solidFill>
              <a:miter lim="800000"/>
              <a:headEnd/>
              <a:tailEnd/>
            </a:ln>
            <a:effectLst/>
          </p:spPr>
          <p:txBody>
            <a:bodyPr wrap="square" anchor="ctr"/>
            <a:lstStyle/>
            <a:p>
              <a:pPr algn="ctr">
                <a:lnSpc>
                  <a:spcPct val="90000"/>
                </a:lnSpc>
              </a:pPr>
              <a:r>
                <a:rPr lang="en-US" altLang="en-US" b="1" dirty="0" smtClean="0">
                  <a:solidFill>
                    <a:srgbClr val="000000"/>
                  </a:solidFill>
                </a:rPr>
                <a:t>Base Bus Running Time Rate</a:t>
              </a:r>
              <a:endParaRPr lang="en-US" altLang="en-US" b="1" dirty="0">
                <a:solidFill>
                  <a:srgbClr val="000000"/>
                </a:solidFill>
              </a:endParaRPr>
            </a:p>
          </p:txBody>
        </p:sp>
        <p:sp>
          <p:nvSpPr>
            <p:cNvPr id="6" name="Rectangle 5"/>
            <p:cNvSpPr>
              <a:spLocks noChangeArrowheads="1"/>
            </p:cNvSpPr>
            <p:nvPr/>
          </p:nvSpPr>
          <p:spPr bwMode="auto">
            <a:xfrm>
              <a:off x="3413760" y="5488630"/>
              <a:ext cx="2377440" cy="1188720"/>
            </a:xfrm>
            <a:prstGeom prst="rect">
              <a:avLst/>
            </a:prstGeom>
            <a:solidFill>
              <a:srgbClr val="97BAFF"/>
            </a:solidFill>
            <a:ln w="38100">
              <a:solidFill>
                <a:schemeClr val="tx1"/>
              </a:solidFill>
              <a:miter lim="800000"/>
              <a:headEnd/>
              <a:tailEnd/>
            </a:ln>
            <a:effectLst/>
          </p:spPr>
          <p:txBody>
            <a:bodyPr wrap="square" anchor="ctr"/>
            <a:lstStyle/>
            <a:p>
              <a:pPr algn="ctr">
                <a:lnSpc>
                  <a:spcPct val="90000"/>
                </a:lnSpc>
              </a:pPr>
              <a:r>
                <a:rPr lang="en-US" altLang="en-US" b="1" dirty="0" smtClean="0">
                  <a:solidFill>
                    <a:srgbClr val="000000"/>
                  </a:solidFill>
                </a:rPr>
                <a:t>Unimpeded Bus Running Time Rate</a:t>
              </a:r>
              <a:endParaRPr lang="en-US" altLang="en-US" b="1" dirty="0">
                <a:solidFill>
                  <a:srgbClr val="000000"/>
                </a:solidFill>
              </a:endParaRPr>
            </a:p>
          </p:txBody>
        </p:sp>
        <p:sp>
          <p:nvSpPr>
            <p:cNvPr id="7" name="Rectangle 6"/>
            <p:cNvSpPr>
              <a:spLocks noChangeArrowheads="1"/>
            </p:cNvSpPr>
            <p:nvPr/>
          </p:nvSpPr>
          <p:spPr bwMode="auto">
            <a:xfrm>
              <a:off x="6309360" y="5488630"/>
              <a:ext cx="2377440" cy="1188720"/>
            </a:xfrm>
            <a:prstGeom prst="rect">
              <a:avLst/>
            </a:prstGeom>
            <a:solidFill>
              <a:srgbClr val="97BAFF"/>
            </a:solidFill>
            <a:ln w="38100">
              <a:solidFill>
                <a:schemeClr val="tx1"/>
              </a:solidFill>
              <a:miter lim="800000"/>
              <a:headEnd/>
              <a:tailEnd/>
            </a:ln>
            <a:effectLst/>
          </p:spPr>
          <p:txBody>
            <a:bodyPr wrap="square" anchor="ctr"/>
            <a:lstStyle/>
            <a:p>
              <a:pPr algn="ctr">
                <a:lnSpc>
                  <a:spcPct val="90000"/>
                </a:lnSpc>
              </a:pPr>
              <a:r>
                <a:rPr lang="en-US" altLang="en-US" b="1" dirty="0" smtClean="0">
                  <a:solidFill>
                    <a:srgbClr val="000000"/>
                  </a:solidFill>
                </a:rPr>
                <a:t>Additional Running Time Losses</a:t>
              </a:r>
              <a:endParaRPr lang="en-US" altLang="en-US" b="1" dirty="0">
                <a:solidFill>
                  <a:srgbClr val="000000"/>
                </a:solidFill>
              </a:endParaRPr>
            </a:p>
          </p:txBody>
        </p:sp>
        <p:sp>
          <p:nvSpPr>
            <p:cNvPr id="8" name="Text Box 7"/>
            <p:cNvSpPr txBox="1">
              <a:spLocks noChangeArrowheads="1"/>
            </p:cNvSpPr>
            <p:nvPr/>
          </p:nvSpPr>
          <p:spPr bwMode="auto">
            <a:xfrm>
              <a:off x="2924964" y="5722647"/>
              <a:ext cx="533400" cy="646331"/>
            </a:xfrm>
            <a:prstGeom prst="rect">
              <a:avLst/>
            </a:prstGeom>
            <a:noFill/>
            <a:ln w="9525">
              <a:noFill/>
              <a:miter lim="800000"/>
              <a:headEnd/>
              <a:tailEnd/>
            </a:ln>
            <a:effectLst/>
          </p:spPr>
          <p:txBody>
            <a:bodyPr>
              <a:spAutoFit/>
            </a:bodyPr>
            <a:lstStyle/>
            <a:p>
              <a:pPr>
                <a:spcBef>
                  <a:spcPct val="50000"/>
                </a:spcBef>
              </a:pPr>
              <a:r>
                <a:rPr lang="en-US" sz="3600" b="1" dirty="0" smtClean="0">
                  <a:solidFill>
                    <a:srgbClr val="000000"/>
                  </a:solidFill>
                </a:rPr>
                <a:t>=</a:t>
              </a:r>
              <a:endParaRPr lang="en-US" dirty="0">
                <a:solidFill>
                  <a:srgbClr val="000000"/>
                </a:solidFill>
                <a:latin typeface="Times New Roman" pitchFamily="18" charset="0"/>
              </a:endParaRPr>
            </a:p>
          </p:txBody>
        </p:sp>
        <p:sp>
          <p:nvSpPr>
            <p:cNvPr id="9" name="Text Box 8"/>
            <p:cNvSpPr txBox="1">
              <a:spLocks noChangeArrowheads="1"/>
            </p:cNvSpPr>
            <p:nvPr/>
          </p:nvSpPr>
          <p:spPr bwMode="auto">
            <a:xfrm>
              <a:off x="5820564" y="5726790"/>
              <a:ext cx="533400" cy="646331"/>
            </a:xfrm>
            <a:prstGeom prst="rect">
              <a:avLst/>
            </a:prstGeom>
            <a:noFill/>
            <a:ln w="9525">
              <a:noFill/>
              <a:miter lim="800000"/>
              <a:headEnd/>
              <a:tailEnd/>
            </a:ln>
            <a:effectLst/>
          </p:spPr>
          <p:txBody>
            <a:bodyPr>
              <a:spAutoFit/>
            </a:bodyPr>
            <a:lstStyle/>
            <a:p>
              <a:pPr>
                <a:spcBef>
                  <a:spcPct val="50000"/>
                </a:spcBef>
              </a:pPr>
              <a:r>
                <a:rPr lang="en-US" sz="3600" b="1" dirty="0" smtClean="0">
                  <a:solidFill>
                    <a:srgbClr val="000000"/>
                  </a:solidFill>
                </a:rPr>
                <a:t>+</a:t>
              </a:r>
              <a:endParaRPr lang="en-US" dirty="0">
                <a:solidFill>
                  <a:srgbClr val="000000"/>
                </a:solidFill>
                <a:latin typeface="Times New Roman" pitchFamily="18" charset="0"/>
              </a:endParaRPr>
            </a:p>
          </p:txBody>
        </p:sp>
      </p:grpSp>
      <p:grpSp>
        <p:nvGrpSpPr>
          <p:cNvPr id="10" name="Group 9"/>
          <p:cNvGrpSpPr/>
          <p:nvPr/>
        </p:nvGrpSpPr>
        <p:grpSpPr>
          <a:xfrm>
            <a:off x="7017855" y="1669955"/>
            <a:ext cx="1999427" cy="1826067"/>
            <a:chOff x="1694980" y="1628079"/>
            <a:chExt cx="5742884" cy="5244946"/>
          </a:xfrm>
        </p:grpSpPr>
        <p:sp>
          <p:nvSpPr>
            <p:cNvPr id="11" name="Flowchart: Process 10"/>
            <p:cNvSpPr/>
            <p:nvPr/>
          </p:nvSpPr>
          <p:spPr>
            <a:xfrm>
              <a:off x="2285998" y="1628079"/>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1: Define the Facility</a:t>
              </a:r>
              <a:endParaRPr lang="en-US" sz="400" dirty="0">
                <a:solidFill>
                  <a:srgbClr val="000000"/>
                </a:solidFill>
              </a:endParaRPr>
            </a:p>
          </p:txBody>
        </p:sp>
        <p:sp>
          <p:nvSpPr>
            <p:cNvPr id="12" name="Flowchart: Process 11"/>
            <p:cNvSpPr/>
            <p:nvPr/>
          </p:nvSpPr>
          <p:spPr>
            <a:xfrm>
              <a:off x="2285998" y="281635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3: Determine Section Maximum Capacity</a:t>
              </a:r>
              <a:endParaRPr lang="en-US" sz="400" dirty="0">
                <a:solidFill>
                  <a:srgbClr val="000000"/>
                </a:solidFill>
              </a:endParaRPr>
            </a:p>
          </p:txBody>
        </p:sp>
        <p:sp>
          <p:nvSpPr>
            <p:cNvPr id="13" name="Flowchart: Process 12"/>
            <p:cNvSpPr/>
            <p:nvPr/>
          </p:nvSpPr>
          <p:spPr>
            <a:xfrm>
              <a:off x="2285997" y="2222815"/>
              <a:ext cx="5151866"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2: Gather Input Data</a:t>
              </a:r>
              <a:endParaRPr lang="en-US" sz="400" dirty="0">
                <a:solidFill>
                  <a:srgbClr val="000000"/>
                </a:solidFill>
              </a:endParaRPr>
            </a:p>
          </p:txBody>
        </p:sp>
        <p:sp>
          <p:nvSpPr>
            <p:cNvPr id="14" name="Flowchart: Process 13"/>
            <p:cNvSpPr/>
            <p:nvPr/>
          </p:nvSpPr>
          <p:spPr>
            <a:xfrm>
              <a:off x="2285998" y="3410712"/>
              <a:ext cx="5151866" cy="365760"/>
            </a:xfrm>
            <a:prstGeom prst="flowChartProcess">
              <a:avLst/>
            </a:prstGeom>
            <a:solidFill>
              <a:srgbClr val="6699FF"/>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4: Determine Base Bus Running Time Rate</a:t>
              </a:r>
              <a:endParaRPr lang="en-US" sz="400" dirty="0">
                <a:solidFill>
                  <a:srgbClr val="000000"/>
                </a:solidFill>
              </a:endParaRPr>
            </a:p>
          </p:txBody>
        </p:sp>
        <p:sp>
          <p:nvSpPr>
            <p:cNvPr id="15" name="Flowchart: Process 14"/>
            <p:cNvSpPr/>
            <p:nvPr/>
          </p:nvSpPr>
          <p:spPr>
            <a:xfrm>
              <a:off x="2285998" y="400507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5: Adjust for Skip-Stop Operation</a:t>
              </a:r>
              <a:endParaRPr lang="en-US" sz="400" dirty="0">
                <a:solidFill>
                  <a:srgbClr val="000000"/>
                </a:solidFill>
              </a:endParaRPr>
            </a:p>
          </p:txBody>
        </p:sp>
        <p:sp>
          <p:nvSpPr>
            <p:cNvPr id="16" name="Flowchart: Process 15"/>
            <p:cNvSpPr/>
            <p:nvPr/>
          </p:nvSpPr>
          <p:spPr>
            <a:xfrm>
              <a:off x="2285998" y="459943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6: Adjust for Bus Congestion</a:t>
              </a:r>
              <a:endParaRPr lang="en-US" sz="400" dirty="0">
                <a:solidFill>
                  <a:srgbClr val="000000"/>
                </a:solidFill>
              </a:endParaRPr>
            </a:p>
          </p:txBody>
        </p:sp>
        <p:sp>
          <p:nvSpPr>
            <p:cNvPr id="17" name="Flowchart: Process 16"/>
            <p:cNvSpPr/>
            <p:nvPr/>
          </p:nvSpPr>
          <p:spPr>
            <a:xfrm>
              <a:off x="2285998" y="638251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8: Determine Average Facility Speed</a:t>
              </a:r>
              <a:endParaRPr lang="en-US" sz="400" dirty="0">
                <a:solidFill>
                  <a:srgbClr val="000000"/>
                </a:solidFill>
              </a:endParaRPr>
            </a:p>
          </p:txBody>
        </p:sp>
        <p:sp>
          <p:nvSpPr>
            <p:cNvPr id="18" name="Flowchart: Process 17"/>
            <p:cNvSpPr/>
            <p:nvPr/>
          </p:nvSpPr>
          <p:spPr>
            <a:xfrm>
              <a:off x="2941245" y="5762493"/>
              <a:ext cx="38404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Final section on facility?</a:t>
              </a:r>
              <a:endParaRPr lang="en-US" sz="400" dirty="0">
                <a:solidFill>
                  <a:srgbClr val="000000"/>
                </a:solidFill>
              </a:endParaRPr>
            </a:p>
          </p:txBody>
        </p:sp>
        <p:cxnSp>
          <p:nvCxnSpPr>
            <p:cNvPr id="19" name="Elbow Connector 18"/>
            <p:cNvCxnSpPr>
              <a:stCxn id="18" idx="1"/>
              <a:endCxn id="14" idx="1"/>
            </p:cNvCxnSpPr>
            <p:nvPr/>
          </p:nvCxnSpPr>
          <p:spPr>
            <a:xfrm rot="10800000">
              <a:off x="2285999" y="3593593"/>
              <a:ext cx="655247" cy="2351781"/>
            </a:xfrm>
            <a:prstGeom prst="bentConnector3">
              <a:avLst>
                <a:gd name="adj1" fmla="val 189347"/>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1" idx="2"/>
              <a:endCxn id="13" idx="0"/>
            </p:cNvCxnSpPr>
            <p:nvPr/>
          </p:nvCxnSpPr>
          <p:spPr>
            <a:xfrm flipH="1">
              <a:off x="4861930" y="1993839"/>
              <a:ext cx="1" cy="228976"/>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3" idx="2"/>
              <a:endCxn id="12" idx="0"/>
            </p:cNvCxnSpPr>
            <p:nvPr/>
          </p:nvCxnSpPr>
          <p:spPr>
            <a:xfrm>
              <a:off x="4861930" y="2588575"/>
              <a:ext cx="1" cy="227777"/>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2" idx="2"/>
              <a:endCxn id="14" idx="0"/>
            </p:cNvCxnSpPr>
            <p:nvPr/>
          </p:nvCxnSpPr>
          <p:spPr>
            <a:xfrm>
              <a:off x="4861931" y="318211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4" idx="2"/>
              <a:endCxn id="15" idx="0"/>
            </p:cNvCxnSpPr>
            <p:nvPr/>
          </p:nvCxnSpPr>
          <p:spPr>
            <a:xfrm>
              <a:off x="4861931" y="377647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5" idx="2"/>
              <a:endCxn id="16" idx="0"/>
            </p:cNvCxnSpPr>
            <p:nvPr/>
          </p:nvCxnSpPr>
          <p:spPr>
            <a:xfrm>
              <a:off x="4861931" y="437083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18" idx="2"/>
            </p:cNvCxnSpPr>
            <p:nvPr/>
          </p:nvCxnSpPr>
          <p:spPr>
            <a:xfrm flipH="1">
              <a:off x="4860443" y="6128253"/>
              <a:ext cx="1042"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694980" y="5591203"/>
              <a:ext cx="918639" cy="442007"/>
            </a:xfrm>
            <a:prstGeom prst="rect">
              <a:avLst/>
            </a:prstGeom>
            <a:noFill/>
          </p:spPr>
          <p:txBody>
            <a:bodyPr wrap="square" rtlCol="0">
              <a:spAutoFit/>
            </a:bodyPr>
            <a:lstStyle/>
            <a:p>
              <a:r>
                <a:rPr lang="en-US" sz="400" dirty="0" smtClean="0">
                  <a:solidFill>
                    <a:srgbClr val="000000"/>
                  </a:solidFill>
                  <a:latin typeface="+mn-lt"/>
                </a:rPr>
                <a:t>No</a:t>
              </a:r>
              <a:endParaRPr lang="en-US" sz="400" dirty="0">
                <a:solidFill>
                  <a:srgbClr val="000000"/>
                </a:solidFill>
                <a:latin typeface="+mn-lt"/>
              </a:endParaRPr>
            </a:p>
          </p:txBody>
        </p:sp>
        <p:sp>
          <p:nvSpPr>
            <p:cNvPr id="27" name="TextBox 26"/>
            <p:cNvSpPr txBox="1"/>
            <p:nvPr/>
          </p:nvSpPr>
          <p:spPr>
            <a:xfrm>
              <a:off x="4828032" y="6077411"/>
              <a:ext cx="657921" cy="795614"/>
            </a:xfrm>
            <a:prstGeom prst="rect">
              <a:avLst/>
            </a:prstGeom>
            <a:noFill/>
          </p:spPr>
          <p:txBody>
            <a:bodyPr wrap="square" rtlCol="0">
              <a:spAutoFit/>
            </a:bodyPr>
            <a:lstStyle/>
            <a:p>
              <a:r>
                <a:rPr lang="en-US" sz="400" dirty="0" smtClean="0">
                  <a:solidFill>
                    <a:srgbClr val="000000"/>
                  </a:solidFill>
                  <a:latin typeface="+mn-lt"/>
                </a:rPr>
                <a:t>Yes</a:t>
              </a:r>
              <a:endParaRPr lang="en-US" sz="400" dirty="0">
                <a:solidFill>
                  <a:srgbClr val="000000"/>
                </a:solidFill>
                <a:latin typeface="+mn-lt"/>
              </a:endParaRPr>
            </a:p>
          </p:txBody>
        </p:sp>
        <p:sp>
          <p:nvSpPr>
            <p:cNvPr id="28" name="Flowchart: Process 27"/>
            <p:cNvSpPr/>
            <p:nvPr/>
          </p:nvSpPr>
          <p:spPr>
            <a:xfrm>
              <a:off x="2285998" y="5191991"/>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7: Determine Average Section Speed</a:t>
              </a:r>
              <a:endParaRPr lang="en-US" sz="400" dirty="0">
                <a:solidFill>
                  <a:srgbClr val="000000"/>
                </a:solidFill>
              </a:endParaRPr>
            </a:p>
          </p:txBody>
        </p:sp>
        <p:cxnSp>
          <p:nvCxnSpPr>
            <p:cNvPr id="29" name="Straight Arrow Connector 28"/>
            <p:cNvCxnSpPr>
              <a:stCxn id="16" idx="2"/>
              <a:endCxn id="28" idx="0"/>
            </p:cNvCxnSpPr>
            <p:nvPr/>
          </p:nvCxnSpPr>
          <p:spPr>
            <a:xfrm>
              <a:off x="4861931" y="4965192"/>
              <a:ext cx="0" cy="226799"/>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28" idx="2"/>
              <a:endCxn id="18" idx="0"/>
            </p:cNvCxnSpPr>
            <p:nvPr/>
          </p:nvCxnSpPr>
          <p:spPr>
            <a:xfrm flipH="1">
              <a:off x="4861485" y="5557751"/>
              <a:ext cx="446" cy="204742"/>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18350524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Rectangle 2"/>
          <p:cNvSpPr>
            <a:spLocks noGrp="1" noChangeArrowheads="1"/>
          </p:cNvSpPr>
          <p:nvPr>
            <p:ph type="title"/>
          </p:nvPr>
        </p:nvSpPr>
        <p:spPr/>
        <p:txBody>
          <a:bodyPr/>
          <a:lstStyle/>
          <a:p>
            <a:r>
              <a:rPr lang="en-US" altLang="en-US" sz="3400" dirty="0" smtClean="0"/>
              <a:t>Step 4a: Unimpeded Bus Running Rate</a:t>
            </a:r>
            <a:endParaRPr lang="en-US" altLang="en-US" sz="3400" dirty="0"/>
          </a:p>
        </p:txBody>
      </p:sp>
      <p:sp>
        <p:nvSpPr>
          <p:cNvPr id="486403" name="Rectangle 3"/>
          <p:cNvSpPr>
            <a:spLocks noGrp="1" noChangeArrowheads="1"/>
          </p:cNvSpPr>
          <p:nvPr>
            <p:ph idx="1"/>
          </p:nvPr>
        </p:nvSpPr>
        <p:spPr/>
        <p:txBody>
          <a:bodyPr/>
          <a:lstStyle/>
          <a:p>
            <a:r>
              <a:rPr lang="en-US" altLang="en-US" dirty="0" smtClean="0"/>
              <a:t>The unimpeded travel time rate incorporates:</a:t>
            </a:r>
          </a:p>
          <a:p>
            <a:pPr lvl="1"/>
            <a:r>
              <a:rPr lang="en-US" altLang="en-US" dirty="0" smtClean="0"/>
              <a:t>Average dwell time of all bus stops in the section</a:t>
            </a:r>
          </a:p>
          <a:p>
            <a:pPr lvl="1"/>
            <a:r>
              <a:rPr lang="en-US" altLang="en-US" dirty="0" smtClean="0"/>
              <a:t>Acceleration and deceleration delays </a:t>
            </a:r>
            <a:br>
              <a:rPr lang="en-US" altLang="en-US" dirty="0" smtClean="0"/>
            </a:br>
            <a:r>
              <a:rPr lang="en-US" altLang="en-US" dirty="0" smtClean="0"/>
              <a:t>for each stop</a:t>
            </a:r>
          </a:p>
          <a:p>
            <a:pPr lvl="1"/>
            <a:r>
              <a:rPr lang="en-US" altLang="en-US" dirty="0" smtClean="0"/>
              <a:t>Time spent running at the bus’s running speed for the facility</a:t>
            </a:r>
            <a:endParaRPr lang="en-US" altLang="en-US" dirty="0"/>
          </a:p>
        </p:txBody>
      </p:sp>
    </p:spTree>
    <p:custDataLst>
      <p:tags r:id="rId1"/>
    </p:custDataLst>
    <p:extLst>
      <p:ext uri="{BB962C8B-B14F-4D97-AF65-F5344CB8AC3E}">
        <p14:creationId xmlns:p14="http://schemas.microsoft.com/office/powerpoint/2010/main" val="253897789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Rectangle 2"/>
          <p:cNvSpPr>
            <a:spLocks noGrp="1" noChangeArrowheads="1"/>
          </p:cNvSpPr>
          <p:nvPr>
            <p:ph type="title"/>
          </p:nvPr>
        </p:nvSpPr>
        <p:spPr/>
        <p:txBody>
          <a:bodyPr/>
          <a:lstStyle/>
          <a:p>
            <a:r>
              <a:rPr lang="en-US" altLang="en-US" sz="3200" dirty="0" smtClean="0"/>
              <a:t>Step 4a: Unimpeded Running Time Rate</a:t>
            </a:r>
            <a:endParaRPr lang="en-US" altLang="en-US" sz="3200" dirty="0"/>
          </a:p>
        </p:txBody>
      </p:sp>
      <p:sp>
        <p:nvSpPr>
          <p:cNvPr id="486403" name="Rectangle 3"/>
          <p:cNvSpPr>
            <a:spLocks noGrp="1" noChangeArrowheads="1"/>
          </p:cNvSpPr>
          <p:nvPr>
            <p:ph idx="1"/>
          </p:nvPr>
        </p:nvSpPr>
        <p:spPr/>
        <p:txBody>
          <a:bodyPr/>
          <a:lstStyle/>
          <a:p>
            <a:r>
              <a:rPr lang="en-US" altLang="en-US" dirty="0" smtClean="0"/>
              <a:t>Illustrative Values </a:t>
            </a:r>
          </a:p>
          <a:p>
            <a:endParaRPr lang="en-US" altLang="en-US" dirty="0"/>
          </a:p>
          <a:p>
            <a:endParaRPr lang="en-US" altLang="en-US" dirty="0" smtClean="0"/>
          </a:p>
          <a:p>
            <a:endParaRPr lang="en-US" altLang="en-US" dirty="0"/>
          </a:p>
          <a:p>
            <a:endParaRPr lang="en-US" altLang="en-US" dirty="0" smtClean="0"/>
          </a:p>
          <a:p>
            <a:r>
              <a:rPr lang="en-US" altLang="en-US" dirty="0" smtClean="0"/>
              <a:t>(CBD)</a:t>
            </a:r>
          </a:p>
        </p:txBody>
      </p:sp>
      <p:pic>
        <p:nvPicPr>
          <p:cNvPr id="14417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4183" y="2572959"/>
            <a:ext cx="7229475" cy="2066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8461848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ltLang="en-US" dirty="0" smtClean="0"/>
              <a:t>Vehicle Capacity – Bus</a:t>
            </a:r>
          </a:p>
        </p:txBody>
      </p:sp>
      <p:sp>
        <p:nvSpPr>
          <p:cNvPr id="5" name="Content Placeholder 4"/>
          <p:cNvSpPr>
            <a:spLocks noGrp="1"/>
          </p:cNvSpPr>
          <p:nvPr>
            <p:ph idx="1"/>
          </p:nvPr>
        </p:nvSpPr>
        <p:spPr/>
        <p:txBody>
          <a:bodyPr/>
          <a:lstStyle/>
          <a:p>
            <a:r>
              <a:rPr lang="en-US" dirty="0" smtClean="0"/>
              <a:t>The number of buses that can be served by a loading area (bus berth), bus stop, bus lane, or bus route during a specified period of time.</a:t>
            </a:r>
          </a:p>
          <a:p>
            <a:endParaRPr lang="en-US" dirty="0"/>
          </a:p>
        </p:txBody>
      </p:sp>
      <p:sp>
        <p:nvSpPr>
          <p:cNvPr id="7171" name="Rectangle 3"/>
          <p:cNvSpPr>
            <a:spLocks noChangeArrowheads="1"/>
          </p:cNvSpPr>
          <p:nvPr/>
        </p:nvSpPr>
        <p:spPr bwMode="auto">
          <a:xfrm>
            <a:off x="533400" y="2362200"/>
            <a:ext cx="7994650" cy="1371600"/>
          </a:xfrm>
          <a:prstGeom prst="rect">
            <a:avLst/>
          </a:prstGeom>
          <a:noFill/>
          <a:ln w="9525">
            <a:noFill/>
            <a:miter lim="800000"/>
            <a:headEnd/>
            <a:tailEnd/>
          </a:ln>
        </p:spPr>
        <p:txBody>
          <a:bodyPr/>
          <a:lstStyle/>
          <a:p>
            <a:pPr>
              <a:spcBef>
                <a:spcPct val="20000"/>
              </a:spcBef>
              <a:buClr>
                <a:srgbClr val="FF3300"/>
              </a:buClr>
              <a:buSzPct val="75000"/>
              <a:buFont typeface="Wingdings" pitchFamily="2" charset="2"/>
              <a:buNone/>
            </a:pPr>
            <a:endParaRPr lang="en-US" altLang="en-US" sz="2600" b="1" dirty="0">
              <a:solidFill>
                <a:srgbClr val="333399"/>
              </a:solidFill>
            </a:endParaRPr>
          </a:p>
        </p:txBody>
      </p:sp>
    </p:spTree>
    <p:custDataLst>
      <p:tags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Rectangle 2"/>
          <p:cNvSpPr>
            <a:spLocks noGrp="1" noChangeArrowheads="1"/>
          </p:cNvSpPr>
          <p:nvPr>
            <p:ph type="title"/>
          </p:nvPr>
        </p:nvSpPr>
        <p:spPr/>
        <p:txBody>
          <a:bodyPr/>
          <a:lstStyle/>
          <a:p>
            <a:r>
              <a:rPr lang="en-US" altLang="en-US" dirty="0" smtClean="0"/>
              <a:t>Step 4c: Base Running Time Rate</a:t>
            </a:r>
            <a:endParaRPr lang="en-US" altLang="en-US" dirty="0"/>
          </a:p>
        </p:txBody>
      </p:sp>
      <p:sp>
        <p:nvSpPr>
          <p:cNvPr id="486403" name="Rectangle 3"/>
          <p:cNvSpPr>
            <a:spLocks noGrp="1" noChangeArrowheads="1"/>
          </p:cNvSpPr>
          <p:nvPr>
            <p:ph idx="1"/>
          </p:nvPr>
        </p:nvSpPr>
        <p:spPr/>
        <p:txBody>
          <a:bodyPr/>
          <a:lstStyle/>
          <a:p>
            <a:r>
              <a:rPr lang="en-US" altLang="en-US" dirty="0" smtClean="0"/>
              <a:t>Calculate base bus running time</a:t>
            </a:r>
          </a:p>
          <a:p>
            <a:pPr lvl="1"/>
            <a:r>
              <a:rPr lang="en-US" altLang="en-US" dirty="0" smtClean="0"/>
              <a:t>The sum of the unimpeded running time and the additional running time losses</a:t>
            </a:r>
          </a:p>
        </p:txBody>
      </p:sp>
    </p:spTree>
    <p:custDataLst>
      <p:tags r:id="rId1"/>
    </p:custDataLst>
    <p:extLst>
      <p:ext uri="{BB962C8B-B14F-4D97-AF65-F5344CB8AC3E}">
        <p14:creationId xmlns:p14="http://schemas.microsoft.com/office/powerpoint/2010/main" val="240351184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Rectangle 2"/>
          <p:cNvSpPr>
            <a:spLocks noGrp="1" noChangeArrowheads="1"/>
          </p:cNvSpPr>
          <p:nvPr>
            <p:ph type="title"/>
          </p:nvPr>
        </p:nvSpPr>
        <p:spPr/>
        <p:txBody>
          <a:bodyPr/>
          <a:lstStyle/>
          <a:p>
            <a:r>
              <a:rPr lang="en-US" altLang="en-US" sz="3400" dirty="0" smtClean="0"/>
              <a:t>Step </a:t>
            </a:r>
            <a:r>
              <a:rPr lang="en-US" altLang="en-US" sz="3400" dirty="0"/>
              <a:t>5</a:t>
            </a:r>
            <a:r>
              <a:rPr lang="en-US" altLang="en-US" sz="3400" dirty="0" smtClean="0"/>
              <a:t>: Adjust for Skip-Stop Operation</a:t>
            </a:r>
            <a:endParaRPr lang="en-US" altLang="en-US" sz="3400" dirty="0"/>
          </a:p>
        </p:txBody>
      </p:sp>
      <p:grpSp>
        <p:nvGrpSpPr>
          <p:cNvPr id="486401" name="Group 486400"/>
          <p:cNvGrpSpPr/>
          <p:nvPr/>
        </p:nvGrpSpPr>
        <p:grpSpPr>
          <a:xfrm>
            <a:off x="968864" y="3736534"/>
            <a:ext cx="7231068" cy="1605927"/>
            <a:chOff x="1523064" y="2143209"/>
            <a:chExt cx="7231068" cy="1605927"/>
          </a:xfrm>
        </p:grpSpPr>
        <p:grpSp>
          <p:nvGrpSpPr>
            <p:cNvPr id="56" name="Group 55"/>
            <p:cNvGrpSpPr/>
            <p:nvPr/>
          </p:nvGrpSpPr>
          <p:grpSpPr>
            <a:xfrm>
              <a:off x="1523064" y="2143209"/>
              <a:ext cx="7231068" cy="1605927"/>
              <a:chOff x="1523064" y="2143209"/>
              <a:chExt cx="7231068" cy="1605927"/>
            </a:xfrm>
          </p:grpSpPr>
          <p:grpSp>
            <p:nvGrpSpPr>
              <p:cNvPr id="5" name="Group 4"/>
              <p:cNvGrpSpPr/>
              <p:nvPr/>
            </p:nvGrpSpPr>
            <p:grpSpPr bwMode="gray">
              <a:xfrm>
                <a:off x="6306207" y="2146600"/>
                <a:ext cx="2447925" cy="1602536"/>
                <a:chOff x="5482541" y="3923111"/>
                <a:chExt cx="2447925" cy="1602536"/>
              </a:xfrm>
            </p:grpSpPr>
            <p:sp>
              <p:nvSpPr>
                <p:cNvPr id="6" name="Rectangle 5"/>
                <p:cNvSpPr/>
                <p:nvPr/>
              </p:nvSpPr>
              <p:spPr bwMode="gray">
                <a:xfrm rot="16200000">
                  <a:off x="6431280" y="3463290"/>
                  <a:ext cx="556260" cy="2430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 name="Rectangle 6"/>
                <p:cNvSpPr/>
                <p:nvPr/>
              </p:nvSpPr>
              <p:spPr bwMode="gray">
                <a:xfrm>
                  <a:off x="6332220" y="3954780"/>
                  <a:ext cx="556260" cy="15544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 name="Line 19"/>
                <p:cNvSpPr>
                  <a:spLocks noChangeShapeType="1"/>
                </p:cNvSpPr>
                <p:nvPr/>
              </p:nvSpPr>
              <p:spPr bwMode="gray">
                <a:xfrm>
                  <a:off x="5482541" y="4407499"/>
                  <a:ext cx="831052"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9" name="Line 22"/>
                <p:cNvSpPr>
                  <a:spLocks noChangeShapeType="1"/>
                </p:cNvSpPr>
                <p:nvPr/>
              </p:nvSpPr>
              <p:spPr bwMode="gray">
                <a:xfrm>
                  <a:off x="5511116" y="4965605"/>
                  <a:ext cx="802476"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10" name="Line 23"/>
                <p:cNvSpPr>
                  <a:spLocks noChangeShapeType="1"/>
                </p:cNvSpPr>
                <p:nvPr/>
              </p:nvSpPr>
              <p:spPr bwMode="gray">
                <a:xfrm>
                  <a:off x="5511116" y="4686552"/>
                  <a:ext cx="802476" cy="0"/>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11" name="Line 26"/>
                <p:cNvSpPr>
                  <a:spLocks noChangeShapeType="1"/>
                </p:cNvSpPr>
                <p:nvPr/>
              </p:nvSpPr>
              <p:spPr bwMode="gray">
                <a:xfrm flipV="1">
                  <a:off x="6313592" y="3939539"/>
                  <a:ext cx="0" cy="467958"/>
                </a:xfrm>
                <a:prstGeom prst="line">
                  <a:avLst/>
                </a:prstGeom>
                <a:noFill/>
                <a:ln w="19050">
                  <a:solidFill>
                    <a:schemeClr val="tx1"/>
                  </a:solidFill>
                  <a:round/>
                  <a:headEnd/>
                  <a:tailEnd/>
                </a:ln>
              </p:spPr>
              <p:txBody>
                <a:bodyPr/>
                <a:lstStyle/>
                <a:p>
                  <a:endParaRPr lang="en-US">
                    <a:solidFill>
                      <a:srgbClr val="000000"/>
                    </a:solidFill>
                  </a:endParaRPr>
                </a:p>
              </p:txBody>
            </p:sp>
            <p:sp>
              <p:nvSpPr>
                <p:cNvPr id="12" name="Line 27"/>
                <p:cNvSpPr>
                  <a:spLocks noChangeShapeType="1"/>
                </p:cNvSpPr>
                <p:nvPr/>
              </p:nvSpPr>
              <p:spPr bwMode="gray">
                <a:xfrm flipV="1">
                  <a:off x="6313592" y="4965604"/>
                  <a:ext cx="0" cy="558895"/>
                </a:xfrm>
                <a:prstGeom prst="line">
                  <a:avLst/>
                </a:prstGeom>
                <a:noFill/>
                <a:ln w="19050">
                  <a:solidFill>
                    <a:schemeClr val="tx1"/>
                  </a:solidFill>
                  <a:round/>
                  <a:headEnd/>
                  <a:tailEnd/>
                </a:ln>
              </p:spPr>
              <p:txBody>
                <a:bodyPr/>
                <a:lstStyle/>
                <a:p>
                  <a:endParaRPr lang="en-US">
                    <a:solidFill>
                      <a:srgbClr val="000000"/>
                    </a:solidFill>
                  </a:endParaRPr>
                </a:p>
              </p:txBody>
            </p:sp>
            <p:sp>
              <p:nvSpPr>
                <p:cNvPr id="13" name="Line 28"/>
                <p:cNvSpPr>
                  <a:spLocks noChangeShapeType="1"/>
                </p:cNvSpPr>
                <p:nvPr/>
              </p:nvSpPr>
              <p:spPr bwMode="gray">
                <a:xfrm flipV="1">
                  <a:off x="6592697" y="3947159"/>
                  <a:ext cx="0" cy="460339"/>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14" name="Line 29"/>
                <p:cNvSpPr>
                  <a:spLocks noChangeShapeType="1"/>
                </p:cNvSpPr>
                <p:nvPr/>
              </p:nvSpPr>
              <p:spPr bwMode="gray">
                <a:xfrm flipV="1">
                  <a:off x="6592697" y="4965605"/>
                  <a:ext cx="0" cy="558106"/>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15" name="Line 30"/>
                <p:cNvSpPr>
                  <a:spLocks noChangeShapeType="1"/>
                </p:cNvSpPr>
                <p:nvPr/>
              </p:nvSpPr>
              <p:spPr bwMode="gray">
                <a:xfrm>
                  <a:off x="6895061" y="4409437"/>
                  <a:ext cx="1035405"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16" name="Line 31"/>
                <p:cNvSpPr>
                  <a:spLocks noChangeShapeType="1"/>
                </p:cNvSpPr>
                <p:nvPr/>
              </p:nvSpPr>
              <p:spPr bwMode="gray">
                <a:xfrm>
                  <a:off x="6901766" y="4965605"/>
                  <a:ext cx="1009650"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17" name="Line 32"/>
                <p:cNvSpPr>
                  <a:spLocks noChangeShapeType="1"/>
                </p:cNvSpPr>
                <p:nvPr/>
              </p:nvSpPr>
              <p:spPr bwMode="gray">
                <a:xfrm>
                  <a:off x="6895061" y="4686552"/>
                  <a:ext cx="1006830" cy="0"/>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18" name="Line 59"/>
                <p:cNvSpPr>
                  <a:spLocks noChangeShapeType="1"/>
                </p:cNvSpPr>
                <p:nvPr/>
              </p:nvSpPr>
              <p:spPr bwMode="gray">
                <a:xfrm flipV="1">
                  <a:off x="6895061" y="3923111"/>
                  <a:ext cx="0" cy="486325"/>
                </a:xfrm>
                <a:prstGeom prst="line">
                  <a:avLst/>
                </a:prstGeom>
                <a:noFill/>
                <a:ln w="19050">
                  <a:solidFill>
                    <a:schemeClr val="tx1"/>
                  </a:solidFill>
                  <a:round/>
                  <a:headEnd/>
                  <a:tailEnd/>
                </a:ln>
              </p:spPr>
              <p:txBody>
                <a:bodyPr/>
                <a:lstStyle/>
                <a:p>
                  <a:endParaRPr lang="en-US">
                    <a:solidFill>
                      <a:srgbClr val="000000"/>
                    </a:solidFill>
                  </a:endParaRPr>
                </a:p>
              </p:txBody>
            </p:sp>
            <p:sp>
              <p:nvSpPr>
                <p:cNvPr id="19" name="Line 60"/>
                <p:cNvSpPr>
                  <a:spLocks noChangeShapeType="1"/>
                </p:cNvSpPr>
                <p:nvPr/>
              </p:nvSpPr>
              <p:spPr bwMode="gray">
                <a:xfrm flipV="1">
                  <a:off x="6895061" y="4966780"/>
                  <a:ext cx="0" cy="558867"/>
                </a:xfrm>
                <a:prstGeom prst="line">
                  <a:avLst/>
                </a:prstGeom>
                <a:noFill/>
                <a:ln w="19050">
                  <a:solidFill>
                    <a:schemeClr val="tx1"/>
                  </a:solidFill>
                  <a:round/>
                  <a:headEnd/>
                  <a:tailEnd/>
                </a:ln>
              </p:spPr>
              <p:txBody>
                <a:bodyPr/>
                <a:lstStyle/>
                <a:p>
                  <a:endParaRPr lang="en-US">
                    <a:solidFill>
                      <a:srgbClr val="000000"/>
                    </a:solidFill>
                  </a:endParaRPr>
                </a:p>
              </p:txBody>
            </p:sp>
          </p:grpSp>
          <p:grpSp>
            <p:nvGrpSpPr>
              <p:cNvPr id="3" name="Group 2"/>
              <p:cNvGrpSpPr/>
              <p:nvPr/>
            </p:nvGrpSpPr>
            <p:grpSpPr>
              <a:xfrm>
                <a:off x="6396811" y="2990808"/>
                <a:ext cx="649844" cy="419617"/>
                <a:chOff x="7721769" y="2970741"/>
                <a:chExt cx="649844" cy="419617"/>
              </a:xfrm>
            </p:grpSpPr>
            <p:sp>
              <p:nvSpPr>
                <p:cNvPr id="20" name="Rectangle 15"/>
                <p:cNvSpPr>
                  <a:spLocks noChangeArrowheads="1"/>
                </p:cNvSpPr>
                <p:nvPr/>
              </p:nvSpPr>
              <p:spPr bwMode="gray">
                <a:xfrm>
                  <a:off x="7721769" y="2970741"/>
                  <a:ext cx="546580" cy="186035"/>
                </a:xfrm>
                <a:prstGeom prst="rect">
                  <a:avLst/>
                </a:prstGeom>
                <a:solidFill>
                  <a:schemeClr val="folHlink"/>
                </a:solidFill>
                <a:ln w="19050">
                  <a:solidFill>
                    <a:schemeClr val="tx1"/>
                  </a:solidFill>
                  <a:miter lim="800000"/>
                  <a:headEnd/>
                  <a:tailEnd/>
                </a:ln>
              </p:spPr>
              <p:txBody>
                <a:bodyPr wrap="none" anchor="ctr"/>
                <a:lstStyle/>
                <a:p>
                  <a:pPr algn="ctr"/>
                  <a:r>
                    <a:rPr lang="en-US" sz="1000" dirty="0" smtClean="0">
                      <a:solidFill>
                        <a:srgbClr val="000000"/>
                      </a:solidFill>
                      <a:latin typeface="Tahoma"/>
                    </a:rPr>
                    <a:t>Bus</a:t>
                  </a:r>
                  <a:endParaRPr lang="en-US" sz="1000" dirty="0">
                    <a:solidFill>
                      <a:srgbClr val="000000"/>
                    </a:solidFill>
                    <a:latin typeface="Tahoma"/>
                  </a:endParaRPr>
                </a:p>
              </p:txBody>
            </p:sp>
            <p:sp>
              <p:nvSpPr>
                <p:cNvPr id="22" name="Isosceles Triangle 21"/>
                <p:cNvSpPr/>
                <p:nvPr/>
              </p:nvSpPr>
              <p:spPr bwMode="gray">
                <a:xfrm>
                  <a:off x="8178757" y="3224103"/>
                  <a:ext cx="192856" cy="166255"/>
                </a:xfrm>
                <a:prstGeom prst="triangl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grpSp>
            <p:nvGrpSpPr>
              <p:cNvPr id="23" name="Group 22"/>
              <p:cNvGrpSpPr/>
              <p:nvPr/>
            </p:nvGrpSpPr>
            <p:grpSpPr bwMode="gray">
              <a:xfrm>
                <a:off x="3920310" y="2144664"/>
                <a:ext cx="2447925" cy="1602536"/>
                <a:chOff x="5482541" y="3923111"/>
                <a:chExt cx="2447925" cy="1602536"/>
              </a:xfrm>
            </p:grpSpPr>
            <p:sp>
              <p:nvSpPr>
                <p:cNvPr id="24" name="Rectangle 23"/>
                <p:cNvSpPr/>
                <p:nvPr/>
              </p:nvSpPr>
              <p:spPr bwMode="gray">
                <a:xfrm rot="16200000">
                  <a:off x="6431280" y="3463290"/>
                  <a:ext cx="556260" cy="2430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5" name="Rectangle 24"/>
                <p:cNvSpPr/>
                <p:nvPr/>
              </p:nvSpPr>
              <p:spPr bwMode="gray">
                <a:xfrm>
                  <a:off x="6332220" y="3954780"/>
                  <a:ext cx="556260" cy="15544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6" name="Line 19"/>
                <p:cNvSpPr>
                  <a:spLocks noChangeShapeType="1"/>
                </p:cNvSpPr>
                <p:nvPr/>
              </p:nvSpPr>
              <p:spPr bwMode="gray">
                <a:xfrm>
                  <a:off x="5482541" y="4407499"/>
                  <a:ext cx="831052"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27" name="Line 22"/>
                <p:cNvSpPr>
                  <a:spLocks noChangeShapeType="1"/>
                </p:cNvSpPr>
                <p:nvPr/>
              </p:nvSpPr>
              <p:spPr bwMode="gray">
                <a:xfrm>
                  <a:off x="5511116" y="4965605"/>
                  <a:ext cx="802476"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28" name="Line 23"/>
                <p:cNvSpPr>
                  <a:spLocks noChangeShapeType="1"/>
                </p:cNvSpPr>
                <p:nvPr/>
              </p:nvSpPr>
              <p:spPr bwMode="gray">
                <a:xfrm>
                  <a:off x="5511116" y="4686552"/>
                  <a:ext cx="802476" cy="0"/>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29" name="Line 26"/>
                <p:cNvSpPr>
                  <a:spLocks noChangeShapeType="1"/>
                </p:cNvSpPr>
                <p:nvPr/>
              </p:nvSpPr>
              <p:spPr bwMode="gray">
                <a:xfrm flipV="1">
                  <a:off x="6313592" y="3939539"/>
                  <a:ext cx="0" cy="467958"/>
                </a:xfrm>
                <a:prstGeom prst="line">
                  <a:avLst/>
                </a:prstGeom>
                <a:noFill/>
                <a:ln w="19050">
                  <a:solidFill>
                    <a:schemeClr val="tx1"/>
                  </a:solidFill>
                  <a:round/>
                  <a:headEnd/>
                  <a:tailEnd/>
                </a:ln>
              </p:spPr>
              <p:txBody>
                <a:bodyPr/>
                <a:lstStyle/>
                <a:p>
                  <a:endParaRPr lang="en-US">
                    <a:solidFill>
                      <a:srgbClr val="000000"/>
                    </a:solidFill>
                  </a:endParaRPr>
                </a:p>
              </p:txBody>
            </p:sp>
            <p:sp>
              <p:nvSpPr>
                <p:cNvPr id="30" name="Line 27"/>
                <p:cNvSpPr>
                  <a:spLocks noChangeShapeType="1"/>
                </p:cNvSpPr>
                <p:nvPr/>
              </p:nvSpPr>
              <p:spPr bwMode="gray">
                <a:xfrm flipV="1">
                  <a:off x="6313592" y="4965604"/>
                  <a:ext cx="0" cy="558895"/>
                </a:xfrm>
                <a:prstGeom prst="line">
                  <a:avLst/>
                </a:prstGeom>
                <a:noFill/>
                <a:ln w="19050">
                  <a:solidFill>
                    <a:schemeClr val="tx1"/>
                  </a:solidFill>
                  <a:round/>
                  <a:headEnd/>
                  <a:tailEnd/>
                </a:ln>
              </p:spPr>
              <p:txBody>
                <a:bodyPr/>
                <a:lstStyle/>
                <a:p>
                  <a:endParaRPr lang="en-US">
                    <a:solidFill>
                      <a:srgbClr val="000000"/>
                    </a:solidFill>
                  </a:endParaRPr>
                </a:p>
              </p:txBody>
            </p:sp>
            <p:sp>
              <p:nvSpPr>
                <p:cNvPr id="31" name="Line 28"/>
                <p:cNvSpPr>
                  <a:spLocks noChangeShapeType="1"/>
                </p:cNvSpPr>
                <p:nvPr/>
              </p:nvSpPr>
              <p:spPr bwMode="gray">
                <a:xfrm flipV="1">
                  <a:off x="6592697" y="3947159"/>
                  <a:ext cx="0" cy="460339"/>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32" name="Line 29"/>
                <p:cNvSpPr>
                  <a:spLocks noChangeShapeType="1"/>
                </p:cNvSpPr>
                <p:nvPr/>
              </p:nvSpPr>
              <p:spPr bwMode="gray">
                <a:xfrm flipV="1">
                  <a:off x="6592697" y="4965605"/>
                  <a:ext cx="0" cy="558106"/>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33" name="Line 30"/>
                <p:cNvSpPr>
                  <a:spLocks noChangeShapeType="1"/>
                </p:cNvSpPr>
                <p:nvPr/>
              </p:nvSpPr>
              <p:spPr bwMode="gray">
                <a:xfrm>
                  <a:off x="6895061" y="4409437"/>
                  <a:ext cx="1035405"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34" name="Line 31"/>
                <p:cNvSpPr>
                  <a:spLocks noChangeShapeType="1"/>
                </p:cNvSpPr>
                <p:nvPr/>
              </p:nvSpPr>
              <p:spPr bwMode="gray">
                <a:xfrm>
                  <a:off x="6901766" y="4965605"/>
                  <a:ext cx="1009650"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35" name="Line 32"/>
                <p:cNvSpPr>
                  <a:spLocks noChangeShapeType="1"/>
                </p:cNvSpPr>
                <p:nvPr/>
              </p:nvSpPr>
              <p:spPr bwMode="gray">
                <a:xfrm>
                  <a:off x="6895061" y="4686552"/>
                  <a:ext cx="1006830" cy="0"/>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36" name="Line 59"/>
                <p:cNvSpPr>
                  <a:spLocks noChangeShapeType="1"/>
                </p:cNvSpPr>
                <p:nvPr/>
              </p:nvSpPr>
              <p:spPr bwMode="gray">
                <a:xfrm flipV="1">
                  <a:off x="6895061" y="3923111"/>
                  <a:ext cx="0" cy="486325"/>
                </a:xfrm>
                <a:prstGeom prst="line">
                  <a:avLst/>
                </a:prstGeom>
                <a:noFill/>
                <a:ln w="19050">
                  <a:solidFill>
                    <a:schemeClr val="tx1"/>
                  </a:solidFill>
                  <a:round/>
                  <a:headEnd/>
                  <a:tailEnd/>
                </a:ln>
              </p:spPr>
              <p:txBody>
                <a:bodyPr/>
                <a:lstStyle/>
                <a:p>
                  <a:endParaRPr lang="en-US">
                    <a:solidFill>
                      <a:srgbClr val="000000"/>
                    </a:solidFill>
                  </a:endParaRPr>
                </a:p>
              </p:txBody>
            </p:sp>
            <p:sp>
              <p:nvSpPr>
                <p:cNvPr id="37" name="Line 60"/>
                <p:cNvSpPr>
                  <a:spLocks noChangeShapeType="1"/>
                </p:cNvSpPr>
                <p:nvPr/>
              </p:nvSpPr>
              <p:spPr bwMode="gray">
                <a:xfrm flipV="1">
                  <a:off x="6895061" y="4966780"/>
                  <a:ext cx="0" cy="558867"/>
                </a:xfrm>
                <a:prstGeom prst="line">
                  <a:avLst/>
                </a:prstGeom>
                <a:noFill/>
                <a:ln w="19050">
                  <a:solidFill>
                    <a:schemeClr val="tx1"/>
                  </a:solidFill>
                  <a:round/>
                  <a:headEnd/>
                  <a:tailEnd/>
                </a:ln>
              </p:spPr>
              <p:txBody>
                <a:bodyPr/>
                <a:lstStyle/>
                <a:p>
                  <a:endParaRPr lang="en-US">
                    <a:solidFill>
                      <a:srgbClr val="000000"/>
                    </a:solidFill>
                  </a:endParaRPr>
                </a:p>
              </p:txBody>
            </p:sp>
          </p:grpSp>
          <p:grpSp>
            <p:nvGrpSpPr>
              <p:cNvPr id="38" name="Group 37"/>
              <p:cNvGrpSpPr/>
              <p:nvPr/>
            </p:nvGrpSpPr>
            <p:grpSpPr bwMode="gray">
              <a:xfrm>
                <a:off x="1523064" y="2143209"/>
                <a:ext cx="2447925" cy="1602536"/>
                <a:chOff x="5482541" y="3923111"/>
                <a:chExt cx="2447925" cy="1602536"/>
              </a:xfrm>
            </p:grpSpPr>
            <p:sp>
              <p:nvSpPr>
                <p:cNvPr id="39" name="Rectangle 38"/>
                <p:cNvSpPr/>
                <p:nvPr/>
              </p:nvSpPr>
              <p:spPr bwMode="gray">
                <a:xfrm rot="16200000">
                  <a:off x="6431280" y="3463290"/>
                  <a:ext cx="556260" cy="2430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0" name="Rectangle 39"/>
                <p:cNvSpPr/>
                <p:nvPr/>
              </p:nvSpPr>
              <p:spPr bwMode="gray">
                <a:xfrm>
                  <a:off x="6332220" y="3954780"/>
                  <a:ext cx="556260" cy="15544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1" name="Line 19"/>
                <p:cNvSpPr>
                  <a:spLocks noChangeShapeType="1"/>
                </p:cNvSpPr>
                <p:nvPr/>
              </p:nvSpPr>
              <p:spPr bwMode="gray">
                <a:xfrm>
                  <a:off x="5482541" y="4407499"/>
                  <a:ext cx="831052"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42" name="Line 22"/>
                <p:cNvSpPr>
                  <a:spLocks noChangeShapeType="1"/>
                </p:cNvSpPr>
                <p:nvPr/>
              </p:nvSpPr>
              <p:spPr bwMode="gray">
                <a:xfrm>
                  <a:off x="5511116" y="4965605"/>
                  <a:ext cx="802476"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43" name="Line 23"/>
                <p:cNvSpPr>
                  <a:spLocks noChangeShapeType="1"/>
                </p:cNvSpPr>
                <p:nvPr/>
              </p:nvSpPr>
              <p:spPr bwMode="gray">
                <a:xfrm>
                  <a:off x="5511116" y="4686552"/>
                  <a:ext cx="802476" cy="0"/>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44" name="Line 26"/>
                <p:cNvSpPr>
                  <a:spLocks noChangeShapeType="1"/>
                </p:cNvSpPr>
                <p:nvPr/>
              </p:nvSpPr>
              <p:spPr bwMode="gray">
                <a:xfrm flipV="1">
                  <a:off x="6313592" y="3939539"/>
                  <a:ext cx="0" cy="467958"/>
                </a:xfrm>
                <a:prstGeom prst="line">
                  <a:avLst/>
                </a:prstGeom>
                <a:noFill/>
                <a:ln w="19050">
                  <a:solidFill>
                    <a:schemeClr val="tx1"/>
                  </a:solidFill>
                  <a:round/>
                  <a:headEnd/>
                  <a:tailEnd/>
                </a:ln>
              </p:spPr>
              <p:txBody>
                <a:bodyPr/>
                <a:lstStyle/>
                <a:p>
                  <a:endParaRPr lang="en-US">
                    <a:solidFill>
                      <a:srgbClr val="000000"/>
                    </a:solidFill>
                  </a:endParaRPr>
                </a:p>
              </p:txBody>
            </p:sp>
            <p:sp>
              <p:nvSpPr>
                <p:cNvPr id="45" name="Line 27"/>
                <p:cNvSpPr>
                  <a:spLocks noChangeShapeType="1"/>
                </p:cNvSpPr>
                <p:nvPr/>
              </p:nvSpPr>
              <p:spPr bwMode="gray">
                <a:xfrm flipV="1">
                  <a:off x="6313592" y="4965604"/>
                  <a:ext cx="0" cy="558895"/>
                </a:xfrm>
                <a:prstGeom prst="line">
                  <a:avLst/>
                </a:prstGeom>
                <a:noFill/>
                <a:ln w="19050">
                  <a:solidFill>
                    <a:schemeClr val="tx1"/>
                  </a:solidFill>
                  <a:round/>
                  <a:headEnd/>
                  <a:tailEnd/>
                </a:ln>
              </p:spPr>
              <p:txBody>
                <a:bodyPr/>
                <a:lstStyle/>
                <a:p>
                  <a:endParaRPr lang="en-US">
                    <a:solidFill>
                      <a:srgbClr val="000000"/>
                    </a:solidFill>
                  </a:endParaRPr>
                </a:p>
              </p:txBody>
            </p:sp>
            <p:sp>
              <p:nvSpPr>
                <p:cNvPr id="46" name="Line 28"/>
                <p:cNvSpPr>
                  <a:spLocks noChangeShapeType="1"/>
                </p:cNvSpPr>
                <p:nvPr/>
              </p:nvSpPr>
              <p:spPr bwMode="gray">
                <a:xfrm flipV="1">
                  <a:off x="6592697" y="3947159"/>
                  <a:ext cx="0" cy="460339"/>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47" name="Line 29"/>
                <p:cNvSpPr>
                  <a:spLocks noChangeShapeType="1"/>
                </p:cNvSpPr>
                <p:nvPr/>
              </p:nvSpPr>
              <p:spPr bwMode="gray">
                <a:xfrm flipV="1">
                  <a:off x="6592697" y="4965605"/>
                  <a:ext cx="0" cy="558106"/>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48" name="Line 30"/>
                <p:cNvSpPr>
                  <a:spLocks noChangeShapeType="1"/>
                </p:cNvSpPr>
                <p:nvPr/>
              </p:nvSpPr>
              <p:spPr bwMode="gray">
                <a:xfrm>
                  <a:off x="6895061" y="4409437"/>
                  <a:ext cx="1035405"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49" name="Line 31"/>
                <p:cNvSpPr>
                  <a:spLocks noChangeShapeType="1"/>
                </p:cNvSpPr>
                <p:nvPr/>
              </p:nvSpPr>
              <p:spPr bwMode="gray">
                <a:xfrm>
                  <a:off x="6901766" y="4965605"/>
                  <a:ext cx="1009650"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50" name="Line 32"/>
                <p:cNvSpPr>
                  <a:spLocks noChangeShapeType="1"/>
                </p:cNvSpPr>
                <p:nvPr/>
              </p:nvSpPr>
              <p:spPr bwMode="gray">
                <a:xfrm>
                  <a:off x="6895061" y="4686552"/>
                  <a:ext cx="1006830" cy="0"/>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51" name="Line 59"/>
                <p:cNvSpPr>
                  <a:spLocks noChangeShapeType="1"/>
                </p:cNvSpPr>
                <p:nvPr/>
              </p:nvSpPr>
              <p:spPr bwMode="gray">
                <a:xfrm flipV="1">
                  <a:off x="6895061" y="3923111"/>
                  <a:ext cx="0" cy="486325"/>
                </a:xfrm>
                <a:prstGeom prst="line">
                  <a:avLst/>
                </a:prstGeom>
                <a:noFill/>
                <a:ln w="19050">
                  <a:solidFill>
                    <a:schemeClr val="tx1"/>
                  </a:solidFill>
                  <a:round/>
                  <a:headEnd/>
                  <a:tailEnd/>
                </a:ln>
              </p:spPr>
              <p:txBody>
                <a:bodyPr/>
                <a:lstStyle/>
                <a:p>
                  <a:endParaRPr lang="en-US">
                    <a:solidFill>
                      <a:srgbClr val="000000"/>
                    </a:solidFill>
                  </a:endParaRPr>
                </a:p>
              </p:txBody>
            </p:sp>
            <p:sp>
              <p:nvSpPr>
                <p:cNvPr id="52" name="Line 60"/>
                <p:cNvSpPr>
                  <a:spLocks noChangeShapeType="1"/>
                </p:cNvSpPr>
                <p:nvPr/>
              </p:nvSpPr>
              <p:spPr bwMode="gray">
                <a:xfrm flipV="1">
                  <a:off x="6895061" y="4966780"/>
                  <a:ext cx="0" cy="558867"/>
                </a:xfrm>
                <a:prstGeom prst="line">
                  <a:avLst/>
                </a:prstGeom>
                <a:noFill/>
                <a:ln w="19050">
                  <a:solidFill>
                    <a:schemeClr val="tx1"/>
                  </a:solidFill>
                  <a:round/>
                  <a:headEnd/>
                  <a:tailEnd/>
                </a:ln>
              </p:spPr>
              <p:txBody>
                <a:bodyPr/>
                <a:lstStyle/>
                <a:p>
                  <a:endParaRPr lang="en-US">
                    <a:solidFill>
                      <a:srgbClr val="000000"/>
                    </a:solidFill>
                  </a:endParaRPr>
                </a:p>
              </p:txBody>
            </p:sp>
          </p:grpSp>
          <p:grpSp>
            <p:nvGrpSpPr>
              <p:cNvPr id="57" name="Group 56"/>
              <p:cNvGrpSpPr/>
              <p:nvPr/>
            </p:nvGrpSpPr>
            <p:grpSpPr>
              <a:xfrm>
                <a:off x="4025201" y="2978524"/>
                <a:ext cx="649844" cy="419617"/>
                <a:chOff x="7721769" y="2970741"/>
                <a:chExt cx="649844" cy="419617"/>
              </a:xfrm>
            </p:grpSpPr>
            <p:sp>
              <p:nvSpPr>
                <p:cNvPr id="58" name="Rectangle 15"/>
                <p:cNvSpPr>
                  <a:spLocks noChangeArrowheads="1"/>
                </p:cNvSpPr>
                <p:nvPr/>
              </p:nvSpPr>
              <p:spPr bwMode="gray">
                <a:xfrm>
                  <a:off x="7721769" y="2970741"/>
                  <a:ext cx="546580" cy="186035"/>
                </a:xfrm>
                <a:prstGeom prst="rect">
                  <a:avLst/>
                </a:prstGeom>
                <a:solidFill>
                  <a:schemeClr val="folHlink"/>
                </a:solidFill>
                <a:ln w="19050">
                  <a:solidFill>
                    <a:schemeClr val="tx1"/>
                  </a:solidFill>
                  <a:miter lim="800000"/>
                  <a:headEnd/>
                  <a:tailEnd/>
                </a:ln>
              </p:spPr>
              <p:txBody>
                <a:bodyPr wrap="none" anchor="ctr"/>
                <a:lstStyle/>
                <a:p>
                  <a:pPr algn="ctr"/>
                  <a:r>
                    <a:rPr lang="en-US" sz="1000" dirty="0" smtClean="0">
                      <a:solidFill>
                        <a:srgbClr val="000000"/>
                      </a:solidFill>
                      <a:latin typeface="Tahoma"/>
                    </a:rPr>
                    <a:t>Bus</a:t>
                  </a:r>
                  <a:endParaRPr lang="en-US" sz="1000" dirty="0">
                    <a:solidFill>
                      <a:srgbClr val="000000"/>
                    </a:solidFill>
                    <a:latin typeface="Tahoma"/>
                  </a:endParaRPr>
                </a:p>
              </p:txBody>
            </p:sp>
            <p:sp>
              <p:nvSpPr>
                <p:cNvPr id="60" name="Isosceles Triangle 59"/>
                <p:cNvSpPr/>
                <p:nvPr/>
              </p:nvSpPr>
              <p:spPr bwMode="gray">
                <a:xfrm>
                  <a:off x="8178757" y="3224103"/>
                  <a:ext cx="192856" cy="166255"/>
                </a:xfrm>
                <a:prstGeom prst="triangl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grpSp>
            <p:nvGrpSpPr>
              <p:cNvPr id="61" name="Group 60"/>
              <p:cNvGrpSpPr/>
              <p:nvPr/>
            </p:nvGrpSpPr>
            <p:grpSpPr>
              <a:xfrm>
                <a:off x="1613668" y="3000286"/>
                <a:ext cx="649844" cy="419617"/>
                <a:chOff x="7721769" y="2970741"/>
                <a:chExt cx="649844" cy="419617"/>
              </a:xfrm>
            </p:grpSpPr>
            <p:sp>
              <p:nvSpPr>
                <p:cNvPr id="62" name="Rectangle 15"/>
                <p:cNvSpPr>
                  <a:spLocks noChangeArrowheads="1"/>
                </p:cNvSpPr>
                <p:nvPr/>
              </p:nvSpPr>
              <p:spPr bwMode="gray">
                <a:xfrm>
                  <a:off x="7721769" y="2970741"/>
                  <a:ext cx="546580" cy="186035"/>
                </a:xfrm>
                <a:prstGeom prst="rect">
                  <a:avLst/>
                </a:prstGeom>
                <a:solidFill>
                  <a:schemeClr val="folHlink"/>
                </a:solidFill>
                <a:ln w="19050">
                  <a:solidFill>
                    <a:schemeClr val="tx1"/>
                  </a:solidFill>
                  <a:miter lim="800000"/>
                  <a:headEnd/>
                  <a:tailEnd/>
                </a:ln>
              </p:spPr>
              <p:txBody>
                <a:bodyPr wrap="none" anchor="ctr"/>
                <a:lstStyle/>
                <a:p>
                  <a:pPr algn="ctr"/>
                  <a:r>
                    <a:rPr lang="en-US" sz="1000" dirty="0" smtClean="0">
                      <a:solidFill>
                        <a:srgbClr val="000000"/>
                      </a:solidFill>
                      <a:latin typeface="Tahoma"/>
                    </a:rPr>
                    <a:t>Bus</a:t>
                  </a:r>
                  <a:endParaRPr lang="en-US" sz="1000" dirty="0">
                    <a:solidFill>
                      <a:srgbClr val="000000"/>
                    </a:solidFill>
                    <a:latin typeface="Tahoma"/>
                  </a:endParaRPr>
                </a:p>
              </p:txBody>
            </p:sp>
            <p:sp>
              <p:nvSpPr>
                <p:cNvPr id="64" name="Isosceles Triangle 63"/>
                <p:cNvSpPr/>
                <p:nvPr/>
              </p:nvSpPr>
              <p:spPr bwMode="gray">
                <a:xfrm>
                  <a:off x="8178757" y="3224103"/>
                  <a:ext cx="192856" cy="166255"/>
                </a:xfrm>
                <a:prstGeom prst="triangl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grpSp>
        <p:cxnSp>
          <p:nvCxnSpPr>
            <p:cNvPr id="66" name="Straight Arrow Connector 65"/>
            <p:cNvCxnSpPr/>
            <p:nvPr/>
          </p:nvCxnSpPr>
          <p:spPr>
            <a:xfrm>
              <a:off x="2263512" y="3320084"/>
              <a:ext cx="2197790" cy="0"/>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86400" name="TextBox 486399"/>
            <p:cNvSpPr txBox="1"/>
            <p:nvPr/>
          </p:nvSpPr>
          <p:spPr>
            <a:xfrm>
              <a:off x="3020097" y="3285036"/>
              <a:ext cx="866378" cy="369332"/>
            </a:xfrm>
            <a:prstGeom prst="rect">
              <a:avLst/>
            </a:prstGeom>
            <a:noFill/>
          </p:spPr>
          <p:txBody>
            <a:bodyPr wrap="square" rtlCol="0">
              <a:spAutoFit/>
            </a:bodyPr>
            <a:lstStyle/>
            <a:p>
              <a:r>
                <a:rPr lang="en-US" dirty="0" smtClean="0">
                  <a:solidFill>
                    <a:srgbClr val="000000"/>
                  </a:solidFill>
                </a:rPr>
                <a:t>400 </a:t>
              </a:r>
              <a:r>
                <a:rPr lang="en-US" dirty="0" err="1" smtClean="0">
                  <a:solidFill>
                    <a:srgbClr val="000000"/>
                  </a:solidFill>
                </a:rPr>
                <a:t>ft</a:t>
              </a:r>
              <a:endParaRPr lang="en-US" dirty="0">
                <a:solidFill>
                  <a:srgbClr val="000000"/>
                </a:solidFill>
              </a:endParaRPr>
            </a:p>
          </p:txBody>
        </p:sp>
      </p:grpSp>
      <p:grpSp>
        <p:nvGrpSpPr>
          <p:cNvPr id="63" name="Group 62"/>
          <p:cNvGrpSpPr/>
          <p:nvPr/>
        </p:nvGrpSpPr>
        <p:grpSpPr>
          <a:xfrm>
            <a:off x="7017855" y="1669955"/>
            <a:ext cx="1999427" cy="1826067"/>
            <a:chOff x="1694980" y="1628079"/>
            <a:chExt cx="5742884" cy="5244946"/>
          </a:xfrm>
        </p:grpSpPr>
        <p:sp>
          <p:nvSpPr>
            <p:cNvPr id="65" name="Flowchart: Process 64"/>
            <p:cNvSpPr/>
            <p:nvPr/>
          </p:nvSpPr>
          <p:spPr>
            <a:xfrm>
              <a:off x="2285998" y="1628079"/>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1: Define the Facility</a:t>
              </a:r>
              <a:endParaRPr lang="en-US" sz="400" dirty="0">
                <a:solidFill>
                  <a:srgbClr val="000000"/>
                </a:solidFill>
              </a:endParaRPr>
            </a:p>
          </p:txBody>
        </p:sp>
        <p:sp>
          <p:nvSpPr>
            <p:cNvPr id="67" name="Flowchart: Process 66"/>
            <p:cNvSpPr/>
            <p:nvPr/>
          </p:nvSpPr>
          <p:spPr>
            <a:xfrm>
              <a:off x="2285998" y="281635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3: Determine Section Maximum Capacity</a:t>
              </a:r>
              <a:endParaRPr lang="en-US" sz="400" dirty="0">
                <a:solidFill>
                  <a:srgbClr val="000000"/>
                </a:solidFill>
              </a:endParaRPr>
            </a:p>
          </p:txBody>
        </p:sp>
        <p:sp>
          <p:nvSpPr>
            <p:cNvPr id="68" name="Flowchart: Process 67"/>
            <p:cNvSpPr/>
            <p:nvPr/>
          </p:nvSpPr>
          <p:spPr>
            <a:xfrm>
              <a:off x="2285997" y="2222815"/>
              <a:ext cx="5151866"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2: Gather Input Data</a:t>
              </a:r>
              <a:endParaRPr lang="en-US" sz="400" dirty="0">
                <a:solidFill>
                  <a:srgbClr val="000000"/>
                </a:solidFill>
              </a:endParaRPr>
            </a:p>
          </p:txBody>
        </p:sp>
        <p:sp>
          <p:nvSpPr>
            <p:cNvPr id="69" name="Flowchart: Process 68"/>
            <p:cNvSpPr/>
            <p:nvPr/>
          </p:nvSpPr>
          <p:spPr>
            <a:xfrm>
              <a:off x="2285998" y="3410712"/>
              <a:ext cx="5151866"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4: Determine Base Bus Running Time Rate</a:t>
              </a:r>
              <a:endParaRPr lang="en-US" sz="400" dirty="0">
                <a:solidFill>
                  <a:srgbClr val="000000"/>
                </a:solidFill>
              </a:endParaRPr>
            </a:p>
          </p:txBody>
        </p:sp>
        <p:sp>
          <p:nvSpPr>
            <p:cNvPr id="70" name="Flowchart: Process 69"/>
            <p:cNvSpPr/>
            <p:nvPr/>
          </p:nvSpPr>
          <p:spPr>
            <a:xfrm>
              <a:off x="2285998" y="4005072"/>
              <a:ext cx="5151865" cy="365760"/>
            </a:xfrm>
            <a:prstGeom prst="flowChartProcess">
              <a:avLst/>
            </a:prstGeom>
            <a:solidFill>
              <a:srgbClr val="6699FF"/>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5: Adjust for Skip-Stop Operation</a:t>
              </a:r>
              <a:endParaRPr lang="en-US" sz="400" dirty="0">
                <a:solidFill>
                  <a:srgbClr val="000000"/>
                </a:solidFill>
              </a:endParaRPr>
            </a:p>
          </p:txBody>
        </p:sp>
        <p:sp>
          <p:nvSpPr>
            <p:cNvPr id="71" name="Flowchart: Process 70"/>
            <p:cNvSpPr/>
            <p:nvPr/>
          </p:nvSpPr>
          <p:spPr>
            <a:xfrm>
              <a:off x="2285998" y="459943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6: Adjust for Bus Congestion</a:t>
              </a:r>
              <a:endParaRPr lang="en-US" sz="400" dirty="0">
                <a:solidFill>
                  <a:srgbClr val="000000"/>
                </a:solidFill>
              </a:endParaRPr>
            </a:p>
          </p:txBody>
        </p:sp>
        <p:sp>
          <p:nvSpPr>
            <p:cNvPr id="72" name="Flowchart: Process 71"/>
            <p:cNvSpPr/>
            <p:nvPr/>
          </p:nvSpPr>
          <p:spPr>
            <a:xfrm>
              <a:off x="2285998" y="638251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8: Determine Average Facility Speed</a:t>
              </a:r>
              <a:endParaRPr lang="en-US" sz="400" dirty="0">
                <a:solidFill>
                  <a:srgbClr val="000000"/>
                </a:solidFill>
              </a:endParaRPr>
            </a:p>
          </p:txBody>
        </p:sp>
        <p:sp>
          <p:nvSpPr>
            <p:cNvPr id="73" name="Flowchart: Process 72"/>
            <p:cNvSpPr/>
            <p:nvPr/>
          </p:nvSpPr>
          <p:spPr>
            <a:xfrm>
              <a:off x="2941245" y="5762493"/>
              <a:ext cx="38404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Final section on facility?</a:t>
              </a:r>
              <a:endParaRPr lang="en-US" sz="400" dirty="0">
                <a:solidFill>
                  <a:srgbClr val="000000"/>
                </a:solidFill>
              </a:endParaRPr>
            </a:p>
          </p:txBody>
        </p:sp>
        <p:cxnSp>
          <p:nvCxnSpPr>
            <p:cNvPr id="74" name="Elbow Connector 73"/>
            <p:cNvCxnSpPr>
              <a:stCxn id="73" idx="1"/>
              <a:endCxn id="69" idx="1"/>
            </p:cNvCxnSpPr>
            <p:nvPr/>
          </p:nvCxnSpPr>
          <p:spPr>
            <a:xfrm rot="10800000">
              <a:off x="2285999" y="3593593"/>
              <a:ext cx="655247" cy="2351781"/>
            </a:xfrm>
            <a:prstGeom prst="bentConnector3">
              <a:avLst>
                <a:gd name="adj1" fmla="val 189347"/>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a:stCxn id="65" idx="2"/>
              <a:endCxn id="68" idx="0"/>
            </p:cNvCxnSpPr>
            <p:nvPr/>
          </p:nvCxnSpPr>
          <p:spPr>
            <a:xfrm flipH="1">
              <a:off x="4861930" y="1993839"/>
              <a:ext cx="1" cy="228976"/>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a:stCxn id="68" idx="2"/>
              <a:endCxn id="67" idx="0"/>
            </p:cNvCxnSpPr>
            <p:nvPr/>
          </p:nvCxnSpPr>
          <p:spPr>
            <a:xfrm>
              <a:off x="4861930" y="2588575"/>
              <a:ext cx="1" cy="227777"/>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a:stCxn id="67" idx="2"/>
              <a:endCxn id="69" idx="0"/>
            </p:cNvCxnSpPr>
            <p:nvPr/>
          </p:nvCxnSpPr>
          <p:spPr>
            <a:xfrm>
              <a:off x="4861931" y="318211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a:stCxn id="69" idx="2"/>
              <a:endCxn id="70" idx="0"/>
            </p:cNvCxnSpPr>
            <p:nvPr/>
          </p:nvCxnSpPr>
          <p:spPr>
            <a:xfrm>
              <a:off x="4861931" y="377647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a:stCxn id="70" idx="2"/>
              <a:endCxn id="71" idx="0"/>
            </p:cNvCxnSpPr>
            <p:nvPr/>
          </p:nvCxnSpPr>
          <p:spPr>
            <a:xfrm>
              <a:off x="4861931" y="437083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a:stCxn id="73" idx="2"/>
            </p:cNvCxnSpPr>
            <p:nvPr/>
          </p:nvCxnSpPr>
          <p:spPr>
            <a:xfrm flipH="1">
              <a:off x="4860443" y="6128253"/>
              <a:ext cx="1042"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1694980" y="5591203"/>
              <a:ext cx="918639" cy="442007"/>
            </a:xfrm>
            <a:prstGeom prst="rect">
              <a:avLst/>
            </a:prstGeom>
            <a:noFill/>
          </p:spPr>
          <p:txBody>
            <a:bodyPr wrap="square" rtlCol="0">
              <a:spAutoFit/>
            </a:bodyPr>
            <a:lstStyle/>
            <a:p>
              <a:r>
                <a:rPr lang="en-US" sz="400" dirty="0" smtClean="0">
                  <a:solidFill>
                    <a:srgbClr val="000000"/>
                  </a:solidFill>
                  <a:latin typeface="+mn-lt"/>
                </a:rPr>
                <a:t>No</a:t>
              </a:r>
              <a:endParaRPr lang="en-US" sz="400" dirty="0">
                <a:solidFill>
                  <a:srgbClr val="000000"/>
                </a:solidFill>
                <a:latin typeface="+mn-lt"/>
              </a:endParaRPr>
            </a:p>
          </p:txBody>
        </p:sp>
        <p:sp>
          <p:nvSpPr>
            <p:cNvPr id="82" name="TextBox 81"/>
            <p:cNvSpPr txBox="1"/>
            <p:nvPr/>
          </p:nvSpPr>
          <p:spPr>
            <a:xfrm>
              <a:off x="4828032" y="6077411"/>
              <a:ext cx="657921" cy="795614"/>
            </a:xfrm>
            <a:prstGeom prst="rect">
              <a:avLst/>
            </a:prstGeom>
            <a:noFill/>
          </p:spPr>
          <p:txBody>
            <a:bodyPr wrap="square" rtlCol="0">
              <a:spAutoFit/>
            </a:bodyPr>
            <a:lstStyle/>
            <a:p>
              <a:r>
                <a:rPr lang="en-US" sz="400" dirty="0" smtClean="0">
                  <a:solidFill>
                    <a:srgbClr val="000000"/>
                  </a:solidFill>
                  <a:latin typeface="+mn-lt"/>
                </a:rPr>
                <a:t>Yes</a:t>
              </a:r>
              <a:endParaRPr lang="en-US" sz="400" dirty="0">
                <a:solidFill>
                  <a:srgbClr val="000000"/>
                </a:solidFill>
                <a:latin typeface="+mn-lt"/>
              </a:endParaRPr>
            </a:p>
          </p:txBody>
        </p:sp>
        <p:sp>
          <p:nvSpPr>
            <p:cNvPr id="83" name="Flowchart: Process 82"/>
            <p:cNvSpPr/>
            <p:nvPr/>
          </p:nvSpPr>
          <p:spPr>
            <a:xfrm>
              <a:off x="2285998" y="5191991"/>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7: Determine Average Section Speed</a:t>
              </a:r>
              <a:endParaRPr lang="en-US" sz="400" dirty="0">
                <a:solidFill>
                  <a:srgbClr val="000000"/>
                </a:solidFill>
              </a:endParaRPr>
            </a:p>
          </p:txBody>
        </p:sp>
        <p:cxnSp>
          <p:nvCxnSpPr>
            <p:cNvPr id="84" name="Straight Arrow Connector 83"/>
            <p:cNvCxnSpPr>
              <a:stCxn id="71" idx="2"/>
              <a:endCxn id="83" idx="0"/>
            </p:cNvCxnSpPr>
            <p:nvPr/>
          </p:nvCxnSpPr>
          <p:spPr>
            <a:xfrm>
              <a:off x="4861931" y="4965192"/>
              <a:ext cx="0" cy="226799"/>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a:stCxn id="83" idx="2"/>
              <a:endCxn id="73" idx="0"/>
            </p:cNvCxnSpPr>
            <p:nvPr/>
          </p:nvCxnSpPr>
          <p:spPr>
            <a:xfrm flipH="1">
              <a:off x="4861485" y="5557751"/>
              <a:ext cx="446" cy="204742"/>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12007317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Rectangle 2"/>
          <p:cNvSpPr>
            <a:spLocks noGrp="1" noChangeArrowheads="1"/>
          </p:cNvSpPr>
          <p:nvPr>
            <p:ph type="title"/>
          </p:nvPr>
        </p:nvSpPr>
        <p:spPr/>
        <p:txBody>
          <a:bodyPr/>
          <a:lstStyle/>
          <a:p>
            <a:r>
              <a:rPr lang="en-US" altLang="en-US" dirty="0" smtClean="0"/>
              <a:t>Step </a:t>
            </a:r>
            <a:r>
              <a:rPr lang="en-US" altLang="en-US" dirty="0"/>
              <a:t>5</a:t>
            </a:r>
            <a:r>
              <a:rPr lang="en-US" altLang="en-US" dirty="0" smtClean="0"/>
              <a:t>: Skip-Stop Operation</a:t>
            </a:r>
            <a:endParaRPr lang="en-US" altLang="en-US" dirty="0"/>
          </a:p>
        </p:txBody>
      </p:sp>
      <p:sp>
        <p:nvSpPr>
          <p:cNvPr id="486403" name="Rectangle 3"/>
          <p:cNvSpPr>
            <a:spLocks noGrp="1" noChangeArrowheads="1"/>
          </p:cNvSpPr>
          <p:nvPr>
            <p:ph idx="1"/>
          </p:nvPr>
        </p:nvSpPr>
        <p:spPr/>
        <p:txBody>
          <a:bodyPr/>
          <a:lstStyle/>
          <a:p>
            <a:endParaRPr lang="en-US" altLang="en-US" dirty="0" smtClean="0"/>
          </a:p>
          <a:p>
            <a:endParaRPr lang="en-US" altLang="en-US" dirty="0"/>
          </a:p>
          <a:p>
            <a:endParaRPr lang="en-US" altLang="en-US" dirty="0" smtClean="0"/>
          </a:p>
          <a:p>
            <a:endParaRPr lang="en-US" altLang="en-US" dirty="0"/>
          </a:p>
          <a:p>
            <a:r>
              <a:rPr lang="en-US" altLang="en-US" dirty="0" smtClean="0"/>
              <a:t>Longer distance between stops allows a higher speed</a:t>
            </a:r>
          </a:p>
          <a:p>
            <a:r>
              <a:rPr lang="en-US" altLang="en-US" dirty="0" smtClean="0"/>
              <a:t>This will be offset by increased dwell time, as each stop accommodates more passengers</a:t>
            </a:r>
          </a:p>
        </p:txBody>
      </p:sp>
      <p:grpSp>
        <p:nvGrpSpPr>
          <p:cNvPr id="2" name="Group 1"/>
          <p:cNvGrpSpPr/>
          <p:nvPr/>
        </p:nvGrpSpPr>
        <p:grpSpPr>
          <a:xfrm>
            <a:off x="956466" y="2143209"/>
            <a:ext cx="7231068" cy="1605927"/>
            <a:chOff x="1523064" y="2143209"/>
            <a:chExt cx="7231068" cy="1605927"/>
          </a:xfrm>
        </p:grpSpPr>
        <p:grpSp>
          <p:nvGrpSpPr>
            <p:cNvPr id="5" name="Group 4"/>
            <p:cNvGrpSpPr/>
            <p:nvPr/>
          </p:nvGrpSpPr>
          <p:grpSpPr bwMode="gray">
            <a:xfrm>
              <a:off x="6306207" y="2146600"/>
              <a:ext cx="2447925" cy="1602536"/>
              <a:chOff x="5482541" y="3923111"/>
              <a:chExt cx="2447925" cy="1602536"/>
            </a:xfrm>
          </p:grpSpPr>
          <p:sp>
            <p:nvSpPr>
              <p:cNvPr id="6" name="Rectangle 5"/>
              <p:cNvSpPr/>
              <p:nvPr/>
            </p:nvSpPr>
            <p:spPr bwMode="gray">
              <a:xfrm rot="16200000">
                <a:off x="6431280" y="3463290"/>
                <a:ext cx="556260" cy="2430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 name="Rectangle 6"/>
              <p:cNvSpPr/>
              <p:nvPr/>
            </p:nvSpPr>
            <p:spPr bwMode="gray">
              <a:xfrm>
                <a:off x="6332220" y="3954780"/>
                <a:ext cx="556260" cy="15544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 name="Line 19"/>
              <p:cNvSpPr>
                <a:spLocks noChangeShapeType="1"/>
              </p:cNvSpPr>
              <p:nvPr/>
            </p:nvSpPr>
            <p:spPr bwMode="gray">
              <a:xfrm>
                <a:off x="5482541" y="4407499"/>
                <a:ext cx="831052"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9" name="Line 22"/>
              <p:cNvSpPr>
                <a:spLocks noChangeShapeType="1"/>
              </p:cNvSpPr>
              <p:nvPr/>
            </p:nvSpPr>
            <p:spPr bwMode="gray">
              <a:xfrm>
                <a:off x="5511116" y="4965605"/>
                <a:ext cx="802476"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10" name="Line 23"/>
              <p:cNvSpPr>
                <a:spLocks noChangeShapeType="1"/>
              </p:cNvSpPr>
              <p:nvPr/>
            </p:nvSpPr>
            <p:spPr bwMode="gray">
              <a:xfrm>
                <a:off x="5511116" y="4686552"/>
                <a:ext cx="802476" cy="0"/>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11" name="Line 26"/>
              <p:cNvSpPr>
                <a:spLocks noChangeShapeType="1"/>
              </p:cNvSpPr>
              <p:nvPr/>
            </p:nvSpPr>
            <p:spPr bwMode="gray">
              <a:xfrm flipV="1">
                <a:off x="6313592" y="3939539"/>
                <a:ext cx="0" cy="467958"/>
              </a:xfrm>
              <a:prstGeom prst="line">
                <a:avLst/>
              </a:prstGeom>
              <a:noFill/>
              <a:ln w="19050">
                <a:solidFill>
                  <a:schemeClr val="tx1"/>
                </a:solidFill>
                <a:round/>
                <a:headEnd/>
                <a:tailEnd/>
              </a:ln>
            </p:spPr>
            <p:txBody>
              <a:bodyPr/>
              <a:lstStyle/>
              <a:p>
                <a:endParaRPr lang="en-US">
                  <a:solidFill>
                    <a:srgbClr val="000000"/>
                  </a:solidFill>
                </a:endParaRPr>
              </a:p>
            </p:txBody>
          </p:sp>
          <p:sp>
            <p:nvSpPr>
              <p:cNvPr id="12" name="Line 27"/>
              <p:cNvSpPr>
                <a:spLocks noChangeShapeType="1"/>
              </p:cNvSpPr>
              <p:nvPr/>
            </p:nvSpPr>
            <p:spPr bwMode="gray">
              <a:xfrm flipV="1">
                <a:off x="6313592" y="4965604"/>
                <a:ext cx="0" cy="558895"/>
              </a:xfrm>
              <a:prstGeom prst="line">
                <a:avLst/>
              </a:prstGeom>
              <a:noFill/>
              <a:ln w="19050">
                <a:solidFill>
                  <a:schemeClr val="tx1"/>
                </a:solidFill>
                <a:round/>
                <a:headEnd/>
                <a:tailEnd/>
              </a:ln>
            </p:spPr>
            <p:txBody>
              <a:bodyPr/>
              <a:lstStyle/>
              <a:p>
                <a:endParaRPr lang="en-US">
                  <a:solidFill>
                    <a:srgbClr val="000000"/>
                  </a:solidFill>
                </a:endParaRPr>
              </a:p>
            </p:txBody>
          </p:sp>
          <p:sp>
            <p:nvSpPr>
              <p:cNvPr id="13" name="Line 28"/>
              <p:cNvSpPr>
                <a:spLocks noChangeShapeType="1"/>
              </p:cNvSpPr>
              <p:nvPr/>
            </p:nvSpPr>
            <p:spPr bwMode="gray">
              <a:xfrm flipV="1">
                <a:off x="6592697" y="3947159"/>
                <a:ext cx="0" cy="460339"/>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14" name="Line 29"/>
              <p:cNvSpPr>
                <a:spLocks noChangeShapeType="1"/>
              </p:cNvSpPr>
              <p:nvPr/>
            </p:nvSpPr>
            <p:spPr bwMode="gray">
              <a:xfrm flipV="1">
                <a:off x="6592697" y="4965605"/>
                <a:ext cx="0" cy="558106"/>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15" name="Line 30"/>
              <p:cNvSpPr>
                <a:spLocks noChangeShapeType="1"/>
              </p:cNvSpPr>
              <p:nvPr/>
            </p:nvSpPr>
            <p:spPr bwMode="gray">
              <a:xfrm>
                <a:off x="6895061" y="4409437"/>
                <a:ext cx="1035405"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16" name="Line 31"/>
              <p:cNvSpPr>
                <a:spLocks noChangeShapeType="1"/>
              </p:cNvSpPr>
              <p:nvPr/>
            </p:nvSpPr>
            <p:spPr bwMode="gray">
              <a:xfrm>
                <a:off x="6901766" y="4965605"/>
                <a:ext cx="1009650"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17" name="Line 32"/>
              <p:cNvSpPr>
                <a:spLocks noChangeShapeType="1"/>
              </p:cNvSpPr>
              <p:nvPr/>
            </p:nvSpPr>
            <p:spPr bwMode="gray">
              <a:xfrm>
                <a:off x="6895061" y="4686552"/>
                <a:ext cx="1006830" cy="0"/>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18" name="Line 59"/>
              <p:cNvSpPr>
                <a:spLocks noChangeShapeType="1"/>
              </p:cNvSpPr>
              <p:nvPr/>
            </p:nvSpPr>
            <p:spPr bwMode="gray">
              <a:xfrm flipV="1">
                <a:off x="6895061" y="3923111"/>
                <a:ext cx="0" cy="486325"/>
              </a:xfrm>
              <a:prstGeom prst="line">
                <a:avLst/>
              </a:prstGeom>
              <a:noFill/>
              <a:ln w="19050">
                <a:solidFill>
                  <a:schemeClr val="tx1"/>
                </a:solidFill>
                <a:round/>
                <a:headEnd/>
                <a:tailEnd/>
              </a:ln>
            </p:spPr>
            <p:txBody>
              <a:bodyPr/>
              <a:lstStyle/>
              <a:p>
                <a:endParaRPr lang="en-US">
                  <a:solidFill>
                    <a:srgbClr val="000000"/>
                  </a:solidFill>
                </a:endParaRPr>
              </a:p>
            </p:txBody>
          </p:sp>
          <p:sp>
            <p:nvSpPr>
              <p:cNvPr id="19" name="Line 60"/>
              <p:cNvSpPr>
                <a:spLocks noChangeShapeType="1"/>
              </p:cNvSpPr>
              <p:nvPr/>
            </p:nvSpPr>
            <p:spPr bwMode="gray">
              <a:xfrm flipV="1">
                <a:off x="6895061" y="4966780"/>
                <a:ext cx="0" cy="558867"/>
              </a:xfrm>
              <a:prstGeom prst="line">
                <a:avLst/>
              </a:prstGeom>
              <a:noFill/>
              <a:ln w="19050">
                <a:solidFill>
                  <a:schemeClr val="tx1"/>
                </a:solidFill>
                <a:round/>
                <a:headEnd/>
                <a:tailEnd/>
              </a:ln>
            </p:spPr>
            <p:txBody>
              <a:bodyPr/>
              <a:lstStyle/>
              <a:p>
                <a:endParaRPr lang="en-US">
                  <a:solidFill>
                    <a:srgbClr val="000000"/>
                  </a:solidFill>
                </a:endParaRPr>
              </a:p>
            </p:txBody>
          </p:sp>
        </p:grpSp>
        <p:sp>
          <p:nvSpPr>
            <p:cNvPr id="20" name="Rectangle 15"/>
            <p:cNvSpPr>
              <a:spLocks noChangeArrowheads="1"/>
            </p:cNvSpPr>
            <p:nvPr/>
          </p:nvSpPr>
          <p:spPr bwMode="gray">
            <a:xfrm>
              <a:off x="6396811" y="2990808"/>
              <a:ext cx="546580" cy="186035"/>
            </a:xfrm>
            <a:prstGeom prst="rect">
              <a:avLst/>
            </a:prstGeom>
            <a:solidFill>
              <a:schemeClr val="accent2">
                <a:lumMod val="40000"/>
                <a:lumOff val="60000"/>
              </a:schemeClr>
            </a:solidFill>
            <a:ln w="19050">
              <a:solidFill>
                <a:schemeClr val="tx1"/>
              </a:solidFill>
              <a:miter lim="800000"/>
              <a:headEnd/>
              <a:tailEnd/>
            </a:ln>
          </p:spPr>
          <p:txBody>
            <a:bodyPr wrap="none" anchor="ctr"/>
            <a:lstStyle/>
            <a:p>
              <a:pPr algn="ctr"/>
              <a:r>
                <a:rPr lang="en-US" sz="1000" dirty="0" smtClean="0">
                  <a:solidFill>
                    <a:srgbClr val="000000"/>
                  </a:solidFill>
                  <a:latin typeface="Tahoma"/>
                </a:rPr>
                <a:t>Bus</a:t>
              </a:r>
              <a:endParaRPr lang="en-US" sz="1000" dirty="0">
                <a:solidFill>
                  <a:srgbClr val="000000"/>
                </a:solidFill>
                <a:latin typeface="Tahoma"/>
              </a:endParaRPr>
            </a:p>
          </p:txBody>
        </p:sp>
        <p:sp>
          <p:nvSpPr>
            <p:cNvPr id="22" name="Isosceles Triangle 21"/>
            <p:cNvSpPr/>
            <p:nvPr/>
          </p:nvSpPr>
          <p:spPr bwMode="gray">
            <a:xfrm>
              <a:off x="6853799" y="3244170"/>
              <a:ext cx="192856" cy="166255"/>
            </a:xfrm>
            <a:prstGeom prst="triangle">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nvGrpSpPr>
            <p:cNvPr id="23" name="Group 22"/>
            <p:cNvGrpSpPr/>
            <p:nvPr/>
          </p:nvGrpSpPr>
          <p:grpSpPr bwMode="gray">
            <a:xfrm>
              <a:off x="3920310" y="2144664"/>
              <a:ext cx="2447925" cy="1602536"/>
              <a:chOff x="5482541" y="3923111"/>
              <a:chExt cx="2447925" cy="1602536"/>
            </a:xfrm>
          </p:grpSpPr>
          <p:sp>
            <p:nvSpPr>
              <p:cNvPr id="24" name="Rectangle 23"/>
              <p:cNvSpPr/>
              <p:nvPr/>
            </p:nvSpPr>
            <p:spPr bwMode="gray">
              <a:xfrm rot="16200000">
                <a:off x="6431280" y="3463290"/>
                <a:ext cx="556260" cy="2430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5" name="Rectangle 24"/>
              <p:cNvSpPr/>
              <p:nvPr/>
            </p:nvSpPr>
            <p:spPr bwMode="gray">
              <a:xfrm>
                <a:off x="6332220" y="3954780"/>
                <a:ext cx="556260" cy="15544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6" name="Line 19"/>
              <p:cNvSpPr>
                <a:spLocks noChangeShapeType="1"/>
              </p:cNvSpPr>
              <p:nvPr/>
            </p:nvSpPr>
            <p:spPr bwMode="gray">
              <a:xfrm>
                <a:off x="5482541" y="4407499"/>
                <a:ext cx="831052"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27" name="Line 22"/>
              <p:cNvSpPr>
                <a:spLocks noChangeShapeType="1"/>
              </p:cNvSpPr>
              <p:nvPr/>
            </p:nvSpPr>
            <p:spPr bwMode="gray">
              <a:xfrm>
                <a:off x="5511116" y="4965605"/>
                <a:ext cx="802476"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28" name="Line 23"/>
              <p:cNvSpPr>
                <a:spLocks noChangeShapeType="1"/>
              </p:cNvSpPr>
              <p:nvPr/>
            </p:nvSpPr>
            <p:spPr bwMode="gray">
              <a:xfrm>
                <a:off x="5511116" y="4686552"/>
                <a:ext cx="802476" cy="0"/>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29" name="Line 26"/>
              <p:cNvSpPr>
                <a:spLocks noChangeShapeType="1"/>
              </p:cNvSpPr>
              <p:nvPr/>
            </p:nvSpPr>
            <p:spPr bwMode="gray">
              <a:xfrm flipV="1">
                <a:off x="6313592" y="3939539"/>
                <a:ext cx="0" cy="467958"/>
              </a:xfrm>
              <a:prstGeom prst="line">
                <a:avLst/>
              </a:prstGeom>
              <a:noFill/>
              <a:ln w="19050">
                <a:solidFill>
                  <a:schemeClr val="tx1"/>
                </a:solidFill>
                <a:round/>
                <a:headEnd/>
                <a:tailEnd/>
              </a:ln>
            </p:spPr>
            <p:txBody>
              <a:bodyPr/>
              <a:lstStyle/>
              <a:p>
                <a:endParaRPr lang="en-US">
                  <a:solidFill>
                    <a:srgbClr val="000000"/>
                  </a:solidFill>
                </a:endParaRPr>
              </a:p>
            </p:txBody>
          </p:sp>
          <p:sp>
            <p:nvSpPr>
              <p:cNvPr id="30" name="Line 27"/>
              <p:cNvSpPr>
                <a:spLocks noChangeShapeType="1"/>
              </p:cNvSpPr>
              <p:nvPr/>
            </p:nvSpPr>
            <p:spPr bwMode="gray">
              <a:xfrm flipV="1">
                <a:off x="6313592" y="4965604"/>
                <a:ext cx="0" cy="558895"/>
              </a:xfrm>
              <a:prstGeom prst="line">
                <a:avLst/>
              </a:prstGeom>
              <a:noFill/>
              <a:ln w="19050">
                <a:solidFill>
                  <a:schemeClr val="tx1"/>
                </a:solidFill>
                <a:round/>
                <a:headEnd/>
                <a:tailEnd/>
              </a:ln>
            </p:spPr>
            <p:txBody>
              <a:bodyPr/>
              <a:lstStyle/>
              <a:p>
                <a:endParaRPr lang="en-US">
                  <a:solidFill>
                    <a:srgbClr val="000000"/>
                  </a:solidFill>
                </a:endParaRPr>
              </a:p>
            </p:txBody>
          </p:sp>
          <p:sp>
            <p:nvSpPr>
              <p:cNvPr id="31" name="Line 28"/>
              <p:cNvSpPr>
                <a:spLocks noChangeShapeType="1"/>
              </p:cNvSpPr>
              <p:nvPr/>
            </p:nvSpPr>
            <p:spPr bwMode="gray">
              <a:xfrm flipV="1">
                <a:off x="6592697" y="3947159"/>
                <a:ext cx="0" cy="460339"/>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32" name="Line 29"/>
              <p:cNvSpPr>
                <a:spLocks noChangeShapeType="1"/>
              </p:cNvSpPr>
              <p:nvPr/>
            </p:nvSpPr>
            <p:spPr bwMode="gray">
              <a:xfrm flipV="1">
                <a:off x="6592697" y="4965605"/>
                <a:ext cx="0" cy="558106"/>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33" name="Line 30"/>
              <p:cNvSpPr>
                <a:spLocks noChangeShapeType="1"/>
              </p:cNvSpPr>
              <p:nvPr/>
            </p:nvSpPr>
            <p:spPr bwMode="gray">
              <a:xfrm>
                <a:off x="6895061" y="4409437"/>
                <a:ext cx="1035405"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34" name="Line 31"/>
              <p:cNvSpPr>
                <a:spLocks noChangeShapeType="1"/>
              </p:cNvSpPr>
              <p:nvPr/>
            </p:nvSpPr>
            <p:spPr bwMode="gray">
              <a:xfrm>
                <a:off x="6901766" y="4965605"/>
                <a:ext cx="1009650"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35" name="Line 32"/>
              <p:cNvSpPr>
                <a:spLocks noChangeShapeType="1"/>
              </p:cNvSpPr>
              <p:nvPr/>
            </p:nvSpPr>
            <p:spPr bwMode="gray">
              <a:xfrm>
                <a:off x="6895061" y="4686552"/>
                <a:ext cx="1006830" cy="0"/>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36" name="Line 59"/>
              <p:cNvSpPr>
                <a:spLocks noChangeShapeType="1"/>
              </p:cNvSpPr>
              <p:nvPr/>
            </p:nvSpPr>
            <p:spPr bwMode="gray">
              <a:xfrm flipV="1">
                <a:off x="6895061" y="3923111"/>
                <a:ext cx="0" cy="486325"/>
              </a:xfrm>
              <a:prstGeom prst="line">
                <a:avLst/>
              </a:prstGeom>
              <a:noFill/>
              <a:ln w="19050">
                <a:solidFill>
                  <a:schemeClr val="tx1"/>
                </a:solidFill>
                <a:round/>
                <a:headEnd/>
                <a:tailEnd/>
              </a:ln>
            </p:spPr>
            <p:txBody>
              <a:bodyPr/>
              <a:lstStyle/>
              <a:p>
                <a:endParaRPr lang="en-US">
                  <a:solidFill>
                    <a:srgbClr val="000000"/>
                  </a:solidFill>
                </a:endParaRPr>
              </a:p>
            </p:txBody>
          </p:sp>
          <p:sp>
            <p:nvSpPr>
              <p:cNvPr id="37" name="Line 60"/>
              <p:cNvSpPr>
                <a:spLocks noChangeShapeType="1"/>
              </p:cNvSpPr>
              <p:nvPr/>
            </p:nvSpPr>
            <p:spPr bwMode="gray">
              <a:xfrm flipV="1">
                <a:off x="6895061" y="4966780"/>
                <a:ext cx="0" cy="558867"/>
              </a:xfrm>
              <a:prstGeom prst="line">
                <a:avLst/>
              </a:prstGeom>
              <a:noFill/>
              <a:ln w="19050">
                <a:solidFill>
                  <a:schemeClr val="tx1"/>
                </a:solidFill>
                <a:round/>
                <a:headEnd/>
                <a:tailEnd/>
              </a:ln>
            </p:spPr>
            <p:txBody>
              <a:bodyPr/>
              <a:lstStyle/>
              <a:p>
                <a:endParaRPr lang="en-US">
                  <a:solidFill>
                    <a:srgbClr val="000000"/>
                  </a:solidFill>
                </a:endParaRPr>
              </a:p>
            </p:txBody>
          </p:sp>
        </p:grpSp>
        <p:grpSp>
          <p:nvGrpSpPr>
            <p:cNvPr id="38" name="Group 37"/>
            <p:cNvGrpSpPr/>
            <p:nvPr/>
          </p:nvGrpSpPr>
          <p:grpSpPr bwMode="gray">
            <a:xfrm>
              <a:off x="1523064" y="2143209"/>
              <a:ext cx="2447925" cy="1602536"/>
              <a:chOff x="5482541" y="3923111"/>
              <a:chExt cx="2447925" cy="1602536"/>
            </a:xfrm>
          </p:grpSpPr>
          <p:sp>
            <p:nvSpPr>
              <p:cNvPr id="39" name="Rectangle 38"/>
              <p:cNvSpPr/>
              <p:nvPr/>
            </p:nvSpPr>
            <p:spPr bwMode="gray">
              <a:xfrm rot="16200000">
                <a:off x="6431280" y="3463290"/>
                <a:ext cx="556260" cy="2430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0" name="Rectangle 39"/>
              <p:cNvSpPr/>
              <p:nvPr/>
            </p:nvSpPr>
            <p:spPr bwMode="gray">
              <a:xfrm>
                <a:off x="6332220" y="3954780"/>
                <a:ext cx="556260" cy="15544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1" name="Line 19"/>
              <p:cNvSpPr>
                <a:spLocks noChangeShapeType="1"/>
              </p:cNvSpPr>
              <p:nvPr/>
            </p:nvSpPr>
            <p:spPr bwMode="gray">
              <a:xfrm>
                <a:off x="5482541" y="4407499"/>
                <a:ext cx="831052"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42" name="Line 22"/>
              <p:cNvSpPr>
                <a:spLocks noChangeShapeType="1"/>
              </p:cNvSpPr>
              <p:nvPr/>
            </p:nvSpPr>
            <p:spPr bwMode="gray">
              <a:xfrm>
                <a:off x="5511116" y="4965605"/>
                <a:ext cx="802476"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43" name="Line 23"/>
              <p:cNvSpPr>
                <a:spLocks noChangeShapeType="1"/>
              </p:cNvSpPr>
              <p:nvPr/>
            </p:nvSpPr>
            <p:spPr bwMode="gray">
              <a:xfrm>
                <a:off x="5511116" y="4686552"/>
                <a:ext cx="802476" cy="0"/>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44" name="Line 26"/>
              <p:cNvSpPr>
                <a:spLocks noChangeShapeType="1"/>
              </p:cNvSpPr>
              <p:nvPr/>
            </p:nvSpPr>
            <p:spPr bwMode="gray">
              <a:xfrm flipV="1">
                <a:off x="6313592" y="3939539"/>
                <a:ext cx="0" cy="467958"/>
              </a:xfrm>
              <a:prstGeom prst="line">
                <a:avLst/>
              </a:prstGeom>
              <a:noFill/>
              <a:ln w="19050">
                <a:solidFill>
                  <a:schemeClr val="tx1"/>
                </a:solidFill>
                <a:round/>
                <a:headEnd/>
                <a:tailEnd/>
              </a:ln>
            </p:spPr>
            <p:txBody>
              <a:bodyPr/>
              <a:lstStyle/>
              <a:p>
                <a:endParaRPr lang="en-US">
                  <a:solidFill>
                    <a:srgbClr val="000000"/>
                  </a:solidFill>
                </a:endParaRPr>
              </a:p>
            </p:txBody>
          </p:sp>
          <p:sp>
            <p:nvSpPr>
              <p:cNvPr id="45" name="Line 27"/>
              <p:cNvSpPr>
                <a:spLocks noChangeShapeType="1"/>
              </p:cNvSpPr>
              <p:nvPr/>
            </p:nvSpPr>
            <p:spPr bwMode="gray">
              <a:xfrm flipV="1">
                <a:off x="6313592" y="4965604"/>
                <a:ext cx="0" cy="558895"/>
              </a:xfrm>
              <a:prstGeom prst="line">
                <a:avLst/>
              </a:prstGeom>
              <a:noFill/>
              <a:ln w="19050">
                <a:solidFill>
                  <a:schemeClr val="tx1"/>
                </a:solidFill>
                <a:round/>
                <a:headEnd/>
                <a:tailEnd/>
              </a:ln>
            </p:spPr>
            <p:txBody>
              <a:bodyPr/>
              <a:lstStyle/>
              <a:p>
                <a:endParaRPr lang="en-US">
                  <a:solidFill>
                    <a:srgbClr val="000000"/>
                  </a:solidFill>
                </a:endParaRPr>
              </a:p>
            </p:txBody>
          </p:sp>
          <p:sp>
            <p:nvSpPr>
              <p:cNvPr id="46" name="Line 28"/>
              <p:cNvSpPr>
                <a:spLocks noChangeShapeType="1"/>
              </p:cNvSpPr>
              <p:nvPr/>
            </p:nvSpPr>
            <p:spPr bwMode="gray">
              <a:xfrm flipV="1">
                <a:off x="6592697" y="3947159"/>
                <a:ext cx="0" cy="460339"/>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47" name="Line 29"/>
              <p:cNvSpPr>
                <a:spLocks noChangeShapeType="1"/>
              </p:cNvSpPr>
              <p:nvPr/>
            </p:nvSpPr>
            <p:spPr bwMode="gray">
              <a:xfrm flipV="1">
                <a:off x="6592697" y="4965605"/>
                <a:ext cx="0" cy="558106"/>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48" name="Line 30"/>
              <p:cNvSpPr>
                <a:spLocks noChangeShapeType="1"/>
              </p:cNvSpPr>
              <p:nvPr/>
            </p:nvSpPr>
            <p:spPr bwMode="gray">
              <a:xfrm>
                <a:off x="6895061" y="4409437"/>
                <a:ext cx="1035405"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49" name="Line 31"/>
              <p:cNvSpPr>
                <a:spLocks noChangeShapeType="1"/>
              </p:cNvSpPr>
              <p:nvPr/>
            </p:nvSpPr>
            <p:spPr bwMode="gray">
              <a:xfrm>
                <a:off x="6901766" y="4965605"/>
                <a:ext cx="1009650"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50" name="Line 32"/>
              <p:cNvSpPr>
                <a:spLocks noChangeShapeType="1"/>
              </p:cNvSpPr>
              <p:nvPr/>
            </p:nvSpPr>
            <p:spPr bwMode="gray">
              <a:xfrm>
                <a:off x="6895061" y="4686552"/>
                <a:ext cx="1006830" cy="0"/>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51" name="Line 59"/>
              <p:cNvSpPr>
                <a:spLocks noChangeShapeType="1"/>
              </p:cNvSpPr>
              <p:nvPr/>
            </p:nvSpPr>
            <p:spPr bwMode="gray">
              <a:xfrm flipV="1">
                <a:off x="6895061" y="3923111"/>
                <a:ext cx="0" cy="486325"/>
              </a:xfrm>
              <a:prstGeom prst="line">
                <a:avLst/>
              </a:prstGeom>
              <a:noFill/>
              <a:ln w="19050">
                <a:solidFill>
                  <a:schemeClr val="tx1"/>
                </a:solidFill>
                <a:round/>
                <a:headEnd/>
                <a:tailEnd/>
              </a:ln>
            </p:spPr>
            <p:txBody>
              <a:bodyPr/>
              <a:lstStyle/>
              <a:p>
                <a:endParaRPr lang="en-US">
                  <a:solidFill>
                    <a:srgbClr val="000000"/>
                  </a:solidFill>
                </a:endParaRPr>
              </a:p>
            </p:txBody>
          </p:sp>
          <p:sp>
            <p:nvSpPr>
              <p:cNvPr id="52" name="Line 60"/>
              <p:cNvSpPr>
                <a:spLocks noChangeShapeType="1"/>
              </p:cNvSpPr>
              <p:nvPr/>
            </p:nvSpPr>
            <p:spPr bwMode="gray">
              <a:xfrm flipV="1">
                <a:off x="6895061" y="4966780"/>
                <a:ext cx="0" cy="558867"/>
              </a:xfrm>
              <a:prstGeom prst="line">
                <a:avLst/>
              </a:prstGeom>
              <a:noFill/>
              <a:ln w="19050">
                <a:solidFill>
                  <a:schemeClr val="tx1"/>
                </a:solidFill>
                <a:round/>
                <a:headEnd/>
                <a:tailEnd/>
              </a:ln>
            </p:spPr>
            <p:txBody>
              <a:bodyPr/>
              <a:lstStyle/>
              <a:p>
                <a:endParaRPr lang="en-US">
                  <a:solidFill>
                    <a:srgbClr val="000000"/>
                  </a:solidFill>
                </a:endParaRPr>
              </a:p>
            </p:txBody>
          </p:sp>
        </p:grpSp>
        <p:sp>
          <p:nvSpPr>
            <p:cNvPr id="62" name="Rectangle 15"/>
            <p:cNvSpPr>
              <a:spLocks noChangeArrowheads="1"/>
            </p:cNvSpPr>
            <p:nvPr/>
          </p:nvSpPr>
          <p:spPr bwMode="gray">
            <a:xfrm>
              <a:off x="1613668" y="3000286"/>
              <a:ext cx="546580" cy="186035"/>
            </a:xfrm>
            <a:prstGeom prst="rect">
              <a:avLst/>
            </a:prstGeom>
            <a:solidFill>
              <a:schemeClr val="accent2">
                <a:lumMod val="40000"/>
                <a:lumOff val="60000"/>
              </a:schemeClr>
            </a:solidFill>
            <a:ln w="19050">
              <a:solidFill>
                <a:schemeClr val="tx1"/>
              </a:solidFill>
              <a:miter lim="800000"/>
              <a:headEnd/>
              <a:tailEnd/>
            </a:ln>
          </p:spPr>
          <p:txBody>
            <a:bodyPr wrap="none" anchor="ctr"/>
            <a:lstStyle/>
            <a:p>
              <a:pPr algn="ctr"/>
              <a:r>
                <a:rPr lang="en-US" sz="1000" dirty="0" smtClean="0">
                  <a:solidFill>
                    <a:srgbClr val="000000"/>
                  </a:solidFill>
                  <a:latin typeface="Tahoma"/>
                </a:rPr>
                <a:t>Bus</a:t>
              </a:r>
              <a:endParaRPr lang="en-US" sz="1000" dirty="0">
                <a:solidFill>
                  <a:srgbClr val="000000"/>
                </a:solidFill>
                <a:latin typeface="Tahoma"/>
              </a:endParaRPr>
            </a:p>
          </p:txBody>
        </p:sp>
        <p:sp>
          <p:nvSpPr>
            <p:cNvPr id="64" name="Isosceles Triangle 63"/>
            <p:cNvSpPr/>
            <p:nvPr/>
          </p:nvSpPr>
          <p:spPr bwMode="gray">
            <a:xfrm>
              <a:off x="2070656" y="3253648"/>
              <a:ext cx="192856" cy="166255"/>
            </a:xfrm>
            <a:prstGeom prst="triangle">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cxnSp>
          <p:nvCxnSpPr>
            <p:cNvPr id="66" name="Straight Arrow Connector 65"/>
            <p:cNvCxnSpPr/>
            <p:nvPr/>
          </p:nvCxnSpPr>
          <p:spPr>
            <a:xfrm>
              <a:off x="2263512" y="3320084"/>
              <a:ext cx="4569400" cy="16691"/>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86400" name="TextBox 486399"/>
            <p:cNvSpPr txBox="1"/>
            <p:nvPr/>
          </p:nvSpPr>
          <p:spPr>
            <a:xfrm>
              <a:off x="3948885" y="3305701"/>
              <a:ext cx="866378" cy="369332"/>
            </a:xfrm>
            <a:prstGeom prst="rect">
              <a:avLst/>
            </a:prstGeom>
            <a:noFill/>
          </p:spPr>
          <p:txBody>
            <a:bodyPr wrap="square" rtlCol="0">
              <a:spAutoFit/>
            </a:bodyPr>
            <a:lstStyle/>
            <a:p>
              <a:r>
                <a:rPr lang="en-US" dirty="0">
                  <a:solidFill>
                    <a:srgbClr val="000000"/>
                  </a:solidFill>
                </a:rPr>
                <a:t>8</a:t>
              </a:r>
              <a:r>
                <a:rPr lang="en-US" dirty="0" smtClean="0">
                  <a:solidFill>
                    <a:srgbClr val="000000"/>
                  </a:solidFill>
                </a:rPr>
                <a:t>00 </a:t>
              </a:r>
              <a:r>
                <a:rPr lang="en-US" dirty="0" err="1" smtClean="0">
                  <a:solidFill>
                    <a:srgbClr val="000000"/>
                  </a:solidFill>
                </a:rPr>
                <a:t>ft</a:t>
              </a:r>
              <a:endParaRPr lang="en-US" dirty="0">
                <a:solidFill>
                  <a:srgbClr val="000000"/>
                </a:solidFill>
              </a:endParaRPr>
            </a:p>
          </p:txBody>
        </p:sp>
      </p:grpSp>
    </p:spTree>
    <p:custDataLst>
      <p:tags r:id="rId1"/>
    </p:custDataLst>
    <p:extLst>
      <p:ext uri="{BB962C8B-B14F-4D97-AF65-F5344CB8AC3E}">
        <p14:creationId xmlns:p14="http://schemas.microsoft.com/office/powerpoint/2010/main" val="400875112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Rectangle 2"/>
          <p:cNvSpPr>
            <a:spLocks noGrp="1" noChangeArrowheads="1"/>
          </p:cNvSpPr>
          <p:nvPr>
            <p:ph type="title"/>
          </p:nvPr>
        </p:nvSpPr>
        <p:spPr/>
        <p:txBody>
          <a:bodyPr/>
          <a:lstStyle/>
          <a:p>
            <a:r>
              <a:rPr lang="en-US" altLang="en-US" dirty="0" smtClean="0"/>
              <a:t>Step </a:t>
            </a:r>
            <a:r>
              <a:rPr lang="en-US" altLang="en-US" dirty="0"/>
              <a:t>6</a:t>
            </a:r>
            <a:r>
              <a:rPr lang="en-US" altLang="en-US" dirty="0" smtClean="0"/>
              <a:t>: Adjust for Bus Congestion</a:t>
            </a:r>
            <a:endParaRPr lang="en-US" altLang="en-US" dirty="0"/>
          </a:p>
        </p:txBody>
      </p:sp>
      <p:sp>
        <p:nvSpPr>
          <p:cNvPr id="486403" name="Rectangle 3"/>
          <p:cNvSpPr>
            <a:spLocks noGrp="1" noChangeArrowheads="1"/>
          </p:cNvSpPr>
          <p:nvPr>
            <p:ph idx="1"/>
          </p:nvPr>
        </p:nvSpPr>
        <p:spPr/>
        <p:txBody>
          <a:bodyPr/>
          <a:lstStyle/>
          <a:p>
            <a:r>
              <a:rPr lang="en-US" altLang="en-US" dirty="0" smtClean="0"/>
              <a:t>As the number of buses using a lane </a:t>
            </a:r>
            <a:br>
              <a:rPr lang="en-US" altLang="en-US" dirty="0" smtClean="0"/>
            </a:br>
            <a:r>
              <a:rPr lang="en-US" altLang="en-US" dirty="0" smtClean="0"/>
              <a:t>increases, there is a greater </a:t>
            </a:r>
            <a:br>
              <a:rPr lang="en-US" altLang="en-US" dirty="0" smtClean="0"/>
            </a:br>
            <a:r>
              <a:rPr lang="en-US" altLang="en-US" dirty="0" smtClean="0"/>
              <a:t>probability that one bus will </a:t>
            </a:r>
            <a:br>
              <a:rPr lang="en-US" altLang="en-US" dirty="0" smtClean="0"/>
            </a:br>
            <a:r>
              <a:rPr lang="en-US" altLang="en-US" dirty="0" smtClean="0"/>
              <a:t>delay </a:t>
            </a:r>
            <a:r>
              <a:rPr lang="en-US" altLang="en-US" dirty="0" smtClean="0"/>
              <a:t>another</a:t>
            </a:r>
            <a:endParaRPr lang="en-US" altLang="en-US" dirty="0" smtClean="0"/>
          </a:p>
        </p:txBody>
      </p:sp>
      <p:grpSp>
        <p:nvGrpSpPr>
          <p:cNvPr id="5" name="Group 4"/>
          <p:cNvGrpSpPr/>
          <p:nvPr/>
        </p:nvGrpSpPr>
        <p:grpSpPr>
          <a:xfrm>
            <a:off x="7017855" y="1669955"/>
            <a:ext cx="1999427" cy="1826067"/>
            <a:chOff x="1694980" y="1628079"/>
            <a:chExt cx="5742884" cy="5244946"/>
          </a:xfrm>
        </p:grpSpPr>
        <p:sp>
          <p:nvSpPr>
            <p:cNvPr id="6" name="Flowchart: Process 5"/>
            <p:cNvSpPr/>
            <p:nvPr/>
          </p:nvSpPr>
          <p:spPr>
            <a:xfrm>
              <a:off x="2285998" y="1628079"/>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1: Define the Facility</a:t>
              </a:r>
              <a:endParaRPr lang="en-US" sz="400" dirty="0">
                <a:solidFill>
                  <a:srgbClr val="000000"/>
                </a:solidFill>
              </a:endParaRPr>
            </a:p>
          </p:txBody>
        </p:sp>
        <p:sp>
          <p:nvSpPr>
            <p:cNvPr id="7" name="Flowchart: Process 6"/>
            <p:cNvSpPr/>
            <p:nvPr/>
          </p:nvSpPr>
          <p:spPr>
            <a:xfrm>
              <a:off x="2285998" y="281635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3: Determine Section Maximum Capacity</a:t>
              </a:r>
              <a:endParaRPr lang="en-US" sz="400" dirty="0">
                <a:solidFill>
                  <a:srgbClr val="000000"/>
                </a:solidFill>
              </a:endParaRPr>
            </a:p>
          </p:txBody>
        </p:sp>
        <p:sp>
          <p:nvSpPr>
            <p:cNvPr id="8" name="Flowchart: Process 7"/>
            <p:cNvSpPr/>
            <p:nvPr/>
          </p:nvSpPr>
          <p:spPr>
            <a:xfrm>
              <a:off x="2285997" y="2222815"/>
              <a:ext cx="5151866"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2: Gather Input Data</a:t>
              </a:r>
              <a:endParaRPr lang="en-US" sz="400" dirty="0">
                <a:solidFill>
                  <a:srgbClr val="000000"/>
                </a:solidFill>
              </a:endParaRPr>
            </a:p>
          </p:txBody>
        </p:sp>
        <p:sp>
          <p:nvSpPr>
            <p:cNvPr id="9" name="Flowchart: Process 8"/>
            <p:cNvSpPr/>
            <p:nvPr/>
          </p:nvSpPr>
          <p:spPr>
            <a:xfrm>
              <a:off x="2285998" y="3410712"/>
              <a:ext cx="5151866"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4: Determine Base Bus Running Time Rate</a:t>
              </a:r>
              <a:endParaRPr lang="en-US" sz="400" dirty="0">
                <a:solidFill>
                  <a:srgbClr val="000000"/>
                </a:solidFill>
              </a:endParaRPr>
            </a:p>
          </p:txBody>
        </p:sp>
        <p:sp>
          <p:nvSpPr>
            <p:cNvPr id="10" name="Flowchart: Process 9"/>
            <p:cNvSpPr/>
            <p:nvPr/>
          </p:nvSpPr>
          <p:spPr>
            <a:xfrm>
              <a:off x="2285998" y="400507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5: Adjust for Skip-Stop Operation</a:t>
              </a:r>
              <a:endParaRPr lang="en-US" sz="400" dirty="0">
                <a:solidFill>
                  <a:srgbClr val="000000"/>
                </a:solidFill>
              </a:endParaRPr>
            </a:p>
          </p:txBody>
        </p:sp>
        <p:sp>
          <p:nvSpPr>
            <p:cNvPr id="11" name="Flowchart: Process 10"/>
            <p:cNvSpPr/>
            <p:nvPr/>
          </p:nvSpPr>
          <p:spPr>
            <a:xfrm>
              <a:off x="2285998" y="4599432"/>
              <a:ext cx="5151865" cy="365760"/>
            </a:xfrm>
            <a:prstGeom prst="flowChartProcess">
              <a:avLst/>
            </a:prstGeom>
            <a:solidFill>
              <a:srgbClr val="6699FF"/>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6: Adjust for Bus Congestion</a:t>
              </a:r>
              <a:endParaRPr lang="en-US" sz="400" dirty="0">
                <a:solidFill>
                  <a:srgbClr val="000000"/>
                </a:solidFill>
              </a:endParaRPr>
            </a:p>
          </p:txBody>
        </p:sp>
        <p:sp>
          <p:nvSpPr>
            <p:cNvPr id="12" name="Flowchart: Process 11"/>
            <p:cNvSpPr/>
            <p:nvPr/>
          </p:nvSpPr>
          <p:spPr>
            <a:xfrm>
              <a:off x="2285998" y="638251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8: Determine Average Facility Speed</a:t>
              </a:r>
              <a:endParaRPr lang="en-US" sz="400" dirty="0">
                <a:solidFill>
                  <a:srgbClr val="000000"/>
                </a:solidFill>
              </a:endParaRPr>
            </a:p>
          </p:txBody>
        </p:sp>
        <p:sp>
          <p:nvSpPr>
            <p:cNvPr id="13" name="Flowchart: Process 12"/>
            <p:cNvSpPr/>
            <p:nvPr/>
          </p:nvSpPr>
          <p:spPr>
            <a:xfrm>
              <a:off x="2941245" y="5762493"/>
              <a:ext cx="38404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Final section on facility?</a:t>
              </a:r>
              <a:endParaRPr lang="en-US" sz="400" dirty="0">
                <a:solidFill>
                  <a:srgbClr val="000000"/>
                </a:solidFill>
              </a:endParaRPr>
            </a:p>
          </p:txBody>
        </p:sp>
        <p:cxnSp>
          <p:nvCxnSpPr>
            <p:cNvPr id="14" name="Elbow Connector 13"/>
            <p:cNvCxnSpPr>
              <a:stCxn id="13" idx="1"/>
              <a:endCxn id="9" idx="1"/>
            </p:cNvCxnSpPr>
            <p:nvPr/>
          </p:nvCxnSpPr>
          <p:spPr>
            <a:xfrm rot="10800000">
              <a:off x="2285999" y="3593593"/>
              <a:ext cx="655247" cy="2351781"/>
            </a:xfrm>
            <a:prstGeom prst="bentConnector3">
              <a:avLst>
                <a:gd name="adj1" fmla="val 189347"/>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6" idx="2"/>
              <a:endCxn id="8" idx="0"/>
            </p:cNvCxnSpPr>
            <p:nvPr/>
          </p:nvCxnSpPr>
          <p:spPr>
            <a:xfrm flipH="1">
              <a:off x="4861930" y="1993839"/>
              <a:ext cx="1" cy="228976"/>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8" idx="2"/>
              <a:endCxn id="7" idx="0"/>
            </p:cNvCxnSpPr>
            <p:nvPr/>
          </p:nvCxnSpPr>
          <p:spPr>
            <a:xfrm>
              <a:off x="4861930" y="2588575"/>
              <a:ext cx="1" cy="227777"/>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7" idx="2"/>
              <a:endCxn id="9" idx="0"/>
            </p:cNvCxnSpPr>
            <p:nvPr/>
          </p:nvCxnSpPr>
          <p:spPr>
            <a:xfrm>
              <a:off x="4861931" y="318211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9" idx="2"/>
              <a:endCxn id="10" idx="0"/>
            </p:cNvCxnSpPr>
            <p:nvPr/>
          </p:nvCxnSpPr>
          <p:spPr>
            <a:xfrm>
              <a:off x="4861931" y="377647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0" idx="2"/>
              <a:endCxn id="11" idx="0"/>
            </p:cNvCxnSpPr>
            <p:nvPr/>
          </p:nvCxnSpPr>
          <p:spPr>
            <a:xfrm>
              <a:off x="4861931" y="437083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3" idx="2"/>
            </p:cNvCxnSpPr>
            <p:nvPr/>
          </p:nvCxnSpPr>
          <p:spPr>
            <a:xfrm flipH="1">
              <a:off x="4860443" y="6128253"/>
              <a:ext cx="1042"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694980" y="5591203"/>
              <a:ext cx="918639" cy="442007"/>
            </a:xfrm>
            <a:prstGeom prst="rect">
              <a:avLst/>
            </a:prstGeom>
            <a:noFill/>
          </p:spPr>
          <p:txBody>
            <a:bodyPr wrap="square" rtlCol="0">
              <a:spAutoFit/>
            </a:bodyPr>
            <a:lstStyle/>
            <a:p>
              <a:r>
                <a:rPr lang="en-US" sz="400" dirty="0" smtClean="0">
                  <a:solidFill>
                    <a:srgbClr val="000000"/>
                  </a:solidFill>
                  <a:latin typeface="+mn-lt"/>
                </a:rPr>
                <a:t>No</a:t>
              </a:r>
              <a:endParaRPr lang="en-US" sz="400" dirty="0">
                <a:solidFill>
                  <a:srgbClr val="000000"/>
                </a:solidFill>
                <a:latin typeface="+mn-lt"/>
              </a:endParaRPr>
            </a:p>
          </p:txBody>
        </p:sp>
        <p:sp>
          <p:nvSpPr>
            <p:cNvPr id="22" name="TextBox 21"/>
            <p:cNvSpPr txBox="1"/>
            <p:nvPr/>
          </p:nvSpPr>
          <p:spPr>
            <a:xfrm>
              <a:off x="4828032" y="6077411"/>
              <a:ext cx="657921" cy="795614"/>
            </a:xfrm>
            <a:prstGeom prst="rect">
              <a:avLst/>
            </a:prstGeom>
            <a:noFill/>
          </p:spPr>
          <p:txBody>
            <a:bodyPr wrap="square" rtlCol="0">
              <a:spAutoFit/>
            </a:bodyPr>
            <a:lstStyle/>
            <a:p>
              <a:r>
                <a:rPr lang="en-US" sz="400" dirty="0" smtClean="0">
                  <a:solidFill>
                    <a:srgbClr val="000000"/>
                  </a:solidFill>
                  <a:latin typeface="+mn-lt"/>
                </a:rPr>
                <a:t>Yes</a:t>
              </a:r>
              <a:endParaRPr lang="en-US" sz="400" dirty="0">
                <a:solidFill>
                  <a:srgbClr val="000000"/>
                </a:solidFill>
                <a:latin typeface="+mn-lt"/>
              </a:endParaRPr>
            </a:p>
          </p:txBody>
        </p:sp>
        <p:sp>
          <p:nvSpPr>
            <p:cNvPr id="23" name="Flowchart: Process 22"/>
            <p:cNvSpPr/>
            <p:nvPr/>
          </p:nvSpPr>
          <p:spPr>
            <a:xfrm>
              <a:off x="2285998" y="5191991"/>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7: Determine Average Section Speed</a:t>
              </a:r>
              <a:endParaRPr lang="en-US" sz="400" dirty="0">
                <a:solidFill>
                  <a:srgbClr val="000000"/>
                </a:solidFill>
              </a:endParaRPr>
            </a:p>
          </p:txBody>
        </p:sp>
        <p:cxnSp>
          <p:nvCxnSpPr>
            <p:cNvPr id="24" name="Straight Arrow Connector 23"/>
            <p:cNvCxnSpPr>
              <a:stCxn id="11" idx="2"/>
              <a:endCxn id="23" idx="0"/>
            </p:cNvCxnSpPr>
            <p:nvPr/>
          </p:nvCxnSpPr>
          <p:spPr>
            <a:xfrm>
              <a:off x="4861931" y="4965192"/>
              <a:ext cx="0" cy="226799"/>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23" idx="2"/>
              <a:endCxn id="13" idx="0"/>
            </p:cNvCxnSpPr>
            <p:nvPr/>
          </p:nvCxnSpPr>
          <p:spPr>
            <a:xfrm flipH="1">
              <a:off x="4861485" y="5557751"/>
              <a:ext cx="446" cy="204742"/>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89107293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Rectangle 2"/>
          <p:cNvSpPr>
            <a:spLocks noGrp="1" noChangeArrowheads="1"/>
          </p:cNvSpPr>
          <p:nvPr>
            <p:ph type="title"/>
          </p:nvPr>
        </p:nvSpPr>
        <p:spPr>
          <a:xfrm>
            <a:off x="457200" y="808038"/>
            <a:ext cx="8468436" cy="822325"/>
          </a:xfrm>
        </p:spPr>
        <p:txBody>
          <a:bodyPr/>
          <a:lstStyle/>
          <a:p>
            <a:r>
              <a:rPr lang="en-US" altLang="en-US" sz="3200" dirty="0" smtClean="0"/>
              <a:t>Step 7: Determine Average Section Speed</a:t>
            </a:r>
            <a:endParaRPr lang="en-US" altLang="en-US" sz="3200" dirty="0"/>
          </a:p>
        </p:txBody>
      </p:sp>
      <p:sp>
        <p:nvSpPr>
          <p:cNvPr id="486403" name="Rectangle 3"/>
          <p:cNvSpPr>
            <a:spLocks noGrp="1" noChangeArrowheads="1"/>
          </p:cNvSpPr>
          <p:nvPr>
            <p:ph idx="1"/>
          </p:nvPr>
        </p:nvSpPr>
        <p:spPr/>
        <p:txBody>
          <a:bodyPr/>
          <a:lstStyle/>
          <a:p>
            <a:r>
              <a:rPr lang="en-US" altLang="en-US" dirty="0" smtClean="0"/>
              <a:t>The base bus running time rate is </a:t>
            </a:r>
            <a:br>
              <a:rPr lang="en-US" altLang="en-US" dirty="0" smtClean="0"/>
            </a:br>
            <a:r>
              <a:rPr lang="en-US" altLang="en-US" dirty="0" smtClean="0"/>
              <a:t>divided by the skip-stop operation </a:t>
            </a:r>
            <a:br>
              <a:rPr lang="en-US" altLang="en-US" dirty="0" smtClean="0"/>
            </a:br>
            <a:r>
              <a:rPr lang="en-US" altLang="en-US" dirty="0" smtClean="0"/>
              <a:t>and bus-bus interference factors to </a:t>
            </a:r>
            <a:br>
              <a:rPr lang="en-US" altLang="en-US" dirty="0" smtClean="0"/>
            </a:br>
            <a:r>
              <a:rPr lang="en-US" altLang="en-US" dirty="0" smtClean="0"/>
              <a:t>produce the overall section running </a:t>
            </a:r>
            <a:br>
              <a:rPr lang="en-US" altLang="en-US" dirty="0" smtClean="0"/>
            </a:br>
            <a:r>
              <a:rPr lang="en-US" altLang="en-US" dirty="0" smtClean="0"/>
              <a:t>time rate</a:t>
            </a:r>
          </a:p>
          <a:p>
            <a:r>
              <a:rPr lang="en-US" altLang="en-US" dirty="0" smtClean="0"/>
              <a:t>This can be converted into a speed by dividing 60 by this number</a:t>
            </a:r>
          </a:p>
          <a:p>
            <a:endParaRPr lang="en-US" altLang="en-US" dirty="0" smtClean="0"/>
          </a:p>
        </p:txBody>
      </p:sp>
      <p:grpSp>
        <p:nvGrpSpPr>
          <p:cNvPr id="4" name="Group 3"/>
          <p:cNvGrpSpPr/>
          <p:nvPr/>
        </p:nvGrpSpPr>
        <p:grpSpPr>
          <a:xfrm>
            <a:off x="7017855" y="1669955"/>
            <a:ext cx="1999427" cy="1826067"/>
            <a:chOff x="1694980" y="1628079"/>
            <a:chExt cx="5742884" cy="5244946"/>
          </a:xfrm>
        </p:grpSpPr>
        <p:sp>
          <p:nvSpPr>
            <p:cNvPr id="5" name="Flowchart: Process 4"/>
            <p:cNvSpPr/>
            <p:nvPr/>
          </p:nvSpPr>
          <p:spPr>
            <a:xfrm>
              <a:off x="2285998" y="1628079"/>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1: Define the Facility</a:t>
              </a:r>
              <a:endParaRPr lang="en-US" sz="400" dirty="0">
                <a:solidFill>
                  <a:srgbClr val="000000"/>
                </a:solidFill>
              </a:endParaRPr>
            </a:p>
          </p:txBody>
        </p:sp>
        <p:sp>
          <p:nvSpPr>
            <p:cNvPr id="6" name="Flowchart: Process 5"/>
            <p:cNvSpPr/>
            <p:nvPr/>
          </p:nvSpPr>
          <p:spPr>
            <a:xfrm>
              <a:off x="2285998" y="281635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3: Determine Section Maximum Capacity</a:t>
              </a:r>
              <a:endParaRPr lang="en-US" sz="400" dirty="0">
                <a:solidFill>
                  <a:srgbClr val="000000"/>
                </a:solidFill>
              </a:endParaRPr>
            </a:p>
          </p:txBody>
        </p:sp>
        <p:sp>
          <p:nvSpPr>
            <p:cNvPr id="7" name="Flowchart: Process 6"/>
            <p:cNvSpPr/>
            <p:nvPr/>
          </p:nvSpPr>
          <p:spPr>
            <a:xfrm>
              <a:off x="2285997" y="2222815"/>
              <a:ext cx="5151866"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2: Gather Input Data</a:t>
              </a:r>
              <a:endParaRPr lang="en-US" sz="400" dirty="0">
                <a:solidFill>
                  <a:srgbClr val="000000"/>
                </a:solidFill>
              </a:endParaRPr>
            </a:p>
          </p:txBody>
        </p:sp>
        <p:sp>
          <p:nvSpPr>
            <p:cNvPr id="8" name="Flowchart: Process 7"/>
            <p:cNvSpPr/>
            <p:nvPr/>
          </p:nvSpPr>
          <p:spPr>
            <a:xfrm>
              <a:off x="2285998" y="3410712"/>
              <a:ext cx="5151866"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4: Determine Base Bus Running Time Rate</a:t>
              </a:r>
              <a:endParaRPr lang="en-US" sz="400" dirty="0">
                <a:solidFill>
                  <a:srgbClr val="000000"/>
                </a:solidFill>
              </a:endParaRPr>
            </a:p>
          </p:txBody>
        </p:sp>
        <p:sp>
          <p:nvSpPr>
            <p:cNvPr id="9" name="Flowchart: Process 8"/>
            <p:cNvSpPr/>
            <p:nvPr/>
          </p:nvSpPr>
          <p:spPr>
            <a:xfrm>
              <a:off x="2285998" y="400507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5: Adjust for Skip-Stop Operation</a:t>
              </a:r>
              <a:endParaRPr lang="en-US" sz="400" dirty="0">
                <a:solidFill>
                  <a:srgbClr val="000000"/>
                </a:solidFill>
              </a:endParaRPr>
            </a:p>
          </p:txBody>
        </p:sp>
        <p:sp>
          <p:nvSpPr>
            <p:cNvPr id="10" name="Flowchart: Process 9"/>
            <p:cNvSpPr/>
            <p:nvPr/>
          </p:nvSpPr>
          <p:spPr>
            <a:xfrm>
              <a:off x="2285998" y="459943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6: Adjust for Bus Congestion</a:t>
              </a:r>
              <a:endParaRPr lang="en-US" sz="400" dirty="0">
                <a:solidFill>
                  <a:srgbClr val="000000"/>
                </a:solidFill>
              </a:endParaRPr>
            </a:p>
          </p:txBody>
        </p:sp>
        <p:sp>
          <p:nvSpPr>
            <p:cNvPr id="11" name="Flowchart: Process 10"/>
            <p:cNvSpPr/>
            <p:nvPr/>
          </p:nvSpPr>
          <p:spPr>
            <a:xfrm>
              <a:off x="2285998" y="638251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8: Determine Average Facility Speed</a:t>
              </a:r>
              <a:endParaRPr lang="en-US" sz="400" dirty="0">
                <a:solidFill>
                  <a:srgbClr val="000000"/>
                </a:solidFill>
              </a:endParaRPr>
            </a:p>
          </p:txBody>
        </p:sp>
        <p:sp>
          <p:nvSpPr>
            <p:cNvPr id="12" name="Flowchart: Process 11"/>
            <p:cNvSpPr/>
            <p:nvPr/>
          </p:nvSpPr>
          <p:spPr>
            <a:xfrm>
              <a:off x="2941245" y="5762493"/>
              <a:ext cx="38404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Final section on facility?</a:t>
              </a:r>
              <a:endParaRPr lang="en-US" sz="400" dirty="0">
                <a:solidFill>
                  <a:srgbClr val="000000"/>
                </a:solidFill>
              </a:endParaRPr>
            </a:p>
          </p:txBody>
        </p:sp>
        <p:cxnSp>
          <p:nvCxnSpPr>
            <p:cNvPr id="13" name="Elbow Connector 12"/>
            <p:cNvCxnSpPr>
              <a:stCxn id="12" idx="1"/>
              <a:endCxn id="8" idx="1"/>
            </p:cNvCxnSpPr>
            <p:nvPr/>
          </p:nvCxnSpPr>
          <p:spPr>
            <a:xfrm rot="10800000">
              <a:off x="2285999" y="3593593"/>
              <a:ext cx="655247" cy="2351781"/>
            </a:xfrm>
            <a:prstGeom prst="bentConnector3">
              <a:avLst>
                <a:gd name="adj1" fmla="val 189347"/>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5" idx="2"/>
              <a:endCxn id="7" idx="0"/>
            </p:cNvCxnSpPr>
            <p:nvPr/>
          </p:nvCxnSpPr>
          <p:spPr>
            <a:xfrm flipH="1">
              <a:off x="4861930" y="1993839"/>
              <a:ext cx="1" cy="228976"/>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7" idx="2"/>
              <a:endCxn id="6" idx="0"/>
            </p:cNvCxnSpPr>
            <p:nvPr/>
          </p:nvCxnSpPr>
          <p:spPr>
            <a:xfrm>
              <a:off x="4861930" y="2588575"/>
              <a:ext cx="1" cy="227777"/>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6" idx="2"/>
              <a:endCxn id="8" idx="0"/>
            </p:cNvCxnSpPr>
            <p:nvPr/>
          </p:nvCxnSpPr>
          <p:spPr>
            <a:xfrm>
              <a:off x="4861931" y="318211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8" idx="2"/>
              <a:endCxn id="9" idx="0"/>
            </p:cNvCxnSpPr>
            <p:nvPr/>
          </p:nvCxnSpPr>
          <p:spPr>
            <a:xfrm>
              <a:off x="4861931" y="377647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9" idx="2"/>
              <a:endCxn id="10" idx="0"/>
            </p:cNvCxnSpPr>
            <p:nvPr/>
          </p:nvCxnSpPr>
          <p:spPr>
            <a:xfrm>
              <a:off x="4861931" y="437083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2" idx="2"/>
            </p:cNvCxnSpPr>
            <p:nvPr/>
          </p:nvCxnSpPr>
          <p:spPr>
            <a:xfrm flipH="1">
              <a:off x="4860443" y="6128253"/>
              <a:ext cx="1042"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694980" y="5591203"/>
              <a:ext cx="918639" cy="442007"/>
            </a:xfrm>
            <a:prstGeom prst="rect">
              <a:avLst/>
            </a:prstGeom>
            <a:noFill/>
          </p:spPr>
          <p:txBody>
            <a:bodyPr wrap="square" rtlCol="0">
              <a:spAutoFit/>
            </a:bodyPr>
            <a:lstStyle/>
            <a:p>
              <a:r>
                <a:rPr lang="en-US" sz="400" dirty="0" smtClean="0">
                  <a:solidFill>
                    <a:srgbClr val="000000"/>
                  </a:solidFill>
                  <a:latin typeface="+mn-lt"/>
                </a:rPr>
                <a:t>No</a:t>
              </a:r>
              <a:endParaRPr lang="en-US" sz="400" dirty="0">
                <a:solidFill>
                  <a:srgbClr val="000000"/>
                </a:solidFill>
                <a:latin typeface="+mn-lt"/>
              </a:endParaRPr>
            </a:p>
          </p:txBody>
        </p:sp>
        <p:sp>
          <p:nvSpPr>
            <p:cNvPr id="21" name="TextBox 20"/>
            <p:cNvSpPr txBox="1"/>
            <p:nvPr/>
          </p:nvSpPr>
          <p:spPr>
            <a:xfrm>
              <a:off x="4828032" y="6077411"/>
              <a:ext cx="657921" cy="795614"/>
            </a:xfrm>
            <a:prstGeom prst="rect">
              <a:avLst/>
            </a:prstGeom>
            <a:noFill/>
          </p:spPr>
          <p:txBody>
            <a:bodyPr wrap="square" rtlCol="0">
              <a:spAutoFit/>
            </a:bodyPr>
            <a:lstStyle/>
            <a:p>
              <a:r>
                <a:rPr lang="en-US" sz="400" dirty="0" smtClean="0">
                  <a:solidFill>
                    <a:srgbClr val="000000"/>
                  </a:solidFill>
                  <a:latin typeface="+mn-lt"/>
                </a:rPr>
                <a:t>Yes</a:t>
              </a:r>
              <a:endParaRPr lang="en-US" sz="400" dirty="0">
                <a:solidFill>
                  <a:srgbClr val="000000"/>
                </a:solidFill>
                <a:latin typeface="+mn-lt"/>
              </a:endParaRPr>
            </a:p>
          </p:txBody>
        </p:sp>
        <p:sp>
          <p:nvSpPr>
            <p:cNvPr id="22" name="Flowchart: Process 21"/>
            <p:cNvSpPr/>
            <p:nvPr/>
          </p:nvSpPr>
          <p:spPr>
            <a:xfrm>
              <a:off x="2285998" y="5191991"/>
              <a:ext cx="5151865" cy="365760"/>
            </a:xfrm>
            <a:prstGeom prst="flowChartProcess">
              <a:avLst/>
            </a:prstGeom>
            <a:solidFill>
              <a:srgbClr val="6699FF"/>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7: Determine Average Section Speed</a:t>
              </a:r>
              <a:endParaRPr lang="en-US" sz="400" dirty="0">
                <a:solidFill>
                  <a:srgbClr val="000000"/>
                </a:solidFill>
              </a:endParaRPr>
            </a:p>
          </p:txBody>
        </p:sp>
        <p:cxnSp>
          <p:nvCxnSpPr>
            <p:cNvPr id="23" name="Straight Arrow Connector 22"/>
            <p:cNvCxnSpPr>
              <a:stCxn id="10" idx="2"/>
              <a:endCxn id="22" idx="0"/>
            </p:cNvCxnSpPr>
            <p:nvPr/>
          </p:nvCxnSpPr>
          <p:spPr>
            <a:xfrm>
              <a:off x="4861931" y="4965192"/>
              <a:ext cx="0" cy="226799"/>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22" idx="2"/>
              <a:endCxn id="12" idx="0"/>
            </p:cNvCxnSpPr>
            <p:nvPr/>
          </p:nvCxnSpPr>
          <p:spPr>
            <a:xfrm flipH="1">
              <a:off x="4861485" y="5557751"/>
              <a:ext cx="446" cy="204742"/>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92514375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Rectangle 2"/>
          <p:cNvSpPr>
            <a:spLocks noGrp="1" noChangeArrowheads="1"/>
          </p:cNvSpPr>
          <p:nvPr>
            <p:ph type="title"/>
          </p:nvPr>
        </p:nvSpPr>
        <p:spPr/>
        <p:txBody>
          <a:bodyPr/>
          <a:lstStyle/>
          <a:p>
            <a:r>
              <a:rPr lang="en-US" altLang="en-US" sz="3200" dirty="0" smtClean="0"/>
              <a:t>Step 8: Determine Average Facility Speed</a:t>
            </a:r>
            <a:endParaRPr lang="en-US" altLang="en-US" sz="3200" dirty="0"/>
          </a:p>
        </p:txBody>
      </p:sp>
      <p:sp>
        <p:nvSpPr>
          <p:cNvPr id="486403" name="Rectangle 3"/>
          <p:cNvSpPr>
            <a:spLocks noGrp="1" noChangeArrowheads="1"/>
          </p:cNvSpPr>
          <p:nvPr>
            <p:ph idx="1"/>
          </p:nvPr>
        </p:nvSpPr>
        <p:spPr/>
        <p:txBody>
          <a:bodyPr/>
          <a:lstStyle/>
          <a:p>
            <a:r>
              <a:rPr lang="en-US" altLang="en-US" dirty="0" smtClean="0"/>
              <a:t>The travel time rates for each section </a:t>
            </a:r>
            <a:br>
              <a:rPr lang="en-US" altLang="en-US" dirty="0" smtClean="0"/>
            </a:br>
            <a:r>
              <a:rPr lang="en-US" altLang="en-US" dirty="0" smtClean="0"/>
              <a:t>are multiplied by the respective </a:t>
            </a:r>
            <a:br>
              <a:rPr lang="en-US" altLang="en-US" dirty="0" smtClean="0"/>
            </a:br>
            <a:r>
              <a:rPr lang="en-US" altLang="en-US" dirty="0" smtClean="0"/>
              <a:t>section lengths and then summed </a:t>
            </a:r>
            <a:br>
              <a:rPr lang="en-US" altLang="en-US" dirty="0" smtClean="0"/>
            </a:br>
            <a:r>
              <a:rPr lang="en-US" altLang="en-US" dirty="0" smtClean="0"/>
              <a:t>to produce a total travel time for </a:t>
            </a:r>
            <a:br>
              <a:rPr lang="en-US" altLang="en-US" dirty="0" smtClean="0"/>
            </a:br>
            <a:r>
              <a:rPr lang="en-US" altLang="en-US" dirty="0" smtClean="0"/>
              <a:t>the facility</a:t>
            </a:r>
          </a:p>
          <a:p>
            <a:r>
              <a:rPr lang="en-US" altLang="en-US" dirty="0" smtClean="0"/>
              <a:t>The average facility speed is the facility length divided by the facility travel time</a:t>
            </a:r>
          </a:p>
          <a:p>
            <a:endParaRPr lang="en-US" altLang="en-US" dirty="0" smtClean="0"/>
          </a:p>
        </p:txBody>
      </p:sp>
      <p:grpSp>
        <p:nvGrpSpPr>
          <p:cNvPr id="4" name="Group 3"/>
          <p:cNvGrpSpPr/>
          <p:nvPr/>
        </p:nvGrpSpPr>
        <p:grpSpPr>
          <a:xfrm>
            <a:off x="7017855" y="1669955"/>
            <a:ext cx="1999427" cy="1826067"/>
            <a:chOff x="1694980" y="1628079"/>
            <a:chExt cx="5742884" cy="5244946"/>
          </a:xfrm>
        </p:grpSpPr>
        <p:sp>
          <p:nvSpPr>
            <p:cNvPr id="5" name="Flowchart: Process 4"/>
            <p:cNvSpPr/>
            <p:nvPr/>
          </p:nvSpPr>
          <p:spPr>
            <a:xfrm>
              <a:off x="2285998" y="1628079"/>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1: Define the Facility</a:t>
              </a:r>
              <a:endParaRPr lang="en-US" sz="400" dirty="0">
                <a:solidFill>
                  <a:srgbClr val="000000"/>
                </a:solidFill>
              </a:endParaRPr>
            </a:p>
          </p:txBody>
        </p:sp>
        <p:sp>
          <p:nvSpPr>
            <p:cNvPr id="6" name="Flowchart: Process 5"/>
            <p:cNvSpPr/>
            <p:nvPr/>
          </p:nvSpPr>
          <p:spPr>
            <a:xfrm>
              <a:off x="2285998" y="281635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3: Determine Section Maximum Capacity</a:t>
              </a:r>
              <a:endParaRPr lang="en-US" sz="400" dirty="0">
                <a:solidFill>
                  <a:srgbClr val="000000"/>
                </a:solidFill>
              </a:endParaRPr>
            </a:p>
          </p:txBody>
        </p:sp>
        <p:sp>
          <p:nvSpPr>
            <p:cNvPr id="7" name="Flowchart: Process 6"/>
            <p:cNvSpPr/>
            <p:nvPr/>
          </p:nvSpPr>
          <p:spPr>
            <a:xfrm>
              <a:off x="2285997" y="2222815"/>
              <a:ext cx="5151866"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2: Gather Input Data</a:t>
              </a:r>
              <a:endParaRPr lang="en-US" sz="400" dirty="0">
                <a:solidFill>
                  <a:srgbClr val="000000"/>
                </a:solidFill>
              </a:endParaRPr>
            </a:p>
          </p:txBody>
        </p:sp>
        <p:sp>
          <p:nvSpPr>
            <p:cNvPr id="8" name="Flowchart: Process 7"/>
            <p:cNvSpPr/>
            <p:nvPr/>
          </p:nvSpPr>
          <p:spPr>
            <a:xfrm>
              <a:off x="2285998" y="3410712"/>
              <a:ext cx="5151866"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4: Determine Base Bus Running Time Rate</a:t>
              </a:r>
              <a:endParaRPr lang="en-US" sz="400" dirty="0">
                <a:solidFill>
                  <a:srgbClr val="000000"/>
                </a:solidFill>
              </a:endParaRPr>
            </a:p>
          </p:txBody>
        </p:sp>
        <p:sp>
          <p:nvSpPr>
            <p:cNvPr id="9" name="Flowchart: Process 8"/>
            <p:cNvSpPr/>
            <p:nvPr/>
          </p:nvSpPr>
          <p:spPr>
            <a:xfrm>
              <a:off x="2285998" y="400507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5: Adjust for Skip-Stop Operation</a:t>
              </a:r>
              <a:endParaRPr lang="en-US" sz="400" dirty="0">
                <a:solidFill>
                  <a:srgbClr val="000000"/>
                </a:solidFill>
              </a:endParaRPr>
            </a:p>
          </p:txBody>
        </p:sp>
        <p:sp>
          <p:nvSpPr>
            <p:cNvPr id="10" name="Flowchart: Process 9"/>
            <p:cNvSpPr/>
            <p:nvPr/>
          </p:nvSpPr>
          <p:spPr>
            <a:xfrm>
              <a:off x="2285998" y="4599432"/>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6: Adjust for Bus Congestion</a:t>
              </a:r>
              <a:endParaRPr lang="en-US" sz="400" dirty="0">
                <a:solidFill>
                  <a:srgbClr val="000000"/>
                </a:solidFill>
              </a:endParaRPr>
            </a:p>
          </p:txBody>
        </p:sp>
        <p:sp>
          <p:nvSpPr>
            <p:cNvPr id="11" name="Flowchart: Process 10"/>
            <p:cNvSpPr/>
            <p:nvPr/>
          </p:nvSpPr>
          <p:spPr>
            <a:xfrm>
              <a:off x="2285998" y="6382512"/>
              <a:ext cx="5151865" cy="365760"/>
            </a:xfrm>
            <a:prstGeom prst="flowChartProcess">
              <a:avLst/>
            </a:prstGeom>
            <a:solidFill>
              <a:srgbClr val="6699FF"/>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8: Determine Average Facility Speed</a:t>
              </a:r>
              <a:endParaRPr lang="en-US" sz="400" dirty="0">
                <a:solidFill>
                  <a:srgbClr val="000000"/>
                </a:solidFill>
              </a:endParaRPr>
            </a:p>
          </p:txBody>
        </p:sp>
        <p:sp>
          <p:nvSpPr>
            <p:cNvPr id="12" name="Flowchart: Process 11"/>
            <p:cNvSpPr/>
            <p:nvPr/>
          </p:nvSpPr>
          <p:spPr>
            <a:xfrm>
              <a:off x="2941245" y="5762493"/>
              <a:ext cx="3840480"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Final section on facility?</a:t>
              </a:r>
              <a:endParaRPr lang="en-US" sz="400" dirty="0">
                <a:solidFill>
                  <a:srgbClr val="000000"/>
                </a:solidFill>
              </a:endParaRPr>
            </a:p>
          </p:txBody>
        </p:sp>
        <p:cxnSp>
          <p:nvCxnSpPr>
            <p:cNvPr id="13" name="Elbow Connector 12"/>
            <p:cNvCxnSpPr>
              <a:stCxn id="12" idx="1"/>
              <a:endCxn id="8" idx="1"/>
            </p:cNvCxnSpPr>
            <p:nvPr/>
          </p:nvCxnSpPr>
          <p:spPr>
            <a:xfrm rot="10800000">
              <a:off x="2285999" y="3593593"/>
              <a:ext cx="655247" cy="2351781"/>
            </a:xfrm>
            <a:prstGeom prst="bentConnector3">
              <a:avLst>
                <a:gd name="adj1" fmla="val 189347"/>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5" idx="2"/>
              <a:endCxn id="7" idx="0"/>
            </p:cNvCxnSpPr>
            <p:nvPr/>
          </p:nvCxnSpPr>
          <p:spPr>
            <a:xfrm flipH="1">
              <a:off x="4861930" y="1993839"/>
              <a:ext cx="1" cy="228976"/>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7" idx="2"/>
              <a:endCxn id="6" idx="0"/>
            </p:cNvCxnSpPr>
            <p:nvPr/>
          </p:nvCxnSpPr>
          <p:spPr>
            <a:xfrm>
              <a:off x="4861930" y="2588575"/>
              <a:ext cx="1" cy="227777"/>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6" idx="2"/>
              <a:endCxn id="8" idx="0"/>
            </p:cNvCxnSpPr>
            <p:nvPr/>
          </p:nvCxnSpPr>
          <p:spPr>
            <a:xfrm>
              <a:off x="4861931" y="318211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8" idx="2"/>
              <a:endCxn id="9" idx="0"/>
            </p:cNvCxnSpPr>
            <p:nvPr/>
          </p:nvCxnSpPr>
          <p:spPr>
            <a:xfrm>
              <a:off x="4861931" y="377647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9" idx="2"/>
              <a:endCxn id="10" idx="0"/>
            </p:cNvCxnSpPr>
            <p:nvPr/>
          </p:nvCxnSpPr>
          <p:spPr>
            <a:xfrm>
              <a:off x="4861931" y="4370832"/>
              <a:ext cx="0"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2" idx="2"/>
            </p:cNvCxnSpPr>
            <p:nvPr/>
          </p:nvCxnSpPr>
          <p:spPr>
            <a:xfrm flipH="1">
              <a:off x="4860443" y="6128253"/>
              <a:ext cx="1042" cy="228600"/>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694980" y="5591203"/>
              <a:ext cx="918639" cy="442007"/>
            </a:xfrm>
            <a:prstGeom prst="rect">
              <a:avLst/>
            </a:prstGeom>
            <a:noFill/>
          </p:spPr>
          <p:txBody>
            <a:bodyPr wrap="square" rtlCol="0">
              <a:spAutoFit/>
            </a:bodyPr>
            <a:lstStyle/>
            <a:p>
              <a:r>
                <a:rPr lang="en-US" sz="400" dirty="0" smtClean="0">
                  <a:solidFill>
                    <a:srgbClr val="000000"/>
                  </a:solidFill>
                  <a:latin typeface="+mn-lt"/>
                </a:rPr>
                <a:t>No</a:t>
              </a:r>
              <a:endParaRPr lang="en-US" sz="400" dirty="0">
                <a:solidFill>
                  <a:srgbClr val="000000"/>
                </a:solidFill>
                <a:latin typeface="+mn-lt"/>
              </a:endParaRPr>
            </a:p>
          </p:txBody>
        </p:sp>
        <p:sp>
          <p:nvSpPr>
            <p:cNvPr id="21" name="TextBox 20"/>
            <p:cNvSpPr txBox="1"/>
            <p:nvPr/>
          </p:nvSpPr>
          <p:spPr>
            <a:xfrm>
              <a:off x="4828032" y="6077411"/>
              <a:ext cx="657921" cy="795614"/>
            </a:xfrm>
            <a:prstGeom prst="rect">
              <a:avLst/>
            </a:prstGeom>
            <a:noFill/>
          </p:spPr>
          <p:txBody>
            <a:bodyPr wrap="square" rtlCol="0">
              <a:spAutoFit/>
            </a:bodyPr>
            <a:lstStyle/>
            <a:p>
              <a:r>
                <a:rPr lang="en-US" sz="400" dirty="0" smtClean="0">
                  <a:solidFill>
                    <a:srgbClr val="000000"/>
                  </a:solidFill>
                  <a:latin typeface="+mn-lt"/>
                </a:rPr>
                <a:t>Yes</a:t>
              </a:r>
              <a:endParaRPr lang="en-US" sz="400" dirty="0">
                <a:solidFill>
                  <a:srgbClr val="000000"/>
                </a:solidFill>
                <a:latin typeface="+mn-lt"/>
              </a:endParaRPr>
            </a:p>
          </p:txBody>
        </p:sp>
        <p:sp>
          <p:nvSpPr>
            <p:cNvPr id="22" name="Flowchart: Process 21"/>
            <p:cNvSpPr/>
            <p:nvPr/>
          </p:nvSpPr>
          <p:spPr>
            <a:xfrm>
              <a:off x="2285998" y="5191991"/>
              <a:ext cx="5151865" cy="365760"/>
            </a:xfrm>
            <a:prstGeom prst="flowChartProcess">
              <a:avLst/>
            </a:prstGeom>
            <a:solidFill>
              <a:schemeClr val="bg1"/>
            </a:solid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400" dirty="0" smtClean="0">
                  <a:solidFill>
                    <a:srgbClr val="000000"/>
                  </a:solidFill>
                </a:rPr>
                <a:t>Step 7: Determine Average Section Speed</a:t>
              </a:r>
              <a:endParaRPr lang="en-US" sz="400" dirty="0">
                <a:solidFill>
                  <a:srgbClr val="000000"/>
                </a:solidFill>
              </a:endParaRPr>
            </a:p>
          </p:txBody>
        </p:sp>
        <p:cxnSp>
          <p:nvCxnSpPr>
            <p:cNvPr id="23" name="Straight Arrow Connector 22"/>
            <p:cNvCxnSpPr>
              <a:stCxn id="10" idx="2"/>
              <a:endCxn id="22" idx="0"/>
            </p:cNvCxnSpPr>
            <p:nvPr/>
          </p:nvCxnSpPr>
          <p:spPr>
            <a:xfrm>
              <a:off x="4861931" y="4965192"/>
              <a:ext cx="0" cy="226799"/>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22" idx="2"/>
              <a:endCxn id="12" idx="0"/>
            </p:cNvCxnSpPr>
            <p:nvPr/>
          </p:nvCxnSpPr>
          <p:spPr>
            <a:xfrm flipH="1">
              <a:off x="4861485" y="5557751"/>
              <a:ext cx="446" cy="204742"/>
            </a:xfrm>
            <a:prstGeom prst="straightConnector1">
              <a:avLst/>
            </a:prstGeom>
            <a:ln w="2540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7108093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7" name="Rectangle 7"/>
          <p:cNvSpPr>
            <a:spLocks noGrp="1" noChangeArrowheads="1"/>
          </p:cNvSpPr>
          <p:nvPr>
            <p:ph type="title"/>
          </p:nvPr>
        </p:nvSpPr>
        <p:spPr>
          <a:noFill/>
        </p:spPr>
        <p:txBody>
          <a:bodyPr/>
          <a:lstStyle/>
          <a:p>
            <a:r>
              <a:rPr lang="en-US" altLang="en-US" smtClean="0"/>
              <a:t>Bus Capacity Relationships</a:t>
            </a:r>
          </a:p>
        </p:txBody>
      </p:sp>
      <p:grpSp>
        <p:nvGrpSpPr>
          <p:cNvPr id="2" name="Group 1"/>
          <p:cNvGrpSpPr/>
          <p:nvPr/>
        </p:nvGrpSpPr>
        <p:grpSpPr>
          <a:xfrm>
            <a:off x="2897188" y="2362200"/>
            <a:ext cx="3198812" cy="3352800"/>
            <a:chOff x="2897188" y="2362200"/>
            <a:chExt cx="3198812" cy="3352800"/>
          </a:xfrm>
        </p:grpSpPr>
        <p:sp>
          <p:nvSpPr>
            <p:cNvPr id="10242" name="Line 2"/>
            <p:cNvSpPr>
              <a:spLocks noChangeShapeType="1"/>
            </p:cNvSpPr>
            <p:nvPr/>
          </p:nvSpPr>
          <p:spPr bwMode="auto">
            <a:xfrm>
              <a:off x="4459288" y="3962400"/>
              <a:ext cx="0" cy="1066800"/>
            </a:xfrm>
            <a:prstGeom prst="line">
              <a:avLst/>
            </a:prstGeom>
            <a:noFill/>
            <a:ln w="57150">
              <a:solidFill>
                <a:schemeClr val="tx1"/>
              </a:solidFill>
              <a:round/>
              <a:headEnd/>
              <a:tailEnd type="triangle" w="med" len="med"/>
            </a:ln>
          </p:spPr>
          <p:txBody>
            <a:bodyPr wrap="none" anchor="ctr"/>
            <a:lstStyle/>
            <a:p>
              <a:endParaRPr lang="en-US">
                <a:solidFill>
                  <a:srgbClr val="000000"/>
                </a:solidFill>
              </a:endParaRPr>
            </a:p>
          </p:txBody>
        </p:sp>
        <p:sp>
          <p:nvSpPr>
            <p:cNvPr id="10243" name="Line 3"/>
            <p:cNvSpPr>
              <a:spLocks noChangeShapeType="1"/>
            </p:cNvSpPr>
            <p:nvPr/>
          </p:nvSpPr>
          <p:spPr bwMode="auto">
            <a:xfrm>
              <a:off x="4459288" y="2590800"/>
              <a:ext cx="0" cy="1066800"/>
            </a:xfrm>
            <a:prstGeom prst="line">
              <a:avLst/>
            </a:prstGeom>
            <a:noFill/>
            <a:ln w="57150">
              <a:solidFill>
                <a:schemeClr val="tx1"/>
              </a:solidFill>
              <a:round/>
              <a:headEnd/>
              <a:tailEnd type="triangle" w="med" len="med"/>
            </a:ln>
          </p:spPr>
          <p:txBody>
            <a:bodyPr wrap="none" anchor="ctr"/>
            <a:lstStyle/>
            <a:p>
              <a:endParaRPr lang="en-US">
                <a:solidFill>
                  <a:srgbClr val="000000"/>
                </a:solidFill>
              </a:endParaRPr>
            </a:p>
          </p:txBody>
        </p:sp>
        <p:sp>
          <p:nvSpPr>
            <p:cNvPr id="10245" name="Rectangle 5"/>
            <p:cNvSpPr>
              <a:spLocks noChangeArrowheads="1"/>
            </p:cNvSpPr>
            <p:nvPr/>
          </p:nvSpPr>
          <p:spPr bwMode="auto">
            <a:xfrm>
              <a:off x="2897188" y="3657600"/>
              <a:ext cx="3198812" cy="685800"/>
            </a:xfrm>
            <a:prstGeom prst="rect">
              <a:avLst/>
            </a:prstGeom>
            <a:solidFill>
              <a:srgbClr val="97BAFF"/>
            </a:solidFill>
            <a:ln w="38100">
              <a:solidFill>
                <a:schemeClr val="tx1"/>
              </a:solidFill>
              <a:miter lim="800000"/>
              <a:headEnd/>
              <a:tailEnd/>
            </a:ln>
          </p:spPr>
          <p:txBody>
            <a:bodyPr wrap="none" anchor="ctr"/>
            <a:lstStyle/>
            <a:p>
              <a:pPr algn="ctr"/>
              <a:r>
                <a:rPr lang="en-US" altLang="en-US" sz="2200" b="1">
                  <a:solidFill>
                    <a:srgbClr val="000000"/>
                  </a:solidFill>
                </a:rPr>
                <a:t>Bus Stop Capacity</a:t>
              </a:r>
            </a:p>
          </p:txBody>
        </p:sp>
        <p:sp>
          <p:nvSpPr>
            <p:cNvPr id="10246" name="Rectangle 6"/>
            <p:cNvSpPr>
              <a:spLocks noChangeArrowheads="1"/>
            </p:cNvSpPr>
            <p:nvPr/>
          </p:nvSpPr>
          <p:spPr bwMode="auto">
            <a:xfrm>
              <a:off x="2897188" y="5029200"/>
              <a:ext cx="3198812" cy="685800"/>
            </a:xfrm>
            <a:prstGeom prst="rect">
              <a:avLst/>
            </a:prstGeom>
            <a:solidFill>
              <a:srgbClr val="97BAFF"/>
            </a:solidFill>
            <a:ln w="38100">
              <a:solidFill>
                <a:schemeClr val="tx1"/>
              </a:solidFill>
              <a:miter lim="800000"/>
              <a:headEnd/>
              <a:tailEnd/>
            </a:ln>
          </p:spPr>
          <p:txBody>
            <a:bodyPr wrap="none" anchor="ctr"/>
            <a:lstStyle/>
            <a:p>
              <a:pPr algn="ctr"/>
              <a:r>
                <a:rPr lang="en-US" altLang="en-US" sz="2200" b="1">
                  <a:solidFill>
                    <a:srgbClr val="000000"/>
                  </a:solidFill>
                </a:rPr>
                <a:t>Bus Facility Capacity</a:t>
              </a:r>
              <a:endParaRPr lang="en-US" altLang="en-US" sz="2200">
                <a:solidFill>
                  <a:srgbClr val="000000"/>
                </a:solidFill>
              </a:endParaRPr>
            </a:p>
          </p:txBody>
        </p:sp>
        <p:sp>
          <p:nvSpPr>
            <p:cNvPr id="8" name="Rectangle 4"/>
            <p:cNvSpPr>
              <a:spLocks noChangeArrowheads="1"/>
            </p:cNvSpPr>
            <p:nvPr/>
          </p:nvSpPr>
          <p:spPr bwMode="auto">
            <a:xfrm>
              <a:off x="2897188" y="2362200"/>
              <a:ext cx="3198812" cy="685800"/>
            </a:xfrm>
            <a:prstGeom prst="rect">
              <a:avLst/>
            </a:prstGeom>
            <a:solidFill>
              <a:srgbClr val="97BAFF"/>
            </a:solidFill>
            <a:ln w="38100">
              <a:solidFill>
                <a:schemeClr val="tx1"/>
              </a:solidFill>
              <a:miter lim="800000"/>
              <a:headEnd/>
              <a:tailEnd/>
            </a:ln>
          </p:spPr>
          <p:txBody>
            <a:bodyPr wrap="none" anchor="ctr"/>
            <a:lstStyle/>
            <a:p>
              <a:pPr algn="ctr"/>
              <a:r>
                <a:rPr lang="en-US" altLang="en-US" sz="2200" b="1" dirty="0">
                  <a:solidFill>
                    <a:srgbClr val="000000"/>
                  </a:solidFill>
                </a:rPr>
                <a:t>Loading Area Capacity</a:t>
              </a:r>
              <a:endParaRPr lang="en-US" altLang="en-US" sz="2200" dirty="0">
                <a:solidFill>
                  <a:srgbClr val="000000"/>
                </a:solidFill>
              </a:endParaRPr>
            </a:p>
          </p:txBody>
        </p:sp>
      </p:gr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dirty="0" smtClean="0"/>
              <a:t>Loading Area Capacity Factors</a:t>
            </a:r>
          </a:p>
        </p:txBody>
      </p:sp>
      <p:sp>
        <p:nvSpPr>
          <p:cNvPr id="809987" name="Rectangle 3"/>
          <p:cNvSpPr>
            <a:spLocks noGrp="1" noChangeArrowheads="1"/>
          </p:cNvSpPr>
          <p:nvPr>
            <p:ph sz="half" idx="1"/>
          </p:nvPr>
        </p:nvSpPr>
        <p:spPr/>
        <p:txBody>
          <a:bodyPr/>
          <a:lstStyle/>
          <a:p>
            <a:r>
              <a:rPr lang="en-US" dirty="0" smtClean="0"/>
              <a:t>Dwell time</a:t>
            </a:r>
          </a:p>
          <a:p>
            <a:r>
              <a:rPr lang="en-US" dirty="0" smtClean="0"/>
              <a:t>Variability of dwell times among buses</a:t>
            </a:r>
          </a:p>
          <a:p>
            <a:r>
              <a:rPr lang="en-US" dirty="0" smtClean="0"/>
              <a:t>Time needed to </a:t>
            </a:r>
            <a:br>
              <a:rPr lang="en-US" dirty="0" smtClean="0"/>
            </a:br>
            <a:r>
              <a:rPr lang="en-US" dirty="0" smtClean="0"/>
              <a:t>re-enter street</a:t>
            </a:r>
          </a:p>
          <a:p>
            <a:r>
              <a:rPr lang="en-US" dirty="0" smtClean="0"/>
              <a:t>Capacity/reliability trade-offs </a:t>
            </a:r>
          </a:p>
          <a:p>
            <a:r>
              <a:rPr lang="en-US" dirty="0" smtClean="0"/>
              <a:t>Traffic signal timing</a:t>
            </a:r>
          </a:p>
          <a:p>
            <a:endParaRPr lang="en-US" dirty="0" smtClean="0"/>
          </a:p>
        </p:txBody>
      </p:sp>
      <p:grpSp>
        <p:nvGrpSpPr>
          <p:cNvPr id="4" name="Group 3"/>
          <p:cNvGrpSpPr/>
          <p:nvPr/>
        </p:nvGrpSpPr>
        <p:grpSpPr>
          <a:xfrm>
            <a:off x="5010912" y="2203704"/>
            <a:ext cx="3198812" cy="3352800"/>
            <a:chOff x="4900159" y="2133600"/>
            <a:chExt cx="3198812" cy="3352800"/>
          </a:xfrm>
        </p:grpSpPr>
        <p:sp>
          <p:nvSpPr>
            <p:cNvPr id="6" name="Line 2"/>
            <p:cNvSpPr>
              <a:spLocks noChangeShapeType="1"/>
            </p:cNvSpPr>
            <p:nvPr/>
          </p:nvSpPr>
          <p:spPr bwMode="auto">
            <a:xfrm>
              <a:off x="6462259" y="4114800"/>
              <a:ext cx="0" cy="685800"/>
            </a:xfrm>
            <a:prstGeom prst="line">
              <a:avLst/>
            </a:prstGeom>
            <a:noFill/>
            <a:ln w="57150">
              <a:solidFill>
                <a:schemeClr val="tx1">
                  <a:alpha val="25000"/>
                </a:schemeClr>
              </a:solidFill>
              <a:round/>
              <a:headEnd/>
              <a:tailEnd type="triangle" w="med" len="med"/>
            </a:ln>
          </p:spPr>
          <p:txBody>
            <a:bodyPr wrap="none" anchor="ctr"/>
            <a:lstStyle/>
            <a:p>
              <a:endParaRPr lang="en-US">
                <a:solidFill>
                  <a:srgbClr val="000000"/>
                </a:solidFill>
              </a:endParaRPr>
            </a:p>
          </p:txBody>
        </p:sp>
        <p:sp>
          <p:nvSpPr>
            <p:cNvPr id="7" name="Line 3"/>
            <p:cNvSpPr>
              <a:spLocks noChangeShapeType="1"/>
            </p:cNvSpPr>
            <p:nvPr/>
          </p:nvSpPr>
          <p:spPr bwMode="auto">
            <a:xfrm>
              <a:off x="6462259" y="2362200"/>
              <a:ext cx="0" cy="1066800"/>
            </a:xfrm>
            <a:prstGeom prst="line">
              <a:avLst/>
            </a:prstGeom>
            <a:noFill/>
            <a:ln w="57150">
              <a:solidFill>
                <a:schemeClr val="tx1">
                  <a:alpha val="25000"/>
                </a:schemeClr>
              </a:solidFill>
              <a:round/>
              <a:headEnd/>
              <a:tailEnd type="triangle" w="med" len="med"/>
            </a:ln>
          </p:spPr>
          <p:txBody>
            <a:bodyPr wrap="none" anchor="ctr"/>
            <a:lstStyle/>
            <a:p>
              <a:endParaRPr lang="en-US">
                <a:solidFill>
                  <a:srgbClr val="000000"/>
                </a:solidFill>
              </a:endParaRPr>
            </a:p>
          </p:txBody>
        </p:sp>
        <p:sp>
          <p:nvSpPr>
            <p:cNvPr id="8" name="Rectangle 5"/>
            <p:cNvSpPr>
              <a:spLocks noChangeArrowheads="1"/>
            </p:cNvSpPr>
            <p:nvPr/>
          </p:nvSpPr>
          <p:spPr bwMode="auto">
            <a:xfrm>
              <a:off x="4900159" y="3429000"/>
              <a:ext cx="3198812" cy="685800"/>
            </a:xfrm>
            <a:prstGeom prst="rect">
              <a:avLst/>
            </a:prstGeom>
            <a:solidFill>
              <a:srgbClr val="D1E0FF"/>
            </a:solidFill>
            <a:ln w="38100">
              <a:solidFill>
                <a:schemeClr val="bg1">
                  <a:lumMod val="65000"/>
                </a:schemeClr>
              </a:solidFill>
              <a:miter lim="800000"/>
              <a:headEnd/>
              <a:tailEnd/>
            </a:ln>
          </p:spPr>
          <p:txBody>
            <a:bodyPr wrap="none" anchor="ctr"/>
            <a:lstStyle/>
            <a:p>
              <a:pPr algn="ctr"/>
              <a:r>
                <a:rPr lang="en-US" altLang="en-US" sz="2200" b="1" dirty="0">
                  <a:solidFill>
                    <a:schemeClr val="bg1">
                      <a:lumMod val="65000"/>
                    </a:schemeClr>
                  </a:solidFill>
                </a:rPr>
                <a:t>Bus Stop Capacity</a:t>
              </a:r>
            </a:p>
          </p:txBody>
        </p:sp>
        <p:sp>
          <p:nvSpPr>
            <p:cNvPr id="9" name="Rectangle 6"/>
            <p:cNvSpPr>
              <a:spLocks noChangeArrowheads="1"/>
            </p:cNvSpPr>
            <p:nvPr/>
          </p:nvSpPr>
          <p:spPr bwMode="auto">
            <a:xfrm>
              <a:off x="4900159" y="4800600"/>
              <a:ext cx="3198812" cy="685800"/>
            </a:xfrm>
            <a:prstGeom prst="rect">
              <a:avLst/>
            </a:prstGeom>
            <a:solidFill>
              <a:srgbClr val="D1E0FF"/>
            </a:solidFill>
            <a:ln w="38100">
              <a:solidFill>
                <a:schemeClr val="bg1">
                  <a:lumMod val="65000"/>
                </a:schemeClr>
              </a:solidFill>
              <a:miter lim="800000"/>
              <a:headEnd/>
              <a:tailEnd/>
            </a:ln>
          </p:spPr>
          <p:txBody>
            <a:bodyPr wrap="none" anchor="ctr"/>
            <a:lstStyle/>
            <a:p>
              <a:pPr algn="ctr"/>
              <a:r>
                <a:rPr lang="en-US" altLang="en-US" sz="2200" b="1" dirty="0">
                  <a:solidFill>
                    <a:schemeClr val="bg1">
                      <a:lumMod val="65000"/>
                    </a:schemeClr>
                  </a:solidFill>
                </a:rPr>
                <a:t>Bus Facility Capacity</a:t>
              </a:r>
              <a:endParaRPr lang="en-US" altLang="en-US" sz="2200" dirty="0">
                <a:solidFill>
                  <a:schemeClr val="bg1">
                    <a:lumMod val="65000"/>
                  </a:schemeClr>
                </a:solidFill>
              </a:endParaRPr>
            </a:p>
          </p:txBody>
        </p:sp>
        <p:sp>
          <p:nvSpPr>
            <p:cNvPr id="10" name="Rectangle 4"/>
            <p:cNvSpPr>
              <a:spLocks noChangeArrowheads="1"/>
            </p:cNvSpPr>
            <p:nvPr/>
          </p:nvSpPr>
          <p:spPr bwMode="auto">
            <a:xfrm>
              <a:off x="4900159" y="2133600"/>
              <a:ext cx="3198812" cy="685800"/>
            </a:xfrm>
            <a:prstGeom prst="rect">
              <a:avLst/>
            </a:prstGeom>
            <a:solidFill>
              <a:srgbClr val="97BAFF"/>
            </a:solidFill>
            <a:ln w="38100">
              <a:solidFill>
                <a:schemeClr val="tx1"/>
              </a:solidFill>
              <a:miter lim="800000"/>
              <a:headEnd/>
              <a:tailEnd/>
            </a:ln>
          </p:spPr>
          <p:txBody>
            <a:bodyPr wrap="none" anchor="ctr"/>
            <a:lstStyle/>
            <a:p>
              <a:pPr algn="ctr"/>
              <a:r>
                <a:rPr lang="en-US" altLang="en-US" sz="2200" b="1" dirty="0">
                  <a:solidFill>
                    <a:srgbClr val="000000"/>
                  </a:solidFill>
                </a:rPr>
                <a:t>Loading Area Capacity</a:t>
              </a:r>
              <a:endParaRPr lang="en-US" altLang="en-US" sz="2200" dirty="0">
                <a:solidFill>
                  <a:srgbClr val="000000"/>
                </a:solidFill>
              </a:endParaRPr>
            </a:p>
          </p:txBody>
        </p:sp>
      </p:grpSp>
    </p:spTree>
    <p:custDataLst>
      <p:tags r:id="rId1"/>
    </p:custDataLst>
    <p:extLst>
      <p:ext uri="{BB962C8B-B14F-4D97-AF65-F5344CB8AC3E}">
        <p14:creationId xmlns:p14="http://schemas.microsoft.com/office/powerpoint/2010/main" val="867913980"/>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dirty="0" smtClean="0"/>
              <a:t>Bus Stop Capacity Factors</a:t>
            </a:r>
          </a:p>
        </p:txBody>
      </p:sp>
      <p:sp>
        <p:nvSpPr>
          <p:cNvPr id="818179" name="Rectangle 3"/>
          <p:cNvSpPr>
            <a:spLocks noGrp="1" noChangeArrowheads="1"/>
          </p:cNvSpPr>
          <p:nvPr>
            <p:ph sz="half" idx="1"/>
          </p:nvPr>
        </p:nvSpPr>
        <p:spPr/>
        <p:txBody>
          <a:bodyPr/>
          <a:lstStyle/>
          <a:p>
            <a:r>
              <a:rPr lang="en-US" dirty="0" smtClean="0"/>
              <a:t>Loading area capacity</a:t>
            </a:r>
          </a:p>
          <a:p>
            <a:r>
              <a:rPr lang="en-US" dirty="0" smtClean="0"/>
              <a:t>Number of loading areas provided per stop</a:t>
            </a:r>
          </a:p>
          <a:p>
            <a:endParaRPr lang="en-US" dirty="0" smtClean="0"/>
          </a:p>
        </p:txBody>
      </p:sp>
      <p:sp>
        <p:nvSpPr>
          <p:cNvPr id="6" name="Line 2"/>
          <p:cNvSpPr>
            <a:spLocks noChangeShapeType="1"/>
          </p:cNvSpPr>
          <p:nvPr/>
        </p:nvSpPr>
        <p:spPr bwMode="auto">
          <a:xfrm>
            <a:off x="6571117" y="4180114"/>
            <a:ext cx="0" cy="685800"/>
          </a:xfrm>
          <a:prstGeom prst="line">
            <a:avLst/>
          </a:prstGeom>
          <a:noFill/>
          <a:ln w="57150">
            <a:solidFill>
              <a:schemeClr val="tx1">
                <a:alpha val="25000"/>
              </a:schemeClr>
            </a:solidFill>
            <a:round/>
            <a:headEnd/>
            <a:tailEnd type="triangle" w="med" len="med"/>
          </a:ln>
        </p:spPr>
        <p:txBody>
          <a:bodyPr wrap="none" anchor="ctr"/>
          <a:lstStyle/>
          <a:p>
            <a:endParaRPr lang="en-US">
              <a:solidFill>
                <a:srgbClr val="000000"/>
              </a:solidFill>
            </a:endParaRPr>
          </a:p>
        </p:txBody>
      </p:sp>
      <p:sp>
        <p:nvSpPr>
          <p:cNvPr id="7" name="Line 3"/>
          <p:cNvSpPr>
            <a:spLocks noChangeShapeType="1"/>
          </p:cNvSpPr>
          <p:nvPr/>
        </p:nvSpPr>
        <p:spPr bwMode="auto">
          <a:xfrm>
            <a:off x="6571117" y="2884714"/>
            <a:ext cx="0" cy="609600"/>
          </a:xfrm>
          <a:prstGeom prst="line">
            <a:avLst/>
          </a:prstGeom>
          <a:noFill/>
          <a:ln w="57150">
            <a:solidFill>
              <a:schemeClr val="tx1">
                <a:alpha val="25000"/>
              </a:schemeClr>
            </a:solidFill>
            <a:round/>
            <a:headEnd/>
            <a:tailEnd type="triangle" w="med" len="med"/>
          </a:ln>
        </p:spPr>
        <p:txBody>
          <a:bodyPr wrap="none" anchor="ctr"/>
          <a:lstStyle/>
          <a:p>
            <a:endParaRPr lang="en-US">
              <a:solidFill>
                <a:srgbClr val="000000"/>
              </a:solidFill>
            </a:endParaRPr>
          </a:p>
        </p:txBody>
      </p:sp>
      <p:sp>
        <p:nvSpPr>
          <p:cNvPr id="8" name="Rectangle 5"/>
          <p:cNvSpPr>
            <a:spLocks noChangeArrowheads="1"/>
          </p:cNvSpPr>
          <p:nvPr/>
        </p:nvSpPr>
        <p:spPr bwMode="auto">
          <a:xfrm>
            <a:off x="5009017" y="3494314"/>
            <a:ext cx="3198812" cy="685800"/>
          </a:xfrm>
          <a:prstGeom prst="rect">
            <a:avLst/>
          </a:prstGeom>
          <a:solidFill>
            <a:srgbClr val="97BAFF"/>
          </a:solidFill>
          <a:ln w="38100">
            <a:solidFill>
              <a:schemeClr val="tx1"/>
            </a:solidFill>
            <a:miter lim="800000"/>
            <a:headEnd/>
            <a:tailEnd/>
          </a:ln>
        </p:spPr>
        <p:txBody>
          <a:bodyPr wrap="none" anchor="ctr"/>
          <a:lstStyle/>
          <a:p>
            <a:pPr algn="ctr"/>
            <a:r>
              <a:rPr lang="en-US" altLang="en-US" sz="2200" b="1">
                <a:solidFill>
                  <a:srgbClr val="000000"/>
                </a:solidFill>
              </a:rPr>
              <a:t>Bus Stop Capacity</a:t>
            </a:r>
          </a:p>
        </p:txBody>
      </p:sp>
      <p:sp>
        <p:nvSpPr>
          <p:cNvPr id="9" name="Rectangle 6"/>
          <p:cNvSpPr>
            <a:spLocks noChangeArrowheads="1"/>
          </p:cNvSpPr>
          <p:nvPr/>
        </p:nvSpPr>
        <p:spPr bwMode="auto">
          <a:xfrm>
            <a:off x="5009017" y="4865914"/>
            <a:ext cx="3198812" cy="685800"/>
          </a:xfrm>
          <a:prstGeom prst="rect">
            <a:avLst/>
          </a:prstGeom>
          <a:solidFill>
            <a:srgbClr val="D1E0FF"/>
          </a:solidFill>
          <a:ln w="38100">
            <a:solidFill>
              <a:schemeClr val="bg1">
                <a:lumMod val="65000"/>
              </a:schemeClr>
            </a:solidFill>
            <a:miter lim="800000"/>
            <a:headEnd/>
            <a:tailEnd/>
          </a:ln>
        </p:spPr>
        <p:txBody>
          <a:bodyPr wrap="none" anchor="ctr"/>
          <a:lstStyle/>
          <a:p>
            <a:pPr algn="ctr"/>
            <a:r>
              <a:rPr lang="en-US" altLang="en-US" sz="2200" b="1" dirty="0">
                <a:solidFill>
                  <a:srgbClr val="FFFFFF">
                    <a:lumMod val="65000"/>
                  </a:srgbClr>
                </a:solidFill>
              </a:rPr>
              <a:t>Bus Facility Capacity</a:t>
            </a:r>
            <a:endParaRPr lang="en-US" altLang="en-US" sz="2200" dirty="0">
              <a:solidFill>
                <a:srgbClr val="FFFFFF">
                  <a:lumMod val="65000"/>
                </a:srgbClr>
              </a:solidFill>
            </a:endParaRPr>
          </a:p>
        </p:txBody>
      </p:sp>
      <p:sp>
        <p:nvSpPr>
          <p:cNvPr id="10" name="Rectangle 4"/>
          <p:cNvSpPr>
            <a:spLocks noChangeArrowheads="1"/>
          </p:cNvSpPr>
          <p:nvPr/>
        </p:nvSpPr>
        <p:spPr bwMode="auto">
          <a:xfrm>
            <a:off x="5009017" y="2198914"/>
            <a:ext cx="3198812" cy="685800"/>
          </a:xfrm>
          <a:prstGeom prst="rect">
            <a:avLst/>
          </a:prstGeom>
          <a:solidFill>
            <a:srgbClr val="D1E0FF"/>
          </a:solidFill>
          <a:ln w="38100">
            <a:solidFill>
              <a:schemeClr val="bg1">
                <a:lumMod val="65000"/>
              </a:schemeClr>
            </a:solidFill>
            <a:miter lim="800000"/>
            <a:headEnd/>
            <a:tailEnd/>
          </a:ln>
        </p:spPr>
        <p:txBody>
          <a:bodyPr wrap="none" anchor="ctr"/>
          <a:lstStyle/>
          <a:p>
            <a:pPr algn="ctr"/>
            <a:r>
              <a:rPr lang="en-US" altLang="en-US" sz="2200" b="1" dirty="0">
                <a:solidFill>
                  <a:srgbClr val="FFFFFF">
                    <a:lumMod val="65000"/>
                  </a:srgbClr>
                </a:solidFill>
              </a:rPr>
              <a:t>Loading Area Capacity</a:t>
            </a:r>
            <a:endParaRPr lang="en-US" altLang="en-US" sz="2200" dirty="0">
              <a:solidFill>
                <a:srgbClr val="FFFFFF">
                  <a:lumMod val="65000"/>
                </a:srgbClr>
              </a:solidFill>
            </a:endParaRPr>
          </a:p>
        </p:txBody>
      </p:sp>
    </p:spTree>
    <p:custDataLst>
      <p:tags r:id="rId1"/>
    </p:custDataLst>
    <p:extLst>
      <p:ext uri="{BB962C8B-B14F-4D97-AF65-F5344CB8AC3E}">
        <p14:creationId xmlns:p14="http://schemas.microsoft.com/office/powerpoint/2010/main" val="3863528237"/>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dirty="0" smtClean="0"/>
              <a:t>Bus Facility Factors</a:t>
            </a:r>
          </a:p>
        </p:txBody>
      </p:sp>
      <p:sp>
        <p:nvSpPr>
          <p:cNvPr id="820227" name="Rectangle 3"/>
          <p:cNvSpPr>
            <a:spLocks noGrp="1" noChangeArrowheads="1"/>
          </p:cNvSpPr>
          <p:nvPr>
            <p:ph sz="half" idx="1"/>
          </p:nvPr>
        </p:nvSpPr>
        <p:spPr/>
        <p:txBody>
          <a:bodyPr/>
          <a:lstStyle/>
          <a:p>
            <a:r>
              <a:rPr lang="en-US" dirty="0" smtClean="0"/>
              <a:t>“Critical” bus stop capacity</a:t>
            </a:r>
          </a:p>
          <a:p>
            <a:r>
              <a:rPr lang="en-US" dirty="0" smtClean="0"/>
              <a:t>Amount of traffic, bus congestion</a:t>
            </a:r>
          </a:p>
          <a:p>
            <a:r>
              <a:rPr lang="en-US" dirty="0" smtClean="0"/>
              <a:t>Operating practices</a:t>
            </a:r>
          </a:p>
          <a:p>
            <a:endParaRPr lang="en-US" dirty="0" smtClean="0"/>
          </a:p>
        </p:txBody>
      </p:sp>
      <p:sp>
        <p:nvSpPr>
          <p:cNvPr id="12" name="Line 2"/>
          <p:cNvSpPr>
            <a:spLocks noChangeShapeType="1"/>
          </p:cNvSpPr>
          <p:nvPr/>
        </p:nvSpPr>
        <p:spPr bwMode="auto">
          <a:xfrm>
            <a:off x="6571117" y="4180114"/>
            <a:ext cx="0" cy="685800"/>
          </a:xfrm>
          <a:prstGeom prst="line">
            <a:avLst/>
          </a:prstGeom>
          <a:noFill/>
          <a:ln w="57150">
            <a:solidFill>
              <a:schemeClr val="tx1">
                <a:alpha val="25000"/>
              </a:schemeClr>
            </a:solidFill>
            <a:round/>
            <a:headEnd/>
            <a:tailEnd type="triangle" w="med" len="med"/>
          </a:ln>
        </p:spPr>
        <p:txBody>
          <a:bodyPr wrap="none" anchor="ctr"/>
          <a:lstStyle/>
          <a:p>
            <a:endParaRPr lang="en-US">
              <a:solidFill>
                <a:srgbClr val="000000"/>
              </a:solidFill>
            </a:endParaRPr>
          </a:p>
        </p:txBody>
      </p:sp>
      <p:sp>
        <p:nvSpPr>
          <p:cNvPr id="13" name="Line 3"/>
          <p:cNvSpPr>
            <a:spLocks noChangeShapeType="1"/>
          </p:cNvSpPr>
          <p:nvPr/>
        </p:nvSpPr>
        <p:spPr bwMode="auto">
          <a:xfrm>
            <a:off x="6571117" y="2884714"/>
            <a:ext cx="0" cy="609600"/>
          </a:xfrm>
          <a:prstGeom prst="line">
            <a:avLst/>
          </a:prstGeom>
          <a:noFill/>
          <a:ln w="57150">
            <a:solidFill>
              <a:schemeClr val="tx1">
                <a:alpha val="25000"/>
              </a:schemeClr>
            </a:solidFill>
            <a:round/>
            <a:headEnd/>
            <a:tailEnd type="triangle" w="med" len="med"/>
          </a:ln>
        </p:spPr>
        <p:txBody>
          <a:bodyPr wrap="none" anchor="ctr"/>
          <a:lstStyle/>
          <a:p>
            <a:endParaRPr lang="en-US">
              <a:solidFill>
                <a:srgbClr val="000000"/>
              </a:solidFill>
            </a:endParaRPr>
          </a:p>
        </p:txBody>
      </p:sp>
      <p:sp>
        <p:nvSpPr>
          <p:cNvPr id="14" name="Rectangle 5"/>
          <p:cNvSpPr>
            <a:spLocks noChangeArrowheads="1"/>
          </p:cNvSpPr>
          <p:nvPr/>
        </p:nvSpPr>
        <p:spPr bwMode="auto">
          <a:xfrm>
            <a:off x="5009017" y="3494314"/>
            <a:ext cx="3198812" cy="685800"/>
          </a:xfrm>
          <a:prstGeom prst="rect">
            <a:avLst/>
          </a:prstGeom>
          <a:solidFill>
            <a:srgbClr val="D1E0FF"/>
          </a:solidFill>
          <a:ln w="38100">
            <a:solidFill>
              <a:schemeClr val="bg1">
                <a:lumMod val="65000"/>
              </a:schemeClr>
            </a:solidFill>
            <a:miter lim="800000"/>
            <a:headEnd/>
            <a:tailEnd/>
          </a:ln>
        </p:spPr>
        <p:txBody>
          <a:bodyPr wrap="none" anchor="ctr"/>
          <a:lstStyle/>
          <a:p>
            <a:pPr algn="ctr"/>
            <a:r>
              <a:rPr lang="en-US" altLang="en-US" sz="2200" b="1" dirty="0">
                <a:solidFill>
                  <a:srgbClr val="FFFFFF">
                    <a:lumMod val="65000"/>
                  </a:srgbClr>
                </a:solidFill>
              </a:rPr>
              <a:t>Bus Stop Capacity</a:t>
            </a:r>
          </a:p>
        </p:txBody>
      </p:sp>
      <p:sp>
        <p:nvSpPr>
          <p:cNvPr id="15" name="Rectangle 6"/>
          <p:cNvSpPr>
            <a:spLocks noChangeArrowheads="1"/>
          </p:cNvSpPr>
          <p:nvPr/>
        </p:nvSpPr>
        <p:spPr bwMode="auto">
          <a:xfrm>
            <a:off x="5009017" y="4865914"/>
            <a:ext cx="3198812" cy="685800"/>
          </a:xfrm>
          <a:prstGeom prst="rect">
            <a:avLst/>
          </a:prstGeom>
          <a:solidFill>
            <a:srgbClr val="97BAFF"/>
          </a:solidFill>
          <a:ln w="38100">
            <a:solidFill>
              <a:schemeClr val="tx1"/>
            </a:solidFill>
            <a:miter lim="800000"/>
            <a:headEnd/>
            <a:tailEnd/>
          </a:ln>
        </p:spPr>
        <p:txBody>
          <a:bodyPr wrap="none" anchor="ctr"/>
          <a:lstStyle/>
          <a:p>
            <a:pPr algn="ctr"/>
            <a:r>
              <a:rPr lang="en-US" altLang="en-US" sz="2200" b="1" dirty="0">
                <a:solidFill>
                  <a:srgbClr val="000000"/>
                </a:solidFill>
              </a:rPr>
              <a:t>Bus Facility Capacity</a:t>
            </a:r>
            <a:endParaRPr lang="en-US" altLang="en-US" sz="2200" dirty="0">
              <a:solidFill>
                <a:srgbClr val="000000"/>
              </a:solidFill>
            </a:endParaRPr>
          </a:p>
        </p:txBody>
      </p:sp>
      <p:sp>
        <p:nvSpPr>
          <p:cNvPr id="16" name="Rectangle 4"/>
          <p:cNvSpPr>
            <a:spLocks noChangeArrowheads="1"/>
          </p:cNvSpPr>
          <p:nvPr/>
        </p:nvSpPr>
        <p:spPr bwMode="auto">
          <a:xfrm>
            <a:off x="5009017" y="2198914"/>
            <a:ext cx="3198812" cy="685800"/>
          </a:xfrm>
          <a:prstGeom prst="rect">
            <a:avLst/>
          </a:prstGeom>
          <a:solidFill>
            <a:srgbClr val="D1E0FF"/>
          </a:solidFill>
          <a:ln w="38100">
            <a:solidFill>
              <a:schemeClr val="bg1">
                <a:lumMod val="65000"/>
              </a:schemeClr>
            </a:solidFill>
            <a:miter lim="800000"/>
            <a:headEnd/>
            <a:tailEnd/>
          </a:ln>
        </p:spPr>
        <p:txBody>
          <a:bodyPr wrap="none" anchor="ctr"/>
          <a:lstStyle/>
          <a:p>
            <a:pPr algn="ctr"/>
            <a:r>
              <a:rPr lang="en-US" altLang="en-US" sz="2200" b="1" dirty="0">
                <a:solidFill>
                  <a:srgbClr val="FFFFFF">
                    <a:lumMod val="65000"/>
                  </a:srgbClr>
                </a:solidFill>
              </a:rPr>
              <a:t>Loading Area Capacity</a:t>
            </a:r>
            <a:endParaRPr lang="en-US" altLang="en-US" sz="2200" dirty="0">
              <a:solidFill>
                <a:srgbClr val="FFFFFF">
                  <a:lumMod val="65000"/>
                </a:srgbClr>
              </a:solidFill>
            </a:endParaRPr>
          </a:p>
        </p:txBody>
      </p:sp>
    </p:spTree>
    <p:custDataLst>
      <p:tags r:id="rId1"/>
    </p:custDataLst>
    <p:extLst>
      <p:ext uri="{BB962C8B-B14F-4D97-AF65-F5344CB8AC3E}">
        <p14:creationId xmlns:p14="http://schemas.microsoft.com/office/powerpoint/2010/main" val="2361712801"/>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78"/>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ustom 2">
      <a:dk1>
        <a:sysClr val="windowText" lastClr="000000"/>
      </a:dk1>
      <a:lt1>
        <a:sysClr val="window" lastClr="FFFFFF"/>
      </a:lt1>
      <a:dk2>
        <a:srgbClr val="32387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Elemental</Template>
  <TotalTime>429</TotalTime>
  <Words>5787</Words>
  <Application>Microsoft Office PowerPoint</Application>
  <PresentationFormat>On-screen Show (4:3)</PresentationFormat>
  <Paragraphs>637</Paragraphs>
  <Slides>55</Slides>
  <Notes>55</Notes>
  <HiddenSlides>0</HiddenSlides>
  <MMClips>0</MMClips>
  <ScaleCrop>false</ScaleCrop>
  <HeadingPairs>
    <vt:vector size="4" baseType="variant">
      <vt:variant>
        <vt:lpstr>Theme</vt:lpstr>
      </vt:variant>
      <vt:variant>
        <vt:i4>1</vt:i4>
      </vt:variant>
      <vt:variant>
        <vt:lpstr>Slide Titles</vt:lpstr>
      </vt:variant>
      <vt:variant>
        <vt:i4>55</vt:i4>
      </vt:variant>
    </vt:vector>
  </HeadingPairs>
  <TitlesOfParts>
    <vt:vector size="56" baseType="lpstr">
      <vt:lpstr>Clarity</vt:lpstr>
      <vt:lpstr>Module 4, Lesson 5</vt:lpstr>
      <vt:lpstr>Learning Objectives</vt:lpstr>
      <vt:lpstr>Vehicle Capacity</vt:lpstr>
      <vt:lpstr>Why Study Transit Capacity?</vt:lpstr>
      <vt:lpstr>Vehicle Capacity – Bus</vt:lpstr>
      <vt:lpstr>Bus Capacity Relationships</vt:lpstr>
      <vt:lpstr>Loading Area Capacity Factors</vt:lpstr>
      <vt:lpstr>Bus Stop Capacity Factors</vt:lpstr>
      <vt:lpstr>Bus Facility Factors</vt:lpstr>
      <vt:lpstr>Two Methodologies</vt:lpstr>
      <vt:lpstr>Loading Area  Capacity Planning Methodology</vt:lpstr>
      <vt:lpstr>Bus Lane Service Volumes</vt:lpstr>
      <vt:lpstr>Passenger Volume</vt:lpstr>
      <vt:lpstr>Loading Area  Capacity Operations Methodology</vt:lpstr>
      <vt:lpstr>Capacity Calculation Process</vt:lpstr>
      <vt:lpstr>Step 1 – Define the Facility</vt:lpstr>
      <vt:lpstr>Step 2 – Gather Input Data</vt:lpstr>
      <vt:lpstr>Step 3 – Set Design Stop Failure Rate</vt:lpstr>
      <vt:lpstr>Step 4 – Determine Dwell Time</vt:lpstr>
      <vt:lpstr>Step 4 – Determine Dwell Time</vt:lpstr>
      <vt:lpstr>Step 4 – Determine Dwell Time </vt:lpstr>
      <vt:lpstr>Step 5 – Determine Loading Area Capacity</vt:lpstr>
      <vt:lpstr>Step 5 – Operating Margin</vt:lpstr>
      <vt:lpstr>Step 5 – Determine Loading Area Capacity</vt:lpstr>
      <vt:lpstr>Step 5 – Determine Loading Area Capacity</vt:lpstr>
      <vt:lpstr>Step 6 – Bus Stop Capacity</vt:lpstr>
      <vt:lpstr>Step 6 – Bus Stop Capacity</vt:lpstr>
      <vt:lpstr>Step 6 – Bus Stop Capacity</vt:lpstr>
      <vt:lpstr>Step 6 – Bus Stop Capacity</vt:lpstr>
      <vt:lpstr>Step 7: Facility Bus Capacity </vt:lpstr>
      <vt:lpstr>Step 7: Facility Bus Capacity</vt:lpstr>
      <vt:lpstr>Step 7: Facility Bus Capacity</vt:lpstr>
      <vt:lpstr>Step 7: Facility Bus Capacity</vt:lpstr>
      <vt:lpstr>Step 7: Facility Bus Capacity</vt:lpstr>
      <vt:lpstr>Steps 5-7: Concentrated Bus Arrivals</vt:lpstr>
      <vt:lpstr>Step 8: Facility Person Capacity</vt:lpstr>
      <vt:lpstr>Step 8: Facility Person Capacity</vt:lpstr>
      <vt:lpstr>Step 8: Facility Person Capacity</vt:lpstr>
      <vt:lpstr>Step 8: Facility Person Capacity</vt:lpstr>
      <vt:lpstr>Step 8: Facility Person Capacity</vt:lpstr>
      <vt:lpstr>Step 8: Facility Person Capacity</vt:lpstr>
      <vt:lpstr>Person Capacity &amp; Quality of Service</vt:lpstr>
      <vt:lpstr>Bus Speed Calculation Process</vt:lpstr>
      <vt:lpstr>Step 1: Define The Facility</vt:lpstr>
      <vt:lpstr>Step 2: Gather Input Data</vt:lpstr>
      <vt:lpstr>Step 3: Section Maximum Capacity</vt:lpstr>
      <vt:lpstr>Step 4: Base Bus Running Time Rate</vt:lpstr>
      <vt:lpstr>Step 4a: Unimpeded Bus Running Rate</vt:lpstr>
      <vt:lpstr>Step 4a: Unimpeded Running Time Rate</vt:lpstr>
      <vt:lpstr>Step 4c: Base Running Time Rate</vt:lpstr>
      <vt:lpstr>Step 5: Adjust for Skip-Stop Operation</vt:lpstr>
      <vt:lpstr>Step 5: Skip-Stop Operation</vt:lpstr>
      <vt:lpstr>Step 6: Adjust for Bus Congestion</vt:lpstr>
      <vt:lpstr>Step 7: Determine Average Section Speed</vt:lpstr>
      <vt:lpstr>Step 8: Determine Average Facility Speed</vt:lpstr>
    </vt:vector>
  </TitlesOfParts>
  <Company>NTI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NTC</dc:title>
  <dc:creator>lori</dc:creator>
  <cp:lastModifiedBy>Paul Larrousse</cp:lastModifiedBy>
  <cp:revision>56</cp:revision>
  <dcterms:created xsi:type="dcterms:W3CDTF">2012-01-19T20:24:50Z</dcterms:created>
  <dcterms:modified xsi:type="dcterms:W3CDTF">2015-06-26T13:16:42Z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A1AF7DB9-DE9D-4868-8BE0-6E34039062DB</vt:lpwstr>
  </property>
  <property fmtid="{D5CDD505-2E9C-101B-9397-08002B2CF9AE}" pid="3" name="ArticulatePath">
    <vt:lpwstr>Module+1+Lesson+3 (2)</vt:lpwstr>
  </property>
</Properties>
</file>