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69"/>
  </p:notesMasterIdLst>
  <p:sldIdLst>
    <p:sldId id="380" r:id="rId2"/>
    <p:sldId id="381" r:id="rId3"/>
    <p:sldId id="382" r:id="rId4"/>
    <p:sldId id="383" r:id="rId5"/>
    <p:sldId id="384" r:id="rId6"/>
    <p:sldId id="385" r:id="rId7"/>
    <p:sldId id="386" r:id="rId8"/>
    <p:sldId id="387" r:id="rId9"/>
    <p:sldId id="388" r:id="rId10"/>
    <p:sldId id="389" r:id="rId11"/>
    <p:sldId id="390" r:id="rId12"/>
    <p:sldId id="391" r:id="rId13"/>
    <p:sldId id="392" r:id="rId14"/>
    <p:sldId id="393" r:id="rId15"/>
    <p:sldId id="394" r:id="rId16"/>
    <p:sldId id="395" r:id="rId17"/>
    <p:sldId id="396" r:id="rId18"/>
    <p:sldId id="397" r:id="rId19"/>
    <p:sldId id="398" r:id="rId20"/>
    <p:sldId id="399" r:id="rId21"/>
    <p:sldId id="400" r:id="rId22"/>
    <p:sldId id="401" r:id="rId23"/>
    <p:sldId id="402" r:id="rId24"/>
    <p:sldId id="403" r:id="rId25"/>
    <p:sldId id="405" r:id="rId26"/>
    <p:sldId id="406" r:id="rId27"/>
    <p:sldId id="408" r:id="rId28"/>
    <p:sldId id="409" r:id="rId29"/>
    <p:sldId id="410" r:id="rId30"/>
    <p:sldId id="411" r:id="rId31"/>
    <p:sldId id="412" r:id="rId32"/>
    <p:sldId id="413" r:id="rId33"/>
    <p:sldId id="414" r:id="rId34"/>
    <p:sldId id="415" r:id="rId35"/>
    <p:sldId id="416" r:id="rId36"/>
    <p:sldId id="417" r:id="rId37"/>
    <p:sldId id="418" r:id="rId38"/>
    <p:sldId id="419" r:id="rId39"/>
    <p:sldId id="420" r:id="rId40"/>
    <p:sldId id="421" r:id="rId41"/>
    <p:sldId id="422" r:id="rId42"/>
    <p:sldId id="423" r:id="rId43"/>
    <p:sldId id="424" r:id="rId44"/>
    <p:sldId id="425" r:id="rId45"/>
    <p:sldId id="426" r:id="rId46"/>
    <p:sldId id="428" r:id="rId47"/>
    <p:sldId id="429" r:id="rId48"/>
    <p:sldId id="430" r:id="rId49"/>
    <p:sldId id="431" r:id="rId50"/>
    <p:sldId id="432" r:id="rId51"/>
    <p:sldId id="433" r:id="rId52"/>
    <p:sldId id="434" r:id="rId53"/>
    <p:sldId id="435" r:id="rId54"/>
    <p:sldId id="436" r:id="rId55"/>
    <p:sldId id="437" r:id="rId56"/>
    <p:sldId id="438" r:id="rId57"/>
    <p:sldId id="440" r:id="rId58"/>
    <p:sldId id="441" r:id="rId59"/>
    <p:sldId id="442" r:id="rId60"/>
    <p:sldId id="443" r:id="rId61"/>
    <p:sldId id="444" r:id="rId62"/>
    <p:sldId id="445" r:id="rId63"/>
    <p:sldId id="446" r:id="rId64"/>
    <p:sldId id="447" r:id="rId65"/>
    <p:sldId id="448" r:id="rId66"/>
    <p:sldId id="449" r:id="rId67"/>
    <p:sldId id="451" r:id="rId68"/>
  </p:sldIdLst>
  <p:sldSz cx="9144000" cy="6858000" type="screen4x3"/>
  <p:notesSz cx="6858000" cy="9144000"/>
  <p:custDataLst>
    <p:tags r:id="rId7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215" autoAdjust="0"/>
  </p:normalViewPr>
  <p:slideViewPr>
    <p:cSldViewPr>
      <p:cViewPr varScale="1">
        <p:scale>
          <a:sx n="87" d="100"/>
          <a:sy n="87" d="100"/>
        </p:scale>
        <p:origin x="-1668"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812"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535236706001988"/>
          <c:y val="6.039432103008719E-2"/>
          <c:w val="0.84521779911860551"/>
          <c:h val="0.44671059119480538"/>
        </c:manualLayout>
      </c:layout>
      <c:barChart>
        <c:barDir val="col"/>
        <c:grouping val="clustered"/>
        <c:varyColors val="0"/>
        <c:ser>
          <c:idx val="0"/>
          <c:order val="0"/>
          <c:tx>
            <c:strRef>
              <c:f>Sheet1!$A$2</c:f>
              <c:strCache>
                <c:ptCount val="1"/>
                <c:pt idx="0">
                  <c:v>Vehicles in Service</c:v>
                </c:pt>
              </c:strCache>
            </c:strRef>
          </c:tx>
          <c:spPr>
            <a:solidFill>
              <a:schemeClr val="bg1">
                <a:lumMod val="65000"/>
              </a:schemeClr>
            </a:solidFill>
          </c:spPr>
          <c:invertIfNegative val="0"/>
          <c:cat>
            <c:strRef>
              <c:f>Sheet1!$B$1:$E$1</c:f>
              <c:strCache>
                <c:ptCount val="4"/>
                <c:pt idx="0">
                  <c:v>AM peak</c:v>
                </c:pt>
                <c:pt idx="1">
                  <c:v>Mid-day</c:v>
                </c:pt>
                <c:pt idx="2">
                  <c:v>PM peak</c:v>
                </c:pt>
                <c:pt idx="3">
                  <c:v>Late night</c:v>
                </c:pt>
              </c:strCache>
            </c:strRef>
          </c:cat>
          <c:val>
            <c:numRef>
              <c:f>Sheet1!$B$2:$E$2</c:f>
              <c:numCache>
                <c:formatCode>General</c:formatCode>
                <c:ptCount val="4"/>
                <c:pt idx="0">
                  <c:v>97</c:v>
                </c:pt>
                <c:pt idx="1">
                  <c:v>78</c:v>
                </c:pt>
                <c:pt idx="2">
                  <c:v>113</c:v>
                </c:pt>
                <c:pt idx="3">
                  <c:v>34</c:v>
                </c:pt>
              </c:numCache>
            </c:numRef>
          </c:val>
        </c:ser>
        <c:dLbls>
          <c:showLegendKey val="0"/>
          <c:showVal val="0"/>
          <c:showCatName val="0"/>
          <c:showSerName val="0"/>
          <c:showPercent val="0"/>
          <c:showBubbleSize val="0"/>
        </c:dLbls>
        <c:gapWidth val="0"/>
        <c:axId val="97205248"/>
        <c:axId val="97248000"/>
      </c:barChart>
      <c:catAx>
        <c:axId val="97205248"/>
        <c:scaling>
          <c:orientation val="minMax"/>
        </c:scaling>
        <c:delete val="0"/>
        <c:axPos val="b"/>
        <c:numFmt formatCode="General" sourceLinked="0"/>
        <c:majorTickMark val="out"/>
        <c:minorTickMark val="none"/>
        <c:tickLblPos val="nextTo"/>
        <c:txPr>
          <a:bodyPr/>
          <a:lstStyle/>
          <a:p>
            <a:pPr>
              <a:defRPr sz="2200" b="1"/>
            </a:pPr>
            <a:endParaRPr lang="en-US"/>
          </a:p>
        </c:txPr>
        <c:crossAx val="97248000"/>
        <c:crosses val="autoZero"/>
        <c:auto val="1"/>
        <c:lblAlgn val="ctr"/>
        <c:lblOffset val="100"/>
        <c:noMultiLvlLbl val="0"/>
      </c:catAx>
      <c:valAx>
        <c:axId val="97248000"/>
        <c:scaling>
          <c:orientation val="minMax"/>
        </c:scaling>
        <c:delete val="0"/>
        <c:axPos val="l"/>
        <c:majorGridlines/>
        <c:title>
          <c:tx>
            <c:rich>
              <a:bodyPr rot="-5400000" vert="horz"/>
              <a:lstStyle/>
              <a:p>
                <a:pPr>
                  <a:defRPr sz="2200" b="1"/>
                </a:pPr>
                <a:r>
                  <a:rPr lang="en-US" sz="2200" b="1" dirty="0"/>
                  <a:t>Vehicles in </a:t>
                </a:r>
                <a:r>
                  <a:rPr lang="en-US" sz="2200" b="1" dirty="0" smtClean="0"/>
                  <a:t>Service</a:t>
                </a:r>
                <a:endParaRPr lang="en-US" sz="2200" b="1" dirty="0"/>
              </a:p>
            </c:rich>
          </c:tx>
          <c:layout/>
          <c:overlay val="0"/>
        </c:title>
        <c:numFmt formatCode="General" sourceLinked="1"/>
        <c:majorTickMark val="out"/>
        <c:minorTickMark val="none"/>
        <c:tickLblPos val="nextTo"/>
        <c:txPr>
          <a:bodyPr/>
          <a:lstStyle/>
          <a:p>
            <a:pPr>
              <a:defRPr sz="1400"/>
            </a:pPr>
            <a:endParaRPr lang="en-US"/>
          </a:p>
        </c:txPr>
        <c:crossAx val="97205248"/>
        <c:crosses val="autoZero"/>
        <c:crossBetween val="between"/>
      </c:valAx>
    </c:plotArea>
    <c:plotVisOnly val="1"/>
    <c:dispBlanksAs val="gap"/>
    <c:showDLblsOverMax val="0"/>
  </c:chart>
  <c:spPr>
    <a:solidFill>
      <a:srgbClr val="FFFFFF"/>
    </a:solidFill>
  </c:sp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6/26/2015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624945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normAutofit/>
          </a:bodyPr>
          <a:lstStyle/>
          <a:p>
            <a:r>
              <a:rPr lang="en-US" dirty="0" smtClean="0"/>
              <a:t>The effects of traffic signals are typically described in terms of the g/C ratio.  This is the ratio of the green interval time in the bus’ direction to the signal’s whole cycle length.</a:t>
            </a:r>
          </a:p>
          <a:p>
            <a:endParaRPr lang="en-US" dirty="0" smtClean="0"/>
          </a:p>
          <a:p>
            <a:r>
              <a:rPr lang="en-US" dirty="0" smtClean="0"/>
              <a:t>For example: If an intersection approach has a green signal for 30 seconds out of a 100-second cycle length, the g/C ratio is 0.3.  Or in</a:t>
            </a:r>
            <a:r>
              <a:rPr lang="en-US" baseline="0" dirty="0" smtClean="0"/>
              <a:t> the other direction, a </a:t>
            </a:r>
            <a:r>
              <a:rPr lang="en-US" dirty="0" smtClean="0"/>
              <a:t>green signal for 60 seconds out of a 100-second cycle gives a g/C ratio of 0.6.</a:t>
            </a:r>
          </a:p>
          <a:p>
            <a:endParaRPr lang="en-US" dirty="0" smtClean="0"/>
          </a:p>
          <a:p>
            <a:r>
              <a:rPr lang="en-US" dirty="0" smtClean="0"/>
              <a:t>Source:</a:t>
            </a:r>
            <a:br>
              <a:rPr lang="en-US" dirty="0" smtClean="0"/>
            </a:br>
            <a:r>
              <a:rPr lang="en-US" dirty="0" smtClean="0"/>
              <a:t>National Transit Institute, “Transit Capacity and Quality of Service Course,” 2003.</a:t>
            </a:r>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378059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Rot="1" noChangeAspect="1" noChangeArrowheads="1" noTextEdit="1"/>
          </p:cNvSpPr>
          <p:nvPr>
            <p:ph type="sldImg"/>
          </p:nvPr>
        </p:nvSpPr>
        <p:spPr>
          <a:xfrm>
            <a:off x="1150938" y="692150"/>
            <a:ext cx="4556125" cy="3417888"/>
          </a:xfrm>
          <a:ln/>
        </p:spPr>
      </p:sp>
      <p:sp>
        <p:nvSpPr>
          <p:cNvPr id="663555" name="Rectangle 3"/>
          <p:cNvSpPr>
            <a:spLocks noGrp="1" noChangeArrowheads="1"/>
          </p:cNvSpPr>
          <p:nvPr>
            <p:ph type="body" idx="1"/>
          </p:nvPr>
        </p:nvSpPr>
        <p:spPr/>
        <p:txBody>
          <a:bodyPr/>
          <a:lstStyle/>
          <a:p>
            <a:r>
              <a:rPr lang="en-US" dirty="0" smtClean="0"/>
              <a:t>All transit</a:t>
            </a:r>
            <a:r>
              <a:rPr lang="en-US" baseline="0" dirty="0" smtClean="0"/>
              <a:t> vehicles experience some delay from making their stops.  </a:t>
            </a:r>
            <a:r>
              <a:rPr lang="en-US" dirty="0" smtClean="0"/>
              <a:t>The amount of stopping delay depends on a number of factors, including how</a:t>
            </a:r>
            <a:r>
              <a:rPr lang="en-US" baseline="0" dirty="0" smtClean="0"/>
              <a:t> closely the stops are spaced and how much time is spend loading and unloading passengers</a:t>
            </a:r>
            <a:r>
              <a:rPr lang="en-US" dirty="0" smtClean="0"/>
              <a:t>.</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143104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this understanding of how</a:t>
            </a:r>
            <a:r>
              <a:rPr lang="en-US" baseline="0" dirty="0" smtClean="0"/>
              <a:t> stopping patterns influence speed, how should service planners weigh the tradeoff between serving more stops and providing faster service? In large part it depends upon the environment where the bus is running.  Typical stop spacing varies greatly with the density of the land use context.</a:t>
            </a:r>
          </a:p>
          <a:p>
            <a:endParaRPr lang="en-US" baseline="0" dirty="0" smtClean="0"/>
          </a:p>
          <a:p>
            <a:r>
              <a:rPr lang="en-US" baseline="0" dirty="0" smtClean="0"/>
              <a:t>Source:</a:t>
            </a:r>
          </a:p>
          <a:p>
            <a:pPr marL="223940" indent="-111971">
              <a:buFont typeface="Wingdings" pitchFamily="2" charset="2"/>
              <a:buChar char="§"/>
            </a:pPr>
            <a:r>
              <a:rPr lang="en-US" dirty="0" smtClean="0"/>
              <a:t>R.K. Brail/P.J. </a:t>
            </a:r>
            <a:r>
              <a:rPr lang="en-US" dirty="0" err="1" smtClean="0"/>
              <a:t>Larrousse</a:t>
            </a:r>
            <a:r>
              <a:rPr lang="en-US" dirty="0" smtClean="0"/>
              <a:t>, Rutgers University</a:t>
            </a:r>
          </a:p>
          <a:p>
            <a:endParaRPr lang="en-US" dirty="0"/>
          </a:p>
        </p:txBody>
      </p:sp>
    </p:spTree>
    <p:extLst>
      <p:ext uri="{BB962C8B-B14F-4D97-AF65-F5344CB8AC3E}">
        <p14:creationId xmlns:p14="http://schemas.microsoft.com/office/powerpoint/2010/main" val="2212688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2311428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type="body" idx="1"/>
          </p:nvPr>
        </p:nvSpPr>
        <p:spPr/>
        <p:txBody>
          <a:bodyPr>
            <a:normAutofit/>
          </a:bodyPr>
          <a:lstStyle/>
          <a:p>
            <a:r>
              <a:rPr lang="en-US" dirty="0" smtClean="0"/>
              <a:t>(Image</a:t>
            </a:r>
            <a:r>
              <a:rPr lang="en-US" baseline="0" dirty="0" smtClean="0"/>
              <a:t> animates automatically.)</a:t>
            </a:r>
          </a:p>
          <a:p>
            <a:endParaRPr lang="en-US" baseline="0" dirty="0" smtClean="0"/>
          </a:p>
          <a:p>
            <a:r>
              <a:rPr lang="en-US" dirty="0" smtClean="0"/>
              <a:t>The time a transit vehicle spends at a stop is called “dwell time,” and it has a considerable impact on total travel time.  Let’s take a closer look at what dwell time entails.</a:t>
            </a:r>
          </a:p>
          <a:p>
            <a:endParaRPr lang="en-US" dirty="0" smtClean="0"/>
          </a:p>
          <a:p>
            <a:r>
              <a:rPr lang="en-US" dirty="0" smtClean="0"/>
              <a:t>Source:</a:t>
            </a:r>
            <a:br>
              <a:rPr lang="en-US" dirty="0" smtClean="0"/>
            </a:br>
            <a:r>
              <a:rPr lang="en-US" dirty="0" smtClean="0"/>
              <a:t>National Transit Institute, “Transit Capacity and Quality of Service Course,” 2003.</a:t>
            </a:r>
          </a:p>
          <a:p>
            <a:endParaRPr lang="en-US" dirty="0" smtClean="0"/>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351181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Explain the three main components of dwell time:</a:t>
            </a:r>
          </a:p>
          <a:p>
            <a:pPr marL="216221" lvl="1" indent="-216221">
              <a:buFont typeface="+mj-lt"/>
              <a:buAutoNum type="arabicPeriod"/>
            </a:pPr>
            <a:r>
              <a:rPr lang="en-US" baseline="0" dirty="0" smtClean="0"/>
              <a:t>Door open and close time, and time waiting to depart once the doors close</a:t>
            </a:r>
          </a:p>
          <a:p>
            <a:pPr marL="216221" lvl="1" indent="-216221">
              <a:buFont typeface="+mj-lt"/>
              <a:buAutoNum type="arabicPeriod"/>
            </a:pPr>
            <a:r>
              <a:rPr lang="en-US" baseline="0" dirty="0" smtClean="0"/>
              <a:t>Passenger flow time – boarding and alighting</a:t>
            </a:r>
          </a:p>
          <a:p>
            <a:pPr marL="216221" lvl="1" indent="-216221">
              <a:buFont typeface="+mj-lt"/>
              <a:buAutoNum type="arabicPeriod"/>
            </a:pPr>
            <a:r>
              <a:rPr lang="en-US" baseline="0" dirty="0" smtClean="0"/>
              <a:t>Time the doors remain open after passenger flow ceases</a:t>
            </a:r>
          </a:p>
          <a:p>
            <a:endParaRPr lang="en-US" baseline="0" dirty="0" smtClean="0"/>
          </a:p>
          <a:p>
            <a:r>
              <a:rPr lang="en-US" baseline="0" dirty="0" smtClean="0"/>
              <a:t>Dwell time can be a crucial factor in the overall operation of a route.  The stop with the greatest dwell time will set the limit on the capacity of the entire route.</a:t>
            </a:r>
          </a:p>
          <a:p>
            <a:endParaRPr lang="en-US" baseline="0" dirty="0" smtClean="0"/>
          </a:p>
          <a:p>
            <a:r>
              <a:rPr lang="en-US" baseline="0" dirty="0" smtClean="0"/>
              <a:t>Source:</a:t>
            </a:r>
          </a:p>
          <a:p>
            <a:pPr marL="111970"/>
            <a:r>
              <a:rPr lang="en-US" dirty="0" smtClean="0"/>
              <a:t>R.K. Brail/P.J. </a:t>
            </a:r>
            <a:r>
              <a:rPr lang="en-US" dirty="0" err="1" smtClean="0"/>
              <a:t>Larrousse</a:t>
            </a:r>
            <a:r>
              <a:rPr lang="en-US" dirty="0" smtClean="0"/>
              <a:t>, Rutgers University</a:t>
            </a:r>
          </a:p>
          <a:p>
            <a:endParaRPr lang="en-US" dirty="0"/>
          </a:p>
        </p:txBody>
      </p:sp>
    </p:spTree>
    <p:extLst>
      <p:ext uri="{BB962C8B-B14F-4D97-AF65-F5344CB8AC3E}">
        <p14:creationId xmlns:p14="http://schemas.microsoft.com/office/powerpoint/2010/main" val="746028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r>
              <a:rPr lang="en-US" dirty="0" smtClean="0"/>
              <a:t>Most obviously, dwell</a:t>
            </a:r>
            <a:r>
              <a:rPr lang="en-US" baseline="0" dirty="0" smtClean="0"/>
              <a:t> time is related to passenger demand – each passenger boarding or alighting will take a certain amount of time.</a:t>
            </a:r>
            <a:endParaRPr lang="en-US" dirty="0" smtClean="0"/>
          </a:p>
          <a:p>
            <a:pPr defTabSz="914212"/>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605243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Rot="1" noChangeAspect="1" noChangeArrowheads="1" noTextEdit="1"/>
          </p:cNvSpPr>
          <p:nvPr>
            <p:ph type="sldImg"/>
          </p:nvPr>
        </p:nvSpPr>
        <p:spPr>
          <a:xfrm>
            <a:off x="1150938" y="692150"/>
            <a:ext cx="4556125" cy="3417888"/>
          </a:xfrm>
          <a:ln/>
        </p:spPr>
      </p:sp>
      <p:sp>
        <p:nvSpPr>
          <p:cNvPr id="57348" name="Rectangle 3"/>
          <p:cNvSpPr>
            <a:spLocks noGrp="1" noChangeArrowheads="1"/>
          </p:cNvSpPr>
          <p:nvPr>
            <p:ph type="body" idx="1"/>
          </p:nvPr>
        </p:nvSpPr>
        <p:spPr>
          <a:noFill/>
          <a:ln/>
        </p:spPr>
        <p:txBody>
          <a:bodyPr/>
          <a:lstStyle/>
          <a:p>
            <a:r>
              <a:rPr lang="en-US" dirty="0" smtClean="0"/>
              <a:t>Reducing the time required to serve individual passengers reduces the time to serve all passengers and, thus, reduces dwell time. For example, pay-on-exit allows passengers to use all doors to board at the busiest stops, and spreads out the time required to pay fares over the entire route. Pay-on-exit can also be used to control simple zone-based fare systems.</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smtClean="0"/>
          </a:p>
        </p:txBody>
      </p:sp>
    </p:spTree>
    <p:extLst>
      <p:ext uri="{BB962C8B-B14F-4D97-AF65-F5344CB8AC3E}">
        <p14:creationId xmlns:p14="http://schemas.microsoft.com/office/powerpoint/2010/main" val="360343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Rot="1" noChangeAspect="1" noChangeArrowheads="1" noTextEdit="1"/>
          </p:cNvSpPr>
          <p:nvPr>
            <p:ph type="sldImg"/>
          </p:nvPr>
        </p:nvSpPr>
        <p:spPr>
          <a:xfrm>
            <a:off x="1150938" y="692150"/>
            <a:ext cx="4556125" cy="3417888"/>
          </a:xfrm>
          <a:ln/>
        </p:spPr>
      </p:sp>
      <p:sp>
        <p:nvSpPr>
          <p:cNvPr id="58372" name="Rectangle 3"/>
          <p:cNvSpPr>
            <a:spLocks noGrp="1" noChangeArrowheads="1"/>
          </p:cNvSpPr>
          <p:nvPr>
            <p:ph type="body" idx="1"/>
          </p:nvPr>
        </p:nvSpPr>
        <p:spPr>
          <a:noFill/>
          <a:ln/>
        </p:spPr>
        <p:txBody>
          <a:bodyPr/>
          <a:lstStyle/>
          <a:p>
            <a:r>
              <a:rPr lang="en-US" dirty="0" smtClean="0"/>
              <a:t>This is the reason bus operators ask people to move to the back of the bus.  Blocking</a:t>
            </a:r>
            <a:r>
              <a:rPr lang="en-US" baseline="0" dirty="0" smtClean="0"/>
              <a:t> the entrance creates a longer dwell time.</a:t>
            </a:r>
            <a:endParaRPr lang="en-US" dirty="0" smtClean="0"/>
          </a:p>
          <a:p>
            <a:r>
              <a:rPr lang="en-US" dirty="0" smtClean="0"/>
              <a:t/>
            </a:r>
            <a:br>
              <a:rPr lang="en-US" dirty="0" smtClean="0"/>
            </a:br>
            <a:r>
              <a:rPr lang="en-US" dirty="0" smtClean="0"/>
              <a:t>Also, when passengers exit through a narrow front door, passenger boarding is delayed, which also increases dwell time. When passengers exit via the back door, boarding and alighting can occur simultaneously.</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smtClean="0"/>
          </a:p>
        </p:txBody>
      </p:sp>
    </p:spTree>
    <p:extLst>
      <p:ext uri="{BB962C8B-B14F-4D97-AF65-F5344CB8AC3E}">
        <p14:creationId xmlns:p14="http://schemas.microsoft.com/office/powerpoint/2010/main" val="3325989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Rot="1" noChangeAspect="1" noChangeArrowheads="1" noTextEdit="1"/>
          </p:cNvSpPr>
          <p:nvPr>
            <p:ph type="sldImg"/>
          </p:nvPr>
        </p:nvSpPr>
        <p:spPr>
          <a:xfrm>
            <a:off x="1150938" y="692150"/>
            <a:ext cx="4556125" cy="3417888"/>
          </a:xfrm>
          <a:ln/>
        </p:spPr>
      </p:sp>
      <p:sp>
        <p:nvSpPr>
          <p:cNvPr id="59396" name="Rectangle 3"/>
          <p:cNvSpPr>
            <a:spLocks noGrp="1" noChangeArrowheads="1"/>
          </p:cNvSpPr>
          <p:nvPr>
            <p:ph type="body" idx="1"/>
          </p:nvPr>
        </p:nvSpPr>
        <p:spPr>
          <a:noFill/>
          <a:ln/>
        </p:spPr>
        <p:txBody>
          <a:bodyPr/>
          <a:lstStyle/>
          <a:p>
            <a:r>
              <a:rPr lang="en-US" dirty="0" smtClean="0"/>
              <a:t>Wider doors can serve more passengers at once – though boarding times will not be affected by the number of doors if passengers have to pay the driver.</a:t>
            </a:r>
          </a:p>
          <a:p>
            <a:endParaRPr lang="en-US" dirty="0" smtClean="0"/>
          </a:p>
          <a:p>
            <a:r>
              <a:rPr lang="en-US" dirty="0" smtClean="0"/>
              <a:t>Low-floor buses also are faster for boarding, though at the cost of a slightly lowered seating capacity.</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smtClean="0"/>
          </a:p>
        </p:txBody>
      </p:sp>
    </p:spTree>
    <p:extLst>
      <p:ext uri="{BB962C8B-B14F-4D97-AF65-F5344CB8AC3E}">
        <p14:creationId xmlns:p14="http://schemas.microsoft.com/office/powerpoint/2010/main" val="3327345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Rot="1" noChangeAspect="1" noChangeArrowheads="1" noTextEdit="1"/>
          </p:cNvSpPr>
          <p:nvPr>
            <p:ph type="sldImg"/>
          </p:nvPr>
        </p:nvSpPr>
        <p:spPr>
          <a:xfrm>
            <a:off x="1150938" y="692150"/>
            <a:ext cx="4556125" cy="3417888"/>
          </a:xfrm>
          <a:ln/>
        </p:spPr>
      </p:sp>
      <p:sp>
        <p:nvSpPr>
          <p:cNvPr id="6881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925008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Rot="1" noChangeAspect="1" noChangeArrowheads="1" noTextEdit="1"/>
          </p:cNvSpPr>
          <p:nvPr>
            <p:ph type="sldImg"/>
          </p:nvPr>
        </p:nvSpPr>
        <p:spPr>
          <a:xfrm>
            <a:off x="1150938" y="692150"/>
            <a:ext cx="4556125" cy="3417888"/>
          </a:xfrm>
          <a:ln/>
        </p:spPr>
      </p:sp>
      <p:sp>
        <p:nvSpPr>
          <p:cNvPr id="60420" name="Rectangle 3"/>
          <p:cNvSpPr>
            <a:spLocks noGrp="1" noChangeArrowheads="1"/>
          </p:cNvSpPr>
          <p:nvPr>
            <p:ph type="body" idx="1"/>
          </p:nvPr>
        </p:nvSpPr>
        <p:spPr>
          <a:noFill/>
          <a:ln/>
        </p:spPr>
        <p:txBody>
          <a:bodyPr/>
          <a:lstStyle/>
          <a:p>
            <a:r>
              <a:rPr lang="en-US" dirty="0" smtClean="0"/>
              <a:t>Again, the fewer passengers to be served, the shorter the dwell time.  More stops generally will mean fewer passengers at each.</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smtClean="0"/>
          </a:p>
        </p:txBody>
      </p:sp>
    </p:spTree>
    <p:extLst>
      <p:ext uri="{BB962C8B-B14F-4D97-AF65-F5344CB8AC3E}">
        <p14:creationId xmlns:p14="http://schemas.microsoft.com/office/powerpoint/2010/main" val="3481474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2372240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Rot="1" noChangeAspect="1" noChangeArrowheads="1" noTextEdit="1"/>
          </p:cNvSpPr>
          <p:nvPr>
            <p:ph type="sldImg"/>
          </p:nvPr>
        </p:nvSpPr>
        <p:spPr>
          <a:xfrm>
            <a:off x="1150938" y="692150"/>
            <a:ext cx="4556125" cy="3417888"/>
          </a:xfrm>
          <a:ln/>
        </p:spPr>
      </p:sp>
      <p:sp>
        <p:nvSpPr>
          <p:cNvPr id="63492" name="Rectangle 3"/>
          <p:cNvSpPr>
            <a:spLocks noGrp="1" noChangeArrowheads="1"/>
          </p:cNvSpPr>
          <p:nvPr>
            <p:ph type="body" idx="1"/>
          </p:nvPr>
        </p:nvSpPr>
        <p:spPr>
          <a:noFill/>
          <a:ln/>
        </p:spPr>
        <p:txBody>
          <a:bodyPr/>
          <a:lstStyle/>
          <a:p>
            <a:r>
              <a:rPr lang="en-US" dirty="0" smtClean="0"/>
              <a:t>These factors</a:t>
            </a:r>
            <a:r>
              <a:rPr lang="en-US" baseline="0" dirty="0" smtClean="0"/>
              <a:t> aren’t typically included in scheduling unless they become a regular occurrence on a route.</a:t>
            </a:r>
            <a:endParaRPr lang="en-US" dirty="0" smtClean="0"/>
          </a:p>
          <a:p>
            <a:endParaRPr lang="en-US" dirty="0" smtClean="0"/>
          </a:p>
          <a:p>
            <a:r>
              <a:rPr lang="en-US" dirty="0" smtClean="0"/>
              <a:t>Wheelchair times are in addition to any other passengers service times. Bike loading/unloading may or may not increase dwell time, depending on how many other passengers board/alight while the bike is being loaded/unloaded. These times are good to be aware of, but you generally wouldn’t account for them unless they were regular events at a stop (occasional events covered by dwell time variability)</a:t>
            </a:r>
          </a:p>
          <a:p>
            <a:r>
              <a:rPr lang="en-US" dirty="0"/>
              <a:t>Source:</a:t>
            </a:r>
            <a:br>
              <a:rPr lang="en-US" dirty="0"/>
            </a:br>
            <a:r>
              <a:rPr lang="en-US" dirty="0"/>
              <a:t>National Transit Institute, “Transit Capacity and Quality of Service Course,” 2003.</a:t>
            </a:r>
          </a:p>
          <a:p>
            <a:endParaRPr lang="en-US" dirty="0" smtClean="0"/>
          </a:p>
          <a:p>
            <a:pPr defTabSz="914212"/>
            <a:r>
              <a:rPr lang="en-US" b="1" dirty="0" err="1" smtClean="0"/>
              <a:t>Timepoint</a:t>
            </a:r>
            <a:r>
              <a:rPr lang="en-US" b="1" dirty="0" smtClean="0"/>
              <a:t> Holding</a:t>
            </a:r>
          </a:p>
          <a:p>
            <a:pPr defTabSz="914212"/>
            <a:r>
              <a:rPr lang="en-US" dirty="0" smtClean="0"/>
              <a:t>Some transit agencies' operating practice is to hold buses at </a:t>
            </a:r>
            <a:r>
              <a:rPr lang="en-US" dirty="0" err="1" smtClean="0"/>
              <a:t>timepoints</a:t>
            </a:r>
            <a:r>
              <a:rPr lang="en-US" dirty="0" smtClean="0"/>
              <a:t> if they are running ahead of schedule. Holding can significantly increase the time a bus spends stopped at a bus stop, which reduces the stop's capacity; however, </a:t>
            </a:r>
            <a:r>
              <a:rPr lang="en-US" b="1" dirty="0" smtClean="0"/>
              <a:t>this factor is not directly accounted for in the dwell time definition, which only includes time to serve passengers and open and close the bus doors</a:t>
            </a:r>
            <a:r>
              <a:rPr lang="en-US" dirty="0" smtClean="0"/>
              <a:t>. If many buses have to hold at a stop, consideration should be given to adjusting the schedule to reduce the need to hold. If a relatively small number of buses have to hold, the time spent holding can be treated as additional dwell time for the purposes of calculating dwell time variability.          (TCQSM, 3</a:t>
            </a:r>
            <a:r>
              <a:rPr lang="en-US" baseline="30000" dirty="0" smtClean="0"/>
              <a:t>rd</a:t>
            </a:r>
            <a:r>
              <a:rPr lang="en-US" dirty="0" smtClean="0"/>
              <a:t> edition, Chapter 6, page 6-70</a:t>
            </a:r>
          </a:p>
          <a:p>
            <a:pPr defTabSz="914212"/>
            <a:endParaRPr lang="en-US" dirty="0" smtClean="0"/>
          </a:p>
          <a:p>
            <a:endParaRPr lang="en-US" dirty="0" smtClean="0"/>
          </a:p>
        </p:txBody>
      </p:sp>
    </p:spTree>
    <p:extLst>
      <p:ext uri="{BB962C8B-B14F-4D97-AF65-F5344CB8AC3E}">
        <p14:creationId xmlns:p14="http://schemas.microsoft.com/office/powerpoint/2010/main" val="2283059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type="body" idx="1"/>
          </p:nvPr>
        </p:nvSpPr>
        <p:spPr/>
        <p:txBody>
          <a:bodyPr>
            <a:normAutofit/>
          </a:bodyPr>
          <a:lstStyle/>
          <a:p>
            <a:r>
              <a:rPr lang="en-US" dirty="0" smtClean="0"/>
              <a:t>(Image</a:t>
            </a:r>
            <a:r>
              <a:rPr lang="en-US" baseline="0" dirty="0" smtClean="0"/>
              <a:t> animates automatically.)</a:t>
            </a:r>
            <a:endParaRPr lang="en-US" dirty="0" smtClean="0"/>
          </a:p>
          <a:p>
            <a:endParaRPr lang="en-US" dirty="0" smtClean="0"/>
          </a:p>
          <a:p>
            <a:r>
              <a:rPr lang="en-US" dirty="0" smtClean="0"/>
              <a:t>Source:</a:t>
            </a:r>
            <a:br>
              <a:rPr lang="en-US" dirty="0" smtClean="0"/>
            </a:br>
            <a:r>
              <a:rPr lang="en-US" dirty="0" smtClean="0"/>
              <a:t>http://www.flickr.com/photos/northernspark/5932100256/</a:t>
            </a:r>
          </a:p>
          <a:p>
            <a:r>
              <a:rPr lang="en-US" dirty="0" smtClean="0"/>
              <a:t>http://www.flickr.com/photos/northernspark/5932099040/</a:t>
            </a:r>
          </a:p>
          <a:p>
            <a:r>
              <a:rPr lang="en-US" dirty="0" smtClean="0"/>
              <a:t>http://www.flickr.com/photos/northernspark/5931545725/</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26426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Rot="1" noChangeAspect="1" noChangeArrowheads="1" noTextEdit="1"/>
          </p:cNvSpPr>
          <p:nvPr>
            <p:ph type="sldImg"/>
          </p:nvPr>
        </p:nvSpPr>
        <p:spPr>
          <a:xfrm>
            <a:off x="1150938" y="692150"/>
            <a:ext cx="4556125" cy="3417888"/>
          </a:xfrm>
          <a:ln/>
        </p:spPr>
      </p:sp>
      <p:sp>
        <p:nvSpPr>
          <p:cNvPr id="65540" name="Rectangle 3"/>
          <p:cNvSpPr>
            <a:spLocks noGrp="1" noChangeArrowheads="1"/>
          </p:cNvSpPr>
          <p:nvPr>
            <p:ph type="body" idx="1"/>
          </p:nvPr>
        </p:nvSpPr>
        <p:spPr>
          <a:noFill/>
          <a:ln/>
        </p:spPr>
        <p:txBody>
          <a:bodyPr/>
          <a:lstStyle/>
          <a:p>
            <a:pPr defTabSz="895759">
              <a:defRPr/>
            </a:pPr>
            <a:r>
              <a:rPr lang="en-US" dirty="0" smtClean="0"/>
              <a:t>Ask:  Why would it matter how much variation there is</a:t>
            </a:r>
            <a:r>
              <a:rPr lang="en-US" baseline="0" dirty="0" smtClean="0"/>
              <a:t> in the dwell time?</a:t>
            </a:r>
            <a:endParaRPr lang="en-US" dirty="0" smtClean="0"/>
          </a:p>
          <a:p>
            <a:endParaRPr lang="en-US" dirty="0" smtClean="0"/>
          </a:p>
          <a:p>
            <a:pPr lvl="1"/>
            <a:r>
              <a:rPr lang="en-US" dirty="0" smtClean="0"/>
              <a:t>It affects</a:t>
            </a:r>
            <a:r>
              <a:rPr lang="en-US" baseline="0" dirty="0" smtClean="0"/>
              <a:t> the consistency in adhering to the schedule.</a:t>
            </a:r>
          </a:p>
          <a:p>
            <a:pPr lvl="1"/>
            <a:r>
              <a:rPr lang="en-US" dirty="0" smtClean="0"/>
              <a:t>As dwell times become more variable, </a:t>
            </a:r>
            <a:r>
              <a:rPr lang="en-US" b="1" dirty="0" smtClean="0"/>
              <a:t>fewer buses can use the stop</a:t>
            </a:r>
            <a:r>
              <a:rPr lang="en-US" dirty="0" smtClean="0"/>
              <a:t> without causing following buses to have to wait in the street before entering the stop. </a:t>
            </a:r>
          </a:p>
          <a:p>
            <a:endParaRPr lang="en-US" dirty="0" smtClean="0"/>
          </a:p>
          <a:p>
            <a:r>
              <a:rPr lang="en-US" dirty="0" smtClean="0"/>
              <a:t>For these reasons, we measure a </a:t>
            </a:r>
            <a:r>
              <a:rPr lang="en-US" b="1" dirty="0" smtClean="0"/>
              <a:t>coefficient of variation</a:t>
            </a:r>
            <a:r>
              <a:rPr lang="en-US" dirty="0" smtClean="0"/>
              <a:t>.</a:t>
            </a:r>
            <a:r>
              <a:rPr lang="en-US" baseline="0" dirty="0" smtClean="0"/>
              <a:t>  </a:t>
            </a:r>
            <a:r>
              <a:rPr lang="en-US" dirty="0" smtClean="0"/>
              <a:t>Calculating the</a:t>
            </a:r>
            <a:r>
              <a:rPr lang="en-US" baseline="0" dirty="0" smtClean="0"/>
              <a:t> coefficient of variation is done  by dividing the standard deviation by the average. </a:t>
            </a:r>
            <a:r>
              <a:rPr lang="en-US" dirty="0" smtClean="0"/>
              <a:t>One would generally use a spreadsheet to calculate the standard deviation of a series of observations.</a:t>
            </a:r>
          </a:p>
          <a:p>
            <a:endParaRPr lang="en-US" dirty="0" smtClean="0"/>
          </a:p>
          <a:p>
            <a:r>
              <a:rPr lang="en-US" dirty="0" smtClean="0"/>
              <a:t>To illustrate the concept, here are sample values.  Zero variability means</a:t>
            </a:r>
            <a:r>
              <a:rPr lang="en-US" baseline="0" dirty="0" smtClean="0"/>
              <a:t> the dwell times are all exactly the same.  One hundred percent variability would mean very considerable variation.  The lower the </a:t>
            </a:r>
            <a:r>
              <a:rPr lang="en-US" baseline="0" dirty="0" err="1" smtClean="0"/>
              <a:t>c</a:t>
            </a:r>
            <a:r>
              <a:rPr lang="en-US" baseline="-25000" dirty="0" err="1" smtClean="0"/>
              <a:t>v</a:t>
            </a:r>
            <a:r>
              <a:rPr lang="en-US" baseline="0" dirty="0" smtClean="0"/>
              <a:t> value, the better for schedule adherence.</a:t>
            </a:r>
          </a:p>
          <a:p>
            <a:endParaRPr lang="en-US" dirty="0" smtClean="0"/>
          </a:p>
          <a:p>
            <a:r>
              <a:rPr lang="en-US" dirty="0" smtClean="0"/>
              <a:t>For planning purposes, we can generally use a default</a:t>
            </a:r>
            <a:r>
              <a:rPr lang="en-US" baseline="0" dirty="0" smtClean="0"/>
              <a:t> value of 60%.</a:t>
            </a:r>
            <a:endParaRPr lang="en-US" dirty="0" smtClean="0"/>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p:txBody>
      </p:sp>
    </p:spTree>
    <p:extLst>
      <p:ext uri="{BB962C8B-B14F-4D97-AF65-F5344CB8AC3E}">
        <p14:creationId xmlns:p14="http://schemas.microsoft.com/office/powerpoint/2010/main" val="13388105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Clearance time is the time it takes a bus to close its doors and depart a stop</a:t>
            </a:r>
            <a:r>
              <a:rPr lang="en-US" baseline="0" dirty="0" smtClean="0"/>
              <a:t> after the passenger flows have ended.</a:t>
            </a:r>
            <a:r>
              <a:rPr lang="en-US" dirty="0" smtClean="0"/>
              <a:t> </a:t>
            </a:r>
            <a:r>
              <a:rPr lang="en-US" baseline="0" dirty="0" smtClean="0"/>
              <a:t> </a:t>
            </a:r>
            <a:r>
              <a:rPr lang="en-US" dirty="0" smtClean="0"/>
              <a:t>During clearance</a:t>
            </a:r>
            <a:r>
              <a:rPr lang="en-US" baseline="0" dirty="0" smtClean="0"/>
              <a:t> time t</a:t>
            </a:r>
            <a:r>
              <a:rPr lang="en-US" dirty="0" smtClean="0"/>
              <a:t>he loading area is not yet available for use by the next bus.</a:t>
            </a:r>
          </a:p>
          <a:p>
            <a:pPr lvl="1">
              <a:buNone/>
            </a:pPr>
            <a:endParaRPr lang="en-US" dirty="0" smtClean="0"/>
          </a:p>
          <a:p>
            <a:pPr lvl="0">
              <a:buNone/>
            </a:pPr>
            <a:r>
              <a:rPr lang="en-US" dirty="0" smtClean="0"/>
              <a:t>This</a:t>
            </a:r>
            <a:r>
              <a:rPr lang="en-US" baseline="0" dirty="0" smtClean="0"/>
              <a:t> time includes two components:  </a:t>
            </a:r>
            <a:r>
              <a:rPr lang="en-US" dirty="0" smtClean="0"/>
              <a:t>All buses have to travel their own length to exit the stop.</a:t>
            </a:r>
            <a:r>
              <a:rPr lang="en-US" baseline="0" dirty="0" smtClean="0"/>
              <a:t>  This takes about ten seconds.  However, if the stop is </a:t>
            </a:r>
            <a:r>
              <a:rPr lang="en-US" b="1" baseline="0" dirty="0" smtClean="0"/>
              <a:t>off-line</a:t>
            </a:r>
            <a:r>
              <a:rPr lang="en-US" baseline="0" dirty="0" smtClean="0"/>
              <a:t>, there may also be time spent waiting for traffic so the bus can re-enter the stream.  This re-entry delay will depend on the traffic volume in the adjacent lane.</a:t>
            </a:r>
            <a:endParaRPr lang="en-US" dirty="0" smtClean="0"/>
          </a:p>
          <a:p>
            <a:endParaRPr lang="en-US" baseline="0" dirty="0" smtClean="0"/>
          </a:p>
          <a:p>
            <a:r>
              <a:rPr lang="en-US" baseline="0" dirty="0" smtClean="0"/>
              <a:t>Source:</a:t>
            </a:r>
          </a:p>
          <a:p>
            <a:r>
              <a:rPr lang="en-US" dirty="0" smtClean="0"/>
              <a:t>R.K. Brail/P.J. </a:t>
            </a:r>
            <a:r>
              <a:rPr lang="en-US" dirty="0" err="1" smtClean="0"/>
              <a:t>Larrousse</a:t>
            </a:r>
            <a:r>
              <a:rPr lang="en-US" dirty="0" smtClean="0"/>
              <a:t>, Rutgers University</a:t>
            </a:r>
          </a:p>
        </p:txBody>
      </p:sp>
    </p:spTree>
    <p:extLst>
      <p:ext uri="{BB962C8B-B14F-4D97-AF65-F5344CB8AC3E}">
        <p14:creationId xmlns:p14="http://schemas.microsoft.com/office/powerpoint/2010/main" val="3275944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type="body" idx="1"/>
          </p:nvPr>
        </p:nvSpPr>
        <p:spPr/>
        <p:txBody>
          <a:bodyPr>
            <a:normAutofit/>
          </a:bodyPr>
          <a:lstStyle/>
          <a:p>
            <a:r>
              <a:rPr lang="en-US" dirty="0" smtClean="0"/>
              <a:t>One tactic to reduce clearance time and make re-entry into traffic easier is to establish yield-to-bus laws.  However, a 2011 study of these laws found no significant effect on yielding behavior in the field.  At this time, the best advice is to observe impacts on driver behavior in your particular service area.</a:t>
            </a:r>
          </a:p>
          <a:p>
            <a:endParaRPr lang="en-US" dirty="0" smtClean="0"/>
          </a:p>
          <a:p>
            <a:r>
              <a:rPr lang="en-US" dirty="0" smtClean="0"/>
              <a:t>Source: </a:t>
            </a:r>
          </a:p>
          <a:p>
            <a:r>
              <a:rPr lang="en-US" dirty="0" err="1" smtClean="0"/>
              <a:t>Huaguo</a:t>
            </a:r>
            <a:r>
              <a:rPr lang="en-US" dirty="0" smtClean="0"/>
              <a:t> Zhou, Stephanie Bromfield, and Pei-Sung Lin. “An Overview of Yield-to-Bus Programs in Florida.” Journal of Public Transportation, Vol. 14, No. 2, 2011</a:t>
            </a:r>
          </a:p>
          <a:p>
            <a:endParaRPr lang="en-US" dirty="0" smtClean="0"/>
          </a:p>
          <a:p>
            <a:r>
              <a:rPr lang="en-US" dirty="0" smtClean="0"/>
              <a:t>Images: http://www.ecgi.net/transport-bus.htm, http://denver.cbslocal.com/2011/01/27/yield-to-bus-lights-on-rtd-buses-designed-to-improve-safety-on-roads/</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4135365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Failure rate can be observed in the field, or set as a design value.  </a:t>
            </a:r>
            <a:r>
              <a:rPr lang="en-US" baseline="0" dirty="0" smtClean="0"/>
              <a:t>It has considerable effects on the overall operation of a stop.  </a:t>
            </a:r>
          </a:p>
          <a:p>
            <a:pPr defTabSz="895759">
              <a:defRPr/>
            </a:pPr>
            <a:endParaRPr lang="en-US" baseline="0" dirty="0" smtClean="0"/>
          </a:p>
          <a:p>
            <a:pPr defTabSz="895759">
              <a:defRPr/>
            </a:pPr>
            <a:r>
              <a:rPr lang="en-US" baseline="0" dirty="0" smtClean="0"/>
              <a:t>Typical failure rates will depend on the type of area being served.  A higher failure rate is typically expected in urban areas as opposed with non-urban areas.</a:t>
            </a:r>
          </a:p>
          <a:p>
            <a:pPr defTabSz="895759">
              <a:defRPr/>
            </a:pPr>
            <a:endParaRPr lang="en-US" baseline="0" dirty="0" smtClean="0"/>
          </a:p>
          <a:p>
            <a:r>
              <a:rPr lang="en-US" baseline="0" dirty="0" smtClean="0"/>
              <a:t>Source:</a:t>
            </a:r>
          </a:p>
          <a:p>
            <a:r>
              <a:rPr lang="en-US" dirty="0" smtClean="0"/>
              <a:t>R.K. Brail/P.J. </a:t>
            </a:r>
            <a:r>
              <a:rPr lang="en-US" dirty="0" err="1" smtClean="0"/>
              <a:t>Larrousse</a:t>
            </a:r>
            <a:r>
              <a:rPr lang="en-US" dirty="0" smtClean="0"/>
              <a:t>, Rutgers University</a:t>
            </a:r>
          </a:p>
          <a:p>
            <a:endParaRPr lang="en-US" dirty="0"/>
          </a:p>
        </p:txBody>
      </p:sp>
    </p:spTree>
    <p:extLst>
      <p:ext uri="{BB962C8B-B14F-4D97-AF65-F5344CB8AC3E}">
        <p14:creationId xmlns:p14="http://schemas.microsoft.com/office/powerpoint/2010/main" val="1072208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type="body" idx="1"/>
          </p:nvPr>
        </p:nvSpPr>
        <p:spPr/>
        <p:txBody>
          <a:bodyPr>
            <a:normAutofit/>
          </a:bodyPr>
          <a:lstStyle/>
          <a:p>
            <a:pPr defTabSz="895759">
              <a:defRPr/>
            </a:pPr>
            <a:r>
              <a:rPr lang="en-US" baseline="0" dirty="0" smtClean="0"/>
              <a:t>Service planners account for bus stop failure by designing with an </a:t>
            </a:r>
            <a:r>
              <a:rPr lang="en-US" b="1" baseline="0" dirty="0" smtClean="0"/>
              <a:t>operating margin</a:t>
            </a:r>
            <a:r>
              <a:rPr lang="en-US" baseline="0" dirty="0" smtClean="0"/>
              <a:t>: an allowed amount of time that an individual bus dwell time can exceed the average without causing failure for the next buses scheduled to use the stop.</a:t>
            </a:r>
          </a:p>
          <a:p>
            <a:endParaRPr lang="en-US" dirty="0" smtClean="0"/>
          </a:p>
          <a:p>
            <a:r>
              <a:rPr lang="en-US" dirty="0" smtClean="0"/>
              <a:t>Source:</a:t>
            </a:r>
            <a:br>
              <a:rPr lang="en-US" dirty="0" smtClean="0"/>
            </a:br>
            <a:r>
              <a:rPr lang="en-US" dirty="0" smtClean="0"/>
              <a:t>National Transit Institute, “Transit Capacity and Quality of Service Course,” 2003.</a:t>
            </a:r>
          </a:p>
          <a:p>
            <a:r>
              <a:rPr lang="en-US" dirty="0" smtClean="0"/>
              <a:t>R.K. Brail/P.J. </a:t>
            </a:r>
            <a:r>
              <a:rPr lang="en-US" dirty="0" err="1" smtClean="0"/>
              <a:t>Larrousse</a:t>
            </a:r>
            <a:r>
              <a:rPr lang="en-US" dirty="0" smtClean="0"/>
              <a:t>, Rutgers University</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0683121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On one hand, a low failure rate is desirable to ensure a reliable schedule.  On the other hand, a higher rate around 25% will optimize your capacity.  There is a trade-off, and so the appropriate level of failure to design for is a matter of agency policy.</a:t>
            </a:r>
          </a:p>
          <a:p>
            <a:pPr defTabSz="895759">
              <a:defRPr/>
            </a:pPr>
            <a:endParaRPr lang="en-US" baseline="0" dirty="0" smtClean="0"/>
          </a:p>
          <a:p>
            <a:r>
              <a:rPr lang="en-US" baseline="0" dirty="0" smtClean="0"/>
              <a:t>Source:</a:t>
            </a:r>
          </a:p>
          <a:p>
            <a:r>
              <a:rPr lang="en-US" dirty="0" smtClean="0"/>
              <a:t>R.K. Brail/P.J. </a:t>
            </a:r>
            <a:r>
              <a:rPr lang="en-US" dirty="0" err="1" smtClean="0"/>
              <a:t>Larrousse</a:t>
            </a:r>
            <a:r>
              <a:rPr lang="en-US" dirty="0" smtClean="0"/>
              <a:t>, Rutgers University</a:t>
            </a:r>
          </a:p>
          <a:p>
            <a:r>
              <a:rPr lang="en-US" dirty="0" smtClean="0"/>
              <a:t>TCRP Transit Capacity and Quality of Service Manual 2013</a:t>
            </a:r>
          </a:p>
        </p:txBody>
      </p:sp>
    </p:spTree>
    <p:extLst>
      <p:ext uri="{BB962C8B-B14F-4D97-AF65-F5344CB8AC3E}">
        <p14:creationId xmlns:p14="http://schemas.microsoft.com/office/powerpoint/2010/main" val="482441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641673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 final piece</a:t>
            </a:r>
            <a:r>
              <a:rPr lang="en-US" b="0" baseline="0" dirty="0" smtClean="0"/>
              <a:t> of the bus’ daily journey that you should be aware of is the layover.</a:t>
            </a:r>
            <a:endParaRPr lang="en-US" b="0" dirty="0" smtClean="0"/>
          </a:p>
          <a:p>
            <a:endParaRPr lang="en-US" b="1" dirty="0" smtClean="0"/>
          </a:p>
          <a:p>
            <a:r>
              <a:rPr lang="en-US" b="1" dirty="0" smtClean="0"/>
              <a:t>Layover</a:t>
            </a:r>
            <a:r>
              <a:rPr lang="en-US" dirty="0" smtClean="0"/>
              <a:t> — Layover time serves two major functions: recovery time for the schedule to ensure on-time departure for the next trip and, in some systems, operator rest or break time between trips. Layover time is often determined by labor agreement, requiring "off-duty" time after a certain amount of driving time.</a:t>
            </a:r>
          </a:p>
          <a:p>
            <a:pPr defTabSz="895759">
              <a:defRPr/>
            </a:pPr>
            <a:endParaRPr lang="en-US" b="1" dirty="0" smtClean="0"/>
          </a:p>
          <a:p>
            <a:pPr defTabSz="895759">
              <a:defRPr/>
            </a:pPr>
            <a:r>
              <a:rPr lang="en-US" b="1" dirty="0" smtClean="0"/>
              <a:t>Recovery Time</a:t>
            </a:r>
            <a:r>
              <a:rPr lang="en-US" dirty="0" smtClean="0"/>
              <a:t> — Recovery time is distinct from layover, although they are usually combined together. Recovery time is a planned time allowance between the arrival time of a just completed trip and the departure time of the next trip in order to allow the route to return to schedule if traffic, loading, or other conditions have made the trip arrive late. Recovery time is considered as reserve running time and typically, the operator will remain on duty during the recovery period.</a:t>
            </a:r>
          </a:p>
          <a:p>
            <a:pPr defTabSz="895759">
              <a:defRPr/>
            </a:pPr>
            <a:endParaRPr lang="en-US" dirty="0" smtClean="0"/>
          </a:p>
          <a:p>
            <a:pPr defTabSz="895759">
              <a:defRPr/>
            </a:pPr>
            <a:r>
              <a:rPr lang="en-US" dirty="0" smtClean="0"/>
              <a:t>Discuss</a:t>
            </a:r>
            <a:r>
              <a:rPr lang="en-US" baseline="0" dirty="0" smtClean="0"/>
              <a:t> where the best locations may be to have layover time – e.g. major stops, out of traffic, with a bathroom available, perhaps somewhere to buy a snack.</a:t>
            </a:r>
          </a:p>
          <a:p>
            <a:pPr defTabSz="895759">
              <a:defRPr/>
            </a:pPr>
            <a:endParaRPr lang="en-US" baseline="0" dirty="0" smtClean="0"/>
          </a:p>
          <a:p>
            <a:pPr defTabSz="895759">
              <a:defRPr/>
            </a:pPr>
            <a:r>
              <a:rPr lang="en-US" baseline="0" dirty="0" smtClean="0"/>
              <a:t>Image:</a:t>
            </a:r>
          </a:p>
          <a:p>
            <a:pPr defTabSz="895759">
              <a:defRPr/>
            </a:pPr>
            <a:r>
              <a:rPr lang="en-US" dirty="0" smtClean="0"/>
              <a:t>http://www.flickr.com/photos/hine/112239782/</a:t>
            </a:r>
          </a:p>
        </p:txBody>
      </p:sp>
    </p:spTree>
    <p:extLst>
      <p:ext uri="{BB962C8B-B14F-4D97-AF65-F5344CB8AC3E}">
        <p14:creationId xmlns:p14="http://schemas.microsoft.com/office/powerpoint/2010/main" val="19837232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880849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Source:</a:t>
            </a:r>
          </a:p>
          <a:p>
            <a:r>
              <a:rPr lang="en-US" dirty="0" smtClean="0"/>
              <a:t>R.K. Brail/P.J. </a:t>
            </a:r>
            <a:r>
              <a:rPr lang="en-US" dirty="0" err="1" smtClean="0"/>
              <a:t>Larrousse</a:t>
            </a:r>
            <a:r>
              <a:rPr lang="en-US" dirty="0" smtClean="0"/>
              <a:t>, Rutgers University</a:t>
            </a:r>
          </a:p>
          <a:p>
            <a:endParaRPr lang="en-US" baseline="0" dirty="0" smtClean="0"/>
          </a:p>
          <a:p>
            <a:r>
              <a:rPr lang="en-US" baseline="0" dirty="0" smtClean="0"/>
              <a:t>Image:</a:t>
            </a:r>
          </a:p>
          <a:p>
            <a:r>
              <a:rPr lang="en-US" dirty="0" smtClean="0"/>
              <a:t>http://www.flickr.com/photos/dnorman/2087167707/</a:t>
            </a:r>
            <a:endParaRPr lang="en-US" dirty="0"/>
          </a:p>
        </p:txBody>
      </p:sp>
    </p:spTree>
    <p:extLst>
      <p:ext uri="{BB962C8B-B14F-4D97-AF65-F5344CB8AC3E}">
        <p14:creationId xmlns:p14="http://schemas.microsoft.com/office/powerpoint/2010/main" val="13275993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type="body" idx="1"/>
          </p:nvPr>
        </p:nvSpPr>
        <p:spPr/>
        <p:txBody>
          <a:bodyPr>
            <a:normAutofit/>
          </a:bodyPr>
          <a:lstStyle/>
          <a:p>
            <a:r>
              <a:rPr lang="en-US" dirty="0" smtClean="0"/>
              <a:t>On-line stops:  Bus stops in traffic, and can move immediately again after serving passengers (unless blocked by other traffic stopped in front of it).</a:t>
            </a:r>
          </a:p>
          <a:p>
            <a:endParaRPr lang="en-US" dirty="0" smtClean="0"/>
          </a:p>
          <a:p>
            <a:r>
              <a:rPr lang="en-US" dirty="0" smtClean="0"/>
              <a:t>Off-line stops:  Bus stops out of traffic, may need to wait for adjacent lane traffic to clear.</a:t>
            </a:r>
          </a:p>
          <a:p>
            <a:endParaRPr lang="en-US" dirty="0" smtClean="0"/>
          </a:p>
          <a:p>
            <a:r>
              <a:rPr lang="en-US" dirty="0" smtClean="0"/>
              <a:t>Source:</a:t>
            </a:r>
            <a:br>
              <a:rPr lang="en-US" dirty="0" smtClean="0"/>
            </a:br>
            <a:r>
              <a:rPr lang="en-US" dirty="0" smtClean="0"/>
              <a:t>National Transit Institute, “Transit Capacity and Quality of Service Course,” 2003.</a:t>
            </a:r>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0918022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Bus stops can also be described by their location relative to an adjacent intersection.  The following slides will discuss near-side, mid-block, and far-side bus stops in detail.</a:t>
            </a:r>
          </a:p>
          <a:p>
            <a:endParaRPr lang="en-US" baseline="0" dirty="0" smtClean="0"/>
          </a:p>
          <a:p>
            <a:r>
              <a:rPr lang="en-US" baseline="0" dirty="0" smtClean="0"/>
              <a:t>Ask the class:  Which location do you think is best, and why?</a:t>
            </a:r>
          </a:p>
          <a:p>
            <a:endParaRPr lang="en-US" baseline="0" dirty="0" smtClean="0"/>
          </a:p>
          <a:p>
            <a:r>
              <a:rPr lang="en-US" baseline="0" dirty="0" smtClean="0"/>
              <a:t>Source:</a:t>
            </a:r>
          </a:p>
          <a:p>
            <a:r>
              <a:rPr lang="en-US" dirty="0" smtClean="0"/>
              <a:t>TCRP Transit Capacity and Quality of Service Manual 2013</a:t>
            </a:r>
          </a:p>
          <a:p>
            <a:endParaRPr lang="en-US" dirty="0"/>
          </a:p>
        </p:txBody>
      </p:sp>
    </p:spTree>
    <p:extLst>
      <p:ext uri="{BB962C8B-B14F-4D97-AF65-F5344CB8AC3E}">
        <p14:creationId xmlns:p14="http://schemas.microsoft.com/office/powerpoint/2010/main" val="24400417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Far-side</a:t>
            </a:r>
            <a:r>
              <a:rPr lang="en-US" baseline="0" dirty="0" smtClean="0"/>
              <a:t> stops may be more appropriate for locations with a heavy right turn volume and a lower through traffic volume.  Of course, adjacent land uses and pedestrian flows are also an important part of the decision.</a:t>
            </a:r>
            <a:endParaRPr lang="en-US" dirty="0" smtClean="0"/>
          </a:p>
          <a:p>
            <a:endParaRPr lang="en-US" dirty="0" smtClean="0"/>
          </a:p>
          <a:p>
            <a:r>
              <a:rPr lang="en-US" dirty="0" smtClean="0"/>
              <a:t>Advantages</a:t>
            </a:r>
          </a:p>
          <a:p>
            <a:pPr lvl="1"/>
            <a:r>
              <a:rPr lang="en-US" dirty="0" smtClean="0"/>
              <a:t>Minimizes conflicts between right-turning vehicles and buses </a:t>
            </a:r>
          </a:p>
          <a:p>
            <a:pPr lvl="1"/>
            <a:r>
              <a:rPr lang="en-US" dirty="0" smtClean="0"/>
              <a:t>Provides additional right-turn capacity by making curb lane available for traffic. </a:t>
            </a:r>
          </a:p>
          <a:p>
            <a:pPr lvl="1"/>
            <a:r>
              <a:rPr lang="en-US" dirty="0" smtClean="0"/>
              <a:t>Minimizes sight distance problems on intersection approaches</a:t>
            </a:r>
          </a:p>
          <a:p>
            <a:pPr lvl="1"/>
            <a:r>
              <a:rPr lang="en-US" dirty="0" smtClean="0"/>
              <a:t>May encourage pedestrians to cross behind the bus, depending on distance from intersection </a:t>
            </a:r>
          </a:p>
          <a:p>
            <a:pPr lvl="1"/>
            <a:r>
              <a:rPr lang="en-US" dirty="0" smtClean="0"/>
              <a:t>Creates shorter deceleration distances for buses, since the intersection can be used to decelerate </a:t>
            </a:r>
          </a:p>
          <a:p>
            <a:pPr lvl="1"/>
            <a:r>
              <a:rPr lang="en-US" dirty="0" smtClean="0"/>
              <a:t>Buses can take advantage of gaps in traffic flow created at signalized intersections </a:t>
            </a:r>
          </a:p>
          <a:p>
            <a:pPr lvl="1"/>
            <a:r>
              <a:rPr lang="en-US" dirty="0" smtClean="0"/>
              <a:t>Facilitates bus signal priority operation, as buses can pass through intersection before stopping</a:t>
            </a:r>
          </a:p>
          <a:p>
            <a:endParaRPr lang="en-US" baseline="0" dirty="0" smtClean="0"/>
          </a:p>
          <a:p>
            <a:r>
              <a:rPr lang="en-US" baseline="0" dirty="0" smtClean="0"/>
              <a:t>Source:</a:t>
            </a:r>
          </a:p>
          <a:p>
            <a:r>
              <a:rPr lang="en-US" dirty="0" smtClean="0"/>
              <a:t>TCRP Transit Capacity and Quality of</a:t>
            </a:r>
            <a:r>
              <a:rPr lang="en-US" baseline="0" dirty="0" smtClean="0"/>
              <a:t> Service Manual 2013</a:t>
            </a:r>
            <a:endParaRPr lang="en-US" dirty="0" smtClean="0"/>
          </a:p>
        </p:txBody>
      </p:sp>
    </p:spTree>
    <p:extLst>
      <p:ext uri="{BB962C8B-B14F-4D97-AF65-F5344CB8AC3E}">
        <p14:creationId xmlns:p14="http://schemas.microsoft.com/office/powerpoint/2010/main" val="19249265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dirty="0" smtClean="0"/>
              <a:t>Far-side stops may be more appropriate for locations with a heavy right turn volume and a lower through traffic volume.  Of course, adjacent land uses and pedestrian flows are also an important part of the decision.</a:t>
            </a:r>
          </a:p>
          <a:p>
            <a:endParaRPr lang="en-US" dirty="0" smtClean="0"/>
          </a:p>
          <a:p>
            <a:r>
              <a:rPr lang="en-US" dirty="0" smtClean="0"/>
              <a:t>Disadvantages</a:t>
            </a:r>
          </a:p>
          <a:p>
            <a:pPr lvl="1"/>
            <a:r>
              <a:rPr lang="en-US" dirty="0" smtClean="0"/>
              <a:t>Could result in traffic queued into intersection when a bus stops in the travel lane </a:t>
            </a:r>
          </a:p>
          <a:p>
            <a:pPr lvl="1"/>
            <a:r>
              <a:rPr lang="en-US" dirty="0" smtClean="0"/>
              <a:t>May obscure sight distance for crossing vehicles </a:t>
            </a:r>
          </a:p>
          <a:p>
            <a:pPr lvl="1"/>
            <a:r>
              <a:rPr lang="en-US" dirty="0" smtClean="0"/>
              <a:t>May increase sight distance problems for crossing pedestrians </a:t>
            </a:r>
          </a:p>
          <a:p>
            <a:pPr lvl="1"/>
            <a:r>
              <a:rPr lang="en-US" dirty="0" smtClean="0"/>
              <a:t>Can cause a bus to stop far side after stopping for a red light, interfering with both bus operations and all other traffic </a:t>
            </a:r>
          </a:p>
          <a:p>
            <a:pPr lvl="1"/>
            <a:r>
              <a:rPr lang="en-US" dirty="0" smtClean="0"/>
              <a:t>May increase the number of rear-end crashes since drivers may not expect buses to stop again after stopping at a red light</a:t>
            </a:r>
          </a:p>
          <a:p>
            <a:endParaRPr lang="en-US" dirty="0" smtClean="0"/>
          </a:p>
          <a:p>
            <a:r>
              <a:rPr lang="en-US" baseline="0" dirty="0" smtClean="0"/>
              <a:t>Source:</a:t>
            </a:r>
          </a:p>
          <a:p>
            <a:r>
              <a:rPr lang="en-US" dirty="0" smtClean="0"/>
              <a:t>TCRP Transit Capacity and Quality of Service</a:t>
            </a:r>
            <a:r>
              <a:rPr lang="en-US" baseline="0" dirty="0" smtClean="0"/>
              <a:t> Manual 2013</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1287742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Mid-block stops may be beneficial from a traffic flow perspective, but they are inconvenient for pedestrians and encourage jay-walking.  These make the most sense at locations where a stop is needed adjacent to a major trip generator.</a:t>
            </a:r>
          </a:p>
          <a:p>
            <a:endParaRPr lang="en-US" baseline="0" dirty="0" smtClean="0"/>
          </a:p>
          <a:p>
            <a:pPr>
              <a:buNone/>
            </a:pPr>
            <a:r>
              <a:rPr lang="en-US" dirty="0" smtClean="0"/>
              <a:t>Advantages</a:t>
            </a:r>
          </a:p>
          <a:p>
            <a:pPr lvl="1"/>
            <a:r>
              <a:rPr lang="en-US" dirty="0" smtClean="0"/>
              <a:t>Minimizes sight distance problems for vehicles and pedestrians </a:t>
            </a:r>
          </a:p>
          <a:p>
            <a:pPr lvl="1"/>
            <a:r>
              <a:rPr lang="en-US" dirty="0" smtClean="0"/>
              <a:t>May result in passenger waiting areas experiencing less pedestrian congestion</a:t>
            </a:r>
            <a:endParaRPr lang="en-US" baseline="0" dirty="0" smtClean="0"/>
          </a:p>
          <a:p>
            <a:endParaRPr lang="en-US" baseline="0" dirty="0" smtClean="0"/>
          </a:p>
          <a:p>
            <a:r>
              <a:rPr lang="en-US" dirty="0" smtClean="0"/>
              <a:t>Source:</a:t>
            </a:r>
          </a:p>
          <a:p>
            <a:r>
              <a:rPr lang="en-US" dirty="0" smtClean="0"/>
              <a:t>TCRP Transit Capacity and Quality of Service Manual 2013</a:t>
            </a:r>
          </a:p>
        </p:txBody>
      </p:sp>
    </p:spTree>
    <p:extLst>
      <p:ext uri="{BB962C8B-B14F-4D97-AF65-F5344CB8AC3E}">
        <p14:creationId xmlns:p14="http://schemas.microsoft.com/office/powerpoint/2010/main" val="28103720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baseline="0" dirty="0" smtClean="0"/>
              <a:t>Mid-block stops may be beneficial from a traffic flow perspective, but they are inconvenient for pedestrians and encourage jay-walking.  These make the most sense at locations where a stop is needed adjacent to a major trip generator.</a:t>
            </a:r>
          </a:p>
          <a:p>
            <a:endParaRPr lang="en-US" baseline="0" dirty="0" smtClean="0"/>
          </a:p>
          <a:p>
            <a:r>
              <a:rPr lang="en-US" dirty="0" smtClean="0"/>
              <a:t>Disadvantages</a:t>
            </a:r>
          </a:p>
          <a:p>
            <a:pPr lvl="1"/>
            <a:r>
              <a:rPr lang="en-US" dirty="0" smtClean="0"/>
              <a:t>Requires additional distance for no-parking restrictions </a:t>
            </a:r>
          </a:p>
          <a:p>
            <a:pPr lvl="1"/>
            <a:r>
              <a:rPr lang="en-US" dirty="0" smtClean="0"/>
              <a:t>Encourages passengers to cross street mid-block (jaywalking) </a:t>
            </a:r>
          </a:p>
          <a:p>
            <a:pPr lvl="1"/>
            <a:r>
              <a:rPr lang="en-US" dirty="0" smtClean="0"/>
              <a:t>Increases walking distance for passengers crossing at intersections </a:t>
            </a:r>
          </a:p>
          <a:p>
            <a:endParaRPr lang="en-US" baseline="0" dirty="0" smtClean="0"/>
          </a:p>
          <a:p>
            <a:r>
              <a:rPr lang="en-US" baseline="0" dirty="0" smtClean="0"/>
              <a:t>Source:</a:t>
            </a:r>
          </a:p>
          <a:p>
            <a:r>
              <a:rPr lang="en-US" dirty="0" smtClean="0"/>
              <a:t>TCRP Transit Capacity and Quality of Service Manual 2013</a:t>
            </a:r>
          </a:p>
          <a:p>
            <a:endParaRPr lang="en-US" dirty="0"/>
          </a:p>
        </p:txBody>
      </p:sp>
    </p:spTree>
    <p:extLst>
      <p:ext uri="{BB962C8B-B14F-4D97-AF65-F5344CB8AC3E}">
        <p14:creationId xmlns:p14="http://schemas.microsoft.com/office/powerpoint/2010/main" val="33105931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dirty="0" smtClean="0"/>
              <a:t>Near-side stops may be more appropriate for locations with a heavy through traffic flow and a lower right turn volume.  Of course, adjacent land uses and pedestrian flows are also an important part of the decision.</a:t>
            </a:r>
          </a:p>
          <a:p>
            <a:endParaRPr lang="en-US" dirty="0" smtClean="0"/>
          </a:p>
          <a:p>
            <a:r>
              <a:rPr lang="en-US" dirty="0" smtClean="0"/>
              <a:t>Advantages</a:t>
            </a:r>
          </a:p>
          <a:p>
            <a:pPr lvl="1"/>
            <a:r>
              <a:rPr lang="en-US" dirty="0" smtClean="0"/>
              <a:t>Minimizes interferences when traffic is heavy on the far side of the intersection </a:t>
            </a:r>
          </a:p>
          <a:p>
            <a:pPr lvl="1"/>
            <a:r>
              <a:rPr lang="en-US" dirty="0" smtClean="0"/>
              <a:t>Allows passengers to access buses close to crosswalk </a:t>
            </a:r>
          </a:p>
          <a:p>
            <a:pPr lvl="1"/>
            <a:r>
              <a:rPr lang="en-US" dirty="0" smtClean="0"/>
              <a:t>Intersection width available for bus to pull away from the curb </a:t>
            </a:r>
          </a:p>
          <a:p>
            <a:pPr lvl="1"/>
            <a:r>
              <a:rPr lang="en-US" dirty="0" smtClean="0"/>
              <a:t>Eliminates potential for double stopping </a:t>
            </a:r>
          </a:p>
          <a:p>
            <a:pPr lvl="1"/>
            <a:r>
              <a:rPr lang="en-US" dirty="0" smtClean="0"/>
              <a:t>Allows passengers to board and alight while bus stopped for red light </a:t>
            </a:r>
          </a:p>
          <a:p>
            <a:pPr lvl="1"/>
            <a:r>
              <a:rPr lang="en-US" dirty="0" smtClean="0"/>
              <a:t>Allows driver to look for oncoming traffic, including other buses with potential passengers </a:t>
            </a:r>
          </a:p>
          <a:p>
            <a:endParaRPr lang="en-US" dirty="0" smtClean="0"/>
          </a:p>
          <a:p>
            <a:r>
              <a:rPr lang="en-US" dirty="0" smtClean="0"/>
              <a:t>Source:</a:t>
            </a:r>
          </a:p>
          <a:p>
            <a:r>
              <a:rPr lang="en-US" dirty="0" smtClean="0"/>
              <a:t>TCRP Transit Capacity and Quality of Service Manual</a:t>
            </a:r>
          </a:p>
          <a:p>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853467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module will</a:t>
            </a:r>
            <a:r>
              <a:rPr lang="en-US" baseline="0" dirty="0" smtClean="0"/>
              <a:t> start by summarizing the different events that a bus goes though in a day of operations (or a “block”).  Understanding each of these events is crucial to scheduling bus service.</a:t>
            </a:r>
          </a:p>
          <a:p>
            <a:endParaRPr lang="en-US" baseline="0" dirty="0" smtClean="0"/>
          </a:p>
          <a:p>
            <a:r>
              <a:rPr lang="en-US" baseline="0" dirty="0" smtClean="0"/>
              <a:t>First it is important to understand the terminology:</a:t>
            </a:r>
            <a:endParaRPr lang="en-US" dirty="0" smtClean="0"/>
          </a:p>
          <a:p>
            <a:endParaRPr lang="en-US" dirty="0" smtClean="0"/>
          </a:p>
          <a:p>
            <a:r>
              <a:rPr lang="en-US" b="1" dirty="0" smtClean="0"/>
              <a:t>Block</a:t>
            </a:r>
            <a:r>
              <a:rPr lang="en-US" dirty="0" smtClean="0"/>
              <a:t> - A vehicle schedule, the daily assignment for an individual bus. One or more runs can work a block. A driver schedule is known as a "run."</a:t>
            </a:r>
          </a:p>
          <a:p>
            <a:endParaRPr lang="en-US" dirty="0" smtClean="0"/>
          </a:p>
          <a:p>
            <a:r>
              <a:rPr lang="en-US" b="1" dirty="0" smtClean="0"/>
              <a:t>Run</a:t>
            </a:r>
            <a:r>
              <a:rPr lang="en-US" dirty="0" smtClean="0"/>
              <a:t> - A driver's daily work assignment. One or more runs can work a single block. Runs can also work on multiple blocks. A driver's schedule is primarily determined for each sign-up period through the run-cut process where bus schedules are integrated with driver assignments. </a:t>
            </a:r>
          </a:p>
          <a:p>
            <a:endParaRPr lang="en-US" dirty="0" smtClean="0"/>
          </a:p>
          <a:p>
            <a:r>
              <a:rPr lang="en-US" b="1" dirty="0" smtClean="0"/>
              <a:t>Trip</a:t>
            </a:r>
            <a:r>
              <a:rPr lang="en-US" dirty="0" smtClean="0"/>
              <a:t> - The one-way operation of a revenue vehicle between two terminal points on a route. Trips are generally noted as inbound, outbound, eastbound, westbound, etc. to identify directionality when being discussed or printed.</a:t>
            </a:r>
          </a:p>
          <a:p>
            <a:endParaRPr lang="en-US" dirty="0" smtClean="0"/>
          </a:p>
          <a:p>
            <a:r>
              <a:rPr lang="en-US" dirty="0" smtClean="0"/>
              <a:t>Sources:</a:t>
            </a:r>
          </a:p>
          <a:p>
            <a:pPr defTabSz="895759">
              <a:defRPr/>
            </a:pPr>
            <a:r>
              <a:rPr lang="en-US" dirty="0" smtClean="0"/>
              <a:t>http://www1.honolulu.gov/dts/transit_glossary.htm</a:t>
            </a:r>
          </a:p>
          <a:p>
            <a:pPr defTabSz="895759">
              <a:defRPr/>
            </a:pPr>
            <a:r>
              <a:rPr lang="en-US" dirty="0" smtClean="0"/>
              <a:t>http://www.flickr.com/photos/zigzaglens/3092836403/</a:t>
            </a:r>
            <a:endParaRPr lang="en-US" dirty="0"/>
          </a:p>
        </p:txBody>
      </p:sp>
    </p:spTree>
    <p:extLst>
      <p:ext uri="{BB962C8B-B14F-4D97-AF65-F5344CB8AC3E}">
        <p14:creationId xmlns:p14="http://schemas.microsoft.com/office/powerpoint/2010/main" val="2320206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Near-side </a:t>
            </a:r>
            <a:r>
              <a:rPr lang="en-US" baseline="0" dirty="0" smtClean="0"/>
              <a:t>stops may be more appropriate for locations with a heavy through traffic flow and a lower right turn volume.  Of course, adjacent land uses and pedestrian flows are also an important part of the decision.</a:t>
            </a:r>
          </a:p>
          <a:p>
            <a:endParaRPr lang="en-US" baseline="0" dirty="0" smtClean="0"/>
          </a:p>
          <a:p>
            <a:pPr>
              <a:buNone/>
            </a:pPr>
            <a:r>
              <a:rPr lang="en-US" dirty="0" smtClean="0"/>
              <a:t>Disadvantages</a:t>
            </a:r>
          </a:p>
          <a:p>
            <a:pPr lvl="1"/>
            <a:r>
              <a:rPr lang="en-US" dirty="0" smtClean="0"/>
              <a:t>Increases conflicts with right-turning vehicles </a:t>
            </a:r>
          </a:p>
          <a:p>
            <a:pPr lvl="1"/>
            <a:r>
              <a:rPr lang="en-US" dirty="0" smtClean="0"/>
              <a:t>May result in stopped buses obscuring curbside traffic control devices and crossing pedestrians </a:t>
            </a:r>
          </a:p>
          <a:p>
            <a:pPr lvl="1"/>
            <a:r>
              <a:rPr lang="en-US" dirty="0" smtClean="0"/>
              <a:t>May cause sight distance to be obscured for side street vehicles stopped to the right of the bus </a:t>
            </a:r>
          </a:p>
          <a:p>
            <a:pPr lvl="1"/>
            <a:r>
              <a:rPr lang="en-US" dirty="0" smtClean="0"/>
              <a:t>Increases sight distance problems for crossing pedestrians </a:t>
            </a:r>
          </a:p>
          <a:p>
            <a:pPr lvl="1"/>
            <a:r>
              <a:rPr lang="en-US" dirty="0" smtClean="0"/>
              <a:t>Complicates bus signal priority operation, may reduce effectiveness or require a special queue-jump signal if the stop is located in the parking lane or a right-turn lane</a:t>
            </a:r>
          </a:p>
          <a:p>
            <a:pPr marL="105107" lvl="1" indent="-105107" defTabSz="864882">
              <a:defRPr/>
            </a:pPr>
            <a:r>
              <a:rPr lang="en-US" dirty="0" smtClean="0"/>
              <a:t>Potentially more difficult to merge back into traffic at traffic signals due to vehicle queues</a:t>
            </a:r>
          </a:p>
          <a:p>
            <a:endParaRPr lang="en-US" baseline="0" dirty="0" smtClean="0"/>
          </a:p>
          <a:p>
            <a:r>
              <a:rPr lang="en-US" dirty="0" smtClean="0"/>
              <a:t>Source:</a:t>
            </a:r>
          </a:p>
          <a:p>
            <a:r>
              <a:rPr lang="en-US" dirty="0" smtClean="0"/>
              <a:t>TCRP Transit Capacity and Quality of Service Manual 2013</a:t>
            </a:r>
          </a:p>
        </p:txBody>
      </p:sp>
    </p:spTree>
    <p:extLst>
      <p:ext uri="{BB962C8B-B14F-4D97-AF65-F5344CB8AC3E}">
        <p14:creationId xmlns:p14="http://schemas.microsoft.com/office/powerpoint/2010/main" val="30702491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linear stop designs are the most common,</a:t>
            </a:r>
            <a:r>
              <a:rPr lang="en-US" baseline="0" dirty="0" smtClean="0"/>
              <a:t> they </a:t>
            </a:r>
            <a:r>
              <a:rPr lang="en-US" dirty="0" smtClean="0"/>
              <a:t>are less efficient</a:t>
            </a:r>
            <a:r>
              <a:rPr lang="en-US" baseline="0" dirty="0" smtClean="0"/>
              <a:t> than non-linear stops because they work on a first-in-first-out principle.  The delay of one bus can carry through the line and affect the other buses.  T</a:t>
            </a:r>
            <a:r>
              <a:rPr lang="en-US" dirty="0" smtClean="0"/>
              <a:t>he rear loading areas can </a:t>
            </a:r>
            <a:r>
              <a:rPr lang="en-US" baseline="0" dirty="0" smtClean="0"/>
              <a:t>have longer dwell times</a:t>
            </a:r>
            <a:r>
              <a:rPr lang="en-US" dirty="0" smtClean="0"/>
              <a:t>, if passengers don’t know where the bus will stop and then need to walk to bus.  Buses may also need to wait for bus in front to leave before they can proceed.</a:t>
            </a:r>
          </a:p>
          <a:p>
            <a:endParaRPr lang="en-US" dirty="0" smtClean="0"/>
          </a:p>
          <a:p>
            <a:r>
              <a:rPr lang="en-US" dirty="0" smtClean="0"/>
              <a:t>Non-linear stops eliminate these issues by allowing each bus to enter and exit independently</a:t>
            </a:r>
            <a:r>
              <a:rPr lang="en-US" baseline="0" dirty="0" smtClean="0"/>
              <a:t> using assigned stop locations.  This is more efficient than a linear stop, but from a design perspective they are harder to implement.</a:t>
            </a:r>
            <a:endParaRPr lang="en-US" dirty="0" smtClean="0"/>
          </a:p>
          <a:p>
            <a:pPr defTabSz="914212"/>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39457639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Here are some bus stop design alternatives.  The non-linear designs include </a:t>
            </a:r>
            <a:r>
              <a:rPr lang="en-US" baseline="0" dirty="0" err="1" smtClean="0"/>
              <a:t>Sawtooth</a:t>
            </a:r>
            <a:r>
              <a:rPr lang="en-US" baseline="0" dirty="0" smtClean="0"/>
              <a:t>, Drive-Through, and Angle.</a:t>
            </a:r>
          </a:p>
          <a:p>
            <a:endParaRPr lang="en-US" baseline="0" dirty="0" smtClean="0"/>
          </a:p>
          <a:p>
            <a:r>
              <a:rPr lang="en-US" baseline="0" dirty="0" smtClean="0"/>
              <a:t>Source:</a:t>
            </a:r>
          </a:p>
          <a:p>
            <a:r>
              <a:rPr lang="en-US" dirty="0" smtClean="0"/>
              <a:t>TCRP Transit Capacity and Quality of Service Manual 2013</a:t>
            </a:r>
          </a:p>
          <a:p>
            <a:endParaRPr lang="en-US" dirty="0"/>
          </a:p>
        </p:txBody>
      </p:sp>
    </p:spTree>
    <p:extLst>
      <p:ext uri="{BB962C8B-B14F-4D97-AF65-F5344CB8AC3E}">
        <p14:creationId xmlns:p14="http://schemas.microsoft.com/office/powerpoint/2010/main" val="17129735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body" idx="1"/>
          </p:nvPr>
        </p:nvSpPr>
        <p:spPr/>
        <p:txBody>
          <a:bodyPr>
            <a:normAutofit/>
          </a:bodyPr>
          <a:lstStyle/>
          <a:p>
            <a:r>
              <a:rPr lang="en-US" dirty="0" smtClean="0"/>
              <a:t>The bus capacity calculation process has three main steps. The capacity of individual loading areas at a bus stop influences the overall bus stop capacity. The critical bus stop capacity influences the bus facility capacity. A “loading area” is a position at a curb where a bus can load and unload passengers. A bus stop will consist of one or more loading areas.</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758115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Note: The terms “berth” or “bay” are synonymous</a:t>
            </a:r>
            <a:r>
              <a:rPr lang="en-US" baseline="0" dirty="0" smtClean="0"/>
              <a:t> with “loading area.”</a:t>
            </a:r>
            <a:endParaRPr lang="en-US" dirty="0" smtClean="0"/>
          </a:p>
          <a:p>
            <a:pPr defTabSz="895759">
              <a:defRPr/>
            </a:pPr>
            <a:endParaRPr lang="en-US" dirty="0" smtClean="0"/>
          </a:p>
          <a:p>
            <a:pPr defTabSz="895759">
              <a:defRPr/>
            </a:pPr>
            <a:r>
              <a:rPr lang="en-US" dirty="0" smtClean="0"/>
              <a:t>When we discuss bus stop efficiency, we mean how much capacity it gets per each berth.</a:t>
            </a:r>
            <a:r>
              <a:rPr lang="en-US" baseline="0" dirty="0" smtClean="0"/>
              <a:t>  A stop that is </a:t>
            </a:r>
            <a:r>
              <a:rPr lang="en-US" dirty="0" smtClean="0"/>
              <a:t>“100% efficient” will have the same number of </a:t>
            </a:r>
            <a:r>
              <a:rPr lang="en-US" i="1" dirty="0" smtClean="0"/>
              <a:t>effective </a:t>
            </a:r>
            <a:r>
              <a:rPr lang="en-US" dirty="0" smtClean="0"/>
              <a:t>loading areas as the number of </a:t>
            </a:r>
            <a:r>
              <a:rPr lang="en-US" i="1" dirty="0" smtClean="0"/>
              <a:t>actual</a:t>
            </a:r>
            <a:r>
              <a:rPr lang="en-US" dirty="0" smtClean="0"/>
              <a:t> loading areas—doubling the number of loading areas doubles the capacity in these cases.</a:t>
            </a:r>
          </a:p>
          <a:p>
            <a:pPr defTabSz="895759">
              <a:defRPr/>
            </a:pPr>
            <a:endParaRPr lang="en-US" dirty="0" smtClean="0"/>
          </a:p>
          <a:p>
            <a:pPr defTabSz="895759">
              <a:defRPr/>
            </a:pPr>
            <a:r>
              <a:rPr lang="en-US" dirty="0" smtClean="0"/>
              <a:t>However, for the reasons</a:t>
            </a:r>
            <a:r>
              <a:rPr lang="en-US" baseline="0" dirty="0" smtClean="0"/>
              <a:t> we were just discussing, linear stops don’t get as much capacity as one might expect from the number of loading areas they have.  An on-line linear stop with three loading areas only has two and a half loading areas worth of capacity.</a:t>
            </a:r>
            <a:endParaRPr lang="en-US" dirty="0" smtClean="0"/>
          </a:p>
          <a:p>
            <a:endParaRPr lang="en-US" baseline="0" dirty="0" smtClean="0"/>
          </a:p>
          <a:p>
            <a:r>
              <a:rPr lang="en-US" baseline="0" dirty="0" smtClean="0"/>
              <a:t>Source:</a:t>
            </a:r>
          </a:p>
          <a:p>
            <a:r>
              <a:rPr lang="en-US" dirty="0" smtClean="0"/>
              <a:t>R.K. Brail/P.J. </a:t>
            </a:r>
            <a:r>
              <a:rPr lang="en-US" dirty="0" err="1" smtClean="0"/>
              <a:t>Larrousse</a:t>
            </a:r>
            <a:r>
              <a:rPr lang="en-US" dirty="0" smtClean="0"/>
              <a:t>, Rutgers University</a:t>
            </a:r>
          </a:p>
          <a:p>
            <a:endParaRPr lang="en-US" dirty="0" smtClean="0"/>
          </a:p>
          <a:p>
            <a:r>
              <a:rPr lang="en-US" dirty="0" smtClean="0"/>
              <a:t>Image:</a:t>
            </a:r>
          </a:p>
          <a:p>
            <a:r>
              <a:rPr lang="en-US" dirty="0" smtClean="0"/>
              <a:t>http://www.chicago-l.org/stations/images/Ohare/cumberland04.jpg</a:t>
            </a:r>
            <a:endParaRPr lang="en-US" dirty="0"/>
          </a:p>
        </p:txBody>
      </p:sp>
    </p:spTree>
    <p:extLst>
      <p:ext uri="{BB962C8B-B14F-4D97-AF65-F5344CB8AC3E}">
        <p14:creationId xmlns:p14="http://schemas.microsoft.com/office/powerpoint/2010/main" val="31552466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Rot="1" noChangeAspect="1" noChangeArrowheads="1" noTextEdit="1"/>
          </p:cNvSpPr>
          <p:nvPr>
            <p:ph type="sldImg"/>
          </p:nvPr>
        </p:nvSpPr>
        <p:spPr>
          <a:xfrm>
            <a:off x="1150938" y="692150"/>
            <a:ext cx="4556125" cy="3417888"/>
          </a:xfrm>
          <a:ln/>
        </p:spPr>
      </p:sp>
      <p:sp>
        <p:nvSpPr>
          <p:cNvPr id="80900" name="Rectangle 3"/>
          <p:cNvSpPr>
            <a:spLocks noGrp="1" noChangeArrowheads="1"/>
          </p:cNvSpPr>
          <p:nvPr>
            <p:ph type="body" idx="1"/>
          </p:nvPr>
        </p:nvSpPr>
        <p:spPr>
          <a:noFill/>
          <a:ln/>
        </p:spPr>
        <p:txBody>
          <a:bodyPr/>
          <a:lstStyle/>
          <a:p>
            <a:r>
              <a:rPr lang="en-US" dirty="0" smtClean="0"/>
              <a:t>This table illustrates</a:t>
            </a:r>
            <a:r>
              <a:rPr lang="en-US" baseline="0" dirty="0" smtClean="0"/>
              <a:t> the </a:t>
            </a:r>
            <a:r>
              <a:rPr lang="en-US" b="1" baseline="0" dirty="0" smtClean="0"/>
              <a:t>effective capacities </a:t>
            </a:r>
            <a:r>
              <a:rPr lang="en-US" baseline="0" dirty="0" smtClean="0"/>
              <a:t>of linear bus stops based on on-line or off-line design and other factors.  Note that the on-line designs are less efficient than the off-line designs.  We will use these values later in the course to calculate capacities.</a:t>
            </a:r>
            <a:endParaRPr lang="en-US" dirty="0" smtClean="0"/>
          </a:p>
          <a:p>
            <a:endParaRPr lang="en-US" dirty="0" smtClean="0"/>
          </a:p>
          <a:p>
            <a:r>
              <a:rPr lang="en-US" dirty="0" smtClean="0"/>
              <a:t>Having three linear on-line loading areas provides 2.45 times the capacity of a single loading area. Adding another two loading areas (for a total of five) only increases the capacity effectively by ¼ of the capacity of a single loading area, but takes up much more space.</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smtClean="0"/>
          </a:p>
        </p:txBody>
      </p:sp>
    </p:spTree>
    <p:extLst>
      <p:ext uri="{BB962C8B-B14F-4D97-AF65-F5344CB8AC3E}">
        <p14:creationId xmlns:p14="http://schemas.microsoft.com/office/powerpoint/2010/main" val="7610930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Rot="1" noChangeAspect="1" noChangeArrowheads="1" noTextEdit="1"/>
          </p:cNvSpPr>
          <p:nvPr>
            <p:ph type="sldImg"/>
          </p:nvPr>
        </p:nvSpPr>
        <p:spPr>
          <a:xfrm>
            <a:off x="1150938" y="692150"/>
            <a:ext cx="4556125" cy="3417888"/>
          </a:xfrm>
          <a:ln/>
        </p:spPr>
      </p:sp>
      <p:sp>
        <p:nvSpPr>
          <p:cNvPr id="77828" name="Rectangle 3"/>
          <p:cNvSpPr>
            <a:spLocks noGrp="1" noChangeArrowheads="1"/>
          </p:cNvSpPr>
          <p:nvPr>
            <p:ph type="body" idx="1"/>
          </p:nvPr>
        </p:nvSpPr>
        <p:spPr>
          <a:noFill/>
          <a:ln/>
        </p:spPr>
        <p:txBody>
          <a:bodyPr/>
          <a:lstStyle/>
          <a:p>
            <a:r>
              <a:rPr lang="en-US" dirty="0" smtClean="0"/>
              <a:t>Aside</a:t>
            </a:r>
            <a:r>
              <a:rPr lang="en-US" baseline="0" dirty="0" smtClean="0"/>
              <a:t> from service requirements, bus stop design must also consider physical design limitations.  </a:t>
            </a:r>
            <a:r>
              <a:rPr lang="en-US" dirty="0" smtClean="0"/>
              <a:t>Block lengths and driveway locations physically constrain a stop.  Maintaining on-street parking for businesses/residences is another physical constraint. As the number of loading areas grows, passengers may</a:t>
            </a:r>
            <a:r>
              <a:rPr lang="en-US" baseline="0" dirty="0" smtClean="0"/>
              <a:t> become</a:t>
            </a:r>
            <a:r>
              <a:rPr lang="en-US" dirty="0" smtClean="0"/>
              <a:t> unsure where to wait for their bus at the stop and may have to walk a couple of bus lengths to get to the bus, increasing dwell times. The loading area design affects whether a bus can leave immediately when it’s ready to go, or whether it has to wait for a bus in front.</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smtClean="0"/>
          </a:p>
        </p:txBody>
      </p:sp>
    </p:spTree>
    <p:extLst>
      <p:ext uri="{BB962C8B-B14F-4D97-AF65-F5344CB8AC3E}">
        <p14:creationId xmlns:p14="http://schemas.microsoft.com/office/powerpoint/2010/main" val="34594598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157594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smtClean="0"/>
              <a:t>Whether you are planning a new route or making modifications to an existing service, it is wise to forecast the demand.  On one hand, this helps to determine whether ridership and revenue levels will be adequate.  If so, the forecast will help in planning for equipment and facility needs.  Demand forecasting is part of a service planner’s due diligence.</a:t>
            </a:r>
          </a:p>
          <a:p>
            <a:endParaRPr lang="en-US" smtClean="0"/>
          </a:p>
          <a:p>
            <a:r>
              <a:rPr lang="en-US" smtClean="0"/>
              <a:t>Source:</a:t>
            </a:r>
          </a:p>
          <a:p>
            <a:r>
              <a:rPr lang="en-US" smtClean="0"/>
              <a:t>R.K. Brail/P.J. Larrousse, Rutgers University</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9254801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smtClean="0"/>
              <a:t>Demand forecasting is most important for new transit services, but it also may be worthwhile when evaluating a change to an existing service.</a:t>
            </a:r>
          </a:p>
          <a:p>
            <a:endParaRPr lang="en-US" smtClean="0"/>
          </a:p>
          <a:p>
            <a:endParaRPr lang="en-US" smtClean="0"/>
          </a:p>
          <a:p>
            <a:r>
              <a:rPr lang="en-US" smtClean="0"/>
              <a:t>Source:</a:t>
            </a:r>
          </a:p>
          <a:p>
            <a:r>
              <a:rPr lang="en-US" smtClean="0"/>
              <a:t>R.K. Brail/P.J. Larrousse, Rutgers University</a:t>
            </a:r>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070541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bus starts in the</a:t>
            </a:r>
            <a:r>
              <a:rPr lang="en-US" baseline="0" dirty="0" smtClean="0"/>
              <a:t> garage and must travel to the starting point of its route.  This travel before going into revenue service is called </a:t>
            </a:r>
            <a:r>
              <a:rPr lang="en-US" b="1" baseline="0" dirty="0" smtClean="0"/>
              <a:t>deadhead</a:t>
            </a:r>
            <a:r>
              <a:rPr lang="en-US" baseline="0" dirty="0" smtClean="0"/>
              <a:t>.</a:t>
            </a:r>
            <a:endParaRPr lang="en-US" dirty="0" smtClean="0"/>
          </a:p>
          <a:p>
            <a:endParaRPr lang="en-US" dirty="0" smtClean="0"/>
          </a:p>
          <a:p>
            <a:r>
              <a:rPr lang="en-US" dirty="0" smtClean="0"/>
              <a:t>There are three types of deadhead or non-revenue bus travel time: </a:t>
            </a:r>
          </a:p>
          <a:p>
            <a:pPr marL="223940" indent="-223940">
              <a:buFont typeface="+mj-lt"/>
              <a:buAutoNum type="arabicPeriod"/>
            </a:pPr>
            <a:r>
              <a:rPr lang="en-US" dirty="0" smtClean="0"/>
              <a:t>Bus travel from the garage to the terminus point where revenue service begins</a:t>
            </a:r>
          </a:p>
          <a:p>
            <a:pPr marL="223940" indent="-223940">
              <a:buFont typeface="+mj-lt"/>
              <a:buAutoNum type="arabicPeriod"/>
            </a:pPr>
            <a:r>
              <a:rPr lang="en-US" dirty="0" smtClean="0"/>
              <a:t>Bus travel to the garage from a terminus point where revenue service ends</a:t>
            </a:r>
          </a:p>
          <a:p>
            <a:pPr marL="223940" indent="-223940">
              <a:buFont typeface="+mj-lt"/>
              <a:buAutoNum type="arabicPeriod"/>
            </a:pPr>
            <a:r>
              <a:rPr lang="en-US" dirty="0" smtClean="0"/>
              <a:t>Travel between the end of service on one route to the beginning of another</a:t>
            </a:r>
          </a:p>
          <a:p>
            <a:pPr marL="223940" indent="-223940">
              <a:buFont typeface="+mj-lt"/>
              <a:buAutoNum type="arabicPeriod"/>
            </a:pPr>
            <a:endParaRPr lang="en-US" dirty="0" smtClean="0"/>
          </a:p>
          <a:p>
            <a:pPr marL="223940" indent="-223940"/>
            <a:r>
              <a:rPr lang="en-US" dirty="0" smtClean="0"/>
              <a:t>Transit service planners</a:t>
            </a:r>
            <a:r>
              <a:rPr lang="en-US" baseline="0" dirty="0" smtClean="0"/>
              <a:t> should attempt to minimize deadhead, as it represents wasted resources.</a:t>
            </a:r>
          </a:p>
          <a:p>
            <a:pPr marL="223940" indent="-223940"/>
            <a:endParaRPr lang="en-US" baseline="0" dirty="0" smtClean="0"/>
          </a:p>
          <a:p>
            <a:pPr marL="223940" indent="-223940"/>
            <a:r>
              <a:rPr lang="en-US" baseline="0" dirty="0" smtClean="0"/>
              <a:t>Some agencies have been able to make the most out of deadhead by leaving their vehicles </a:t>
            </a:r>
            <a:r>
              <a:rPr lang="en-US" i="1" baseline="0" dirty="0" smtClean="0"/>
              <a:t>in service </a:t>
            </a:r>
            <a:r>
              <a:rPr lang="en-US" baseline="0" dirty="0" smtClean="0"/>
              <a:t>during this period.</a:t>
            </a:r>
            <a:endParaRPr lang="en-US" dirty="0" smtClean="0"/>
          </a:p>
          <a:p>
            <a:endParaRPr lang="en-US" dirty="0" smtClean="0"/>
          </a:p>
          <a:p>
            <a:r>
              <a:rPr lang="en-US" dirty="0" smtClean="0"/>
              <a:t>Sources:</a:t>
            </a:r>
          </a:p>
          <a:p>
            <a:r>
              <a:rPr lang="en-US" dirty="0" smtClean="0"/>
              <a:t>http://www1.honolulu.gov/dts/transit_glossary.htm</a:t>
            </a:r>
          </a:p>
          <a:p>
            <a:r>
              <a:rPr lang="en-US" dirty="0" smtClean="0"/>
              <a:t>http://www.flickr.com/photos/rossendalewadey/2855149715/</a:t>
            </a:r>
            <a:endParaRPr lang="en-US" dirty="0"/>
          </a:p>
        </p:txBody>
      </p:sp>
    </p:spTree>
    <p:extLst>
      <p:ext uri="{BB962C8B-B14F-4D97-AF65-F5344CB8AC3E}">
        <p14:creationId xmlns:p14="http://schemas.microsoft.com/office/powerpoint/2010/main" val="12600610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methods of demand forecasting can</a:t>
            </a:r>
            <a:r>
              <a:rPr lang="en-US" baseline="0" dirty="0" smtClean="0"/>
              <a:t> vary depending on a number of factors.</a:t>
            </a:r>
          </a:p>
          <a:p>
            <a:endParaRPr lang="en-US" baseline="0" dirty="0" smtClean="0"/>
          </a:p>
          <a:p>
            <a:r>
              <a:rPr lang="en-US" baseline="0" dirty="0" smtClean="0"/>
              <a:t>For minor service changes, it may be appropriate to </a:t>
            </a:r>
            <a:r>
              <a:rPr lang="en-US" b="1" baseline="0" dirty="0" smtClean="0"/>
              <a:t>experiment in the market</a:t>
            </a:r>
            <a:r>
              <a:rPr lang="en-US" baseline="0" dirty="0" smtClean="0"/>
              <a:t> by implementing the change and observing customer response.</a:t>
            </a:r>
          </a:p>
          <a:p>
            <a:endParaRPr lang="en-US" baseline="0" dirty="0" smtClean="0"/>
          </a:p>
          <a:p>
            <a:r>
              <a:rPr lang="en-US" baseline="0" dirty="0" smtClean="0"/>
              <a:t>Minor changes can often simply be </a:t>
            </a:r>
            <a:r>
              <a:rPr lang="en-US" b="1" baseline="0" dirty="0" smtClean="0"/>
              <a:t>compared with another service </a:t>
            </a:r>
            <a:r>
              <a:rPr lang="en-US" baseline="0" dirty="0" smtClean="0"/>
              <a:t>that is similar.  </a:t>
            </a:r>
          </a:p>
          <a:p>
            <a:endParaRPr lang="en-US" baseline="0" dirty="0" smtClean="0"/>
          </a:p>
          <a:p>
            <a:r>
              <a:rPr lang="en-US" baseline="0" dirty="0" smtClean="0"/>
              <a:t>Another fairly simple option is to predict ridership changes </a:t>
            </a:r>
            <a:r>
              <a:rPr lang="en-US" b="1" baseline="0" dirty="0" smtClean="0"/>
              <a:t>based on </a:t>
            </a:r>
            <a:r>
              <a:rPr lang="en-US" b="1" baseline="0" dirty="0" err="1" smtClean="0"/>
              <a:t>elasticities</a:t>
            </a:r>
            <a:r>
              <a:rPr lang="en-US" b="1" baseline="0" dirty="0" smtClean="0"/>
              <a:t> </a:t>
            </a:r>
            <a:r>
              <a:rPr lang="en-US" baseline="0" dirty="0" smtClean="0"/>
              <a:t>that have been measured.</a:t>
            </a:r>
          </a:p>
          <a:p>
            <a:endParaRPr lang="en-US" baseline="0" dirty="0" smtClean="0"/>
          </a:p>
          <a:p>
            <a:r>
              <a:rPr lang="en-US" baseline="0" dirty="0" smtClean="0"/>
              <a:t>More sophisticated methods are generally reserved for major service changes, such as the addition of a new route.  These may include </a:t>
            </a:r>
            <a:r>
              <a:rPr lang="en-US" b="1" baseline="0" dirty="0" smtClean="0"/>
              <a:t>network modeling </a:t>
            </a:r>
            <a:r>
              <a:rPr lang="en-US" baseline="0" dirty="0" smtClean="0"/>
              <a:t>or </a:t>
            </a:r>
            <a:r>
              <a:rPr lang="en-US" b="1" baseline="0" dirty="0" smtClean="0"/>
              <a:t>discrete choice methods</a:t>
            </a:r>
            <a:r>
              <a:rPr lang="en-US" baseline="0" dirty="0" smtClean="0"/>
              <a:t>.  We will not discuss these techniques in detail for this course.</a:t>
            </a:r>
          </a:p>
          <a:p>
            <a:endParaRPr lang="en-US" baseline="0" dirty="0" smtClean="0"/>
          </a:p>
          <a:p>
            <a:pPr defTabSz="914212">
              <a:defRPr/>
            </a:pPr>
            <a:r>
              <a:rPr lang="en-US" dirty="0" smtClean="0"/>
              <a:t>Source: “Transit Demand Analysis” from UW-Milwaukee.</a:t>
            </a:r>
          </a:p>
          <a:p>
            <a:endParaRPr lang="en-US" dirty="0"/>
          </a:p>
        </p:txBody>
      </p:sp>
    </p:spTree>
    <p:extLst>
      <p:ext uri="{BB962C8B-B14F-4D97-AF65-F5344CB8AC3E}">
        <p14:creationId xmlns:p14="http://schemas.microsoft.com/office/powerpoint/2010/main" val="42357453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baseline="0" dirty="0" smtClean="0"/>
              <a:t>Trial implementation is an approach sometimes used as an </a:t>
            </a:r>
            <a:r>
              <a:rPr lang="en-US" i="1" baseline="0" dirty="0" smtClean="0"/>
              <a:t>alternative</a:t>
            </a:r>
            <a:r>
              <a:rPr lang="en-US" baseline="0" dirty="0" smtClean="0"/>
              <a:t> to trying to carefully forecast a service change.  Trial implementation means that the </a:t>
            </a:r>
            <a:r>
              <a:rPr lang="en-US" b="1" baseline="0" dirty="0" smtClean="0"/>
              <a:t>transit agency makes a service change and monitors the results</a:t>
            </a:r>
            <a:r>
              <a:rPr lang="en-US" baseline="0" dirty="0" smtClean="0"/>
              <a:t>. </a:t>
            </a:r>
            <a:r>
              <a:rPr lang="en-US" dirty="0" smtClean="0"/>
              <a:t>It is an actual experiment in real time.  If the results are positive</a:t>
            </a:r>
            <a:r>
              <a:rPr lang="en-US" baseline="0" dirty="0" smtClean="0"/>
              <a:t> the change will stay in place, and if the results are inadequate the change will be reversed.</a:t>
            </a:r>
            <a:endParaRPr lang="en-US" dirty="0" smtClean="0"/>
          </a:p>
          <a:p>
            <a:pPr defTabSz="914212">
              <a:defRPr/>
            </a:pPr>
            <a:endParaRPr lang="en-US" baseline="0" dirty="0" smtClean="0"/>
          </a:p>
          <a:p>
            <a:pPr defTabSz="914212">
              <a:defRPr/>
            </a:pPr>
            <a:r>
              <a:rPr lang="en-US" baseline="0" dirty="0" smtClean="0"/>
              <a:t>This method is often used for small changes that are unlikely to have a major impact on ridership. Using this method for new services is riskier, but also possible.</a:t>
            </a:r>
          </a:p>
          <a:p>
            <a:endParaRPr lang="en-US" baseline="0" dirty="0" smtClean="0"/>
          </a:p>
          <a:p>
            <a:r>
              <a:rPr lang="en-US" baseline="0" dirty="0" smtClean="0"/>
              <a:t>Source:</a:t>
            </a:r>
          </a:p>
          <a:p>
            <a:r>
              <a:rPr lang="en-US" dirty="0" smtClean="0"/>
              <a:t>R.K. Brail/P.J. </a:t>
            </a:r>
            <a:r>
              <a:rPr lang="en-US" dirty="0" err="1" smtClean="0"/>
              <a:t>Larrousse</a:t>
            </a:r>
            <a:r>
              <a:rPr lang="en-US" dirty="0" smtClean="0"/>
              <a:t>, Rutgers University</a:t>
            </a:r>
          </a:p>
        </p:txBody>
      </p:sp>
    </p:spTree>
    <p:extLst>
      <p:ext uri="{BB962C8B-B14F-4D97-AF65-F5344CB8AC3E}">
        <p14:creationId xmlns:p14="http://schemas.microsoft.com/office/powerpoint/2010/main" val="3473901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Minor changes can often simply be compared with another service that is similar.  Using this method for new services is riskier, but also possible.</a:t>
            </a:r>
          </a:p>
          <a:p>
            <a:endParaRPr lang="en-US" baseline="0" dirty="0" smtClean="0"/>
          </a:p>
          <a:p>
            <a:r>
              <a:rPr lang="en-US" dirty="0" smtClean="0"/>
              <a:t>Source: “Transit Demand Analysis” from UW-Milwaukee.</a:t>
            </a:r>
          </a:p>
        </p:txBody>
      </p:sp>
    </p:spTree>
    <p:extLst>
      <p:ext uri="{BB962C8B-B14F-4D97-AF65-F5344CB8AC3E}">
        <p14:creationId xmlns:p14="http://schemas.microsoft.com/office/powerpoint/2010/main" val="39006335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Elasticities</a:t>
            </a:r>
            <a:r>
              <a:rPr lang="en-US" dirty="0" smtClean="0"/>
              <a:t> are used to analyze changes</a:t>
            </a:r>
            <a:r>
              <a:rPr lang="en-US" baseline="0" dirty="0" smtClean="0"/>
              <a:t> in transit service.  Essentially, an elasticity represents the change in one variable that corresponds to a unit change in another variable.  It assumes a proportional tradeoff, which is not always the case but produces useful estimates.</a:t>
            </a:r>
            <a:br>
              <a:rPr lang="en-US" baseline="0" dirty="0" smtClean="0"/>
            </a:br>
            <a:endParaRPr lang="en-US" dirty="0" smtClean="0"/>
          </a:p>
          <a:p>
            <a:r>
              <a:rPr lang="en-US" dirty="0" smtClean="0"/>
              <a:t>Most commonly</a:t>
            </a:r>
            <a:r>
              <a:rPr lang="en-US" baseline="0" dirty="0" smtClean="0"/>
              <a:t> used is t</a:t>
            </a:r>
            <a:r>
              <a:rPr lang="en-US" dirty="0" smtClean="0"/>
              <a:t>he </a:t>
            </a:r>
            <a:r>
              <a:rPr lang="en-US" b="1" dirty="0" smtClean="0"/>
              <a:t>price elasticity of ridership. </a:t>
            </a:r>
            <a:r>
              <a:rPr lang="en-US" b="0" dirty="0" smtClean="0"/>
              <a:t>This </a:t>
            </a:r>
            <a:r>
              <a:rPr lang="en-US" dirty="0" smtClean="0"/>
              <a:t>represents</a:t>
            </a:r>
            <a:r>
              <a:rPr lang="en-US" baseline="0" dirty="0" smtClean="0"/>
              <a:t> the percent change in ridership that occurs when you raise the fair by 1%.  Typical values are around -0.3.</a:t>
            </a:r>
          </a:p>
          <a:p>
            <a:endParaRPr lang="en-US" baseline="0" dirty="0" smtClean="0"/>
          </a:p>
          <a:p>
            <a:r>
              <a:rPr lang="en-US" baseline="0" dirty="0" smtClean="0"/>
              <a:t>The positive or negative sign shows the direction of the trend.  For example, the lines on the graph are negative.</a:t>
            </a:r>
          </a:p>
          <a:p>
            <a:endParaRPr lang="en-US" baseline="0" dirty="0" smtClean="0"/>
          </a:p>
          <a:p>
            <a:r>
              <a:rPr lang="en-US" baseline="0" dirty="0" smtClean="0"/>
              <a:t>The graph also demonstrates how elasticity varies depending on trip purpose.  Emergency and commute trips are not very flexible, and fare changes won’t affect them much.  They have small </a:t>
            </a:r>
            <a:r>
              <a:rPr lang="en-US" baseline="0" dirty="0" err="1" smtClean="0"/>
              <a:t>elasticities</a:t>
            </a:r>
            <a:r>
              <a:rPr lang="en-US" baseline="0" dirty="0" smtClean="0"/>
              <a:t>.  However, trips made for social or recreational purposes are more flexible, and travelers are more likely change their behavior due to a fare change.  These have higher </a:t>
            </a:r>
            <a:r>
              <a:rPr lang="en-US" baseline="0" dirty="0" err="1" smtClean="0"/>
              <a:t>elasticities</a:t>
            </a:r>
            <a:r>
              <a:rPr lang="en-US" baseline="0" dirty="0" smtClean="0"/>
              <a:t>.  It’s important to realize that not everyone is affected by a fare change in the same way.</a:t>
            </a:r>
            <a:endParaRPr lang="en-US" dirty="0" smtClean="0"/>
          </a:p>
          <a:p>
            <a:endParaRPr lang="en-US" dirty="0" smtClean="0"/>
          </a:p>
          <a:p>
            <a:r>
              <a:rPr lang="en-US" dirty="0" smtClean="0"/>
              <a:t>Sometimes people</a:t>
            </a:r>
            <a:r>
              <a:rPr lang="en-US" baseline="0" dirty="0" smtClean="0"/>
              <a:t> describe </a:t>
            </a:r>
            <a:r>
              <a:rPr lang="en-US" baseline="0" dirty="0" err="1" smtClean="0"/>
              <a:t>elasticities</a:t>
            </a:r>
            <a:r>
              <a:rPr lang="en-US" baseline="0" dirty="0" smtClean="0"/>
              <a:t> using the terms “elastic” or “inelastic.  Inelastic means the elasticity is small, from 0 to 1.  Elastic means the elasticity is large, greater than 1.  (Negative signs are disregarded for these terms.)</a:t>
            </a:r>
          </a:p>
          <a:p>
            <a:endParaRPr lang="en-US" dirty="0" smtClean="0"/>
          </a:p>
          <a:p>
            <a:r>
              <a:rPr lang="en-US" dirty="0" smtClean="0"/>
              <a:t>Image source: http://people.hofstra.edu/geotrans/eng/ch7en/conc7en/transportelasticity.html</a:t>
            </a:r>
            <a:endParaRPr lang="en-US" dirty="0"/>
          </a:p>
        </p:txBody>
      </p:sp>
    </p:spTree>
    <p:extLst>
      <p:ext uri="{BB962C8B-B14F-4D97-AF65-F5344CB8AC3E}">
        <p14:creationId xmlns:p14="http://schemas.microsoft.com/office/powerpoint/2010/main" val="297192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Guide the</a:t>
            </a:r>
            <a:r>
              <a:rPr lang="en-US" baseline="0" dirty="0" smtClean="0"/>
              <a:t> class through this example.</a:t>
            </a:r>
          </a:p>
          <a:p>
            <a:endParaRPr lang="en-US" baseline="0" dirty="0" smtClean="0"/>
          </a:p>
          <a:p>
            <a:r>
              <a:rPr lang="en-US" baseline="0" dirty="0" smtClean="0"/>
              <a:t>In addition, with this estimate of the new ridership level, we could calculate what the new level of fare revenue would be to complete the financial analysis.</a:t>
            </a:r>
            <a:endParaRPr lang="en-US" dirty="0"/>
          </a:p>
        </p:txBody>
      </p:sp>
    </p:spTree>
    <p:extLst>
      <p:ext uri="{BB962C8B-B14F-4D97-AF65-F5344CB8AC3E}">
        <p14:creationId xmlns:p14="http://schemas.microsoft.com/office/powerpoint/2010/main" val="2852732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mentioned earlier</a:t>
            </a:r>
            <a:r>
              <a:rPr lang="en-US" baseline="0" dirty="0" smtClean="0"/>
              <a:t> that elasticity varies depending on a number of characteristics.  Here are some examples of factors that are known to make transit ridership more elastic or inelastic.</a:t>
            </a:r>
            <a:endParaRPr lang="en-US" dirty="0" smtClean="0"/>
          </a:p>
          <a:p>
            <a:endParaRPr lang="en-US" dirty="0" smtClean="0"/>
          </a:p>
          <a:p>
            <a:r>
              <a:rPr lang="en-US" dirty="0" smtClean="0"/>
              <a:t>Sources: </a:t>
            </a:r>
          </a:p>
          <a:p>
            <a:r>
              <a:rPr lang="en-US" dirty="0" smtClean="0"/>
              <a:t>“Transit Demand Analysis” from UWM.</a:t>
            </a:r>
          </a:p>
          <a:p>
            <a:r>
              <a:rPr lang="en-US" dirty="0" smtClean="0"/>
              <a:t>Taylor</a:t>
            </a:r>
            <a:r>
              <a:rPr lang="en-US" baseline="0" dirty="0" smtClean="0"/>
              <a:t> and Fink, 2002.“The Factors Influencing Transit Ridership: A Review and Analysis of the Ridership Literature.”</a:t>
            </a:r>
          </a:p>
          <a:p>
            <a:r>
              <a:rPr lang="en-US" baseline="0" dirty="0" smtClean="0"/>
              <a:t>TCRP Report 95.</a:t>
            </a:r>
          </a:p>
        </p:txBody>
      </p:sp>
    </p:spTree>
    <p:extLst>
      <p:ext uri="{BB962C8B-B14F-4D97-AF65-F5344CB8AC3E}">
        <p14:creationId xmlns:p14="http://schemas.microsoft.com/office/powerpoint/2010/main" val="35052226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r>
              <a:rPr lang="en-US" smtClean="0"/>
              <a:t>Usually the appropriate level of service will be selected based on your projected demand.</a:t>
            </a:r>
            <a:endParaRPr lang="en-US" dirty="0" smtClean="0"/>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2476038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smtClean="0"/>
              <a:t>This table is used to select the appropriate type of service based on a known level of demand per VRH (Vehicle Revenue Hour).</a:t>
            </a:r>
          </a:p>
          <a:p>
            <a:endParaRPr lang="en-US" smtClean="0"/>
          </a:p>
          <a:p>
            <a:r>
              <a:rPr lang="en-US" smtClean="0"/>
              <a:t>Source:</a:t>
            </a:r>
            <a:br>
              <a:rPr lang="en-US" smtClean="0"/>
            </a:br>
            <a:r>
              <a:rPr lang="en-US" smtClean="0"/>
              <a:t>TCRP Report 111. “Elements Needed to Create High Ridership Transit Systems.”</a:t>
            </a:r>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2458967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introduces the application of Board Policy on service design</a:t>
            </a:r>
            <a:r>
              <a:rPr lang="en-US" baseline="0" dirty="0" smtClean="0"/>
              <a:t> issues.</a:t>
            </a:r>
          </a:p>
          <a:p>
            <a:endParaRPr lang="en-US" baseline="0" dirty="0" smtClean="0"/>
          </a:p>
          <a:p>
            <a:r>
              <a:rPr lang="en-US" baseline="0" dirty="0" smtClean="0"/>
              <a:t>These policies can be a mixed bag regarding maximization of operational efficiencies. They are balanced by marketing and public perception opportunities.</a:t>
            </a:r>
            <a:endParaRPr lang="en-US" dirty="0"/>
          </a:p>
        </p:txBody>
      </p:sp>
    </p:spTree>
    <p:extLst>
      <p:ext uri="{BB962C8B-B14F-4D97-AF65-F5344CB8AC3E}">
        <p14:creationId xmlns:p14="http://schemas.microsoft.com/office/powerpoint/2010/main" val="393202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details the balance between marketing opportunity,</a:t>
            </a:r>
            <a:r>
              <a:rPr lang="en-US" baseline="0" dirty="0" smtClean="0"/>
              <a:t> public perceptions and economies.</a:t>
            </a:r>
            <a:endParaRPr lang="en-US" dirty="0"/>
          </a:p>
        </p:txBody>
      </p:sp>
    </p:spTree>
    <p:extLst>
      <p:ext uri="{BB962C8B-B14F-4D97-AF65-F5344CB8AC3E}">
        <p14:creationId xmlns:p14="http://schemas.microsoft.com/office/powerpoint/2010/main" val="2748545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Rot="1" noChangeAspect="1" noChangeArrowheads="1" noTextEdit="1"/>
          </p:cNvSpPr>
          <p:nvPr>
            <p:ph type="sldImg"/>
          </p:nvPr>
        </p:nvSpPr>
        <p:spPr>
          <a:xfrm>
            <a:off x="1150938" y="692150"/>
            <a:ext cx="4556125" cy="3417888"/>
          </a:xfrm>
          <a:ln/>
        </p:spPr>
      </p:sp>
      <p:sp>
        <p:nvSpPr>
          <p:cNvPr id="688131" name="Rectangle 3"/>
          <p:cNvSpPr>
            <a:spLocks noGrp="1" noChangeArrowheads="1"/>
          </p:cNvSpPr>
          <p:nvPr>
            <p:ph type="body" idx="1"/>
          </p:nvPr>
        </p:nvSpPr>
        <p:spPr/>
        <p:txBody>
          <a:bodyPr/>
          <a:lstStyle/>
          <a:p>
            <a:pPr defTabSz="914212"/>
            <a:r>
              <a:rPr lang="en-US" dirty="0" smtClean="0"/>
              <a:t>As a bus travels along its route, several factors</a:t>
            </a:r>
            <a:r>
              <a:rPr lang="en-US" baseline="0" dirty="0" smtClean="0"/>
              <a:t> will affect its overall travel speed and the time of travel.  Most obvious is its unencumbered running speed – but in reality, it will also have to contend with interruptions in the traffic flow and the delay produced at each bus stop.  First we will discuss each of these factors that affect travel speeds, and then we will touch on some methods of estimating travel speeds.</a:t>
            </a:r>
            <a:endParaRPr lang="en-US" dirty="0" smtClean="0"/>
          </a:p>
          <a:p>
            <a:pPr defTabSz="914212"/>
            <a:endParaRPr lang="en-US" dirty="0" smtClean="0"/>
          </a:p>
          <a:p>
            <a:pPr defTabSz="914212"/>
            <a:r>
              <a:rPr lang="en-US" dirty="0" smtClean="0"/>
              <a:t>Source:</a:t>
            </a:r>
            <a:br>
              <a:rPr lang="en-US" dirty="0" smtClean="0"/>
            </a:br>
            <a:r>
              <a:rPr lang="en-US" dirty="0" smtClean="0"/>
              <a:t>National Transit Institute, “Transit Capacity and Quality of Service Course,” 2003.</a:t>
            </a:r>
          </a:p>
          <a:p>
            <a:endParaRPr lang="en-US" dirty="0"/>
          </a:p>
        </p:txBody>
      </p:sp>
    </p:spTree>
    <p:extLst>
      <p:ext uri="{BB962C8B-B14F-4D97-AF65-F5344CB8AC3E}">
        <p14:creationId xmlns:p14="http://schemas.microsoft.com/office/powerpoint/2010/main" val="27262125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a sort of tension between focusing on capacity and focusing on frequency in service design.  A convenient, frequent service may provide much more capacity than is needed -- but a service providing the minimum capacity for its demand may tend to be infrequent and unattractive for riders.</a:t>
            </a:r>
            <a:endParaRPr lang="en-US" dirty="0"/>
          </a:p>
        </p:txBody>
      </p:sp>
    </p:spTree>
    <p:extLst>
      <p:ext uri="{BB962C8B-B14F-4D97-AF65-F5344CB8AC3E}">
        <p14:creationId xmlns:p14="http://schemas.microsoft.com/office/powerpoint/2010/main" val="36531797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120678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fundamental equation</a:t>
            </a:r>
            <a:r>
              <a:rPr lang="en-US" baseline="0" dirty="0" smtClean="0"/>
              <a:t> to find out how many buses a route needs.  We will get into more detail about this in Module 6, but the basic principle is very straightforward.  If a route takes an hour to cycle through, and you want to have a 30 minute headway, you’re going to need two busses running.</a:t>
            </a:r>
          </a:p>
          <a:p>
            <a:endParaRPr lang="en-US" baseline="0" dirty="0" smtClean="0"/>
          </a:p>
          <a:p>
            <a:r>
              <a:rPr lang="en-US" dirty="0" smtClean="0"/>
              <a:t>This calculation sets the starting point of the amount</a:t>
            </a:r>
            <a:r>
              <a:rPr lang="en-US" baseline="0" dirty="0" smtClean="0"/>
              <a:t> of work that we will need our drivers to do.  Next, the bus trips get divided up into blocks.</a:t>
            </a:r>
            <a:endParaRPr lang="en-US" dirty="0"/>
          </a:p>
        </p:txBody>
      </p:sp>
    </p:spTree>
    <p:extLst>
      <p:ext uri="{BB962C8B-B14F-4D97-AF65-F5344CB8AC3E}">
        <p14:creationId xmlns:p14="http://schemas.microsoft.com/office/powerpoint/2010/main" val="24931503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This slide introduces</a:t>
            </a:r>
            <a:r>
              <a:rPr lang="en-US" b="0" baseline="0" dirty="0" smtClean="0"/>
              <a:t> the key principles of blocking. It begin to add more process definition of the things that need to be considered when you are planning what a bus operates on during the period of the day.</a:t>
            </a:r>
          </a:p>
          <a:p>
            <a:endParaRPr lang="en-US" b="0" baseline="0" dirty="0" smtClean="0"/>
          </a:p>
          <a:p>
            <a:r>
              <a:rPr lang="en-US" b="0" baseline="0" dirty="0" smtClean="0"/>
              <a:t>It emphasizes the consideration of layover point and related amenities (that was introduced earlier in this section.)</a:t>
            </a:r>
          </a:p>
          <a:p>
            <a:endParaRPr lang="en-US" b="0" baseline="0" dirty="0" smtClean="0"/>
          </a:p>
          <a:p>
            <a:r>
              <a:rPr lang="en-US" b="0" baseline="0" dirty="0" smtClean="0"/>
              <a:t>It introduces a practical review of assigning buses out of the nearest garage in order to reduce deadhead costs.</a:t>
            </a:r>
          </a:p>
          <a:p>
            <a:endParaRPr lang="en-US" b="0" baseline="0" dirty="0" smtClean="0"/>
          </a:p>
          <a:p>
            <a:r>
              <a:rPr lang="en-US" b="0" baseline="0" dirty="0" smtClean="0"/>
              <a:t>It emphasizes layover time </a:t>
            </a:r>
            <a:r>
              <a:rPr lang="en-US" baseline="0" dirty="0" smtClean="0"/>
              <a:t>as it related to labor union agreements and required state laws.</a:t>
            </a:r>
          </a:p>
          <a:p>
            <a:endParaRPr lang="en-US" baseline="0" dirty="0" smtClean="0"/>
          </a:p>
          <a:p>
            <a:r>
              <a:rPr lang="en-US" baseline="0" dirty="0" smtClean="0"/>
              <a:t>And finally it introduces creative scheduling of having one bus operated on more than one route during the day in order to increase efficiency (interlining.)</a:t>
            </a:r>
            <a:endParaRPr lang="en-US" dirty="0"/>
          </a:p>
        </p:txBody>
      </p:sp>
    </p:spTree>
    <p:extLst>
      <p:ext uri="{BB962C8B-B14F-4D97-AF65-F5344CB8AC3E}">
        <p14:creationId xmlns:p14="http://schemas.microsoft.com/office/powerpoint/2010/main" val="10309063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blocking is done to decide</a:t>
            </a:r>
            <a:r>
              <a:rPr lang="en-US" baseline="0" dirty="0" smtClean="0"/>
              <a:t> what vehicles will be operating which routes, then driver work assignment must be created.</a:t>
            </a:r>
          </a:p>
          <a:p>
            <a:endParaRPr lang="en-US" baseline="0" dirty="0" smtClean="0"/>
          </a:p>
          <a:p>
            <a:r>
              <a:rPr lang="en-US" baseline="0" dirty="0" smtClean="0"/>
              <a:t>These assignments are developed on a daily basis and then gathered into pieces of work for the bus operator bidding process.</a:t>
            </a:r>
          </a:p>
          <a:p>
            <a:endParaRPr lang="en-US" baseline="0" dirty="0" smtClean="0"/>
          </a:p>
          <a:p>
            <a:pPr defTabSz="914212">
              <a:defRPr/>
            </a:pPr>
            <a:r>
              <a:rPr lang="en-US" dirty="0" smtClean="0"/>
              <a:t>Run cutting is made vastly more complicated if it has to conform with a large number of rules restricting the kind of duties that can be made. For example, many union contracts call for a minimum percentage of straight runs, limit the number of part time duties, and prevent split runs from starting before or ending after a certain time.</a:t>
            </a:r>
          </a:p>
          <a:p>
            <a:endParaRPr lang="en-US" baseline="0" dirty="0" smtClean="0"/>
          </a:p>
          <a:p>
            <a:r>
              <a:rPr lang="en-US" baseline="0" dirty="0" smtClean="0"/>
              <a:t>In order to properly plan for a shift change, consideration of where the relief points will be located as well as our the drivers will get back to the garage from the relief points should be considered.</a:t>
            </a:r>
            <a:endParaRPr lang="en-US" dirty="0"/>
          </a:p>
        </p:txBody>
      </p:sp>
    </p:spTree>
    <p:extLst>
      <p:ext uri="{BB962C8B-B14F-4D97-AF65-F5344CB8AC3E}">
        <p14:creationId xmlns:p14="http://schemas.microsoft.com/office/powerpoint/2010/main" val="2646942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ONCE </a:t>
            </a:r>
            <a:r>
              <a:rPr lang="en-US" dirty="0" smtClean="0"/>
              <a:t>to show</a:t>
            </a:r>
            <a:r>
              <a:rPr lang="en-US" baseline="0" dirty="0" smtClean="0"/>
              <a:t> the straight runs.</a:t>
            </a:r>
          </a:p>
          <a:p>
            <a:endParaRPr lang="en-US" baseline="0" dirty="0" smtClean="0"/>
          </a:p>
          <a:p>
            <a:r>
              <a:rPr lang="en-US" b="1" baseline="0" dirty="0" smtClean="0"/>
              <a:t>CLICK AGAIN </a:t>
            </a:r>
            <a:r>
              <a:rPr lang="en-US" baseline="0" dirty="0" smtClean="0"/>
              <a:t>to show the split runs.</a:t>
            </a:r>
            <a:endParaRPr lang="en-US" dirty="0"/>
          </a:p>
        </p:txBody>
      </p:sp>
    </p:spTree>
    <p:extLst>
      <p:ext uri="{BB962C8B-B14F-4D97-AF65-F5344CB8AC3E}">
        <p14:creationId xmlns:p14="http://schemas.microsoft.com/office/powerpoint/2010/main" val="35708315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 these items have operational impacts as well as cost impacts.</a:t>
            </a:r>
          </a:p>
          <a:p>
            <a:endParaRPr lang="en-US" baseline="0" dirty="0" smtClean="0"/>
          </a:p>
          <a:p>
            <a:pPr defTabSz="914212">
              <a:defRPr/>
            </a:pPr>
            <a:r>
              <a:rPr lang="en-US" dirty="0" smtClean="0"/>
              <a:t>The application of these work rules can reduce efficiency unless properly analyzed and applied through the schedule development and implementation phases.</a:t>
            </a:r>
          </a:p>
        </p:txBody>
      </p:sp>
    </p:spTree>
    <p:extLst>
      <p:ext uri="{BB962C8B-B14F-4D97-AF65-F5344CB8AC3E}">
        <p14:creationId xmlns:p14="http://schemas.microsoft.com/office/powerpoint/2010/main" val="37957094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Minimum guarantees-mandate that bus</a:t>
            </a:r>
            <a:r>
              <a:rPr lang="en-US" baseline="0" dirty="0" smtClean="0"/>
              <a:t> operators are guaranteed a minimum payment of X hours every time they work a shift</a:t>
            </a:r>
          </a:p>
          <a:p>
            <a:endParaRPr lang="en-US" baseline="0" dirty="0" smtClean="0"/>
          </a:p>
          <a:p>
            <a:r>
              <a:rPr lang="en-US" baseline="0" dirty="0" smtClean="0"/>
              <a:t>Overtime can be calculated on a daily basis or on a weekly basis depending on the agreement</a:t>
            </a:r>
          </a:p>
          <a:p>
            <a:endParaRPr lang="en-US" baseline="0" dirty="0" smtClean="0"/>
          </a:p>
          <a:p>
            <a:r>
              <a:rPr lang="en-US" baseline="0" dirty="0" smtClean="0"/>
              <a:t>Meal and Rest Breaks-California state law mandates that each bus operator be given a 30minute unpaid meal breaks and 2 –paid breaks for each 8 hour shift worked.</a:t>
            </a:r>
          </a:p>
          <a:p>
            <a:endParaRPr lang="en-US" baseline="0" dirty="0" smtClean="0"/>
          </a:p>
          <a:p>
            <a:r>
              <a:rPr lang="en-US" baseline="0" dirty="0" err="1" smtClean="0"/>
              <a:t>Rostering</a:t>
            </a:r>
            <a:r>
              <a:rPr lang="en-US" baseline="0" dirty="0" smtClean="0"/>
              <a:t> conditions are details regarding how the work assignments can or cannot be grouped when bus operator bidding occurs</a:t>
            </a:r>
          </a:p>
          <a:p>
            <a:endParaRPr lang="en-US" baseline="0" dirty="0" smtClean="0"/>
          </a:p>
          <a:p>
            <a:r>
              <a:rPr lang="en-US" baseline="0" dirty="0" smtClean="0"/>
              <a:t>Some agreements have a limit to how many split shift work assignments can be created and how long the span of service for the split shifts can be.  </a:t>
            </a:r>
            <a:endParaRPr lang="en-US" dirty="0"/>
          </a:p>
        </p:txBody>
      </p:sp>
    </p:spTree>
    <p:extLst>
      <p:ext uri="{BB962C8B-B14F-4D97-AF65-F5344CB8AC3E}">
        <p14:creationId xmlns:p14="http://schemas.microsoft.com/office/powerpoint/2010/main" val="4213505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7" name="Rectangle 3"/>
          <p:cNvSpPr>
            <a:spLocks noGrp="1" noChangeArrowheads="1"/>
          </p:cNvSpPr>
          <p:nvPr>
            <p:ph type="body" idx="1"/>
          </p:nvPr>
        </p:nvSpPr>
        <p:spPr/>
        <p:txBody>
          <a:bodyPr>
            <a:normAutofit/>
          </a:bodyPr>
          <a:lstStyle/>
          <a:p>
            <a:r>
              <a:rPr lang="en-US" dirty="0" smtClean="0"/>
              <a:t>We will focus on </a:t>
            </a:r>
            <a:r>
              <a:rPr lang="en-US" b="1" dirty="0" smtClean="0"/>
              <a:t>travel </a:t>
            </a:r>
            <a:r>
              <a:rPr lang="en-US" dirty="0" smtClean="0"/>
              <a:t>and </a:t>
            </a:r>
            <a:r>
              <a:rPr lang="en-US" b="1" dirty="0" smtClean="0"/>
              <a:t>running</a:t>
            </a:r>
            <a:r>
              <a:rPr lang="en-US" baseline="0" dirty="0" smtClean="0"/>
              <a:t> </a:t>
            </a:r>
            <a:r>
              <a:rPr lang="en-US" dirty="0" smtClean="0"/>
              <a:t>speeds</a:t>
            </a:r>
            <a:r>
              <a:rPr lang="en-US" baseline="0" dirty="0" smtClean="0"/>
              <a:t> in this course.</a:t>
            </a:r>
          </a:p>
          <a:p>
            <a:endParaRPr lang="en-US" baseline="0" dirty="0" smtClean="0"/>
          </a:p>
          <a:p>
            <a:r>
              <a:rPr lang="en-US" b="1" baseline="0" dirty="0" smtClean="0"/>
              <a:t>Travel speed </a:t>
            </a:r>
            <a:r>
              <a:rPr lang="en-US" baseline="0" dirty="0" smtClean="0"/>
              <a:t>is the overall speed the bus travels at between one point and another – including all stops and delays it encounters.</a:t>
            </a:r>
            <a:endParaRPr lang="en-US" dirty="0" smtClean="0"/>
          </a:p>
          <a:p>
            <a:endParaRPr lang="en-US" dirty="0" smtClean="0"/>
          </a:p>
          <a:p>
            <a:r>
              <a:rPr lang="en-US" b="1" dirty="0" smtClean="0"/>
              <a:t>Running speed </a:t>
            </a:r>
            <a:r>
              <a:rPr lang="en-US" dirty="0" smtClean="0"/>
              <a:t>does </a:t>
            </a:r>
            <a:r>
              <a:rPr lang="en-US" i="1" dirty="0" smtClean="0"/>
              <a:t>not</a:t>
            </a:r>
            <a:r>
              <a:rPr lang="en-US" baseline="0" dirty="0" smtClean="0"/>
              <a:t> </a:t>
            </a:r>
            <a:r>
              <a:rPr lang="en-US" dirty="0" smtClean="0"/>
              <a:t>account</a:t>
            </a:r>
            <a:r>
              <a:rPr lang="en-US" baseline="0" dirty="0" smtClean="0"/>
              <a:t> for </a:t>
            </a:r>
            <a:r>
              <a:rPr lang="en-US" dirty="0" smtClean="0"/>
              <a:t>delays – it is only the speed while the bus</a:t>
            </a:r>
            <a:r>
              <a:rPr lang="en-US" baseline="0" dirty="0" smtClean="0"/>
              <a:t> is moving normally through its route.  Running speed is usually much faster than travel speed.</a:t>
            </a:r>
          </a:p>
          <a:p>
            <a:endParaRPr lang="en-US" baseline="0" dirty="0" smtClean="0"/>
          </a:p>
          <a:p>
            <a:r>
              <a:rPr lang="en-US" baseline="0" dirty="0" smtClean="0"/>
              <a:t>You might also measure the speed of a vehicle at a particular spot or instant, or perhaps average your speed measurements over multiple spots or multiple vehicles.</a:t>
            </a:r>
          </a:p>
          <a:p>
            <a:endParaRPr lang="en-US" dirty="0" smtClean="0"/>
          </a:p>
          <a:p>
            <a:r>
              <a:rPr lang="en-US" dirty="0" smtClean="0"/>
              <a:t>Source:</a:t>
            </a:r>
            <a:br>
              <a:rPr lang="en-US" dirty="0" smtClean="0"/>
            </a:br>
            <a:r>
              <a:rPr lang="en-US" dirty="0" smtClean="0"/>
              <a:t>National Transit Institute, “Transit Capacity and Quality of Service Course,” 2003.</a:t>
            </a:r>
          </a:p>
          <a:p>
            <a:endParaRPr lang="en-US" dirty="0"/>
          </a:p>
        </p:txBody>
      </p:sp>
      <p:sp>
        <p:nvSpPr>
          <p:cNvPr id="8" name="Slide Image Placeholder 7"/>
          <p:cNvSpPr>
            <a:spLocks noGrp="1" noRot="1" noChangeAspect="1"/>
          </p:cNvSpPr>
          <p:nvPr>
            <p:ph type="sldImg"/>
          </p:nvPr>
        </p:nvSpPr>
        <p:spPr/>
      </p:sp>
    </p:spTree>
    <p:extLst>
      <p:ext uri="{BB962C8B-B14F-4D97-AF65-F5344CB8AC3E}">
        <p14:creationId xmlns:p14="http://schemas.microsoft.com/office/powerpoint/2010/main" val="3180564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Rot="1" noChangeAspect="1" noChangeArrowheads="1" noTextEdit="1"/>
          </p:cNvSpPr>
          <p:nvPr>
            <p:ph type="sldImg"/>
          </p:nvPr>
        </p:nvSpPr>
        <p:spPr>
          <a:xfrm>
            <a:off x="1150938" y="692150"/>
            <a:ext cx="4556125" cy="3417888"/>
          </a:xfrm>
          <a:ln/>
        </p:spPr>
      </p:sp>
      <p:sp>
        <p:nvSpPr>
          <p:cNvPr id="664579" name="Rectangle 3"/>
          <p:cNvSpPr>
            <a:spLocks noGrp="1" noChangeArrowheads="1"/>
          </p:cNvSpPr>
          <p:nvPr>
            <p:ph type="body" idx="1"/>
          </p:nvPr>
        </p:nvSpPr>
        <p:spPr>
          <a:xfrm>
            <a:off x="685800" y="4343402"/>
            <a:ext cx="5486400" cy="4451306"/>
          </a:xfrm>
        </p:spPr>
        <p:txBody>
          <a:bodyPr>
            <a:normAutofit fontScale="92500" lnSpcReduction="10000"/>
          </a:bodyPr>
          <a:lstStyle/>
          <a:p>
            <a:pPr defTabSz="895759">
              <a:defRPr/>
            </a:pPr>
            <a:r>
              <a:rPr lang="en-US" dirty="0" smtClean="0"/>
              <a:t>Remember, </a:t>
            </a:r>
            <a:r>
              <a:rPr lang="en-US" b="1" dirty="0" smtClean="0"/>
              <a:t>running speed </a:t>
            </a:r>
            <a:r>
              <a:rPr lang="en-US" b="0" dirty="0" smtClean="0"/>
              <a:t>is the speed when</a:t>
            </a:r>
            <a:r>
              <a:rPr lang="en-US" b="0" baseline="0" dirty="0" smtClean="0"/>
              <a:t> the bus is </a:t>
            </a:r>
            <a:r>
              <a:rPr lang="en-US" b="0" dirty="0" smtClean="0"/>
              <a:t>in motion; sometimes “when in full motion.”</a:t>
            </a:r>
          </a:p>
          <a:p>
            <a:endParaRPr lang="en-US" dirty="0" smtClean="0"/>
          </a:p>
          <a:p>
            <a:r>
              <a:rPr lang="en-US" dirty="0" smtClean="0"/>
              <a:t>It is influenced by a number of factors.</a:t>
            </a:r>
            <a:r>
              <a:rPr lang="en-US" baseline="0" dirty="0" smtClean="0"/>
              <a:t>  One is the vehicle itself:  How quickly can it accelerate?  How well can it keep up with traffic?  </a:t>
            </a:r>
          </a:p>
          <a:p>
            <a:endParaRPr lang="en-US" baseline="0" dirty="0" smtClean="0"/>
          </a:p>
          <a:p>
            <a:r>
              <a:rPr lang="en-US" baseline="0" dirty="0" smtClean="0"/>
              <a:t>Another is the roadway design:  Narrow streets or sharp bends in the road force a bus to slow down.  If the road has potholes or is poorly maintained, this slows travel as well.  </a:t>
            </a:r>
          </a:p>
          <a:p>
            <a:endParaRPr lang="en-US" baseline="0" dirty="0" smtClean="0"/>
          </a:p>
          <a:p>
            <a:r>
              <a:rPr lang="en-US" baseline="0" dirty="0" smtClean="0"/>
              <a:t>A third factor is the current usage of the roadway.  If it is a congested urban location – or if your vehicle is traveling during rush hour – you should expect traffic to move at a slower speed and plan accordingly.</a:t>
            </a:r>
            <a:br>
              <a:rPr lang="en-US" baseline="0" dirty="0" smtClean="0"/>
            </a:br>
            <a:endParaRPr lang="en-US" baseline="0" dirty="0" smtClean="0"/>
          </a:p>
          <a:p>
            <a:r>
              <a:rPr lang="en-US" dirty="0" smtClean="0"/>
              <a:t>Time savings based</a:t>
            </a:r>
            <a:r>
              <a:rPr lang="en-US" baseline="0" dirty="0" smtClean="0"/>
              <a:t> on speed has a varying significance based on how long the trip in question is. </a:t>
            </a:r>
            <a:r>
              <a:rPr lang="en-US" dirty="0" smtClean="0"/>
              <a:t>The </a:t>
            </a:r>
            <a:r>
              <a:rPr lang="en-US" dirty="0"/>
              <a:t>time savings going from, say, 50 mph to 60 mph running speeds, may not </a:t>
            </a:r>
            <a:r>
              <a:rPr lang="en-US" dirty="0" smtClean="0"/>
              <a:t>always be </a:t>
            </a:r>
            <a:r>
              <a:rPr lang="en-US" dirty="0"/>
              <a:t>particularly significant, </a:t>
            </a:r>
            <a:r>
              <a:rPr lang="en-US" dirty="0" smtClean="0"/>
              <a:t>but will </a:t>
            </a:r>
            <a:r>
              <a:rPr lang="en-US" dirty="0"/>
              <a:t>entail added fuel costs and may decrease passenger comfort.</a:t>
            </a:r>
          </a:p>
          <a:p>
            <a:endParaRPr lang="en-US" dirty="0"/>
          </a:p>
          <a:p>
            <a:r>
              <a:rPr lang="en-US" dirty="0"/>
              <a:t>Example: travel distance on transit, say, 5 miles.</a:t>
            </a:r>
          </a:p>
          <a:p>
            <a:r>
              <a:rPr lang="en-US" dirty="0"/>
              <a:t>At 50 mph =&gt; </a:t>
            </a:r>
            <a:r>
              <a:rPr lang="en-US" dirty="0" smtClean="0"/>
              <a:t>1/10</a:t>
            </a:r>
            <a:r>
              <a:rPr lang="en-US" baseline="30000" dirty="0" smtClean="0"/>
              <a:t>th</a:t>
            </a:r>
            <a:r>
              <a:rPr lang="en-US" dirty="0" smtClean="0"/>
              <a:t> of </a:t>
            </a:r>
            <a:r>
              <a:rPr lang="en-US" dirty="0"/>
              <a:t>an hour, i.e., </a:t>
            </a:r>
            <a:r>
              <a:rPr lang="en-US" b="1" dirty="0"/>
              <a:t>6 minutes</a:t>
            </a:r>
            <a:r>
              <a:rPr lang="en-US" dirty="0"/>
              <a:t>.</a:t>
            </a:r>
          </a:p>
          <a:p>
            <a:r>
              <a:rPr lang="en-US" dirty="0"/>
              <a:t>At 60 mph =&gt; </a:t>
            </a:r>
            <a:r>
              <a:rPr lang="en-US" dirty="0" smtClean="0"/>
              <a:t>1/12</a:t>
            </a:r>
            <a:r>
              <a:rPr lang="en-US" baseline="30000" dirty="0" smtClean="0"/>
              <a:t>th</a:t>
            </a:r>
            <a:r>
              <a:rPr lang="en-US" dirty="0" smtClean="0"/>
              <a:t> of </a:t>
            </a:r>
            <a:r>
              <a:rPr lang="en-US" dirty="0"/>
              <a:t>an hour, </a:t>
            </a:r>
            <a:r>
              <a:rPr lang="en-US" dirty="0" smtClean="0"/>
              <a:t>i.e</a:t>
            </a:r>
            <a:r>
              <a:rPr lang="en-US" dirty="0"/>
              <a:t>., </a:t>
            </a:r>
            <a:r>
              <a:rPr lang="en-US" b="1" dirty="0"/>
              <a:t>5 minutes.</a:t>
            </a:r>
            <a:r>
              <a:rPr lang="en-US" dirty="0"/>
              <a:t>  </a:t>
            </a:r>
          </a:p>
          <a:p>
            <a:endParaRPr lang="en-US" dirty="0"/>
          </a:p>
          <a:p>
            <a:r>
              <a:rPr lang="en-US" dirty="0"/>
              <a:t>Savings: 1 minute. Is it noticeable by the customer?</a:t>
            </a:r>
          </a:p>
          <a:p>
            <a:endParaRPr lang="en-US" dirty="0"/>
          </a:p>
          <a:p>
            <a:r>
              <a:rPr lang="en-US" dirty="0"/>
              <a:t>For a trip of 50 miles</a:t>
            </a:r>
          </a:p>
          <a:p>
            <a:r>
              <a:rPr lang="en-US" dirty="0"/>
              <a:t>At 50 mph  =&gt; TT=60 minutes</a:t>
            </a:r>
          </a:p>
          <a:p>
            <a:r>
              <a:rPr lang="en-US" dirty="0"/>
              <a:t>At 60 mph  =&gt; TT=50 minutes.  That would be noticed.</a:t>
            </a:r>
          </a:p>
          <a:p>
            <a:endParaRPr lang="en-US" dirty="0" smtClean="0"/>
          </a:p>
          <a:p>
            <a:pPr defTabSz="914212"/>
            <a:r>
              <a:rPr lang="en-US" dirty="0" smtClean="0"/>
              <a:t>Source:</a:t>
            </a:r>
            <a:br>
              <a:rPr lang="en-US" dirty="0" smtClean="0"/>
            </a:br>
            <a:r>
              <a:rPr lang="en-US" dirty="0" smtClean="0"/>
              <a:t>National Transit Institute, “Transit Capacity and Quality of Service Course,” 2003.</a:t>
            </a:r>
          </a:p>
          <a:p>
            <a:pPr defTabSz="914212"/>
            <a:r>
              <a:rPr lang="en-US" dirty="0" smtClean="0"/>
              <a:t>Image sources: http://www.sfcta.org/van-ness-avenue-bus-rapid-transit-about</a:t>
            </a:r>
          </a:p>
          <a:p>
            <a:endParaRPr lang="en-US" dirty="0"/>
          </a:p>
        </p:txBody>
      </p:sp>
    </p:spTree>
    <p:extLst>
      <p:ext uri="{BB962C8B-B14F-4D97-AF65-F5344CB8AC3E}">
        <p14:creationId xmlns:p14="http://schemas.microsoft.com/office/powerpoint/2010/main" val="2559507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Rot="1" noChangeAspect="1" noChangeArrowheads="1" noTextEdit="1"/>
          </p:cNvSpPr>
          <p:nvPr>
            <p:ph type="sldImg"/>
          </p:nvPr>
        </p:nvSpPr>
        <p:spPr>
          <a:xfrm>
            <a:off x="1150938" y="692150"/>
            <a:ext cx="4556125" cy="3417888"/>
          </a:xfrm>
          <a:ln/>
        </p:spPr>
      </p:sp>
      <p:sp>
        <p:nvSpPr>
          <p:cNvPr id="663555" name="Rectangle 3"/>
          <p:cNvSpPr>
            <a:spLocks noGrp="1" noChangeArrowheads="1"/>
          </p:cNvSpPr>
          <p:nvPr>
            <p:ph type="body" idx="1"/>
          </p:nvPr>
        </p:nvSpPr>
        <p:spPr/>
        <p:txBody>
          <a:bodyPr/>
          <a:lstStyle/>
          <a:p>
            <a:r>
              <a:rPr lang="en-US" dirty="0" smtClean="0"/>
              <a:t>And interruption in bus traffic will slow down the overall running speed.  Common interruptions include traffic signals</a:t>
            </a:r>
            <a:r>
              <a:rPr lang="en-US" baseline="0" dirty="0" smtClean="0"/>
              <a:t> and delays from other vehicles.</a:t>
            </a:r>
          </a:p>
          <a:p>
            <a:endParaRPr lang="en-US" baseline="0" dirty="0" smtClean="0"/>
          </a:p>
          <a:p>
            <a:r>
              <a:rPr lang="en-US" dirty="0" smtClean="0"/>
              <a:t>These factors mainly apply </a:t>
            </a:r>
            <a:r>
              <a:rPr lang="en-US" dirty="0"/>
              <a:t>to arterial street bus lanes and mixed traffic situations</a:t>
            </a:r>
            <a:r>
              <a:rPr lang="en-US" dirty="0" smtClean="0"/>
              <a:t>.</a:t>
            </a:r>
          </a:p>
          <a:p>
            <a:endParaRPr lang="en-US" dirty="0" smtClean="0"/>
          </a:p>
          <a:p>
            <a:pPr defTabSz="914212"/>
            <a:r>
              <a:rPr lang="en-US" dirty="0" smtClean="0"/>
              <a:t>Sources:</a:t>
            </a:r>
            <a:br>
              <a:rPr lang="en-US" dirty="0" smtClean="0"/>
            </a:br>
            <a:r>
              <a:rPr lang="en-US" dirty="0" smtClean="0"/>
              <a:t>National Transit Institute, “Transit Capacity and Quality of Service Course,” 2003.</a:t>
            </a:r>
          </a:p>
          <a:p>
            <a:pPr defTabSz="914212"/>
            <a:r>
              <a:rPr lang="en-US" dirty="0" smtClean="0"/>
              <a:t>http://www.flickr.com/photos/gphemsley/4650797847/, http://www.streetsblog.org/2010/03/24/state-senate-stands-in-the-way-of-better-enforcement-for-new-bus-lanes/</a:t>
            </a:r>
          </a:p>
          <a:p>
            <a:endParaRPr lang="en-US" dirty="0"/>
          </a:p>
        </p:txBody>
      </p:sp>
    </p:spTree>
    <p:extLst>
      <p:ext uri="{BB962C8B-B14F-4D97-AF65-F5344CB8AC3E}">
        <p14:creationId xmlns:p14="http://schemas.microsoft.com/office/powerpoint/2010/main" val="3103519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752600"/>
            <a:ext cx="7772400" cy="4343400"/>
          </a:xfrm>
        </p:spPr>
        <p:txBody>
          <a:bodyPr/>
          <a:lstStyle/>
          <a:p>
            <a:pPr lvl="0"/>
            <a:endParaRPr lang="en-US" noProof="0" dirty="0" smtClean="0"/>
          </a:p>
        </p:txBody>
      </p:sp>
      <p:sp>
        <p:nvSpPr>
          <p:cNvPr id="4"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30094AD7-0F5C-814E-B6D3-72B05812DE94}" type="slidenum">
              <a:rPr lang="en-US"/>
              <a:pPr>
                <a:defRPr/>
              </a:pPr>
              <a:t>‹#›</a:t>
            </a:fld>
            <a:endParaRPr lang="en-US"/>
          </a:p>
        </p:txBody>
      </p:sp>
    </p:spTree>
    <p:extLst>
      <p:ext uri="{BB962C8B-B14F-4D97-AF65-F5344CB8AC3E}">
        <p14:creationId xmlns:p14="http://schemas.microsoft.com/office/powerpoint/2010/main" val="159273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6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22.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23.w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24.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6.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vmlDrawing" Target="../drawings/vmlDrawing1.vml"/><Relationship Id="rId6" Type="http://schemas.openxmlformats.org/officeDocument/2006/relationships/image" Target="../media/image26.wmf"/><Relationship Id="rId5" Type="http://schemas.openxmlformats.org/officeDocument/2006/relationships/oleObject" Target="../embeddings/oleObject1.bin"/><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6.xml"/><Relationship Id="rId4" Type="http://schemas.openxmlformats.org/officeDocument/2006/relationships/chart" Target="../charts/chart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8.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pPr eaLnBrk="1" hangingPunct="1"/>
            <a:r>
              <a:rPr lang="en-US" dirty="0" smtClean="0"/>
              <a:t>Module 4, Lesson 3</a:t>
            </a:r>
          </a:p>
        </p:txBody>
      </p:sp>
      <p:sp>
        <p:nvSpPr>
          <p:cNvPr id="4" name="Subtitle 3"/>
          <p:cNvSpPr>
            <a:spLocks noGrp="1"/>
          </p:cNvSpPr>
          <p:nvPr>
            <p:ph type="subTitle" idx="1"/>
          </p:nvPr>
        </p:nvSpPr>
        <p:spPr/>
        <p:txBody>
          <a:bodyPr/>
          <a:lstStyle/>
          <a:p>
            <a:r>
              <a:rPr lang="en-US" dirty="0" smtClean="0"/>
              <a:t>Route Level Planning and Design Concepts</a:t>
            </a:r>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smtClean="0"/>
              <a:t>Traffic Signal Timing</a:t>
            </a:r>
          </a:p>
        </p:txBody>
      </p:sp>
      <p:sp>
        <p:nvSpPr>
          <p:cNvPr id="41987" name="Rectangle 3"/>
          <p:cNvSpPr>
            <a:spLocks noGrp="1" noChangeArrowheads="1"/>
          </p:cNvSpPr>
          <p:nvPr>
            <p:ph idx="1"/>
          </p:nvPr>
        </p:nvSpPr>
        <p:spPr/>
        <p:txBody>
          <a:bodyPr/>
          <a:lstStyle/>
          <a:p>
            <a:r>
              <a:rPr lang="en-US" altLang="en-US" sz="2600" dirty="0" smtClean="0"/>
              <a:t>If buses must wait for a green light after all passengers have been served, fewer buses can use the stop during a given time</a:t>
            </a:r>
          </a:p>
          <a:p>
            <a:r>
              <a:rPr lang="en-US" altLang="en-US" sz="2600" dirty="0" smtClean="0"/>
              <a:t>Capacity reduction is related to the </a:t>
            </a:r>
            <a:r>
              <a:rPr lang="en-US" altLang="en-US" sz="2600" b="1" dirty="0" smtClean="0"/>
              <a:t>g/C ratio </a:t>
            </a:r>
            <a:r>
              <a:rPr lang="en-US" altLang="en-US" sz="2600" dirty="0" smtClean="0"/>
              <a:t>– the length of the </a:t>
            </a:r>
            <a:r>
              <a:rPr lang="en-US" altLang="en-US" sz="2600" b="1" dirty="0" smtClean="0"/>
              <a:t>green interval </a:t>
            </a:r>
            <a:r>
              <a:rPr lang="en-US" altLang="en-US" sz="2600" dirty="0" smtClean="0"/>
              <a:t>for the bus’ direction, divided by the signal’s </a:t>
            </a:r>
            <a:r>
              <a:rPr lang="en-US" altLang="en-US" sz="2600" b="1" dirty="0" smtClean="0"/>
              <a:t>cycle length</a:t>
            </a:r>
          </a:p>
        </p:txBody>
      </p:sp>
      <p:pic>
        <p:nvPicPr>
          <p:cNvPr id="123905"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1473" y="4689988"/>
            <a:ext cx="2138515" cy="778766"/>
          </a:xfrm>
          <a:prstGeom prst="rect">
            <a:avLst/>
          </a:prstGeom>
          <a:noFill/>
          <a:ln w="9525">
            <a:solidFill>
              <a:schemeClr val="tx1"/>
            </a:solidFill>
            <a:miter lim="800000"/>
            <a:headEnd/>
            <a:tailEnd/>
          </a:ln>
        </p:spPr>
      </p:pic>
      <p:graphicFrame>
        <p:nvGraphicFramePr>
          <p:cNvPr id="4" name="Table 3"/>
          <p:cNvGraphicFramePr>
            <a:graphicFrameLocks noGrp="1"/>
          </p:cNvGraphicFramePr>
          <p:nvPr/>
        </p:nvGraphicFramePr>
        <p:xfrm>
          <a:off x="3495341" y="5442152"/>
          <a:ext cx="3274143" cy="1274709"/>
        </p:xfrm>
        <a:graphic>
          <a:graphicData uri="http://schemas.openxmlformats.org/drawingml/2006/table">
            <a:tbl>
              <a:tblPr firstRow="1" bandRow="1">
                <a:tableStyleId>{9D7B26C5-4107-4FEC-AEDC-1716B250A1EF}</a:tableStyleId>
              </a:tblPr>
              <a:tblGrid>
                <a:gridCol w="1091381"/>
                <a:gridCol w="1032389"/>
                <a:gridCol w="1150373"/>
              </a:tblGrid>
              <a:tr h="424903">
                <a:tc>
                  <a:txBody>
                    <a:bodyPr/>
                    <a:lstStyle/>
                    <a:p>
                      <a:r>
                        <a:rPr lang="en-US" b="0" dirty="0" smtClean="0"/>
                        <a:t>Green</a:t>
                      </a:r>
                      <a:endParaRPr lang="en-US"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0F46C"/>
                    </a:solidFill>
                  </a:tcPr>
                </a:tc>
                <a:tc>
                  <a:txBody>
                    <a:bodyPr/>
                    <a:lstStyle/>
                    <a:p>
                      <a:r>
                        <a:rPr lang="en-US" b="0" dirty="0" smtClean="0"/>
                        <a:t>30 sec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0F46C"/>
                    </a:solidFill>
                  </a:tcPr>
                </a:tc>
                <a:tc>
                  <a:txBody>
                    <a:bodyPr/>
                    <a:lstStyle/>
                    <a:p>
                      <a:r>
                        <a:rPr lang="en-US" b="0" dirty="0" smtClean="0"/>
                        <a:t>60</a:t>
                      </a:r>
                      <a:endParaRPr lang="en-US"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0F46C"/>
                    </a:solidFill>
                  </a:tcPr>
                </a:tc>
              </a:tr>
              <a:tr h="424903">
                <a:tc>
                  <a:txBody>
                    <a:bodyPr/>
                    <a:lstStyle/>
                    <a:p>
                      <a:r>
                        <a:rPr lang="en-US" dirty="0" smtClean="0"/>
                        <a:t>Yellow</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alpha val="20000"/>
                      </a:srgbClr>
                    </a:solidFill>
                  </a:tcPr>
                </a:tc>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alpha val="20000"/>
                      </a:srgbClr>
                    </a:solidFill>
                  </a:tcPr>
                </a:tc>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alpha val="20000"/>
                      </a:srgbClr>
                    </a:solidFill>
                  </a:tcPr>
                </a:tc>
              </a:tr>
              <a:tr h="424903">
                <a:tc>
                  <a:txBody>
                    <a:bodyPr/>
                    <a:lstStyle/>
                    <a:p>
                      <a:r>
                        <a:rPr lang="en-US" dirty="0" smtClean="0"/>
                        <a:t>All Red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5353"/>
                    </a:solidFill>
                  </a:tcPr>
                </a:tc>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5353"/>
                    </a:solidFill>
                  </a:tcPr>
                </a:tc>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5353"/>
                    </a:solidFill>
                  </a:tcPr>
                </a:tc>
              </a:tr>
            </a:tbl>
          </a:graphicData>
        </a:graphic>
      </p:graphicFrame>
      <p:sp>
        <p:nvSpPr>
          <p:cNvPr id="6" name="Rectangle 5"/>
          <p:cNvSpPr/>
          <p:nvPr/>
        </p:nvSpPr>
        <p:spPr>
          <a:xfrm>
            <a:off x="2410907" y="4716564"/>
            <a:ext cx="1858297" cy="369332"/>
          </a:xfrm>
          <a:prstGeom prst="rect">
            <a:avLst/>
          </a:prstGeom>
        </p:spPr>
        <p:txBody>
          <a:bodyPr wrap="square">
            <a:spAutoFit/>
          </a:bodyPr>
          <a:lstStyle/>
          <a:p>
            <a:r>
              <a:rPr lang="en-US" dirty="0" smtClean="0"/>
              <a:t>Example:</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p:txBody>
          <a:bodyPr/>
          <a:lstStyle/>
          <a:p>
            <a:r>
              <a:rPr lang="en-US" altLang="en-US" dirty="0" smtClean="0"/>
              <a:t>Stopping Patterns</a:t>
            </a:r>
            <a:endParaRPr lang="en-US" altLang="en-US" dirty="0"/>
          </a:p>
        </p:txBody>
      </p:sp>
      <p:sp>
        <p:nvSpPr>
          <p:cNvPr id="600067" name="Rectangle 3"/>
          <p:cNvSpPr>
            <a:spLocks noGrp="1" noChangeArrowheads="1"/>
          </p:cNvSpPr>
          <p:nvPr>
            <p:ph idx="1"/>
          </p:nvPr>
        </p:nvSpPr>
        <p:spPr/>
        <p:txBody>
          <a:bodyPr/>
          <a:lstStyle/>
          <a:p>
            <a:r>
              <a:rPr lang="en-US" altLang="en-US" dirty="0" smtClean="0"/>
              <a:t>All transit types are affected by:</a:t>
            </a:r>
          </a:p>
          <a:p>
            <a:pPr lvl="1"/>
            <a:r>
              <a:rPr lang="en-US" altLang="en-US" dirty="0" smtClean="0"/>
              <a:t>Stop spacing and location</a:t>
            </a:r>
          </a:p>
          <a:p>
            <a:pPr lvl="1"/>
            <a:r>
              <a:rPr lang="en-US" altLang="en-US" dirty="0" smtClean="0"/>
              <a:t>Average dwell time</a:t>
            </a:r>
          </a:p>
          <a:p>
            <a:r>
              <a:rPr lang="en-US" dirty="0" smtClean="0"/>
              <a:t>Increasing stop spacing; decreasing dwell times improves </a:t>
            </a:r>
            <a:r>
              <a:rPr lang="en-US" b="1" dirty="0" smtClean="0"/>
              <a:t>travel speeds</a:t>
            </a:r>
            <a:endParaRPr lang="en-US" dirty="0" smtClean="0"/>
          </a:p>
          <a:p>
            <a:pPr lvl="1"/>
            <a:endParaRPr lang="en-US" altLang="en-US" dirty="0" smtClean="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Bus Stop Spacing</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1406500"/>
              </p:ext>
            </p:extLst>
          </p:nvPr>
        </p:nvGraphicFramePr>
        <p:xfrm>
          <a:off x="478971" y="2115458"/>
          <a:ext cx="8322129" cy="2521855"/>
        </p:xfrm>
        <a:graphic>
          <a:graphicData uri="http://schemas.openxmlformats.org/drawingml/2006/table">
            <a:tbl>
              <a:tblPr firstRow="1" bandRow="1">
                <a:tableStyleId>{21E4AEA4-8DFA-4A89-87EB-49C32662AFE0}</a:tableStyleId>
              </a:tblPr>
              <a:tblGrid>
                <a:gridCol w="3454362"/>
                <a:gridCol w="2510206"/>
                <a:gridCol w="2357561"/>
              </a:tblGrid>
              <a:tr h="504371">
                <a:tc>
                  <a:txBody>
                    <a:bodyPr/>
                    <a:lstStyle/>
                    <a:p>
                      <a:r>
                        <a:rPr lang="en-US" sz="2000" dirty="0" smtClean="0">
                          <a:solidFill>
                            <a:schemeClr val="tx1"/>
                          </a:solidFill>
                        </a:rPr>
                        <a:t>Environment</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7BAFF"/>
                    </a:solidFill>
                  </a:tcPr>
                </a:tc>
                <a:tc>
                  <a:txBody>
                    <a:bodyPr/>
                    <a:lstStyle/>
                    <a:p>
                      <a:r>
                        <a:rPr lang="en-US" sz="2000" dirty="0" smtClean="0">
                          <a:solidFill>
                            <a:schemeClr val="tx1"/>
                          </a:solidFill>
                        </a:rPr>
                        <a:t>Spacing range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7BAFF"/>
                    </a:solidFill>
                  </a:tcPr>
                </a:tc>
                <a:tc>
                  <a:txBody>
                    <a:bodyPr/>
                    <a:lstStyle/>
                    <a:p>
                      <a:r>
                        <a:rPr lang="en-US" sz="2000" dirty="0" smtClean="0">
                          <a:solidFill>
                            <a:schemeClr val="tx1"/>
                          </a:solidFill>
                        </a:rPr>
                        <a:t>Typical spacing</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7BAFF"/>
                    </a:solidFill>
                  </a:tcPr>
                </a:tc>
              </a:tr>
              <a:tr h="504371">
                <a:tc>
                  <a:txBody>
                    <a:bodyPr/>
                    <a:lstStyle/>
                    <a:p>
                      <a:r>
                        <a:rPr lang="en-US" sz="2000" dirty="0" smtClean="0"/>
                        <a:t>Central core</a:t>
                      </a:r>
                      <a:r>
                        <a:rPr lang="en-US" sz="2000" baseline="0" dirty="0" smtClean="0"/>
                        <a:t> areas of CBDs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300 to 1000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600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371">
                <a:tc>
                  <a:txBody>
                    <a:bodyPr/>
                    <a:lstStyle/>
                    <a:p>
                      <a:r>
                        <a:rPr lang="en-US" sz="2000" dirty="0" smtClean="0"/>
                        <a:t>Urban areas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500 to 1200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750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371">
                <a:tc>
                  <a:txBody>
                    <a:bodyPr/>
                    <a:lstStyle/>
                    <a:p>
                      <a:r>
                        <a:rPr lang="en-US" sz="2000" dirty="0" smtClean="0"/>
                        <a:t>Suburban areas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600 to 2500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1000</a:t>
                      </a:r>
                      <a:r>
                        <a:rPr lang="en-US" sz="2000" baseline="0" dirty="0" smtClean="0"/>
                        <a:t>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371">
                <a:tc>
                  <a:txBody>
                    <a:bodyPr/>
                    <a:lstStyle/>
                    <a:p>
                      <a:r>
                        <a:rPr lang="en-US" sz="2000" dirty="0" smtClean="0"/>
                        <a:t>Rural areas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650 to 2640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1250 ft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p:txBody>
          <a:bodyPr/>
          <a:lstStyle/>
          <a:p>
            <a:r>
              <a:rPr lang="en-US" dirty="0" smtClean="0"/>
              <a:t>Travel Speed Summary</a:t>
            </a:r>
            <a:endParaRPr lang="en-US" dirty="0"/>
          </a:p>
        </p:txBody>
      </p:sp>
      <p:sp>
        <p:nvSpPr>
          <p:cNvPr id="537603" name="Rectangle 3"/>
          <p:cNvSpPr>
            <a:spLocks noGrp="1" noChangeArrowheads="1"/>
          </p:cNvSpPr>
          <p:nvPr>
            <p:ph idx="1"/>
          </p:nvPr>
        </p:nvSpPr>
        <p:spPr/>
        <p:txBody>
          <a:bodyPr>
            <a:noAutofit/>
          </a:bodyPr>
          <a:lstStyle/>
          <a:p>
            <a:r>
              <a:rPr lang="en-US" dirty="0" smtClean="0"/>
              <a:t>Increasing travel speeds improves transit competitiveness and efficiency</a:t>
            </a:r>
          </a:p>
          <a:p>
            <a:r>
              <a:rPr lang="en-US" dirty="0" smtClean="0"/>
              <a:t>Dwell time and stop spacing are important speed factors for all bus facilities</a:t>
            </a:r>
          </a:p>
          <a:p>
            <a:r>
              <a:rPr lang="en-US" dirty="0" smtClean="0"/>
              <a:t>Signal timing and traffic congestion are also important factors for interrupted-flow facilities</a:t>
            </a:r>
          </a:p>
          <a:p>
            <a:r>
              <a:rPr lang="en-US" dirty="0" smtClean="0"/>
              <a:t>Consider trade-offs:  Actions to improve capacity may have speed and quality of service implications</a:t>
            </a:r>
            <a:endParaRPr lang="en-US" dirty="0"/>
          </a:p>
        </p:txBody>
      </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smtClean="0"/>
              <a:t>Dwell Time</a:t>
            </a:r>
          </a:p>
        </p:txBody>
      </p:sp>
      <p:sp>
        <p:nvSpPr>
          <p:cNvPr id="30723" name="Text Box 3"/>
          <p:cNvSpPr txBox="1">
            <a:spLocks noChangeArrowheads="1"/>
          </p:cNvSpPr>
          <p:nvPr/>
        </p:nvSpPr>
        <p:spPr bwMode="auto">
          <a:xfrm>
            <a:off x="458490" y="5836404"/>
            <a:ext cx="3276600" cy="304800"/>
          </a:xfrm>
          <a:prstGeom prst="rect">
            <a:avLst/>
          </a:prstGeom>
          <a:noFill/>
          <a:ln w="12700">
            <a:noFill/>
            <a:miter lim="800000"/>
            <a:headEnd type="none" w="sm" len="sm"/>
            <a:tailEnd type="none" w="sm" len="sm"/>
          </a:ln>
        </p:spPr>
        <p:txBody>
          <a:bodyPr>
            <a:spAutoFit/>
          </a:bodyPr>
          <a:lstStyle/>
          <a:p>
            <a:pPr>
              <a:spcBef>
                <a:spcPct val="50000"/>
              </a:spcBef>
            </a:pPr>
            <a:r>
              <a:rPr lang="en-US" sz="1400">
                <a:solidFill>
                  <a:srgbClr val="000000"/>
                </a:solidFill>
              </a:rPr>
              <a:t>Albuquerque, New Mexico</a:t>
            </a:r>
          </a:p>
        </p:txBody>
      </p:sp>
      <p:pic>
        <p:nvPicPr>
          <p:cNvPr id="30724" name="Picture 5" descr="D:\Transit Pictures\jpegs\Albuquerque\Albuquerque 00-2-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1752600"/>
            <a:ext cx="6248400" cy="4067175"/>
          </a:xfrm>
          <a:prstGeom prst="rect">
            <a:avLst/>
          </a:prstGeom>
          <a:noFill/>
          <a:ln w="9525">
            <a:noFill/>
            <a:miter lim="800000"/>
            <a:headEnd/>
            <a:tailEnd/>
          </a:ln>
        </p:spPr>
      </p:pic>
      <p:pic>
        <p:nvPicPr>
          <p:cNvPr id="446468" name="Picture 4" descr="D:\Transit Pictures\jpegs\Albuquerque\Albuquerque 00-2-1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0332" y="1766128"/>
            <a:ext cx="6225723" cy="4058202"/>
          </a:xfrm>
          <a:prstGeom prst="rect">
            <a:avLst/>
          </a:prstGeom>
          <a:noFill/>
          <a:ln w="6350">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500"/>
                                  </p:stCondLst>
                                  <p:childTnLst>
                                    <p:set>
                                      <p:cBhvr>
                                        <p:cTn id="6" dur="1" fill="hold">
                                          <p:stCondLst>
                                            <p:cond delay="0"/>
                                          </p:stCondLst>
                                        </p:cTn>
                                        <p:tgtEl>
                                          <p:spTgt spid="446468"/>
                                        </p:tgtEl>
                                        <p:attrNameLst>
                                          <p:attrName>style.visibility</p:attrName>
                                        </p:attrNameLst>
                                      </p:cBhvr>
                                      <p:to>
                                        <p:strVal val="visible"/>
                                      </p:to>
                                    </p:set>
                                    <p:animEffect transition="in" filter="dissolve">
                                      <p:cBhvr>
                                        <p:cTn id="7" dur="3000"/>
                                        <p:tgtEl>
                                          <p:spTgt spid="446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Dwell Time</a:t>
            </a:r>
            <a:endParaRPr lang="en-US" dirty="0"/>
          </a:p>
        </p:txBody>
      </p:sp>
      <p:sp>
        <p:nvSpPr>
          <p:cNvPr id="5" name="Content Placeholder 4"/>
          <p:cNvSpPr>
            <a:spLocks noGrp="1"/>
          </p:cNvSpPr>
          <p:nvPr>
            <p:ph idx="1"/>
          </p:nvPr>
        </p:nvSpPr>
        <p:spPr/>
        <p:txBody>
          <a:bodyPr>
            <a:noAutofit/>
          </a:bodyPr>
          <a:lstStyle/>
          <a:p>
            <a:r>
              <a:rPr lang="en-US" sz="2400" dirty="0" smtClean="0"/>
              <a:t>Three main components of dwell time:</a:t>
            </a:r>
          </a:p>
          <a:p>
            <a:pPr lvl="1"/>
            <a:r>
              <a:rPr lang="en-US" sz="2200" dirty="0" smtClean="0"/>
              <a:t>Door open and close time, and time waiting to depart once the doors close</a:t>
            </a:r>
          </a:p>
          <a:p>
            <a:pPr lvl="1"/>
            <a:r>
              <a:rPr lang="en-US" sz="2200" dirty="0" smtClean="0"/>
              <a:t>Passenger flow time</a:t>
            </a:r>
          </a:p>
          <a:p>
            <a:pPr lvl="1"/>
            <a:r>
              <a:rPr lang="en-US" sz="2200" dirty="0" smtClean="0"/>
              <a:t>Time the doors remain open after passenger </a:t>
            </a:r>
            <a:br>
              <a:rPr lang="en-US" sz="2200" dirty="0" smtClean="0"/>
            </a:br>
            <a:r>
              <a:rPr lang="en-US" sz="2200" dirty="0" smtClean="0"/>
              <a:t>flow ceases</a:t>
            </a:r>
          </a:p>
          <a:p>
            <a:r>
              <a:rPr lang="en-US" sz="2400" dirty="0" smtClean="0"/>
              <a:t>Dwell time is frequently dominant factor in determining the minimum headway and line capacity</a:t>
            </a:r>
          </a:p>
          <a:p>
            <a:r>
              <a:rPr lang="en-US" sz="2400" dirty="0" smtClean="0"/>
              <a:t>The stop with the highest passenger volume </a:t>
            </a:r>
            <a:br>
              <a:rPr lang="en-US" sz="2400" dirty="0" smtClean="0"/>
            </a:br>
            <a:r>
              <a:rPr lang="en-US" sz="2400" dirty="0" smtClean="0"/>
              <a:t>(the “critical stop”) often controls line capacity</a:t>
            </a:r>
            <a:endParaRPr lang="en-US" sz="2400"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1043"/>
          <p:cNvSpPr>
            <a:spLocks noGrp="1" noChangeArrowheads="1"/>
          </p:cNvSpPr>
          <p:nvPr>
            <p:ph type="title"/>
          </p:nvPr>
        </p:nvSpPr>
        <p:spPr/>
        <p:txBody>
          <a:bodyPr/>
          <a:lstStyle/>
          <a:p>
            <a:r>
              <a:rPr lang="en-US" altLang="en-US" smtClean="0"/>
              <a:t>Dwell Time Factors</a:t>
            </a:r>
          </a:p>
        </p:txBody>
      </p:sp>
      <p:sp>
        <p:nvSpPr>
          <p:cNvPr id="6" name="Content Placeholder 5"/>
          <p:cNvSpPr>
            <a:spLocks noGrp="1"/>
          </p:cNvSpPr>
          <p:nvPr>
            <p:ph idx="1"/>
          </p:nvPr>
        </p:nvSpPr>
        <p:spPr>
          <a:xfrm>
            <a:off x="457200" y="3793760"/>
            <a:ext cx="8229600" cy="2427288"/>
          </a:xfrm>
        </p:spPr>
        <p:txBody>
          <a:bodyPr/>
          <a:lstStyle/>
          <a:p>
            <a:r>
              <a:rPr lang="en-US" dirty="0" smtClean="0"/>
              <a:t>Dwell time is directly related to the passenger demand at a stop</a:t>
            </a:r>
          </a:p>
          <a:p>
            <a:r>
              <a:rPr lang="en-US" dirty="0" smtClean="0"/>
              <a:t>Reducing dwell time typically involves reducing the time to serve boarding &amp; alighting passengers</a:t>
            </a:r>
          </a:p>
          <a:p>
            <a:endParaRPr lang="en-US" dirty="0"/>
          </a:p>
        </p:txBody>
      </p:sp>
      <p:sp>
        <p:nvSpPr>
          <p:cNvPr id="19460" name="Rectangle 1046"/>
          <p:cNvSpPr>
            <a:spLocks noChangeArrowheads="1"/>
          </p:cNvSpPr>
          <p:nvPr/>
        </p:nvSpPr>
        <p:spPr bwMode="auto">
          <a:xfrm>
            <a:off x="304800" y="3810000"/>
            <a:ext cx="7543800" cy="2305050"/>
          </a:xfrm>
          <a:prstGeom prst="rect">
            <a:avLst/>
          </a:prstGeom>
          <a:noFill/>
          <a:ln w="12700">
            <a:noFill/>
            <a:miter lim="800000"/>
            <a:headEnd/>
            <a:tailEnd/>
          </a:ln>
        </p:spPr>
        <p:txBody>
          <a:bodyPr lIns="90488" tIns="44450" rIns="90488" bIns="44450"/>
          <a:lstStyle/>
          <a:p>
            <a:pPr marL="579438" indent="-579438">
              <a:spcBef>
                <a:spcPct val="20000"/>
              </a:spcBef>
              <a:buClr>
                <a:srgbClr val="FF3300"/>
              </a:buClr>
              <a:buSzPct val="75000"/>
              <a:buFont typeface="Wingdings" pitchFamily="2" charset="2"/>
              <a:buChar char="u"/>
            </a:pPr>
            <a:endParaRPr lang="en-US" sz="2800" dirty="0">
              <a:solidFill>
                <a:srgbClr val="000000"/>
              </a:solidFill>
            </a:endParaRPr>
          </a:p>
        </p:txBody>
      </p:sp>
      <p:grpSp>
        <p:nvGrpSpPr>
          <p:cNvPr id="2" name="Group 1"/>
          <p:cNvGrpSpPr/>
          <p:nvPr/>
        </p:nvGrpSpPr>
        <p:grpSpPr>
          <a:xfrm>
            <a:off x="381000" y="1898650"/>
            <a:ext cx="8077200" cy="1758950"/>
            <a:chOff x="381000" y="1898650"/>
            <a:chExt cx="8077200" cy="1758950"/>
          </a:xfrm>
        </p:grpSpPr>
        <p:sp>
          <p:nvSpPr>
            <p:cNvPr id="19458" name="Rectangle 1036"/>
            <p:cNvSpPr>
              <a:spLocks noChangeArrowheads="1"/>
            </p:cNvSpPr>
            <p:nvPr/>
          </p:nvSpPr>
          <p:spPr bwMode="auto">
            <a:xfrm>
              <a:off x="381000" y="1898650"/>
              <a:ext cx="2286000" cy="762000"/>
            </a:xfrm>
            <a:prstGeom prst="rect">
              <a:avLst/>
            </a:prstGeom>
            <a:solidFill>
              <a:srgbClr val="FFC000"/>
            </a:solidFill>
            <a:ln w="76200">
              <a:solidFill>
                <a:schemeClr val="tx1"/>
              </a:solidFill>
              <a:miter lim="800000"/>
              <a:headEnd/>
              <a:tailEnd/>
            </a:ln>
          </p:spPr>
          <p:txBody>
            <a:bodyPr wrap="none" anchor="ctr"/>
            <a:lstStyle/>
            <a:p>
              <a:pPr algn="ctr">
                <a:lnSpc>
                  <a:spcPct val="90000"/>
                </a:lnSpc>
              </a:pPr>
              <a:r>
                <a:rPr lang="en-US" altLang="en-US">
                  <a:solidFill>
                    <a:srgbClr val="000000"/>
                  </a:solidFill>
                </a:rPr>
                <a:t>Passenger</a:t>
              </a:r>
            </a:p>
            <a:p>
              <a:pPr algn="ctr">
                <a:lnSpc>
                  <a:spcPct val="90000"/>
                </a:lnSpc>
              </a:pPr>
              <a:r>
                <a:rPr lang="en-US" altLang="en-US">
                  <a:solidFill>
                    <a:srgbClr val="000000"/>
                  </a:solidFill>
                </a:rPr>
                <a:t>Demand</a:t>
              </a:r>
            </a:p>
          </p:txBody>
        </p:sp>
        <p:sp>
          <p:nvSpPr>
            <p:cNvPr id="8" name="Rectangle 4"/>
            <p:cNvSpPr>
              <a:spLocks noChangeArrowheads="1"/>
            </p:cNvSpPr>
            <p:nvPr/>
          </p:nvSpPr>
          <p:spPr bwMode="auto">
            <a:xfrm>
              <a:off x="61722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On-Board</a:t>
              </a:r>
            </a:p>
            <a:p>
              <a:pPr algn="ctr">
                <a:lnSpc>
                  <a:spcPct val="90000"/>
                </a:lnSpc>
              </a:pPr>
              <a:r>
                <a:rPr lang="en-US" altLang="en-US">
                  <a:solidFill>
                    <a:srgbClr val="000000"/>
                  </a:solidFill>
                </a:rPr>
                <a:t>Circulation</a:t>
              </a:r>
            </a:p>
          </p:txBody>
        </p:sp>
        <p:sp>
          <p:nvSpPr>
            <p:cNvPr id="9" name="Rectangle 6"/>
            <p:cNvSpPr>
              <a:spLocks noChangeArrowheads="1"/>
            </p:cNvSpPr>
            <p:nvPr/>
          </p:nvSpPr>
          <p:spPr bwMode="auto">
            <a:xfrm>
              <a:off x="3276600" y="19050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Fare Payment</a:t>
              </a:r>
            </a:p>
            <a:p>
              <a:pPr algn="ctr">
                <a:lnSpc>
                  <a:spcPct val="90000"/>
                </a:lnSpc>
              </a:pPr>
              <a:r>
                <a:rPr lang="en-US" altLang="en-US">
                  <a:solidFill>
                    <a:srgbClr val="000000"/>
                  </a:solidFill>
                </a:rPr>
                <a:t>Method</a:t>
              </a:r>
            </a:p>
          </p:txBody>
        </p:sp>
        <p:sp>
          <p:nvSpPr>
            <p:cNvPr id="10" name="Rectangle 8"/>
            <p:cNvSpPr>
              <a:spLocks noChangeArrowheads="1"/>
            </p:cNvSpPr>
            <p:nvPr/>
          </p:nvSpPr>
          <p:spPr bwMode="auto">
            <a:xfrm>
              <a:off x="3810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Vehicle</a:t>
              </a:r>
            </a:p>
            <a:p>
              <a:pPr algn="ctr">
                <a:lnSpc>
                  <a:spcPct val="90000"/>
                </a:lnSpc>
              </a:pPr>
              <a:r>
                <a:rPr lang="en-US" altLang="en-US">
                  <a:solidFill>
                    <a:srgbClr val="000000"/>
                  </a:solidFill>
                </a:rPr>
                <a:t>Type/Size</a:t>
              </a:r>
            </a:p>
          </p:txBody>
        </p:sp>
        <p:sp>
          <p:nvSpPr>
            <p:cNvPr id="11" name="Rectangle 10"/>
            <p:cNvSpPr>
              <a:spLocks noChangeArrowheads="1"/>
            </p:cNvSpPr>
            <p:nvPr/>
          </p:nvSpPr>
          <p:spPr bwMode="auto">
            <a:xfrm>
              <a:off x="3276600" y="28956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Bus Stop</a:t>
              </a:r>
            </a:p>
            <a:p>
              <a:pPr algn="ctr">
                <a:lnSpc>
                  <a:spcPct val="90000"/>
                </a:lnSpc>
              </a:pPr>
              <a:r>
                <a:rPr lang="en-US" altLang="en-US">
                  <a:solidFill>
                    <a:srgbClr val="000000"/>
                  </a:solidFill>
                </a:rPr>
                <a:t>Spacing</a:t>
              </a:r>
            </a:p>
          </p:txBody>
        </p:sp>
        <p:sp>
          <p:nvSpPr>
            <p:cNvPr id="12" name="Rectangle 11"/>
            <p:cNvSpPr>
              <a:spLocks noChangeArrowheads="1"/>
            </p:cNvSpPr>
            <p:nvPr/>
          </p:nvSpPr>
          <p:spPr bwMode="auto">
            <a:xfrm>
              <a:off x="61722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Door Open/</a:t>
              </a:r>
            </a:p>
            <a:p>
              <a:pPr algn="ctr">
                <a:lnSpc>
                  <a:spcPct val="90000"/>
                </a:lnSpc>
              </a:pPr>
              <a:r>
                <a:rPr lang="en-US" altLang="en-US">
                  <a:solidFill>
                    <a:srgbClr val="000000"/>
                  </a:solidFill>
                </a:rPr>
                <a:t>Close Time</a:t>
              </a:r>
            </a:p>
          </p:txBody>
        </p:sp>
      </p:gr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9"/>
          <p:cNvSpPr>
            <a:spLocks noGrp="1" noChangeArrowheads="1"/>
          </p:cNvSpPr>
          <p:nvPr>
            <p:ph type="title"/>
          </p:nvPr>
        </p:nvSpPr>
        <p:spPr/>
        <p:txBody>
          <a:bodyPr/>
          <a:lstStyle/>
          <a:p>
            <a:r>
              <a:rPr lang="en-US" altLang="en-US" dirty="0" smtClean="0"/>
              <a:t>Dwell Time Factors</a:t>
            </a:r>
          </a:p>
        </p:txBody>
      </p:sp>
      <p:sp>
        <p:nvSpPr>
          <p:cNvPr id="7" name="Content Placeholder 6"/>
          <p:cNvSpPr>
            <a:spLocks noGrp="1"/>
          </p:cNvSpPr>
          <p:nvPr>
            <p:ph idx="1"/>
          </p:nvPr>
        </p:nvSpPr>
        <p:spPr>
          <a:xfrm>
            <a:off x="457200" y="3794760"/>
            <a:ext cx="8229600" cy="2340202"/>
          </a:xfrm>
        </p:spPr>
        <p:txBody>
          <a:bodyPr/>
          <a:lstStyle/>
          <a:p>
            <a:r>
              <a:rPr lang="en-US" dirty="0" smtClean="0"/>
              <a:t>Simplifying fare payment reduces service time for boarding passengers</a:t>
            </a:r>
          </a:p>
          <a:p>
            <a:pPr lvl="1"/>
            <a:r>
              <a:rPr lang="en-US" dirty="0" smtClean="0"/>
              <a:t>Tickets, tokens, passes</a:t>
            </a:r>
          </a:p>
          <a:p>
            <a:pPr lvl="1"/>
            <a:r>
              <a:rPr lang="en-US" dirty="0" smtClean="0"/>
              <a:t>Pre-paid fares, pay-on-exit</a:t>
            </a:r>
          </a:p>
          <a:p>
            <a:pPr lvl="1"/>
            <a:r>
              <a:rPr lang="en-US" dirty="0" smtClean="0"/>
              <a:t>Smart cards</a:t>
            </a:r>
          </a:p>
          <a:p>
            <a:pPr lvl="1"/>
            <a:endParaRPr lang="en-US" dirty="0"/>
          </a:p>
        </p:txBody>
      </p:sp>
      <p:sp>
        <p:nvSpPr>
          <p:cNvPr id="20485" name="Rectangle 11"/>
          <p:cNvSpPr>
            <a:spLocks noChangeArrowheads="1"/>
          </p:cNvSpPr>
          <p:nvPr/>
        </p:nvSpPr>
        <p:spPr bwMode="auto">
          <a:xfrm>
            <a:off x="304800" y="3876260"/>
            <a:ext cx="7543800" cy="2238789"/>
          </a:xfrm>
          <a:prstGeom prst="rect">
            <a:avLst/>
          </a:prstGeom>
          <a:noFill/>
          <a:ln w="12700">
            <a:noFill/>
            <a:miter lim="800000"/>
            <a:headEnd/>
            <a:tailEnd/>
          </a:ln>
        </p:spPr>
        <p:txBody>
          <a:bodyPr lIns="90488" tIns="44450" rIns="90488" bIns="44450"/>
          <a:lstStyle/>
          <a:p>
            <a:pPr marL="579438" indent="-579438">
              <a:spcBef>
                <a:spcPct val="20000"/>
              </a:spcBef>
              <a:buClr>
                <a:srgbClr val="FF3300"/>
              </a:buClr>
              <a:buSzPct val="75000"/>
              <a:buFont typeface="Wingdings" pitchFamily="2" charset="2"/>
              <a:buChar char="u"/>
            </a:pPr>
            <a:endParaRPr lang="en-US" sz="2800" dirty="0">
              <a:solidFill>
                <a:srgbClr val="000000"/>
              </a:solidFill>
            </a:endParaRPr>
          </a:p>
        </p:txBody>
      </p:sp>
      <p:grpSp>
        <p:nvGrpSpPr>
          <p:cNvPr id="2" name="Group 1"/>
          <p:cNvGrpSpPr/>
          <p:nvPr/>
        </p:nvGrpSpPr>
        <p:grpSpPr>
          <a:xfrm>
            <a:off x="381000" y="1898650"/>
            <a:ext cx="8077200" cy="1758950"/>
            <a:chOff x="381000" y="1898650"/>
            <a:chExt cx="8077200" cy="1758950"/>
          </a:xfrm>
        </p:grpSpPr>
        <p:sp>
          <p:nvSpPr>
            <p:cNvPr id="20482" name="Rectangle 3"/>
            <p:cNvSpPr>
              <a:spLocks noChangeArrowheads="1"/>
            </p:cNvSpPr>
            <p:nvPr/>
          </p:nvSpPr>
          <p:spPr bwMode="auto">
            <a:xfrm>
              <a:off x="3810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Passenger</a:t>
              </a:r>
            </a:p>
            <a:p>
              <a:pPr algn="ctr">
                <a:lnSpc>
                  <a:spcPct val="90000"/>
                </a:lnSpc>
              </a:pPr>
              <a:r>
                <a:rPr lang="en-US" altLang="en-US">
                  <a:solidFill>
                    <a:srgbClr val="000000"/>
                  </a:solidFill>
                </a:rPr>
                <a:t>Demand</a:t>
              </a:r>
            </a:p>
          </p:txBody>
        </p:sp>
        <p:sp>
          <p:nvSpPr>
            <p:cNvPr id="20483" name="Rectangle 5"/>
            <p:cNvSpPr>
              <a:spLocks noChangeArrowheads="1"/>
            </p:cNvSpPr>
            <p:nvPr/>
          </p:nvSpPr>
          <p:spPr bwMode="auto">
            <a:xfrm>
              <a:off x="3276600" y="1898650"/>
              <a:ext cx="2286000" cy="762000"/>
            </a:xfrm>
            <a:prstGeom prst="rect">
              <a:avLst/>
            </a:prstGeom>
            <a:solidFill>
              <a:srgbClr val="FFC000"/>
            </a:solidFill>
            <a:ln w="76200">
              <a:solidFill>
                <a:schemeClr val="tx1"/>
              </a:solidFill>
              <a:miter lim="800000"/>
              <a:headEnd/>
              <a:tailEnd/>
            </a:ln>
          </p:spPr>
          <p:txBody>
            <a:bodyPr wrap="none" anchor="ctr"/>
            <a:lstStyle/>
            <a:p>
              <a:pPr algn="ctr">
                <a:lnSpc>
                  <a:spcPct val="90000"/>
                </a:lnSpc>
              </a:pPr>
              <a:r>
                <a:rPr lang="en-US" altLang="en-US" dirty="0">
                  <a:solidFill>
                    <a:srgbClr val="000000"/>
                  </a:solidFill>
                </a:rPr>
                <a:t>Fare Payment</a:t>
              </a:r>
            </a:p>
            <a:p>
              <a:pPr algn="ctr">
                <a:lnSpc>
                  <a:spcPct val="90000"/>
                </a:lnSpc>
              </a:pPr>
              <a:r>
                <a:rPr lang="en-US" altLang="en-US" dirty="0">
                  <a:solidFill>
                    <a:srgbClr val="000000"/>
                  </a:solidFill>
                </a:rPr>
                <a:t>Method</a:t>
              </a:r>
            </a:p>
          </p:txBody>
        </p:sp>
        <p:sp>
          <p:nvSpPr>
            <p:cNvPr id="9" name="Rectangle 4"/>
            <p:cNvSpPr>
              <a:spLocks noChangeArrowheads="1"/>
            </p:cNvSpPr>
            <p:nvPr/>
          </p:nvSpPr>
          <p:spPr bwMode="auto">
            <a:xfrm>
              <a:off x="61722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On-Board</a:t>
              </a:r>
            </a:p>
            <a:p>
              <a:pPr algn="ctr">
                <a:lnSpc>
                  <a:spcPct val="90000"/>
                </a:lnSpc>
              </a:pPr>
              <a:r>
                <a:rPr lang="en-US" altLang="en-US">
                  <a:solidFill>
                    <a:srgbClr val="000000"/>
                  </a:solidFill>
                </a:rPr>
                <a:t>Circulation</a:t>
              </a:r>
            </a:p>
          </p:txBody>
        </p:sp>
        <p:sp>
          <p:nvSpPr>
            <p:cNvPr id="11" name="Rectangle 8"/>
            <p:cNvSpPr>
              <a:spLocks noChangeArrowheads="1"/>
            </p:cNvSpPr>
            <p:nvPr/>
          </p:nvSpPr>
          <p:spPr bwMode="auto">
            <a:xfrm>
              <a:off x="3810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Vehicle</a:t>
              </a:r>
            </a:p>
            <a:p>
              <a:pPr algn="ctr">
                <a:lnSpc>
                  <a:spcPct val="90000"/>
                </a:lnSpc>
              </a:pPr>
              <a:r>
                <a:rPr lang="en-US" altLang="en-US">
                  <a:solidFill>
                    <a:srgbClr val="000000"/>
                  </a:solidFill>
                </a:rPr>
                <a:t>Type/Size</a:t>
              </a:r>
            </a:p>
          </p:txBody>
        </p:sp>
        <p:sp>
          <p:nvSpPr>
            <p:cNvPr id="12" name="Rectangle 10"/>
            <p:cNvSpPr>
              <a:spLocks noChangeArrowheads="1"/>
            </p:cNvSpPr>
            <p:nvPr/>
          </p:nvSpPr>
          <p:spPr bwMode="auto">
            <a:xfrm>
              <a:off x="3276600" y="28956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Bus Stop</a:t>
              </a:r>
            </a:p>
            <a:p>
              <a:pPr algn="ctr">
                <a:lnSpc>
                  <a:spcPct val="90000"/>
                </a:lnSpc>
              </a:pPr>
              <a:r>
                <a:rPr lang="en-US" altLang="en-US">
                  <a:solidFill>
                    <a:srgbClr val="000000"/>
                  </a:solidFill>
                </a:rPr>
                <a:t>Spacing</a:t>
              </a:r>
            </a:p>
          </p:txBody>
        </p:sp>
        <p:sp>
          <p:nvSpPr>
            <p:cNvPr id="13" name="Rectangle 11"/>
            <p:cNvSpPr>
              <a:spLocks noChangeArrowheads="1"/>
            </p:cNvSpPr>
            <p:nvPr/>
          </p:nvSpPr>
          <p:spPr bwMode="auto">
            <a:xfrm>
              <a:off x="61722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Door Open/</a:t>
              </a:r>
            </a:p>
            <a:p>
              <a:pPr algn="ctr">
                <a:lnSpc>
                  <a:spcPct val="90000"/>
                </a:lnSpc>
              </a:pPr>
              <a:r>
                <a:rPr lang="en-US" altLang="en-US">
                  <a:solidFill>
                    <a:srgbClr val="000000"/>
                  </a:solidFill>
                </a:rPr>
                <a:t>Close Time</a:t>
              </a:r>
            </a:p>
          </p:txBody>
        </p:sp>
      </p:gr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9"/>
          <p:cNvSpPr>
            <a:spLocks noGrp="1" noChangeArrowheads="1"/>
          </p:cNvSpPr>
          <p:nvPr>
            <p:ph type="title"/>
          </p:nvPr>
        </p:nvSpPr>
        <p:spPr/>
        <p:txBody>
          <a:bodyPr/>
          <a:lstStyle/>
          <a:p>
            <a:r>
              <a:rPr lang="en-US" altLang="en-US" smtClean="0"/>
              <a:t>Dwell Time Factors</a:t>
            </a:r>
          </a:p>
        </p:txBody>
      </p:sp>
      <p:sp>
        <p:nvSpPr>
          <p:cNvPr id="8" name="Content Placeholder 7"/>
          <p:cNvSpPr>
            <a:spLocks noGrp="1"/>
          </p:cNvSpPr>
          <p:nvPr>
            <p:ph idx="1"/>
          </p:nvPr>
        </p:nvSpPr>
        <p:spPr>
          <a:xfrm>
            <a:off x="457200" y="3794760"/>
            <a:ext cx="8229600" cy="2427288"/>
          </a:xfrm>
        </p:spPr>
        <p:txBody>
          <a:bodyPr/>
          <a:lstStyle/>
          <a:p>
            <a:r>
              <a:rPr lang="en-US" dirty="0" smtClean="0"/>
              <a:t>Boarding times increase when passengers are standing in the aisle</a:t>
            </a:r>
          </a:p>
          <a:p>
            <a:r>
              <a:rPr lang="en-US" dirty="0" smtClean="0"/>
              <a:t>Exiting through the front door delays passengers waiting to board</a:t>
            </a:r>
            <a:endParaRPr lang="en-US" dirty="0"/>
          </a:p>
        </p:txBody>
      </p:sp>
      <p:sp>
        <p:nvSpPr>
          <p:cNvPr id="21510" name="Rectangle 12"/>
          <p:cNvSpPr>
            <a:spLocks noChangeArrowheads="1"/>
          </p:cNvSpPr>
          <p:nvPr/>
        </p:nvSpPr>
        <p:spPr bwMode="auto">
          <a:xfrm>
            <a:off x="304800" y="3810000"/>
            <a:ext cx="7543800" cy="2305050"/>
          </a:xfrm>
          <a:prstGeom prst="rect">
            <a:avLst/>
          </a:prstGeom>
          <a:noFill/>
          <a:ln w="12700">
            <a:noFill/>
            <a:miter lim="800000"/>
            <a:headEnd/>
            <a:tailEnd/>
          </a:ln>
        </p:spPr>
        <p:txBody>
          <a:bodyPr lIns="90488" tIns="44450" rIns="90488" bIns="44450"/>
          <a:lstStyle/>
          <a:p>
            <a:pPr marL="579438" indent="-579438">
              <a:spcBef>
                <a:spcPct val="20000"/>
              </a:spcBef>
              <a:buClr>
                <a:srgbClr val="FF3300"/>
              </a:buClr>
              <a:buSzPct val="75000"/>
              <a:buFont typeface="Wingdings" pitchFamily="2" charset="2"/>
              <a:buChar char="u"/>
            </a:pPr>
            <a:endParaRPr lang="en-US" sz="2800" dirty="0">
              <a:solidFill>
                <a:srgbClr val="000000"/>
              </a:solidFill>
            </a:endParaRPr>
          </a:p>
        </p:txBody>
      </p:sp>
      <p:grpSp>
        <p:nvGrpSpPr>
          <p:cNvPr id="2" name="Group 1"/>
          <p:cNvGrpSpPr/>
          <p:nvPr/>
        </p:nvGrpSpPr>
        <p:grpSpPr>
          <a:xfrm>
            <a:off x="381000" y="1898650"/>
            <a:ext cx="8077200" cy="1758950"/>
            <a:chOff x="381000" y="1898650"/>
            <a:chExt cx="8077200" cy="1758950"/>
          </a:xfrm>
        </p:grpSpPr>
        <p:sp>
          <p:nvSpPr>
            <p:cNvPr id="21506" name="Rectangle 3"/>
            <p:cNvSpPr>
              <a:spLocks noChangeArrowheads="1"/>
            </p:cNvSpPr>
            <p:nvPr/>
          </p:nvSpPr>
          <p:spPr bwMode="auto">
            <a:xfrm>
              <a:off x="3810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dirty="0">
                  <a:solidFill>
                    <a:srgbClr val="000000"/>
                  </a:solidFill>
                </a:rPr>
                <a:t>Passenger</a:t>
              </a:r>
            </a:p>
            <a:p>
              <a:pPr algn="ctr">
                <a:lnSpc>
                  <a:spcPct val="90000"/>
                </a:lnSpc>
              </a:pPr>
              <a:r>
                <a:rPr lang="en-US" altLang="en-US" dirty="0">
                  <a:solidFill>
                    <a:srgbClr val="000000"/>
                  </a:solidFill>
                </a:rPr>
                <a:t>Demand</a:t>
              </a:r>
            </a:p>
          </p:txBody>
        </p:sp>
        <p:sp>
          <p:nvSpPr>
            <p:cNvPr id="21507" name="Rectangle 7"/>
            <p:cNvSpPr>
              <a:spLocks noChangeArrowheads="1"/>
            </p:cNvSpPr>
            <p:nvPr/>
          </p:nvSpPr>
          <p:spPr bwMode="auto">
            <a:xfrm>
              <a:off x="6172200" y="1898650"/>
              <a:ext cx="2286000" cy="762000"/>
            </a:xfrm>
            <a:prstGeom prst="rect">
              <a:avLst/>
            </a:prstGeom>
            <a:solidFill>
              <a:srgbClr val="FFC000"/>
            </a:solidFill>
            <a:ln w="76200">
              <a:solidFill>
                <a:schemeClr val="tx1"/>
              </a:solidFill>
              <a:miter lim="800000"/>
              <a:headEnd/>
              <a:tailEnd/>
            </a:ln>
          </p:spPr>
          <p:txBody>
            <a:bodyPr wrap="none" anchor="ctr"/>
            <a:lstStyle/>
            <a:p>
              <a:pPr algn="ctr">
                <a:lnSpc>
                  <a:spcPct val="90000"/>
                </a:lnSpc>
              </a:pPr>
              <a:r>
                <a:rPr lang="en-US" altLang="en-US">
                  <a:solidFill>
                    <a:srgbClr val="000000"/>
                  </a:solidFill>
                </a:rPr>
                <a:t>On-Board</a:t>
              </a:r>
            </a:p>
            <a:p>
              <a:pPr algn="ctr">
                <a:lnSpc>
                  <a:spcPct val="90000"/>
                </a:lnSpc>
              </a:pPr>
              <a:r>
                <a:rPr lang="en-US" altLang="en-US">
                  <a:solidFill>
                    <a:srgbClr val="000000"/>
                  </a:solidFill>
                </a:rPr>
                <a:t>Circulation</a:t>
              </a:r>
            </a:p>
          </p:txBody>
        </p:sp>
        <p:sp>
          <p:nvSpPr>
            <p:cNvPr id="21509" name="Rectangle 11"/>
            <p:cNvSpPr>
              <a:spLocks noChangeArrowheads="1"/>
            </p:cNvSpPr>
            <p:nvPr/>
          </p:nvSpPr>
          <p:spPr bwMode="auto">
            <a:xfrm>
              <a:off x="3276600" y="19050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dirty="0">
                  <a:solidFill>
                    <a:srgbClr val="000000"/>
                  </a:solidFill>
                </a:rPr>
                <a:t>Fare Payment</a:t>
              </a:r>
            </a:p>
            <a:p>
              <a:pPr algn="ctr">
                <a:lnSpc>
                  <a:spcPct val="90000"/>
                </a:lnSpc>
              </a:pPr>
              <a:r>
                <a:rPr lang="en-US" altLang="en-US" dirty="0">
                  <a:solidFill>
                    <a:srgbClr val="000000"/>
                  </a:solidFill>
                </a:rPr>
                <a:t>Method</a:t>
              </a:r>
            </a:p>
          </p:txBody>
        </p:sp>
        <p:sp>
          <p:nvSpPr>
            <p:cNvPr id="12" name="Rectangle 8"/>
            <p:cNvSpPr>
              <a:spLocks noChangeArrowheads="1"/>
            </p:cNvSpPr>
            <p:nvPr/>
          </p:nvSpPr>
          <p:spPr bwMode="auto">
            <a:xfrm>
              <a:off x="3810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Vehicle</a:t>
              </a:r>
            </a:p>
            <a:p>
              <a:pPr algn="ctr">
                <a:lnSpc>
                  <a:spcPct val="90000"/>
                </a:lnSpc>
              </a:pPr>
              <a:r>
                <a:rPr lang="en-US" altLang="en-US">
                  <a:solidFill>
                    <a:srgbClr val="000000"/>
                  </a:solidFill>
                </a:rPr>
                <a:t>Type/Size</a:t>
              </a:r>
            </a:p>
          </p:txBody>
        </p:sp>
        <p:sp>
          <p:nvSpPr>
            <p:cNvPr id="13" name="Rectangle 10"/>
            <p:cNvSpPr>
              <a:spLocks noChangeArrowheads="1"/>
            </p:cNvSpPr>
            <p:nvPr/>
          </p:nvSpPr>
          <p:spPr bwMode="auto">
            <a:xfrm>
              <a:off x="3276600" y="28956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Bus Stop</a:t>
              </a:r>
            </a:p>
            <a:p>
              <a:pPr algn="ctr">
                <a:lnSpc>
                  <a:spcPct val="90000"/>
                </a:lnSpc>
              </a:pPr>
              <a:r>
                <a:rPr lang="en-US" altLang="en-US">
                  <a:solidFill>
                    <a:srgbClr val="000000"/>
                  </a:solidFill>
                </a:rPr>
                <a:t>Spacing</a:t>
              </a:r>
            </a:p>
          </p:txBody>
        </p:sp>
        <p:sp>
          <p:nvSpPr>
            <p:cNvPr id="14" name="Rectangle 11"/>
            <p:cNvSpPr>
              <a:spLocks noChangeArrowheads="1"/>
            </p:cNvSpPr>
            <p:nvPr/>
          </p:nvSpPr>
          <p:spPr bwMode="auto">
            <a:xfrm>
              <a:off x="61722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Door Open/</a:t>
              </a:r>
            </a:p>
            <a:p>
              <a:pPr algn="ctr">
                <a:lnSpc>
                  <a:spcPct val="90000"/>
                </a:lnSpc>
              </a:pPr>
              <a:r>
                <a:rPr lang="en-US" altLang="en-US">
                  <a:solidFill>
                    <a:srgbClr val="000000"/>
                  </a:solidFill>
                </a:rPr>
                <a:t>Close Time</a:t>
              </a:r>
            </a:p>
          </p:txBody>
        </p:sp>
      </p:gr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9"/>
          <p:cNvSpPr>
            <a:spLocks noGrp="1" noChangeArrowheads="1"/>
          </p:cNvSpPr>
          <p:nvPr>
            <p:ph type="title"/>
          </p:nvPr>
        </p:nvSpPr>
        <p:spPr/>
        <p:txBody>
          <a:bodyPr/>
          <a:lstStyle/>
          <a:p>
            <a:r>
              <a:rPr lang="en-US" altLang="en-US" smtClean="0"/>
              <a:t>Dwell Time Factors</a:t>
            </a:r>
          </a:p>
        </p:txBody>
      </p:sp>
      <p:sp>
        <p:nvSpPr>
          <p:cNvPr id="9" name="Content Placeholder 8"/>
          <p:cNvSpPr>
            <a:spLocks noGrp="1"/>
          </p:cNvSpPr>
          <p:nvPr>
            <p:ph idx="1"/>
          </p:nvPr>
        </p:nvSpPr>
        <p:spPr>
          <a:xfrm>
            <a:off x="457200" y="3794760"/>
            <a:ext cx="8229600" cy="2340202"/>
          </a:xfrm>
        </p:spPr>
        <p:txBody>
          <a:bodyPr/>
          <a:lstStyle/>
          <a:p>
            <a:r>
              <a:rPr lang="en-US" dirty="0" smtClean="0"/>
              <a:t>The number of doors and their width determine how many people can board and alight at the same time</a:t>
            </a:r>
          </a:p>
          <a:p>
            <a:r>
              <a:rPr lang="en-US" dirty="0" smtClean="0"/>
              <a:t>Boarding &amp; alighting times are faster for low-floor buses than high-floor</a:t>
            </a:r>
          </a:p>
          <a:p>
            <a:endParaRPr lang="en-US" dirty="0"/>
          </a:p>
        </p:txBody>
      </p:sp>
      <p:sp>
        <p:nvSpPr>
          <p:cNvPr id="22535" name="Rectangle 12"/>
          <p:cNvSpPr>
            <a:spLocks noChangeArrowheads="1"/>
          </p:cNvSpPr>
          <p:nvPr/>
        </p:nvSpPr>
        <p:spPr bwMode="auto">
          <a:xfrm>
            <a:off x="304800" y="3810000"/>
            <a:ext cx="7543800" cy="2305050"/>
          </a:xfrm>
          <a:prstGeom prst="rect">
            <a:avLst/>
          </a:prstGeom>
          <a:noFill/>
          <a:ln w="12700">
            <a:noFill/>
            <a:miter lim="800000"/>
            <a:headEnd/>
            <a:tailEnd/>
          </a:ln>
        </p:spPr>
        <p:txBody>
          <a:bodyPr lIns="90488" tIns="44450" rIns="90488" bIns="44450"/>
          <a:lstStyle/>
          <a:p>
            <a:pPr marL="579438" indent="-579438">
              <a:spcBef>
                <a:spcPct val="20000"/>
              </a:spcBef>
              <a:buClr>
                <a:srgbClr val="FF3300"/>
              </a:buClr>
              <a:buSzPct val="75000"/>
              <a:buFont typeface="Wingdings" pitchFamily="2" charset="2"/>
              <a:buChar char="u"/>
            </a:pPr>
            <a:endParaRPr lang="en-US" sz="2800" dirty="0">
              <a:solidFill>
                <a:srgbClr val="000000"/>
              </a:solidFill>
            </a:endParaRPr>
          </a:p>
        </p:txBody>
      </p:sp>
      <p:grpSp>
        <p:nvGrpSpPr>
          <p:cNvPr id="2" name="Group 1"/>
          <p:cNvGrpSpPr/>
          <p:nvPr/>
        </p:nvGrpSpPr>
        <p:grpSpPr>
          <a:xfrm>
            <a:off x="381000" y="1898650"/>
            <a:ext cx="8077200" cy="1758950"/>
            <a:chOff x="381000" y="1898650"/>
            <a:chExt cx="8077200" cy="1758950"/>
          </a:xfrm>
        </p:grpSpPr>
        <p:sp>
          <p:nvSpPr>
            <p:cNvPr id="22530" name="Rectangle 3"/>
            <p:cNvSpPr>
              <a:spLocks noChangeArrowheads="1"/>
            </p:cNvSpPr>
            <p:nvPr/>
          </p:nvSpPr>
          <p:spPr bwMode="auto">
            <a:xfrm>
              <a:off x="3810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Passenger</a:t>
              </a:r>
            </a:p>
            <a:p>
              <a:pPr algn="ctr">
                <a:lnSpc>
                  <a:spcPct val="90000"/>
                </a:lnSpc>
              </a:pPr>
              <a:r>
                <a:rPr lang="en-US" altLang="en-US">
                  <a:solidFill>
                    <a:srgbClr val="000000"/>
                  </a:solidFill>
                </a:rPr>
                <a:t>Demand</a:t>
              </a:r>
            </a:p>
          </p:txBody>
        </p:sp>
        <p:sp>
          <p:nvSpPr>
            <p:cNvPr id="22531" name="Rectangle 6"/>
            <p:cNvSpPr>
              <a:spLocks noChangeArrowheads="1"/>
            </p:cNvSpPr>
            <p:nvPr/>
          </p:nvSpPr>
          <p:spPr bwMode="auto">
            <a:xfrm>
              <a:off x="381000" y="2889250"/>
              <a:ext cx="2286000" cy="762000"/>
            </a:xfrm>
            <a:prstGeom prst="rect">
              <a:avLst/>
            </a:prstGeom>
            <a:solidFill>
              <a:srgbClr val="FFC000"/>
            </a:solidFill>
            <a:ln w="76200">
              <a:solidFill>
                <a:schemeClr val="tx1"/>
              </a:solidFill>
              <a:miter lim="800000"/>
              <a:headEnd/>
              <a:tailEnd/>
            </a:ln>
          </p:spPr>
          <p:txBody>
            <a:bodyPr wrap="none" anchor="ctr"/>
            <a:lstStyle/>
            <a:p>
              <a:pPr algn="ctr">
                <a:lnSpc>
                  <a:spcPct val="90000"/>
                </a:lnSpc>
              </a:pPr>
              <a:r>
                <a:rPr lang="en-US" altLang="en-US" dirty="0">
                  <a:solidFill>
                    <a:srgbClr val="000000"/>
                  </a:solidFill>
                </a:rPr>
                <a:t>Vehicle</a:t>
              </a:r>
            </a:p>
            <a:p>
              <a:pPr algn="ctr">
                <a:lnSpc>
                  <a:spcPct val="90000"/>
                </a:lnSpc>
              </a:pPr>
              <a:r>
                <a:rPr lang="en-US" altLang="en-US" dirty="0">
                  <a:solidFill>
                    <a:srgbClr val="000000"/>
                  </a:solidFill>
                </a:rPr>
                <a:t>Type/Size</a:t>
              </a:r>
            </a:p>
          </p:txBody>
        </p:sp>
        <p:sp>
          <p:nvSpPr>
            <p:cNvPr id="22532" name="Rectangle 7"/>
            <p:cNvSpPr>
              <a:spLocks noChangeArrowheads="1"/>
            </p:cNvSpPr>
            <p:nvPr/>
          </p:nvSpPr>
          <p:spPr bwMode="auto">
            <a:xfrm>
              <a:off x="61722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On-Board</a:t>
              </a:r>
            </a:p>
            <a:p>
              <a:pPr algn="ctr">
                <a:lnSpc>
                  <a:spcPct val="90000"/>
                </a:lnSpc>
              </a:pPr>
              <a:r>
                <a:rPr lang="en-US" altLang="en-US">
                  <a:solidFill>
                    <a:srgbClr val="000000"/>
                  </a:solidFill>
                </a:rPr>
                <a:t>Circulation</a:t>
              </a:r>
            </a:p>
          </p:txBody>
        </p:sp>
        <p:sp>
          <p:nvSpPr>
            <p:cNvPr id="22534" name="Rectangle 11"/>
            <p:cNvSpPr>
              <a:spLocks noChangeArrowheads="1"/>
            </p:cNvSpPr>
            <p:nvPr/>
          </p:nvSpPr>
          <p:spPr bwMode="auto">
            <a:xfrm>
              <a:off x="3276600" y="19050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Fare Payment</a:t>
              </a:r>
            </a:p>
            <a:p>
              <a:pPr algn="ctr">
                <a:lnSpc>
                  <a:spcPct val="90000"/>
                </a:lnSpc>
              </a:pPr>
              <a:r>
                <a:rPr lang="en-US" altLang="en-US">
                  <a:solidFill>
                    <a:srgbClr val="000000"/>
                  </a:solidFill>
                </a:rPr>
                <a:t>Method</a:t>
              </a:r>
            </a:p>
          </p:txBody>
        </p:sp>
        <p:sp>
          <p:nvSpPr>
            <p:cNvPr id="11" name="Rectangle 10"/>
            <p:cNvSpPr>
              <a:spLocks noChangeArrowheads="1"/>
            </p:cNvSpPr>
            <p:nvPr/>
          </p:nvSpPr>
          <p:spPr bwMode="auto">
            <a:xfrm>
              <a:off x="3276600" y="28956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Bus Stop</a:t>
              </a:r>
            </a:p>
            <a:p>
              <a:pPr algn="ctr">
                <a:lnSpc>
                  <a:spcPct val="90000"/>
                </a:lnSpc>
              </a:pPr>
              <a:r>
                <a:rPr lang="en-US" altLang="en-US">
                  <a:solidFill>
                    <a:srgbClr val="000000"/>
                  </a:solidFill>
                </a:rPr>
                <a:t>Spacing</a:t>
              </a:r>
            </a:p>
          </p:txBody>
        </p:sp>
        <p:sp>
          <p:nvSpPr>
            <p:cNvPr id="12" name="Rectangle 11"/>
            <p:cNvSpPr>
              <a:spLocks noChangeArrowheads="1"/>
            </p:cNvSpPr>
            <p:nvPr/>
          </p:nvSpPr>
          <p:spPr bwMode="auto">
            <a:xfrm>
              <a:off x="61722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Door Open/</a:t>
              </a:r>
            </a:p>
            <a:p>
              <a:pPr algn="ctr">
                <a:lnSpc>
                  <a:spcPct val="90000"/>
                </a:lnSpc>
              </a:pPr>
              <a:r>
                <a:rPr lang="en-US" altLang="en-US">
                  <a:solidFill>
                    <a:srgbClr val="000000"/>
                  </a:solidFill>
                </a:rPr>
                <a:t>Close Time</a:t>
              </a:r>
            </a:p>
          </p:txBody>
        </p:sp>
      </p:gr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p:txBody>
          <a:bodyPr/>
          <a:lstStyle/>
          <a:p>
            <a:r>
              <a:rPr lang="en-US" dirty="0" smtClean="0"/>
              <a:t>Learning Objectives</a:t>
            </a:r>
            <a:endParaRPr lang="en-US" dirty="0"/>
          </a:p>
        </p:txBody>
      </p:sp>
      <p:sp>
        <p:nvSpPr>
          <p:cNvPr id="357379" name="Rectangle 3"/>
          <p:cNvSpPr>
            <a:spLocks noGrp="1" noChangeArrowheads="1"/>
          </p:cNvSpPr>
          <p:nvPr>
            <p:ph type="body" idx="1"/>
          </p:nvPr>
        </p:nvSpPr>
        <p:spPr/>
        <p:txBody>
          <a:bodyPr/>
          <a:lstStyle/>
          <a:p>
            <a:r>
              <a:rPr lang="en-US" dirty="0" smtClean="0"/>
              <a:t>Describe scheduling concepts that impact running time</a:t>
            </a:r>
          </a:p>
          <a:p>
            <a:r>
              <a:rPr lang="en-US" dirty="0" smtClean="0"/>
              <a:t>Express the basic principles and usage of ridership projections</a:t>
            </a:r>
          </a:p>
          <a:p>
            <a:r>
              <a:rPr lang="en-US" dirty="0" smtClean="0"/>
              <a:t>Examine route level resource allocation and constraints</a:t>
            </a:r>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6"/>
          <p:cNvSpPr>
            <a:spLocks noGrp="1" noChangeArrowheads="1"/>
          </p:cNvSpPr>
          <p:nvPr>
            <p:ph type="title"/>
          </p:nvPr>
        </p:nvSpPr>
        <p:spPr/>
        <p:txBody>
          <a:bodyPr/>
          <a:lstStyle/>
          <a:p>
            <a:r>
              <a:rPr lang="en-US" altLang="en-US" smtClean="0"/>
              <a:t>Dwell Time Factors</a:t>
            </a:r>
          </a:p>
        </p:txBody>
      </p:sp>
      <p:sp>
        <p:nvSpPr>
          <p:cNvPr id="10" name="Content Placeholder 9"/>
          <p:cNvSpPr>
            <a:spLocks noGrp="1"/>
          </p:cNvSpPr>
          <p:nvPr>
            <p:ph idx="1"/>
          </p:nvPr>
        </p:nvSpPr>
        <p:spPr>
          <a:xfrm>
            <a:off x="457200" y="3794760"/>
            <a:ext cx="8229600" cy="2351088"/>
          </a:xfrm>
        </p:spPr>
        <p:txBody>
          <a:bodyPr/>
          <a:lstStyle/>
          <a:p>
            <a:r>
              <a:rPr lang="en-US" dirty="0" smtClean="0"/>
              <a:t>Trade-off: reducing the number of stops vs. increasing walking distances to stops</a:t>
            </a:r>
          </a:p>
          <a:p>
            <a:r>
              <a:rPr lang="en-US" dirty="0" smtClean="0"/>
              <a:t>Reducing boarding volume at the critical stop increases facility’s capacity</a:t>
            </a:r>
          </a:p>
          <a:p>
            <a:endParaRPr lang="en-US" dirty="0"/>
          </a:p>
        </p:txBody>
      </p:sp>
      <p:sp>
        <p:nvSpPr>
          <p:cNvPr id="23558" name="Rectangle 8"/>
          <p:cNvSpPr>
            <a:spLocks noChangeArrowheads="1"/>
          </p:cNvSpPr>
          <p:nvPr/>
        </p:nvSpPr>
        <p:spPr bwMode="auto">
          <a:xfrm>
            <a:off x="304800" y="3810000"/>
            <a:ext cx="7543800" cy="2305050"/>
          </a:xfrm>
          <a:prstGeom prst="rect">
            <a:avLst/>
          </a:prstGeom>
          <a:noFill/>
          <a:ln w="12700">
            <a:noFill/>
            <a:miter lim="800000"/>
            <a:headEnd/>
            <a:tailEnd/>
          </a:ln>
        </p:spPr>
        <p:txBody>
          <a:bodyPr lIns="90488" tIns="44450" rIns="90488" bIns="44450"/>
          <a:lstStyle/>
          <a:p>
            <a:pPr marL="579438" indent="-579438">
              <a:spcBef>
                <a:spcPct val="20000"/>
              </a:spcBef>
              <a:buClr>
                <a:srgbClr val="FF3300"/>
              </a:buClr>
              <a:buSzPct val="75000"/>
              <a:buFont typeface="Wingdings" pitchFamily="2" charset="2"/>
              <a:buChar char="u"/>
            </a:pPr>
            <a:endParaRPr lang="en-US" sz="2800" dirty="0">
              <a:solidFill>
                <a:srgbClr val="000000"/>
              </a:solidFill>
            </a:endParaRPr>
          </a:p>
        </p:txBody>
      </p:sp>
      <p:grpSp>
        <p:nvGrpSpPr>
          <p:cNvPr id="2" name="Group 1"/>
          <p:cNvGrpSpPr/>
          <p:nvPr/>
        </p:nvGrpSpPr>
        <p:grpSpPr>
          <a:xfrm>
            <a:off x="381000" y="1898650"/>
            <a:ext cx="8077200" cy="1758950"/>
            <a:chOff x="381000" y="1898650"/>
            <a:chExt cx="8077200" cy="1758950"/>
          </a:xfrm>
        </p:grpSpPr>
        <p:sp>
          <p:nvSpPr>
            <p:cNvPr id="23554" name="Rectangle 3"/>
            <p:cNvSpPr>
              <a:spLocks noChangeArrowheads="1"/>
            </p:cNvSpPr>
            <p:nvPr/>
          </p:nvSpPr>
          <p:spPr bwMode="auto">
            <a:xfrm>
              <a:off x="3810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Passenger</a:t>
              </a:r>
            </a:p>
            <a:p>
              <a:pPr algn="ctr">
                <a:lnSpc>
                  <a:spcPct val="90000"/>
                </a:lnSpc>
              </a:pPr>
              <a:r>
                <a:rPr lang="en-US" altLang="en-US">
                  <a:solidFill>
                    <a:srgbClr val="000000"/>
                  </a:solidFill>
                </a:rPr>
                <a:t>Demand</a:t>
              </a:r>
            </a:p>
          </p:txBody>
        </p:sp>
        <p:sp>
          <p:nvSpPr>
            <p:cNvPr id="23555" name="Rectangle 5"/>
            <p:cNvSpPr>
              <a:spLocks noChangeArrowheads="1"/>
            </p:cNvSpPr>
            <p:nvPr/>
          </p:nvSpPr>
          <p:spPr bwMode="auto">
            <a:xfrm>
              <a:off x="6172200" y="18986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On-Board</a:t>
              </a:r>
            </a:p>
            <a:p>
              <a:pPr algn="ctr">
                <a:lnSpc>
                  <a:spcPct val="90000"/>
                </a:lnSpc>
              </a:pPr>
              <a:r>
                <a:rPr lang="en-US" altLang="en-US">
                  <a:solidFill>
                    <a:srgbClr val="000000"/>
                  </a:solidFill>
                </a:rPr>
                <a:t>Circulation</a:t>
              </a:r>
            </a:p>
          </p:txBody>
        </p:sp>
        <p:sp>
          <p:nvSpPr>
            <p:cNvPr id="23557" name="Rectangle 7"/>
            <p:cNvSpPr>
              <a:spLocks noChangeArrowheads="1"/>
            </p:cNvSpPr>
            <p:nvPr/>
          </p:nvSpPr>
          <p:spPr bwMode="auto">
            <a:xfrm>
              <a:off x="3276600" y="190500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Fare Payment</a:t>
              </a:r>
            </a:p>
            <a:p>
              <a:pPr algn="ctr">
                <a:lnSpc>
                  <a:spcPct val="90000"/>
                </a:lnSpc>
              </a:pPr>
              <a:r>
                <a:rPr lang="en-US" altLang="en-US">
                  <a:solidFill>
                    <a:srgbClr val="000000"/>
                  </a:solidFill>
                </a:rPr>
                <a:t>Method</a:t>
              </a:r>
            </a:p>
          </p:txBody>
        </p:sp>
        <p:sp>
          <p:nvSpPr>
            <p:cNvPr id="23559" name="Rectangle 9"/>
            <p:cNvSpPr>
              <a:spLocks noChangeArrowheads="1"/>
            </p:cNvSpPr>
            <p:nvPr/>
          </p:nvSpPr>
          <p:spPr bwMode="auto">
            <a:xfrm>
              <a:off x="3810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Vehicle</a:t>
              </a:r>
            </a:p>
            <a:p>
              <a:pPr algn="ctr">
                <a:lnSpc>
                  <a:spcPct val="90000"/>
                </a:lnSpc>
              </a:pPr>
              <a:r>
                <a:rPr lang="en-US" altLang="en-US">
                  <a:solidFill>
                    <a:srgbClr val="000000"/>
                  </a:solidFill>
                </a:rPr>
                <a:t>Type/Size</a:t>
              </a:r>
            </a:p>
          </p:txBody>
        </p:sp>
        <p:sp>
          <p:nvSpPr>
            <p:cNvPr id="23560" name="Rectangle 10"/>
            <p:cNvSpPr>
              <a:spLocks noChangeArrowheads="1"/>
            </p:cNvSpPr>
            <p:nvPr/>
          </p:nvSpPr>
          <p:spPr bwMode="auto">
            <a:xfrm>
              <a:off x="3276600" y="2895600"/>
              <a:ext cx="2286000" cy="762000"/>
            </a:xfrm>
            <a:prstGeom prst="rect">
              <a:avLst/>
            </a:prstGeom>
            <a:solidFill>
              <a:srgbClr val="FFC000"/>
            </a:solidFill>
            <a:ln w="76200">
              <a:solidFill>
                <a:schemeClr val="tx1"/>
              </a:solidFill>
              <a:miter lim="800000"/>
              <a:headEnd/>
              <a:tailEnd/>
            </a:ln>
          </p:spPr>
          <p:txBody>
            <a:bodyPr wrap="none" anchor="ctr"/>
            <a:lstStyle/>
            <a:p>
              <a:pPr algn="ctr">
                <a:lnSpc>
                  <a:spcPct val="90000"/>
                </a:lnSpc>
              </a:pPr>
              <a:r>
                <a:rPr lang="en-US" altLang="en-US">
                  <a:solidFill>
                    <a:srgbClr val="000000"/>
                  </a:solidFill>
                </a:rPr>
                <a:t>Bus Stop</a:t>
              </a:r>
            </a:p>
            <a:p>
              <a:pPr algn="ctr">
                <a:lnSpc>
                  <a:spcPct val="90000"/>
                </a:lnSpc>
              </a:pPr>
              <a:r>
                <a:rPr lang="en-US" altLang="en-US">
                  <a:solidFill>
                    <a:srgbClr val="000000"/>
                  </a:solidFill>
                </a:rPr>
                <a:t>Spacing</a:t>
              </a:r>
            </a:p>
          </p:txBody>
        </p:sp>
        <p:sp>
          <p:nvSpPr>
            <p:cNvPr id="13" name="Rectangle 11"/>
            <p:cNvSpPr>
              <a:spLocks noChangeArrowheads="1"/>
            </p:cNvSpPr>
            <p:nvPr/>
          </p:nvSpPr>
          <p:spPr bwMode="auto">
            <a:xfrm>
              <a:off x="6172200" y="2889250"/>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Door Open/</a:t>
              </a:r>
            </a:p>
            <a:p>
              <a:pPr algn="ctr">
                <a:lnSpc>
                  <a:spcPct val="90000"/>
                </a:lnSpc>
              </a:pPr>
              <a:r>
                <a:rPr lang="en-US" altLang="en-US">
                  <a:solidFill>
                    <a:srgbClr val="000000"/>
                  </a:solidFill>
                </a:rPr>
                <a:t>Close Time</a:t>
              </a:r>
            </a:p>
          </p:txBody>
        </p:sp>
      </p:gr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5"/>
          <p:cNvSpPr>
            <a:spLocks noGrp="1" noChangeArrowheads="1"/>
          </p:cNvSpPr>
          <p:nvPr>
            <p:ph type="title"/>
          </p:nvPr>
        </p:nvSpPr>
        <p:spPr/>
        <p:txBody>
          <a:bodyPr/>
          <a:lstStyle/>
          <a:p>
            <a:r>
              <a:rPr lang="en-US" altLang="en-US" smtClean="0"/>
              <a:t>Dwell Time Factors</a:t>
            </a:r>
          </a:p>
        </p:txBody>
      </p:sp>
      <p:sp>
        <p:nvSpPr>
          <p:cNvPr id="11" name="Content Placeholder 10"/>
          <p:cNvSpPr>
            <a:spLocks noGrp="1"/>
          </p:cNvSpPr>
          <p:nvPr>
            <p:ph idx="1"/>
          </p:nvPr>
        </p:nvSpPr>
        <p:spPr>
          <a:xfrm>
            <a:off x="457200" y="3794760"/>
            <a:ext cx="8229600" cy="2459945"/>
          </a:xfrm>
        </p:spPr>
        <p:txBody>
          <a:bodyPr/>
          <a:lstStyle/>
          <a:p>
            <a:r>
              <a:rPr lang="en-US" dirty="0" smtClean="0"/>
              <a:t>Fixed value, ranges from 2 to 5 seconds</a:t>
            </a:r>
          </a:p>
          <a:p>
            <a:endParaRPr lang="en-US" dirty="0"/>
          </a:p>
        </p:txBody>
      </p:sp>
      <p:sp>
        <p:nvSpPr>
          <p:cNvPr id="24582" name="Rectangle 7"/>
          <p:cNvSpPr>
            <a:spLocks noChangeArrowheads="1"/>
          </p:cNvSpPr>
          <p:nvPr/>
        </p:nvSpPr>
        <p:spPr bwMode="auto">
          <a:xfrm>
            <a:off x="304800" y="3810000"/>
            <a:ext cx="7543800" cy="2305050"/>
          </a:xfrm>
          <a:prstGeom prst="rect">
            <a:avLst/>
          </a:prstGeom>
          <a:noFill/>
          <a:ln w="12700">
            <a:noFill/>
            <a:miter lim="800000"/>
            <a:headEnd/>
            <a:tailEnd/>
          </a:ln>
        </p:spPr>
        <p:txBody>
          <a:bodyPr lIns="90488" tIns="44450" rIns="90488" bIns="44450"/>
          <a:lstStyle/>
          <a:p>
            <a:pPr marL="579438" indent="-579438">
              <a:spcBef>
                <a:spcPct val="20000"/>
              </a:spcBef>
              <a:buClr>
                <a:srgbClr val="FF3300"/>
              </a:buClr>
              <a:buSzPct val="75000"/>
              <a:buFont typeface="Wingdings" pitchFamily="2" charset="2"/>
              <a:buChar char="u"/>
            </a:pPr>
            <a:endParaRPr lang="en-US" sz="2800" dirty="0">
              <a:solidFill>
                <a:srgbClr val="000000"/>
              </a:solidFill>
            </a:endParaRPr>
          </a:p>
        </p:txBody>
      </p:sp>
      <p:grpSp>
        <p:nvGrpSpPr>
          <p:cNvPr id="2" name="Group 1"/>
          <p:cNvGrpSpPr/>
          <p:nvPr/>
        </p:nvGrpSpPr>
        <p:grpSpPr>
          <a:xfrm>
            <a:off x="381000" y="1901952"/>
            <a:ext cx="8077200" cy="1758950"/>
            <a:chOff x="381000" y="1811562"/>
            <a:chExt cx="8077200" cy="1758950"/>
          </a:xfrm>
        </p:grpSpPr>
        <p:sp>
          <p:nvSpPr>
            <p:cNvPr id="24578" name="Rectangle 3"/>
            <p:cNvSpPr>
              <a:spLocks noChangeArrowheads="1"/>
            </p:cNvSpPr>
            <p:nvPr/>
          </p:nvSpPr>
          <p:spPr bwMode="auto">
            <a:xfrm>
              <a:off x="381000" y="1811562"/>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dirty="0">
                  <a:solidFill>
                    <a:srgbClr val="000000"/>
                  </a:solidFill>
                </a:rPr>
                <a:t>Passenger</a:t>
              </a:r>
            </a:p>
            <a:p>
              <a:pPr algn="ctr">
                <a:lnSpc>
                  <a:spcPct val="90000"/>
                </a:lnSpc>
              </a:pPr>
              <a:r>
                <a:rPr lang="en-US" altLang="en-US" dirty="0">
                  <a:solidFill>
                    <a:srgbClr val="000000"/>
                  </a:solidFill>
                </a:rPr>
                <a:t>Demand</a:t>
              </a:r>
            </a:p>
          </p:txBody>
        </p:sp>
        <p:sp>
          <p:nvSpPr>
            <p:cNvPr id="24579" name="Rectangle 4"/>
            <p:cNvSpPr>
              <a:spLocks noChangeArrowheads="1"/>
            </p:cNvSpPr>
            <p:nvPr/>
          </p:nvSpPr>
          <p:spPr bwMode="auto">
            <a:xfrm>
              <a:off x="6172200" y="1811562"/>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On-Board</a:t>
              </a:r>
            </a:p>
            <a:p>
              <a:pPr algn="ctr">
                <a:lnSpc>
                  <a:spcPct val="90000"/>
                </a:lnSpc>
              </a:pPr>
              <a:r>
                <a:rPr lang="en-US" altLang="en-US">
                  <a:solidFill>
                    <a:srgbClr val="000000"/>
                  </a:solidFill>
                </a:rPr>
                <a:t>Circulation</a:t>
              </a:r>
            </a:p>
          </p:txBody>
        </p:sp>
        <p:sp>
          <p:nvSpPr>
            <p:cNvPr id="24581" name="Rectangle 6"/>
            <p:cNvSpPr>
              <a:spLocks noChangeArrowheads="1"/>
            </p:cNvSpPr>
            <p:nvPr/>
          </p:nvSpPr>
          <p:spPr bwMode="auto">
            <a:xfrm>
              <a:off x="3276600" y="1817912"/>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Fare Payment</a:t>
              </a:r>
            </a:p>
            <a:p>
              <a:pPr algn="ctr">
                <a:lnSpc>
                  <a:spcPct val="90000"/>
                </a:lnSpc>
              </a:pPr>
              <a:r>
                <a:rPr lang="en-US" altLang="en-US">
                  <a:solidFill>
                    <a:srgbClr val="000000"/>
                  </a:solidFill>
                </a:rPr>
                <a:t>Method</a:t>
              </a:r>
            </a:p>
          </p:txBody>
        </p:sp>
        <p:sp>
          <p:nvSpPr>
            <p:cNvPr id="24583" name="Rectangle 8"/>
            <p:cNvSpPr>
              <a:spLocks noChangeArrowheads="1"/>
            </p:cNvSpPr>
            <p:nvPr/>
          </p:nvSpPr>
          <p:spPr bwMode="auto">
            <a:xfrm>
              <a:off x="381000" y="2802162"/>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Vehicle</a:t>
              </a:r>
            </a:p>
            <a:p>
              <a:pPr algn="ctr">
                <a:lnSpc>
                  <a:spcPct val="90000"/>
                </a:lnSpc>
              </a:pPr>
              <a:r>
                <a:rPr lang="en-US" altLang="en-US">
                  <a:solidFill>
                    <a:srgbClr val="000000"/>
                  </a:solidFill>
                </a:rPr>
                <a:t>Type/Size</a:t>
              </a:r>
            </a:p>
          </p:txBody>
        </p:sp>
        <p:sp>
          <p:nvSpPr>
            <p:cNvPr id="24584" name="Rectangle 10"/>
            <p:cNvSpPr>
              <a:spLocks noChangeArrowheads="1"/>
            </p:cNvSpPr>
            <p:nvPr/>
          </p:nvSpPr>
          <p:spPr bwMode="auto">
            <a:xfrm>
              <a:off x="3276600" y="2808512"/>
              <a:ext cx="2286000" cy="762000"/>
            </a:xfrm>
            <a:prstGeom prst="rect">
              <a:avLst/>
            </a:prstGeom>
            <a:solidFill>
              <a:srgbClr val="97BAFF"/>
            </a:solidFill>
            <a:ln w="38100">
              <a:solidFill>
                <a:schemeClr val="tx1"/>
              </a:solidFill>
              <a:miter lim="800000"/>
              <a:headEnd/>
              <a:tailEnd/>
            </a:ln>
          </p:spPr>
          <p:txBody>
            <a:bodyPr wrap="none" anchor="ctr"/>
            <a:lstStyle/>
            <a:p>
              <a:pPr algn="ctr">
                <a:lnSpc>
                  <a:spcPct val="90000"/>
                </a:lnSpc>
              </a:pPr>
              <a:r>
                <a:rPr lang="en-US" altLang="en-US">
                  <a:solidFill>
                    <a:srgbClr val="000000"/>
                  </a:solidFill>
                </a:rPr>
                <a:t>Bus Stop</a:t>
              </a:r>
            </a:p>
            <a:p>
              <a:pPr algn="ctr">
                <a:lnSpc>
                  <a:spcPct val="90000"/>
                </a:lnSpc>
              </a:pPr>
              <a:r>
                <a:rPr lang="en-US" altLang="en-US">
                  <a:solidFill>
                    <a:srgbClr val="000000"/>
                  </a:solidFill>
                </a:rPr>
                <a:t>Spacing</a:t>
              </a:r>
            </a:p>
          </p:txBody>
        </p:sp>
        <p:sp>
          <p:nvSpPr>
            <p:cNvPr id="24585" name="Rectangle 11"/>
            <p:cNvSpPr>
              <a:spLocks noChangeArrowheads="1"/>
            </p:cNvSpPr>
            <p:nvPr/>
          </p:nvSpPr>
          <p:spPr bwMode="auto">
            <a:xfrm>
              <a:off x="6172200" y="2802162"/>
              <a:ext cx="2286000" cy="762000"/>
            </a:xfrm>
            <a:prstGeom prst="rect">
              <a:avLst/>
            </a:prstGeom>
            <a:solidFill>
              <a:srgbClr val="FFC000"/>
            </a:solidFill>
            <a:ln w="76200">
              <a:solidFill>
                <a:schemeClr val="tx1"/>
              </a:solidFill>
              <a:miter lim="800000"/>
              <a:headEnd/>
              <a:tailEnd/>
            </a:ln>
          </p:spPr>
          <p:txBody>
            <a:bodyPr wrap="none" anchor="ctr"/>
            <a:lstStyle/>
            <a:p>
              <a:pPr algn="ctr">
                <a:lnSpc>
                  <a:spcPct val="90000"/>
                </a:lnSpc>
              </a:pPr>
              <a:r>
                <a:rPr lang="en-US" altLang="en-US" dirty="0">
                  <a:solidFill>
                    <a:srgbClr val="000000"/>
                  </a:solidFill>
                </a:rPr>
                <a:t>Door Open/</a:t>
              </a:r>
            </a:p>
            <a:p>
              <a:pPr algn="ctr">
                <a:lnSpc>
                  <a:spcPct val="90000"/>
                </a:lnSpc>
              </a:pPr>
              <a:r>
                <a:rPr lang="en-US" altLang="en-US" dirty="0" smtClean="0">
                  <a:solidFill>
                    <a:srgbClr val="000000"/>
                  </a:solidFill>
                </a:rPr>
                <a:t>Close Time</a:t>
              </a:r>
              <a:endParaRPr lang="en-US" altLang="en-US" dirty="0">
                <a:solidFill>
                  <a:srgbClr val="000000"/>
                </a:solidFill>
              </a:endParaRPr>
            </a:p>
          </p:txBody>
        </p:sp>
      </p:gr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title"/>
          </p:nvPr>
        </p:nvSpPr>
        <p:spPr/>
        <p:txBody>
          <a:bodyPr/>
          <a:lstStyle/>
          <a:p>
            <a:r>
              <a:rPr lang="en-US" altLang="en-US" smtClean="0"/>
              <a:t>Other Dwell Time Considerations</a:t>
            </a:r>
          </a:p>
        </p:txBody>
      </p:sp>
      <p:sp>
        <p:nvSpPr>
          <p:cNvPr id="29699" name="Rectangle 4"/>
          <p:cNvSpPr>
            <a:spLocks noGrp="1" noChangeArrowheads="1"/>
          </p:cNvSpPr>
          <p:nvPr>
            <p:ph idx="1"/>
          </p:nvPr>
        </p:nvSpPr>
        <p:spPr/>
        <p:txBody>
          <a:bodyPr/>
          <a:lstStyle/>
          <a:p>
            <a:r>
              <a:rPr lang="en-US" dirty="0" smtClean="0"/>
              <a:t>Wheelchair loading and </a:t>
            </a:r>
            <a:r>
              <a:rPr lang="en-US" dirty="0" err="1" smtClean="0"/>
              <a:t>securement</a:t>
            </a:r>
            <a:endParaRPr lang="en-US" dirty="0" smtClean="0"/>
          </a:p>
          <a:p>
            <a:r>
              <a:rPr lang="en-US" dirty="0" smtClean="0"/>
              <a:t>Bicycle rack loading and unloading</a:t>
            </a:r>
          </a:p>
          <a:p>
            <a:r>
              <a:rPr lang="en-US" dirty="0" err="1" smtClean="0"/>
              <a:t>Timepoint</a:t>
            </a:r>
            <a:r>
              <a:rPr lang="en-US" dirty="0" smtClean="0"/>
              <a:t> holding (if running ahead of schedule)</a:t>
            </a:r>
          </a:p>
          <a:p>
            <a:r>
              <a:rPr lang="en-US" dirty="0" smtClean="0"/>
              <a:t>These often are infrequent, random events</a:t>
            </a:r>
          </a:p>
          <a:p>
            <a:pPr lvl="1"/>
            <a:r>
              <a:rPr lang="en-US" dirty="0" smtClean="0"/>
              <a:t>Difficult to plan unless it is a regular occurrence</a:t>
            </a:r>
          </a:p>
          <a:p>
            <a:pPr lvl="1"/>
            <a:r>
              <a:rPr lang="en-US" dirty="0" smtClean="0"/>
              <a:t>Addressed by:</a:t>
            </a:r>
          </a:p>
          <a:p>
            <a:pPr lvl="2"/>
            <a:r>
              <a:rPr lang="en-US" dirty="0" smtClean="0"/>
              <a:t>Dwell time variability for capacity purposes</a:t>
            </a:r>
          </a:p>
          <a:p>
            <a:pPr lvl="2"/>
            <a:r>
              <a:rPr lang="en-US" dirty="0" smtClean="0"/>
              <a:t>Recovery time for scheduling purposes</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smtClean="0"/>
              <a:t>Dwell Time Variability</a:t>
            </a:r>
          </a:p>
        </p:txBody>
      </p:sp>
      <p:sp>
        <p:nvSpPr>
          <p:cNvPr id="2" name="Content Placeholder 1"/>
          <p:cNvSpPr>
            <a:spLocks noGrp="1"/>
          </p:cNvSpPr>
          <p:nvPr>
            <p:ph idx="1"/>
          </p:nvPr>
        </p:nvSpPr>
        <p:spPr/>
        <p:txBody>
          <a:bodyPr/>
          <a:lstStyle/>
          <a:p>
            <a:endParaRPr lang="en-US"/>
          </a:p>
        </p:txBody>
      </p:sp>
      <p:sp>
        <p:nvSpPr>
          <p:cNvPr id="8" name="Text Box 3"/>
          <p:cNvSpPr txBox="1">
            <a:spLocks noChangeArrowheads="1"/>
          </p:cNvSpPr>
          <p:nvPr/>
        </p:nvSpPr>
        <p:spPr bwMode="auto">
          <a:xfrm>
            <a:off x="381000" y="6339528"/>
            <a:ext cx="3276600" cy="304800"/>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solidFill>
                  <a:srgbClr val="000000"/>
                </a:solidFill>
              </a:rPr>
              <a:t>Minneapolis, Minnesota</a:t>
            </a:r>
            <a:endParaRPr lang="en-US" sz="1400" dirty="0">
              <a:solidFill>
                <a:srgbClr val="000000"/>
              </a:solidFill>
            </a:endParaRP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t="7416"/>
          <a:stretch>
            <a:fillRect/>
          </a:stretch>
        </p:blipFill>
        <p:spPr bwMode="auto">
          <a:xfrm>
            <a:off x="468346" y="1699038"/>
            <a:ext cx="7572068" cy="4662244"/>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t="7117"/>
          <a:stretch>
            <a:fillRect/>
          </a:stretch>
        </p:blipFill>
        <p:spPr bwMode="auto">
          <a:xfrm>
            <a:off x="468346" y="1691288"/>
            <a:ext cx="7572068" cy="4677307"/>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8346" y="1699038"/>
            <a:ext cx="7572068" cy="466224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1000"/>
                                        <p:tgtEl>
                                          <p:spTgt spid="102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29"/>
                                        </p:tgtEl>
                                        <p:attrNameLst>
                                          <p:attrName>style.visibility</p:attrName>
                                        </p:attrNameLst>
                                      </p:cBhvr>
                                      <p:to>
                                        <p:strVal val="visible"/>
                                      </p:to>
                                    </p:set>
                                    <p:animEffect transition="in" filter="fade">
                                      <p:cBhvr>
                                        <p:cTn id="11" dur="1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55363" y="4572000"/>
            <a:ext cx="3673098" cy="1053885"/>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sp>
        <p:nvSpPr>
          <p:cNvPr id="31746" name="Rectangle 3"/>
          <p:cNvSpPr>
            <a:spLocks noGrp="1" noChangeArrowheads="1"/>
          </p:cNvSpPr>
          <p:nvPr>
            <p:ph type="title"/>
          </p:nvPr>
        </p:nvSpPr>
        <p:spPr/>
        <p:txBody>
          <a:bodyPr/>
          <a:lstStyle/>
          <a:p>
            <a:r>
              <a:rPr lang="en-US" altLang="en-US" smtClean="0"/>
              <a:t>Dwell Time Variability</a:t>
            </a:r>
          </a:p>
        </p:txBody>
      </p:sp>
      <p:sp>
        <p:nvSpPr>
          <p:cNvPr id="31747" name="Rectangle 4"/>
          <p:cNvSpPr>
            <a:spLocks noGrp="1" noChangeArrowheads="1"/>
          </p:cNvSpPr>
          <p:nvPr>
            <p:ph idx="1"/>
          </p:nvPr>
        </p:nvSpPr>
        <p:spPr/>
        <p:txBody>
          <a:bodyPr/>
          <a:lstStyle/>
          <a:p>
            <a:r>
              <a:rPr lang="en-US" dirty="0" smtClean="0"/>
              <a:t>Some buses will dwell longer than the average</a:t>
            </a:r>
          </a:p>
          <a:p>
            <a:r>
              <a:rPr lang="en-US" dirty="0" smtClean="0"/>
              <a:t>Capacity will be lower than if all buses dwelled the same amount of time</a:t>
            </a:r>
          </a:p>
          <a:p>
            <a:r>
              <a:rPr lang="en-US" dirty="0" smtClean="0"/>
              <a:t>This variability is measured by the </a:t>
            </a:r>
            <a:r>
              <a:rPr lang="en-US" b="1" dirty="0" smtClean="0"/>
              <a:t>coefficient of variation </a:t>
            </a:r>
            <a:r>
              <a:rPr lang="en-US" dirty="0" smtClean="0"/>
              <a:t>of dwell times (</a:t>
            </a:r>
            <a:r>
              <a:rPr lang="en-US" dirty="0" err="1" smtClean="0"/>
              <a:t>c</a:t>
            </a:r>
            <a:r>
              <a:rPr lang="en-US" baseline="-25000" dirty="0" err="1" smtClean="0"/>
              <a:t>v</a:t>
            </a:r>
            <a:r>
              <a:rPr lang="en-US" dirty="0" smtClean="0"/>
              <a:t>)</a:t>
            </a:r>
          </a:p>
          <a:p>
            <a:pPr lvl="1">
              <a:buNone/>
            </a:pPr>
            <a:r>
              <a:rPr lang="en-US" dirty="0" smtClean="0"/>
              <a:t>	</a:t>
            </a:r>
            <a:r>
              <a:rPr lang="en-US" dirty="0" err="1" smtClean="0"/>
              <a:t>c</a:t>
            </a:r>
            <a:r>
              <a:rPr lang="en-US" baseline="-25000" dirty="0" err="1" smtClean="0"/>
              <a:t>v</a:t>
            </a:r>
            <a:r>
              <a:rPr lang="en-US" dirty="0" smtClean="0"/>
              <a:t> = Standard deviation </a:t>
            </a:r>
          </a:p>
          <a:p>
            <a:pPr lvl="1">
              <a:buNone/>
            </a:pPr>
            <a:r>
              <a:rPr lang="en-US" dirty="0" smtClean="0"/>
              <a:t>		       Average</a:t>
            </a:r>
          </a:p>
          <a:p>
            <a:r>
              <a:rPr lang="en-US" dirty="0" smtClean="0"/>
              <a:t>Typical range from 40% to 80% (60% default)</a:t>
            </a:r>
          </a:p>
        </p:txBody>
      </p:sp>
      <p:cxnSp>
        <p:nvCxnSpPr>
          <p:cNvPr id="5" name="Straight Connector 4"/>
          <p:cNvCxnSpPr/>
          <p:nvPr/>
        </p:nvCxnSpPr>
        <p:spPr>
          <a:xfrm>
            <a:off x="2057400" y="5090160"/>
            <a:ext cx="2727960"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Clearance Time</a:t>
            </a:r>
            <a:endParaRPr lang="en-US" dirty="0"/>
          </a:p>
        </p:txBody>
      </p:sp>
      <p:sp>
        <p:nvSpPr>
          <p:cNvPr id="3" name="Content Placeholder 2"/>
          <p:cNvSpPr>
            <a:spLocks noGrp="1"/>
          </p:cNvSpPr>
          <p:nvPr>
            <p:ph idx="1"/>
          </p:nvPr>
        </p:nvSpPr>
        <p:spPr/>
        <p:txBody>
          <a:bodyPr/>
          <a:lstStyle/>
          <a:p>
            <a:r>
              <a:rPr lang="en-US" smtClean="0"/>
              <a:t>The time it takes a bus to close its doors and depart a stop</a:t>
            </a:r>
          </a:p>
          <a:p>
            <a:pPr lvl="1"/>
            <a:r>
              <a:rPr lang="en-US" smtClean="0"/>
              <a:t>The loading area is not yet available for use by the next bus</a:t>
            </a:r>
          </a:p>
          <a:p>
            <a:r>
              <a:rPr lang="en-US" smtClean="0"/>
              <a:t>Two parts</a:t>
            </a:r>
          </a:p>
          <a:p>
            <a:pPr lvl="1"/>
            <a:r>
              <a:rPr lang="en-US" smtClean="0"/>
              <a:t>Travel own length – Time for a bus to start up and travel its own length, clearing the stop</a:t>
            </a:r>
          </a:p>
          <a:p>
            <a:pPr lvl="1"/>
            <a:r>
              <a:rPr lang="en-US" smtClean="0"/>
              <a:t>Re-entry delay – When a bus stops out of traffic (off-line), it must wait for a suitable gap in traffic</a:t>
            </a:r>
            <a:endParaRPr lang="en-US" dirty="0" smtClean="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smtClean="0"/>
              <a:t>Yield-to-Bus Laws</a:t>
            </a:r>
          </a:p>
        </p:txBody>
      </p:sp>
      <p:sp>
        <p:nvSpPr>
          <p:cNvPr id="34821" name="Text Box 5"/>
          <p:cNvSpPr txBox="1">
            <a:spLocks noChangeArrowheads="1"/>
          </p:cNvSpPr>
          <p:nvPr/>
        </p:nvSpPr>
        <p:spPr bwMode="auto">
          <a:xfrm>
            <a:off x="910725" y="5874659"/>
            <a:ext cx="1518585"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a:solidFill>
                  <a:srgbClr val="000000"/>
                </a:solidFill>
                <a:latin typeface="+mn-lt"/>
              </a:rPr>
              <a:t>Portland, Oregon</a:t>
            </a:r>
          </a:p>
        </p:txBody>
      </p:sp>
      <p:pic>
        <p:nvPicPr>
          <p:cNvPr id="1445890" name="Picture 2" descr="Flashing yield lights require drivers to give RTD buses the right of way. (credit: CB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90368" y="1911790"/>
            <a:ext cx="3407590" cy="2555693"/>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5"/>
          <p:cNvSpPr txBox="1">
            <a:spLocks noChangeArrowheads="1"/>
          </p:cNvSpPr>
          <p:nvPr/>
        </p:nvSpPr>
        <p:spPr bwMode="auto">
          <a:xfrm>
            <a:off x="6414451" y="4544975"/>
            <a:ext cx="1773937" cy="313628"/>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solidFill>
                  <a:srgbClr val="000000"/>
                </a:solidFill>
                <a:latin typeface="+mn-lt"/>
              </a:rPr>
              <a:t>Denver, Colorado</a:t>
            </a:r>
            <a:endParaRPr lang="en-US" sz="1400" dirty="0">
              <a:solidFill>
                <a:srgbClr val="000000"/>
              </a:solidFill>
              <a:latin typeface="+mn-lt"/>
            </a:endParaRPr>
          </a:p>
        </p:txBody>
      </p:sp>
      <p:pic>
        <p:nvPicPr>
          <p:cNvPr id="144589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2205" y="1968690"/>
            <a:ext cx="2761397" cy="2071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Group 9"/>
          <p:cNvGrpSpPr/>
          <p:nvPr/>
        </p:nvGrpSpPr>
        <p:grpSpPr>
          <a:xfrm>
            <a:off x="764284" y="3275463"/>
            <a:ext cx="2251879" cy="2442949"/>
            <a:chOff x="300252" y="3275463"/>
            <a:chExt cx="2251879" cy="2442949"/>
          </a:xfrm>
        </p:grpSpPr>
        <p:pic>
          <p:nvPicPr>
            <p:cNvPr id="1445898" name="Picture 10" descr="http://www.ecgi.net/images/traffic-yield1.jpg"/>
            <p:cNvPicPr>
              <a:picLocks noChangeAspect="1" noChangeArrowheads="1"/>
            </p:cNvPicPr>
            <p:nvPr/>
          </p:nvPicPr>
          <p:blipFill rotWithShape="1">
            <a:blip r:embed="rId6">
              <a:extLst>
                <a:ext uri="{28A0092B-C50C-407E-A947-70E740481C1C}">
                  <a14:useLocalDpi xmlns:a14="http://schemas.microsoft.com/office/drawing/2010/main" val="0"/>
                </a:ext>
              </a:extLst>
            </a:blip>
            <a:srcRect r="11231" b="18501"/>
            <a:stretch/>
          </p:blipFill>
          <p:spPr bwMode="auto">
            <a:xfrm>
              <a:off x="360292" y="4227963"/>
              <a:ext cx="2164544" cy="1490449"/>
            </a:xfrm>
            <a:prstGeom prst="rect">
              <a:avLst/>
            </a:prstGeom>
            <a:noFill/>
            <a:ln w="50800">
              <a:solidFill>
                <a:srgbClr val="FFC000"/>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1856096" y="3275463"/>
              <a:ext cx="518614" cy="436728"/>
            </a:xfrm>
            <a:prstGeom prst="rect">
              <a:avLst/>
            </a:prstGeom>
            <a:noFill/>
            <a:ln w="50800">
              <a:solidFill>
                <a:srgbClr val="FFC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cxnSp>
          <p:nvCxnSpPr>
            <p:cNvPr id="5" name="Straight Connector 4"/>
            <p:cNvCxnSpPr/>
            <p:nvPr/>
          </p:nvCxnSpPr>
          <p:spPr>
            <a:xfrm flipH="1">
              <a:off x="300252" y="3712191"/>
              <a:ext cx="1542196" cy="518615"/>
            </a:xfrm>
            <a:prstGeom prst="line">
              <a:avLst/>
            </a:prstGeom>
            <a:ln w="50800">
              <a:solidFill>
                <a:srgbClr val="FFC000"/>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347416" y="3712191"/>
              <a:ext cx="204715" cy="518615"/>
            </a:xfrm>
            <a:prstGeom prst="line">
              <a:avLst/>
            </a:prstGeom>
            <a:ln w="50800">
              <a:solidFill>
                <a:srgbClr val="FFC000"/>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Failure Rate</a:t>
            </a:r>
            <a:endParaRPr lang="en-US" dirty="0"/>
          </a:p>
        </p:txBody>
      </p:sp>
      <p:sp>
        <p:nvSpPr>
          <p:cNvPr id="3" name="Content Placeholder 2"/>
          <p:cNvSpPr>
            <a:spLocks noGrp="1"/>
          </p:cNvSpPr>
          <p:nvPr>
            <p:ph idx="1"/>
          </p:nvPr>
        </p:nvSpPr>
        <p:spPr/>
        <p:txBody>
          <a:bodyPr>
            <a:normAutofit/>
          </a:bodyPr>
          <a:lstStyle/>
          <a:p>
            <a:r>
              <a:rPr lang="en-US" dirty="0" smtClean="0"/>
              <a:t>How often a bus should </a:t>
            </a:r>
            <a:r>
              <a:rPr lang="en-US" b="1" dirty="0" smtClean="0"/>
              <a:t>arrive </a:t>
            </a:r>
            <a:r>
              <a:rPr lang="en-US" dirty="0" smtClean="0"/>
              <a:t>at a stop only to find </a:t>
            </a:r>
            <a:r>
              <a:rPr lang="en-US" b="1" dirty="0" smtClean="0"/>
              <a:t>all loading areas occupied</a:t>
            </a:r>
          </a:p>
          <a:p>
            <a:r>
              <a:rPr lang="en-US" dirty="0" smtClean="0"/>
              <a:t>Downtown – rate of 7.5% to 15% recommended</a:t>
            </a:r>
          </a:p>
          <a:p>
            <a:r>
              <a:rPr lang="en-US" dirty="0" smtClean="0"/>
              <a:t>Outside downtown – rate of 2.5% recommended</a:t>
            </a:r>
          </a:p>
          <a:p>
            <a:endParaRPr lang="en-US" dirty="0" smtClean="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smtClean="0"/>
              <a:t>Operating Margin</a:t>
            </a:r>
            <a:endParaRPr lang="en-US" altLang="en-US" dirty="0" smtClean="0"/>
          </a:p>
        </p:txBody>
      </p:sp>
      <p:sp>
        <p:nvSpPr>
          <p:cNvPr id="35843" name="Rectangle 3"/>
          <p:cNvSpPr>
            <a:spLocks noGrp="1" noChangeArrowheads="1"/>
          </p:cNvSpPr>
          <p:nvPr>
            <p:ph idx="1"/>
          </p:nvPr>
        </p:nvSpPr>
        <p:spPr/>
        <p:txBody>
          <a:bodyPr/>
          <a:lstStyle/>
          <a:p>
            <a:r>
              <a:rPr lang="en-US" b="1" dirty="0" smtClean="0"/>
              <a:t>Operating margin </a:t>
            </a:r>
            <a:r>
              <a:rPr lang="en-US" dirty="0" smtClean="0"/>
              <a:t>is the maximum</a:t>
            </a:r>
            <a:r>
              <a:rPr lang="en-US" b="1" dirty="0" smtClean="0"/>
              <a:t> </a:t>
            </a:r>
            <a:r>
              <a:rPr lang="en-US" dirty="0" smtClean="0"/>
              <a:t>amount of time that an individual bus dwell time can </a:t>
            </a:r>
            <a:r>
              <a:rPr lang="en-US" b="1" dirty="0" smtClean="0"/>
              <a:t>exceed </a:t>
            </a:r>
            <a:r>
              <a:rPr lang="en-US" dirty="0" smtClean="0"/>
              <a:t>the average without causing failure for the next buses scheduled to use the stop</a:t>
            </a:r>
          </a:p>
          <a:p>
            <a:endParaRPr lang="en-US" dirty="0" smtClean="0"/>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Trade-Offs…</a:t>
            </a:r>
            <a:endParaRPr lang="en-US" dirty="0"/>
          </a:p>
        </p:txBody>
      </p:sp>
      <p:sp>
        <p:nvSpPr>
          <p:cNvPr id="3" name="Content Placeholder 2"/>
          <p:cNvSpPr>
            <a:spLocks noGrp="1"/>
          </p:cNvSpPr>
          <p:nvPr>
            <p:ph idx="1"/>
          </p:nvPr>
        </p:nvSpPr>
        <p:spPr/>
        <p:txBody>
          <a:bodyPr/>
          <a:lstStyle/>
          <a:p>
            <a:r>
              <a:rPr lang="en-US" dirty="0" smtClean="0"/>
              <a:t>… Between Failure Rate and Operating Margin</a:t>
            </a:r>
          </a:p>
          <a:p>
            <a:pPr lvl="1"/>
            <a:r>
              <a:rPr lang="en-US" dirty="0" smtClean="0"/>
              <a:t>Lower operating margins increase failure rate</a:t>
            </a:r>
          </a:p>
          <a:p>
            <a:pPr lvl="1"/>
            <a:r>
              <a:rPr lang="en-US" dirty="0" smtClean="0"/>
              <a:t>Lower operating margins increase loading </a:t>
            </a:r>
            <a:br>
              <a:rPr lang="en-US" dirty="0" smtClean="0"/>
            </a:br>
            <a:r>
              <a:rPr lang="en-US" dirty="0" smtClean="0"/>
              <a:t>area capacity</a:t>
            </a:r>
          </a:p>
          <a:p>
            <a:pPr lvl="1"/>
            <a:r>
              <a:rPr lang="en-US" dirty="0" smtClean="0"/>
              <a:t>Failure increases as service frequency increases</a:t>
            </a:r>
          </a:p>
          <a:p>
            <a:pPr lvl="1"/>
            <a:r>
              <a:rPr lang="en-US" dirty="0" smtClean="0"/>
              <a:t>Failure increases as stops are more </a:t>
            </a:r>
            <a:br>
              <a:rPr lang="en-US" dirty="0" smtClean="0"/>
            </a:br>
            <a:r>
              <a:rPr lang="en-US" dirty="0" smtClean="0"/>
              <a:t>densely spaced</a:t>
            </a:r>
          </a:p>
          <a:p>
            <a:pPr lvl="1"/>
            <a:r>
              <a:rPr lang="en-US" dirty="0" smtClean="0"/>
              <a:t>Lower failure rates improve schedule reliability</a:t>
            </a:r>
          </a:p>
          <a:p>
            <a:endParaRPr lang="en-US" dirty="0" smtClean="0"/>
          </a:p>
          <a:p>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Fundamentals of Transit Running Time</a:t>
            </a:r>
            <a:endParaRPr lang="en-US" dirty="0" smtClean="0"/>
          </a:p>
        </p:txBody>
      </p:sp>
      <p:sp>
        <p:nvSpPr>
          <p:cNvPr id="3" name="Subtitle 2"/>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Layover Every Trip</a:t>
            </a:r>
            <a:endParaRPr lang="en-US" dirty="0"/>
          </a:p>
        </p:txBody>
      </p:sp>
      <p:sp>
        <p:nvSpPr>
          <p:cNvPr id="3" name="Content Placeholder 2"/>
          <p:cNvSpPr>
            <a:spLocks noGrp="1"/>
          </p:cNvSpPr>
          <p:nvPr>
            <p:ph idx="1"/>
          </p:nvPr>
        </p:nvSpPr>
        <p:spPr>
          <a:xfrm>
            <a:off x="457200" y="1901825"/>
            <a:ext cx="5588758" cy="4259263"/>
          </a:xfrm>
        </p:spPr>
        <p:txBody>
          <a:bodyPr/>
          <a:lstStyle/>
          <a:p>
            <a:r>
              <a:rPr lang="en-US" dirty="0" smtClean="0"/>
              <a:t>Two reasons for layover:</a:t>
            </a:r>
          </a:p>
          <a:p>
            <a:pPr marL="971550" lvl="1" indent="-514350">
              <a:buFont typeface="+mj-lt"/>
              <a:buAutoNum type="arabicPeriod"/>
            </a:pPr>
            <a:r>
              <a:rPr lang="en-US" dirty="0" smtClean="0"/>
              <a:t>Recover any time lost to ensure the next trip starts on time</a:t>
            </a:r>
          </a:p>
          <a:p>
            <a:pPr marL="971550" lvl="1" indent="-514350">
              <a:buFont typeface="+mj-lt"/>
              <a:buAutoNum type="arabicPeriod"/>
            </a:pPr>
            <a:r>
              <a:rPr lang="en-US" dirty="0" smtClean="0"/>
              <a:t>Rest for the operator</a:t>
            </a:r>
          </a:p>
          <a:p>
            <a:r>
              <a:rPr lang="en-US" dirty="0" smtClean="0"/>
              <a:t>Typical range is 10-20% </a:t>
            </a:r>
            <a:br>
              <a:rPr lang="en-US" dirty="0" smtClean="0"/>
            </a:br>
            <a:r>
              <a:rPr lang="en-US" dirty="0" smtClean="0"/>
              <a:t>of trip time</a:t>
            </a:r>
          </a:p>
          <a:p>
            <a:r>
              <a:rPr lang="en-US" dirty="0" smtClean="0"/>
              <a:t>Where should the layover </a:t>
            </a:r>
            <a:br>
              <a:rPr lang="en-US" dirty="0" smtClean="0"/>
            </a:br>
            <a:r>
              <a:rPr lang="en-US" dirty="0" smtClean="0"/>
              <a:t>take place?</a:t>
            </a:r>
            <a:endParaRPr lang="en-US" dirty="0"/>
          </a:p>
        </p:txBody>
      </p:sp>
      <p:pic>
        <p:nvPicPr>
          <p:cNvPr id="12493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8528" y="1732669"/>
            <a:ext cx="2743195" cy="460281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Bus Stop Design</a:t>
            </a:r>
            <a:endParaRPr lang="en-US" dirty="0"/>
          </a:p>
        </p:txBody>
      </p:sp>
      <p:sp>
        <p:nvSpPr>
          <p:cNvPr id="5" name="Subtitle 4"/>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Locating Bus Stops – Choices</a:t>
            </a:r>
            <a:endParaRPr lang="en-US" dirty="0"/>
          </a:p>
        </p:txBody>
      </p:sp>
      <p:sp>
        <p:nvSpPr>
          <p:cNvPr id="7" name="Text Placeholder 6"/>
          <p:cNvSpPr>
            <a:spLocks noGrp="1"/>
          </p:cNvSpPr>
          <p:nvPr>
            <p:ph type="body" idx="1"/>
          </p:nvPr>
        </p:nvSpPr>
        <p:spPr/>
        <p:txBody>
          <a:bodyPr/>
          <a:lstStyle/>
          <a:p>
            <a:r>
              <a:rPr lang="en-US" dirty="0" smtClean="0"/>
              <a:t>Close stops</a:t>
            </a:r>
            <a:endParaRPr lang="en-US" dirty="0"/>
          </a:p>
        </p:txBody>
      </p:sp>
      <p:sp>
        <p:nvSpPr>
          <p:cNvPr id="8" name="Content Placeholder 7"/>
          <p:cNvSpPr>
            <a:spLocks noGrp="1"/>
          </p:cNvSpPr>
          <p:nvPr>
            <p:ph sz="half" idx="2"/>
          </p:nvPr>
        </p:nvSpPr>
        <p:spPr/>
        <p:txBody>
          <a:bodyPr/>
          <a:lstStyle/>
          <a:p>
            <a:r>
              <a:rPr lang="en-US" dirty="0" smtClean="0"/>
              <a:t>Every block to 1/4 mile</a:t>
            </a:r>
          </a:p>
          <a:p>
            <a:r>
              <a:rPr lang="en-US" dirty="0" smtClean="0"/>
              <a:t>Short walk distances</a:t>
            </a:r>
          </a:p>
          <a:p>
            <a:r>
              <a:rPr lang="en-US" dirty="0" smtClean="0"/>
              <a:t>Slower bus trip</a:t>
            </a:r>
            <a:endParaRPr lang="en-US" dirty="0"/>
          </a:p>
        </p:txBody>
      </p:sp>
      <p:sp>
        <p:nvSpPr>
          <p:cNvPr id="9" name="Text Placeholder 8"/>
          <p:cNvSpPr>
            <a:spLocks noGrp="1"/>
          </p:cNvSpPr>
          <p:nvPr>
            <p:ph type="body" sz="quarter" idx="3"/>
          </p:nvPr>
        </p:nvSpPr>
        <p:spPr/>
        <p:txBody>
          <a:bodyPr/>
          <a:lstStyle/>
          <a:p>
            <a:r>
              <a:rPr lang="en-US" dirty="0" smtClean="0"/>
              <a:t>Stops farther apart</a:t>
            </a:r>
            <a:endParaRPr lang="en-US" dirty="0"/>
          </a:p>
        </p:txBody>
      </p:sp>
      <p:sp>
        <p:nvSpPr>
          <p:cNvPr id="10" name="Content Placeholder 9"/>
          <p:cNvSpPr>
            <a:spLocks noGrp="1"/>
          </p:cNvSpPr>
          <p:nvPr>
            <p:ph sz="quarter" idx="4"/>
          </p:nvPr>
        </p:nvSpPr>
        <p:spPr/>
        <p:txBody>
          <a:bodyPr/>
          <a:lstStyle/>
          <a:p>
            <a:r>
              <a:rPr lang="en-US" dirty="0" smtClean="0"/>
              <a:t>Every 1/4 mile or more</a:t>
            </a:r>
          </a:p>
          <a:p>
            <a:r>
              <a:rPr lang="en-US" dirty="0" smtClean="0"/>
              <a:t>Longer walk distances</a:t>
            </a:r>
          </a:p>
          <a:p>
            <a:r>
              <a:rPr lang="en-US" dirty="0" smtClean="0"/>
              <a:t>Faster bus trip</a:t>
            </a:r>
            <a:endParaRPr lang="en-US" dirty="0"/>
          </a:p>
        </p:txBody>
      </p:sp>
      <p:pic>
        <p:nvPicPr>
          <p:cNvPr id="12390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6102" y="3924899"/>
            <a:ext cx="4745421" cy="279120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smtClean="0"/>
              <a:t>On-line vs. Off-line Stops</a:t>
            </a:r>
          </a:p>
        </p:txBody>
      </p:sp>
      <p:sp>
        <p:nvSpPr>
          <p:cNvPr id="123907" name="AutoShape 3"/>
          <p:cNvSpPr>
            <a:spLocks noChangeAspect="1" noChangeArrowheads="1" noTextEdit="1"/>
          </p:cNvSpPr>
          <p:nvPr/>
        </p:nvSpPr>
        <p:spPr bwMode="gray">
          <a:xfrm>
            <a:off x="1600200" y="2136775"/>
            <a:ext cx="5181600" cy="4111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0" name="Rectangle 26"/>
          <p:cNvSpPr>
            <a:spLocks noChangeArrowheads="1"/>
          </p:cNvSpPr>
          <p:nvPr/>
        </p:nvSpPr>
        <p:spPr bwMode="gray">
          <a:xfrm>
            <a:off x="1625600" y="2108200"/>
            <a:ext cx="73122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dirty="0" smtClean="0">
                <a:solidFill>
                  <a:srgbClr val="000000"/>
                </a:solidFill>
                <a:latin typeface="+mn-lt"/>
              </a:rPr>
              <a:t>On-line</a:t>
            </a:r>
          </a:p>
        </p:txBody>
      </p:sp>
      <p:sp>
        <p:nvSpPr>
          <p:cNvPr id="123931" name="Rectangle 27"/>
          <p:cNvSpPr>
            <a:spLocks noChangeArrowheads="1"/>
          </p:cNvSpPr>
          <p:nvPr/>
        </p:nvSpPr>
        <p:spPr bwMode="gray">
          <a:xfrm>
            <a:off x="1630363" y="4405313"/>
            <a:ext cx="1036638"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r>
              <a:rPr lang="en-US" dirty="0" smtClean="0">
                <a:solidFill>
                  <a:srgbClr val="000000"/>
                </a:solidFill>
                <a:latin typeface="+mn-lt"/>
              </a:rPr>
              <a:t>Off-line</a:t>
            </a:r>
          </a:p>
        </p:txBody>
      </p:sp>
      <p:grpSp>
        <p:nvGrpSpPr>
          <p:cNvPr id="167" name="Group 166"/>
          <p:cNvGrpSpPr/>
          <p:nvPr/>
        </p:nvGrpSpPr>
        <p:grpSpPr bwMode="gray">
          <a:xfrm>
            <a:off x="1614488" y="2436813"/>
            <a:ext cx="5159375" cy="1514475"/>
            <a:chOff x="1614488" y="2436813"/>
            <a:chExt cx="5159375" cy="1514475"/>
          </a:xfrm>
        </p:grpSpPr>
        <p:sp>
          <p:nvSpPr>
            <p:cNvPr id="123909" name="Rectangle 5"/>
            <p:cNvSpPr>
              <a:spLocks noChangeArrowheads="1"/>
            </p:cNvSpPr>
            <p:nvPr/>
          </p:nvSpPr>
          <p:spPr bwMode="gray">
            <a:xfrm>
              <a:off x="1625600" y="2451100"/>
              <a:ext cx="5137150" cy="1485900"/>
            </a:xfrm>
            <a:prstGeom prst="rect">
              <a:avLst/>
            </a:prstGeom>
            <a:solidFill>
              <a:srgbClr val="E5E5E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1" name="Rectangle 7"/>
            <p:cNvSpPr>
              <a:spLocks noChangeArrowheads="1"/>
            </p:cNvSpPr>
            <p:nvPr/>
          </p:nvSpPr>
          <p:spPr bwMode="gray">
            <a:xfrm>
              <a:off x="3592513" y="3181350"/>
              <a:ext cx="661988" cy="16668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2" name="Freeform 8"/>
            <p:cNvSpPr>
              <a:spLocks/>
            </p:cNvSpPr>
            <p:nvPr/>
          </p:nvSpPr>
          <p:spPr bwMode="gray">
            <a:xfrm>
              <a:off x="3587750" y="3343275"/>
              <a:ext cx="666750" cy="11113"/>
            </a:xfrm>
            <a:custGeom>
              <a:avLst/>
              <a:gdLst/>
              <a:ahLst/>
              <a:cxnLst>
                <a:cxn ang="0">
                  <a:pos x="0" y="3"/>
                </a:cxn>
                <a:cxn ang="0">
                  <a:pos x="3" y="7"/>
                </a:cxn>
                <a:cxn ang="0">
                  <a:pos x="420" y="7"/>
                </a:cxn>
                <a:cxn ang="0">
                  <a:pos x="420" y="0"/>
                </a:cxn>
                <a:cxn ang="0">
                  <a:pos x="3" y="0"/>
                </a:cxn>
                <a:cxn ang="0">
                  <a:pos x="7" y="3"/>
                </a:cxn>
                <a:cxn ang="0">
                  <a:pos x="0" y="3"/>
                </a:cxn>
                <a:cxn ang="0">
                  <a:pos x="0" y="7"/>
                </a:cxn>
                <a:cxn ang="0">
                  <a:pos x="3" y="7"/>
                </a:cxn>
                <a:cxn ang="0">
                  <a:pos x="0" y="3"/>
                </a:cxn>
              </a:cxnLst>
              <a:rect l="0" t="0" r="r" b="b"/>
              <a:pathLst>
                <a:path w="420" h="7">
                  <a:moveTo>
                    <a:pt x="0" y="3"/>
                  </a:moveTo>
                  <a:lnTo>
                    <a:pt x="3" y="7"/>
                  </a:lnTo>
                  <a:lnTo>
                    <a:pt x="420" y="7"/>
                  </a:lnTo>
                  <a:lnTo>
                    <a:pt x="420" y="0"/>
                  </a:lnTo>
                  <a:lnTo>
                    <a:pt x="3" y="0"/>
                  </a:lnTo>
                  <a:lnTo>
                    <a:pt x="7" y="3"/>
                  </a:lnTo>
                  <a:lnTo>
                    <a:pt x="0" y="3"/>
                  </a:lnTo>
                  <a:lnTo>
                    <a:pt x="0" y="7"/>
                  </a:lnTo>
                  <a:lnTo>
                    <a:pt x="3" y="7"/>
                  </a:lnTo>
                  <a:lnTo>
                    <a:pt x="0"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3" name="Freeform 9"/>
            <p:cNvSpPr>
              <a:spLocks/>
            </p:cNvSpPr>
            <p:nvPr/>
          </p:nvSpPr>
          <p:spPr bwMode="gray">
            <a:xfrm>
              <a:off x="3587750" y="3176588"/>
              <a:ext cx="11113" cy="171450"/>
            </a:xfrm>
            <a:custGeom>
              <a:avLst/>
              <a:gdLst/>
              <a:ahLst/>
              <a:cxnLst>
                <a:cxn ang="0">
                  <a:pos x="3" y="0"/>
                </a:cxn>
                <a:cxn ang="0">
                  <a:pos x="0" y="3"/>
                </a:cxn>
                <a:cxn ang="0">
                  <a:pos x="0" y="108"/>
                </a:cxn>
                <a:cxn ang="0">
                  <a:pos x="7" y="108"/>
                </a:cxn>
                <a:cxn ang="0">
                  <a:pos x="7" y="3"/>
                </a:cxn>
                <a:cxn ang="0">
                  <a:pos x="3" y="7"/>
                </a:cxn>
                <a:cxn ang="0">
                  <a:pos x="3" y="0"/>
                </a:cxn>
                <a:cxn ang="0">
                  <a:pos x="0" y="0"/>
                </a:cxn>
                <a:cxn ang="0">
                  <a:pos x="0" y="3"/>
                </a:cxn>
                <a:cxn ang="0">
                  <a:pos x="3" y="0"/>
                </a:cxn>
              </a:cxnLst>
              <a:rect l="0" t="0" r="r" b="b"/>
              <a:pathLst>
                <a:path w="7" h="108">
                  <a:moveTo>
                    <a:pt x="3" y="0"/>
                  </a:moveTo>
                  <a:lnTo>
                    <a:pt x="0" y="3"/>
                  </a:lnTo>
                  <a:lnTo>
                    <a:pt x="0" y="108"/>
                  </a:lnTo>
                  <a:lnTo>
                    <a:pt x="7" y="108"/>
                  </a:lnTo>
                  <a:lnTo>
                    <a:pt x="7" y="3"/>
                  </a:lnTo>
                  <a:lnTo>
                    <a:pt x="3" y="7"/>
                  </a:lnTo>
                  <a:lnTo>
                    <a:pt x="3" y="0"/>
                  </a:lnTo>
                  <a:lnTo>
                    <a:pt x="0" y="0"/>
                  </a:lnTo>
                  <a:lnTo>
                    <a:pt x="0" y="3"/>
                  </a:lnTo>
                  <a:lnTo>
                    <a:pt x="3"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4" name="Freeform 10"/>
            <p:cNvSpPr>
              <a:spLocks/>
            </p:cNvSpPr>
            <p:nvPr/>
          </p:nvSpPr>
          <p:spPr bwMode="gray">
            <a:xfrm>
              <a:off x="3592513" y="3176588"/>
              <a:ext cx="668338" cy="11113"/>
            </a:xfrm>
            <a:custGeom>
              <a:avLst/>
              <a:gdLst/>
              <a:ahLst/>
              <a:cxnLst>
                <a:cxn ang="0">
                  <a:pos x="421" y="3"/>
                </a:cxn>
                <a:cxn ang="0">
                  <a:pos x="417" y="0"/>
                </a:cxn>
                <a:cxn ang="0">
                  <a:pos x="0" y="0"/>
                </a:cxn>
                <a:cxn ang="0">
                  <a:pos x="0" y="7"/>
                </a:cxn>
                <a:cxn ang="0">
                  <a:pos x="417" y="7"/>
                </a:cxn>
                <a:cxn ang="0">
                  <a:pos x="414" y="3"/>
                </a:cxn>
                <a:cxn ang="0">
                  <a:pos x="421" y="3"/>
                </a:cxn>
                <a:cxn ang="0">
                  <a:pos x="421" y="0"/>
                </a:cxn>
                <a:cxn ang="0">
                  <a:pos x="417" y="0"/>
                </a:cxn>
                <a:cxn ang="0">
                  <a:pos x="421" y="3"/>
                </a:cxn>
              </a:cxnLst>
              <a:rect l="0" t="0" r="r" b="b"/>
              <a:pathLst>
                <a:path w="421" h="7">
                  <a:moveTo>
                    <a:pt x="421" y="3"/>
                  </a:moveTo>
                  <a:lnTo>
                    <a:pt x="417" y="0"/>
                  </a:lnTo>
                  <a:lnTo>
                    <a:pt x="0" y="0"/>
                  </a:lnTo>
                  <a:lnTo>
                    <a:pt x="0" y="7"/>
                  </a:lnTo>
                  <a:lnTo>
                    <a:pt x="417" y="7"/>
                  </a:lnTo>
                  <a:lnTo>
                    <a:pt x="414" y="3"/>
                  </a:lnTo>
                  <a:lnTo>
                    <a:pt x="421" y="3"/>
                  </a:lnTo>
                  <a:lnTo>
                    <a:pt x="421" y="0"/>
                  </a:lnTo>
                  <a:lnTo>
                    <a:pt x="417" y="0"/>
                  </a:lnTo>
                  <a:lnTo>
                    <a:pt x="421"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5" name="Freeform 11"/>
            <p:cNvSpPr>
              <a:spLocks/>
            </p:cNvSpPr>
            <p:nvPr/>
          </p:nvSpPr>
          <p:spPr bwMode="gray">
            <a:xfrm>
              <a:off x="4249738" y="3181350"/>
              <a:ext cx="11113" cy="173038"/>
            </a:xfrm>
            <a:custGeom>
              <a:avLst/>
              <a:gdLst/>
              <a:ahLst/>
              <a:cxnLst>
                <a:cxn ang="0">
                  <a:pos x="3" y="109"/>
                </a:cxn>
                <a:cxn ang="0">
                  <a:pos x="7" y="105"/>
                </a:cxn>
                <a:cxn ang="0">
                  <a:pos x="7" y="0"/>
                </a:cxn>
                <a:cxn ang="0">
                  <a:pos x="0" y="0"/>
                </a:cxn>
                <a:cxn ang="0">
                  <a:pos x="0" y="105"/>
                </a:cxn>
                <a:cxn ang="0">
                  <a:pos x="3" y="102"/>
                </a:cxn>
                <a:cxn ang="0">
                  <a:pos x="3" y="109"/>
                </a:cxn>
                <a:cxn ang="0">
                  <a:pos x="7" y="109"/>
                </a:cxn>
                <a:cxn ang="0">
                  <a:pos x="7" y="105"/>
                </a:cxn>
                <a:cxn ang="0">
                  <a:pos x="3" y="109"/>
                </a:cxn>
              </a:cxnLst>
              <a:rect l="0" t="0" r="r" b="b"/>
              <a:pathLst>
                <a:path w="7" h="109">
                  <a:moveTo>
                    <a:pt x="3" y="109"/>
                  </a:moveTo>
                  <a:lnTo>
                    <a:pt x="7" y="105"/>
                  </a:lnTo>
                  <a:lnTo>
                    <a:pt x="7" y="0"/>
                  </a:lnTo>
                  <a:lnTo>
                    <a:pt x="0" y="0"/>
                  </a:lnTo>
                  <a:lnTo>
                    <a:pt x="0" y="105"/>
                  </a:lnTo>
                  <a:lnTo>
                    <a:pt x="3" y="102"/>
                  </a:lnTo>
                  <a:lnTo>
                    <a:pt x="3" y="109"/>
                  </a:lnTo>
                  <a:lnTo>
                    <a:pt x="7" y="109"/>
                  </a:lnTo>
                  <a:lnTo>
                    <a:pt x="7" y="105"/>
                  </a:lnTo>
                  <a:lnTo>
                    <a:pt x="3" y="10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6" name="Freeform 12"/>
            <p:cNvSpPr>
              <a:spLocks/>
            </p:cNvSpPr>
            <p:nvPr/>
          </p:nvSpPr>
          <p:spPr bwMode="gray">
            <a:xfrm>
              <a:off x="5665788" y="2973388"/>
              <a:ext cx="203200" cy="80963"/>
            </a:xfrm>
            <a:custGeom>
              <a:avLst/>
              <a:gdLst/>
              <a:ahLst/>
              <a:cxnLst>
                <a:cxn ang="0">
                  <a:pos x="0" y="25"/>
                </a:cxn>
                <a:cxn ang="0">
                  <a:pos x="46" y="0"/>
                </a:cxn>
                <a:cxn ang="0">
                  <a:pos x="46" y="18"/>
                </a:cxn>
                <a:cxn ang="0">
                  <a:pos x="128" y="18"/>
                </a:cxn>
                <a:cxn ang="0">
                  <a:pos x="128" y="34"/>
                </a:cxn>
                <a:cxn ang="0">
                  <a:pos x="46" y="34"/>
                </a:cxn>
                <a:cxn ang="0">
                  <a:pos x="46" y="51"/>
                </a:cxn>
                <a:cxn ang="0">
                  <a:pos x="0" y="25"/>
                </a:cxn>
              </a:cxnLst>
              <a:rect l="0" t="0" r="r" b="b"/>
              <a:pathLst>
                <a:path w="128" h="51">
                  <a:moveTo>
                    <a:pt x="0" y="25"/>
                  </a:moveTo>
                  <a:lnTo>
                    <a:pt x="46" y="0"/>
                  </a:lnTo>
                  <a:lnTo>
                    <a:pt x="46" y="18"/>
                  </a:lnTo>
                  <a:lnTo>
                    <a:pt x="128" y="18"/>
                  </a:lnTo>
                  <a:lnTo>
                    <a:pt x="128" y="34"/>
                  </a:lnTo>
                  <a:lnTo>
                    <a:pt x="46" y="34"/>
                  </a:lnTo>
                  <a:lnTo>
                    <a:pt x="46" y="51"/>
                  </a:lnTo>
                  <a:lnTo>
                    <a:pt x="0"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8" name="Freeform 14"/>
            <p:cNvSpPr>
              <a:spLocks/>
            </p:cNvSpPr>
            <p:nvPr/>
          </p:nvSpPr>
          <p:spPr bwMode="gray">
            <a:xfrm>
              <a:off x="4794250" y="3633788"/>
              <a:ext cx="85725" cy="201613"/>
            </a:xfrm>
            <a:custGeom>
              <a:avLst/>
              <a:gdLst/>
              <a:ahLst/>
              <a:cxnLst>
                <a:cxn ang="0">
                  <a:pos x="27" y="0"/>
                </a:cxn>
                <a:cxn ang="0">
                  <a:pos x="54" y="45"/>
                </a:cxn>
                <a:cxn ang="0">
                  <a:pos x="36" y="45"/>
                </a:cxn>
                <a:cxn ang="0">
                  <a:pos x="36" y="127"/>
                </a:cxn>
                <a:cxn ang="0">
                  <a:pos x="18" y="127"/>
                </a:cxn>
                <a:cxn ang="0">
                  <a:pos x="18" y="45"/>
                </a:cxn>
                <a:cxn ang="0">
                  <a:pos x="0" y="45"/>
                </a:cxn>
                <a:cxn ang="0">
                  <a:pos x="27" y="0"/>
                </a:cxn>
              </a:cxnLst>
              <a:rect l="0" t="0" r="r" b="b"/>
              <a:pathLst>
                <a:path w="54" h="127">
                  <a:moveTo>
                    <a:pt x="27" y="0"/>
                  </a:moveTo>
                  <a:lnTo>
                    <a:pt x="54" y="45"/>
                  </a:lnTo>
                  <a:lnTo>
                    <a:pt x="36" y="45"/>
                  </a:lnTo>
                  <a:lnTo>
                    <a:pt x="36" y="127"/>
                  </a:lnTo>
                  <a:lnTo>
                    <a:pt x="18" y="127"/>
                  </a:lnTo>
                  <a:lnTo>
                    <a:pt x="18" y="45"/>
                  </a:lnTo>
                  <a:lnTo>
                    <a:pt x="0" y="45"/>
                  </a:lnTo>
                  <a:lnTo>
                    <a:pt x="2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9" name="Freeform 15"/>
            <p:cNvSpPr>
              <a:spLocks/>
            </p:cNvSpPr>
            <p:nvPr/>
          </p:nvSpPr>
          <p:spPr bwMode="gray">
            <a:xfrm>
              <a:off x="4794250" y="2517775"/>
              <a:ext cx="85725" cy="201613"/>
            </a:xfrm>
            <a:custGeom>
              <a:avLst/>
              <a:gdLst/>
              <a:ahLst/>
              <a:cxnLst>
                <a:cxn ang="0">
                  <a:pos x="27" y="0"/>
                </a:cxn>
                <a:cxn ang="0">
                  <a:pos x="54" y="45"/>
                </a:cxn>
                <a:cxn ang="0">
                  <a:pos x="36" y="45"/>
                </a:cxn>
                <a:cxn ang="0">
                  <a:pos x="36" y="127"/>
                </a:cxn>
                <a:cxn ang="0">
                  <a:pos x="18" y="127"/>
                </a:cxn>
                <a:cxn ang="0">
                  <a:pos x="18" y="45"/>
                </a:cxn>
                <a:cxn ang="0">
                  <a:pos x="0" y="45"/>
                </a:cxn>
                <a:cxn ang="0">
                  <a:pos x="27" y="0"/>
                </a:cxn>
              </a:cxnLst>
              <a:rect l="0" t="0" r="r" b="b"/>
              <a:pathLst>
                <a:path w="54" h="127">
                  <a:moveTo>
                    <a:pt x="27" y="0"/>
                  </a:moveTo>
                  <a:lnTo>
                    <a:pt x="54" y="45"/>
                  </a:lnTo>
                  <a:lnTo>
                    <a:pt x="36" y="45"/>
                  </a:lnTo>
                  <a:lnTo>
                    <a:pt x="36" y="127"/>
                  </a:lnTo>
                  <a:lnTo>
                    <a:pt x="18" y="127"/>
                  </a:lnTo>
                  <a:lnTo>
                    <a:pt x="18" y="45"/>
                  </a:lnTo>
                  <a:lnTo>
                    <a:pt x="0" y="45"/>
                  </a:lnTo>
                  <a:lnTo>
                    <a:pt x="2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1" name="Freeform 17"/>
            <p:cNvSpPr>
              <a:spLocks/>
            </p:cNvSpPr>
            <p:nvPr/>
          </p:nvSpPr>
          <p:spPr bwMode="gray">
            <a:xfrm>
              <a:off x="2668588" y="3198813"/>
              <a:ext cx="201613" cy="85725"/>
            </a:xfrm>
            <a:custGeom>
              <a:avLst/>
              <a:gdLst/>
              <a:ahLst/>
              <a:cxnLst>
                <a:cxn ang="0">
                  <a:pos x="127" y="27"/>
                </a:cxn>
                <a:cxn ang="0">
                  <a:pos x="82" y="54"/>
                </a:cxn>
                <a:cxn ang="0">
                  <a:pos x="82" y="36"/>
                </a:cxn>
                <a:cxn ang="0">
                  <a:pos x="0" y="36"/>
                </a:cxn>
                <a:cxn ang="0">
                  <a:pos x="0" y="18"/>
                </a:cxn>
                <a:cxn ang="0">
                  <a:pos x="82" y="18"/>
                </a:cxn>
                <a:cxn ang="0">
                  <a:pos x="82" y="0"/>
                </a:cxn>
                <a:cxn ang="0">
                  <a:pos x="127" y="27"/>
                </a:cxn>
              </a:cxnLst>
              <a:rect l="0" t="0" r="r" b="b"/>
              <a:pathLst>
                <a:path w="127" h="54">
                  <a:moveTo>
                    <a:pt x="127" y="27"/>
                  </a:moveTo>
                  <a:lnTo>
                    <a:pt x="82" y="54"/>
                  </a:lnTo>
                  <a:lnTo>
                    <a:pt x="82" y="36"/>
                  </a:lnTo>
                  <a:lnTo>
                    <a:pt x="0" y="36"/>
                  </a:lnTo>
                  <a:lnTo>
                    <a:pt x="0" y="18"/>
                  </a:lnTo>
                  <a:lnTo>
                    <a:pt x="82" y="18"/>
                  </a:lnTo>
                  <a:lnTo>
                    <a:pt x="82" y="0"/>
                  </a:lnTo>
                  <a:lnTo>
                    <a:pt x="127" y="2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3" name="Freeform 19"/>
            <p:cNvSpPr>
              <a:spLocks/>
            </p:cNvSpPr>
            <p:nvPr/>
          </p:nvSpPr>
          <p:spPr bwMode="gray">
            <a:xfrm>
              <a:off x="5665788" y="3198813"/>
              <a:ext cx="203200" cy="85725"/>
            </a:xfrm>
            <a:custGeom>
              <a:avLst/>
              <a:gdLst/>
              <a:ahLst/>
              <a:cxnLst>
                <a:cxn ang="0">
                  <a:pos x="128" y="27"/>
                </a:cxn>
                <a:cxn ang="0">
                  <a:pos x="82" y="54"/>
                </a:cxn>
                <a:cxn ang="0">
                  <a:pos x="82" y="36"/>
                </a:cxn>
                <a:cxn ang="0">
                  <a:pos x="0" y="36"/>
                </a:cxn>
                <a:cxn ang="0">
                  <a:pos x="0" y="18"/>
                </a:cxn>
                <a:cxn ang="0">
                  <a:pos x="82" y="18"/>
                </a:cxn>
                <a:cxn ang="0">
                  <a:pos x="82" y="0"/>
                </a:cxn>
                <a:cxn ang="0">
                  <a:pos x="128" y="27"/>
                </a:cxn>
              </a:cxnLst>
              <a:rect l="0" t="0" r="r" b="b"/>
              <a:pathLst>
                <a:path w="128" h="54">
                  <a:moveTo>
                    <a:pt x="128" y="27"/>
                  </a:moveTo>
                  <a:lnTo>
                    <a:pt x="82" y="54"/>
                  </a:lnTo>
                  <a:lnTo>
                    <a:pt x="82" y="36"/>
                  </a:lnTo>
                  <a:lnTo>
                    <a:pt x="0" y="36"/>
                  </a:lnTo>
                  <a:lnTo>
                    <a:pt x="0" y="18"/>
                  </a:lnTo>
                  <a:lnTo>
                    <a:pt x="82" y="18"/>
                  </a:lnTo>
                  <a:lnTo>
                    <a:pt x="82" y="0"/>
                  </a:lnTo>
                  <a:lnTo>
                    <a:pt x="128" y="2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5" name="Freeform 21"/>
            <p:cNvSpPr>
              <a:spLocks/>
            </p:cNvSpPr>
            <p:nvPr/>
          </p:nvSpPr>
          <p:spPr bwMode="gray">
            <a:xfrm>
              <a:off x="4568825" y="3633788"/>
              <a:ext cx="80963" cy="201613"/>
            </a:xfrm>
            <a:custGeom>
              <a:avLst/>
              <a:gdLst/>
              <a:ahLst/>
              <a:cxnLst>
                <a:cxn ang="0">
                  <a:pos x="25" y="127"/>
                </a:cxn>
                <a:cxn ang="0">
                  <a:pos x="0" y="82"/>
                </a:cxn>
                <a:cxn ang="0">
                  <a:pos x="16" y="82"/>
                </a:cxn>
                <a:cxn ang="0">
                  <a:pos x="16" y="0"/>
                </a:cxn>
                <a:cxn ang="0">
                  <a:pos x="34" y="0"/>
                </a:cxn>
                <a:cxn ang="0">
                  <a:pos x="34" y="82"/>
                </a:cxn>
                <a:cxn ang="0">
                  <a:pos x="51" y="82"/>
                </a:cxn>
                <a:cxn ang="0">
                  <a:pos x="25" y="127"/>
                </a:cxn>
              </a:cxnLst>
              <a:rect l="0" t="0" r="r" b="b"/>
              <a:pathLst>
                <a:path w="51" h="127">
                  <a:moveTo>
                    <a:pt x="25" y="127"/>
                  </a:moveTo>
                  <a:lnTo>
                    <a:pt x="0" y="82"/>
                  </a:lnTo>
                  <a:lnTo>
                    <a:pt x="16" y="82"/>
                  </a:lnTo>
                  <a:lnTo>
                    <a:pt x="16" y="0"/>
                  </a:lnTo>
                  <a:lnTo>
                    <a:pt x="34" y="0"/>
                  </a:lnTo>
                  <a:lnTo>
                    <a:pt x="34" y="82"/>
                  </a:lnTo>
                  <a:lnTo>
                    <a:pt x="51" y="82"/>
                  </a:lnTo>
                  <a:lnTo>
                    <a:pt x="25" y="12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6" name="Freeform 22"/>
            <p:cNvSpPr>
              <a:spLocks/>
            </p:cNvSpPr>
            <p:nvPr/>
          </p:nvSpPr>
          <p:spPr bwMode="gray">
            <a:xfrm>
              <a:off x="4568825" y="2517775"/>
              <a:ext cx="80963" cy="201613"/>
            </a:xfrm>
            <a:custGeom>
              <a:avLst/>
              <a:gdLst/>
              <a:ahLst/>
              <a:cxnLst>
                <a:cxn ang="0">
                  <a:pos x="25" y="127"/>
                </a:cxn>
                <a:cxn ang="0">
                  <a:pos x="0" y="82"/>
                </a:cxn>
                <a:cxn ang="0">
                  <a:pos x="16" y="82"/>
                </a:cxn>
                <a:cxn ang="0">
                  <a:pos x="16" y="0"/>
                </a:cxn>
                <a:cxn ang="0">
                  <a:pos x="34" y="0"/>
                </a:cxn>
                <a:cxn ang="0">
                  <a:pos x="34" y="82"/>
                </a:cxn>
                <a:cxn ang="0">
                  <a:pos x="51" y="82"/>
                </a:cxn>
                <a:cxn ang="0">
                  <a:pos x="25" y="127"/>
                </a:cxn>
              </a:cxnLst>
              <a:rect l="0" t="0" r="r" b="b"/>
              <a:pathLst>
                <a:path w="51" h="127">
                  <a:moveTo>
                    <a:pt x="25" y="127"/>
                  </a:moveTo>
                  <a:lnTo>
                    <a:pt x="0" y="82"/>
                  </a:lnTo>
                  <a:lnTo>
                    <a:pt x="16" y="82"/>
                  </a:lnTo>
                  <a:lnTo>
                    <a:pt x="16" y="0"/>
                  </a:lnTo>
                  <a:lnTo>
                    <a:pt x="34" y="0"/>
                  </a:lnTo>
                  <a:lnTo>
                    <a:pt x="34" y="82"/>
                  </a:lnTo>
                  <a:lnTo>
                    <a:pt x="51" y="82"/>
                  </a:lnTo>
                  <a:lnTo>
                    <a:pt x="25" y="12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8" name="Freeform 24"/>
            <p:cNvSpPr>
              <a:spLocks/>
            </p:cNvSpPr>
            <p:nvPr/>
          </p:nvSpPr>
          <p:spPr bwMode="gray">
            <a:xfrm>
              <a:off x="2668588" y="2973388"/>
              <a:ext cx="201613" cy="80963"/>
            </a:xfrm>
            <a:custGeom>
              <a:avLst/>
              <a:gdLst/>
              <a:ahLst/>
              <a:cxnLst>
                <a:cxn ang="0">
                  <a:pos x="0" y="25"/>
                </a:cxn>
                <a:cxn ang="0">
                  <a:pos x="45" y="0"/>
                </a:cxn>
                <a:cxn ang="0">
                  <a:pos x="45" y="18"/>
                </a:cxn>
                <a:cxn ang="0">
                  <a:pos x="127" y="18"/>
                </a:cxn>
                <a:cxn ang="0">
                  <a:pos x="127" y="34"/>
                </a:cxn>
                <a:cxn ang="0">
                  <a:pos x="45" y="34"/>
                </a:cxn>
                <a:cxn ang="0">
                  <a:pos x="45" y="51"/>
                </a:cxn>
                <a:cxn ang="0">
                  <a:pos x="0" y="25"/>
                </a:cxn>
              </a:cxnLst>
              <a:rect l="0" t="0" r="r" b="b"/>
              <a:pathLst>
                <a:path w="127" h="51">
                  <a:moveTo>
                    <a:pt x="0" y="25"/>
                  </a:moveTo>
                  <a:lnTo>
                    <a:pt x="45" y="0"/>
                  </a:lnTo>
                  <a:lnTo>
                    <a:pt x="45" y="18"/>
                  </a:lnTo>
                  <a:lnTo>
                    <a:pt x="127" y="18"/>
                  </a:lnTo>
                  <a:lnTo>
                    <a:pt x="127" y="34"/>
                  </a:lnTo>
                  <a:lnTo>
                    <a:pt x="45" y="34"/>
                  </a:lnTo>
                  <a:lnTo>
                    <a:pt x="45" y="51"/>
                  </a:lnTo>
                  <a:lnTo>
                    <a:pt x="0"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2" name="Freeform 28"/>
            <p:cNvSpPr>
              <a:spLocks/>
            </p:cNvSpPr>
            <p:nvPr/>
          </p:nvSpPr>
          <p:spPr bwMode="gray">
            <a:xfrm>
              <a:off x="4953000" y="3373438"/>
              <a:ext cx="1809750" cy="563563"/>
            </a:xfrm>
            <a:custGeom>
              <a:avLst/>
              <a:gdLst/>
              <a:ahLst/>
              <a:cxnLst>
                <a:cxn ang="0">
                  <a:pos x="0" y="355"/>
                </a:cxn>
                <a:cxn ang="0">
                  <a:pos x="0" y="134"/>
                </a:cxn>
                <a:cxn ang="0">
                  <a:pos x="0" y="120"/>
                </a:cxn>
                <a:cxn ang="0">
                  <a:pos x="2" y="107"/>
                </a:cxn>
                <a:cxn ang="0">
                  <a:pos x="5" y="95"/>
                </a:cxn>
                <a:cxn ang="0">
                  <a:pos x="11" y="82"/>
                </a:cxn>
                <a:cxn ang="0">
                  <a:pos x="16" y="70"/>
                </a:cxn>
                <a:cxn ang="0">
                  <a:pos x="23" y="59"/>
                </a:cxn>
                <a:cxn ang="0">
                  <a:pos x="30" y="49"/>
                </a:cxn>
                <a:cxn ang="0">
                  <a:pos x="39" y="40"/>
                </a:cxn>
                <a:cxn ang="0">
                  <a:pos x="48" y="31"/>
                </a:cxn>
                <a:cxn ang="0">
                  <a:pos x="59" y="24"/>
                </a:cxn>
                <a:cxn ang="0">
                  <a:pos x="69" y="17"/>
                </a:cxn>
                <a:cxn ang="0">
                  <a:pos x="82" y="11"/>
                </a:cxn>
                <a:cxn ang="0">
                  <a:pos x="94" y="6"/>
                </a:cxn>
                <a:cxn ang="0">
                  <a:pos x="107" y="2"/>
                </a:cxn>
                <a:cxn ang="0">
                  <a:pos x="119" y="0"/>
                </a:cxn>
                <a:cxn ang="0">
                  <a:pos x="134" y="0"/>
                </a:cxn>
                <a:cxn ang="0">
                  <a:pos x="1140" y="0"/>
                </a:cxn>
                <a:cxn ang="0">
                  <a:pos x="1140" y="355"/>
                </a:cxn>
                <a:cxn ang="0">
                  <a:pos x="0" y="355"/>
                </a:cxn>
              </a:cxnLst>
              <a:rect l="0" t="0" r="r" b="b"/>
              <a:pathLst>
                <a:path w="1140" h="355">
                  <a:moveTo>
                    <a:pt x="0" y="355"/>
                  </a:moveTo>
                  <a:lnTo>
                    <a:pt x="0" y="134"/>
                  </a:lnTo>
                  <a:lnTo>
                    <a:pt x="0" y="120"/>
                  </a:lnTo>
                  <a:lnTo>
                    <a:pt x="2" y="107"/>
                  </a:lnTo>
                  <a:lnTo>
                    <a:pt x="5" y="95"/>
                  </a:lnTo>
                  <a:lnTo>
                    <a:pt x="11" y="82"/>
                  </a:lnTo>
                  <a:lnTo>
                    <a:pt x="16" y="70"/>
                  </a:lnTo>
                  <a:lnTo>
                    <a:pt x="23" y="59"/>
                  </a:lnTo>
                  <a:lnTo>
                    <a:pt x="30" y="49"/>
                  </a:lnTo>
                  <a:lnTo>
                    <a:pt x="39" y="40"/>
                  </a:lnTo>
                  <a:lnTo>
                    <a:pt x="48" y="31"/>
                  </a:lnTo>
                  <a:lnTo>
                    <a:pt x="59" y="24"/>
                  </a:lnTo>
                  <a:lnTo>
                    <a:pt x="69" y="17"/>
                  </a:lnTo>
                  <a:lnTo>
                    <a:pt x="82" y="11"/>
                  </a:lnTo>
                  <a:lnTo>
                    <a:pt x="94" y="6"/>
                  </a:lnTo>
                  <a:lnTo>
                    <a:pt x="107" y="2"/>
                  </a:lnTo>
                  <a:lnTo>
                    <a:pt x="119" y="0"/>
                  </a:lnTo>
                  <a:lnTo>
                    <a:pt x="134" y="0"/>
                  </a:lnTo>
                  <a:lnTo>
                    <a:pt x="1140" y="0"/>
                  </a:lnTo>
                  <a:lnTo>
                    <a:pt x="1140" y="355"/>
                  </a:lnTo>
                  <a:lnTo>
                    <a:pt x="0" y="355"/>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3" name="Rectangle 29"/>
            <p:cNvSpPr>
              <a:spLocks noChangeArrowheads="1"/>
            </p:cNvSpPr>
            <p:nvPr/>
          </p:nvSpPr>
          <p:spPr bwMode="gray">
            <a:xfrm>
              <a:off x="4945063" y="3586163"/>
              <a:ext cx="15875" cy="35083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4" name="Freeform 30"/>
            <p:cNvSpPr>
              <a:spLocks/>
            </p:cNvSpPr>
            <p:nvPr/>
          </p:nvSpPr>
          <p:spPr bwMode="gray">
            <a:xfrm>
              <a:off x="4945063" y="3365500"/>
              <a:ext cx="220663" cy="220663"/>
            </a:xfrm>
            <a:custGeom>
              <a:avLst/>
              <a:gdLst/>
              <a:ahLst/>
              <a:cxnLst>
                <a:cxn ang="0">
                  <a:pos x="139" y="0"/>
                </a:cxn>
                <a:cxn ang="0">
                  <a:pos x="124" y="0"/>
                </a:cxn>
                <a:cxn ang="0">
                  <a:pos x="110" y="2"/>
                </a:cxn>
                <a:cxn ang="0">
                  <a:pos x="98" y="5"/>
                </a:cxn>
                <a:cxn ang="0">
                  <a:pos x="85" y="11"/>
                </a:cxn>
                <a:cxn ang="0">
                  <a:pos x="73" y="16"/>
                </a:cxn>
                <a:cxn ang="0">
                  <a:pos x="60" y="23"/>
                </a:cxn>
                <a:cxn ang="0">
                  <a:pos x="49" y="30"/>
                </a:cxn>
                <a:cxn ang="0">
                  <a:pos x="41" y="41"/>
                </a:cxn>
                <a:cxn ang="0">
                  <a:pos x="32" y="50"/>
                </a:cxn>
                <a:cxn ang="0">
                  <a:pos x="23" y="61"/>
                </a:cxn>
                <a:cxn ang="0">
                  <a:pos x="16" y="73"/>
                </a:cxn>
                <a:cxn ang="0">
                  <a:pos x="10" y="84"/>
                </a:cxn>
                <a:cxn ang="0">
                  <a:pos x="5" y="98"/>
                </a:cxn>
                <a:cxn ang="0">
                  <a:pos x="1" y="111"/>
                </a:cxn>
                <a:cxn ang="0">
                  <a:pos x="0" y="125"/>
                </a:cxn>
                <a:cxn ang="0">
                  <a:pos x="0" y="139"/>
                </a:cxn>
                <a:cxn ang="0">
                  <a:pos x="10" y="139"/>
                </a:cxn>
                <a:cxn ang="0">
                  <a:pos x="10" y="125"/>
                </a:cxn>
                <a:cxn ang="0">
                  <a:pos x="12" y="112"/>
                </a:cxn>
                <a:cxn ang="0">
                  <a:pos x="16" y="100"/>
                </a:cxn>
                <a:cxn ang="0">
                  <a:pos x="21" y="89"/>
                </a:cxn>
                <a:cxn ang="0">
                  <a:pos x="26" y="78"/>
                </a:cxn>
                <a:cxn ang="0">
                  <a:pos x="32" y="68"/>
                </a:cxn>
                <a:cxn ang="0">
                  <a:pos x="39" y="57"/>
                </a:cxn>
                <a:cxn ang="0">
                  <a:pos x="48" y="48"/>
                </a:cxn>
                <a:cxn ang="0">
                  <a:pos x="57" y="39"/>
                </a:cxn>
                <a:cxn ang="0">
                  <a:pos x="67" y="32"/>
                </a:cxn>
                <a:cxn ang="0">
                  <a:pos x="78" y="27"/>
                </a:cxn>
                <a:cxn ang="0">
                  <a:pos x="89" y="20"/>
                </a:cxn>
                <a:cxn ang="0">
                  <a:pos x="101" y="16"/>
                </a:cxn>
                <a:cxn ang="0">
                  <a:pos x="114" y="13"/>
                </a:cxn>
                <a:cxn ang="0">
                  <a:pos x="126" y="11"/>
                </a:cxn>
                <a:cxn ang="0">
                  <a:pos x="139" y="11"/>
                </a:cxn>
                <a:cxn ang="0">
                  <a:pos x="139" y="0"/>
                </a:cxn>
              </a:cxnLst>
              <a:rect l="0" t="0" r="r" b="b"/>
              <a:pathLst>
                <a:path w="139" h="139">
                  <a:moveTo>
                    <a:pt x="139" y="0"/>
                  </a:moveTo>
                  <a:lnTo>
                    <a:pt x="124" y="0"/>
                  </a:lnTo>
                  <a:lnTo>
                    <a:pt x="110" y="2"/>
                  </a:lnTo>
                  <a:lnTo>
                    <a:pt x="98" y="5"/>
                  </a:lnTo>
                  <a:lnTo>
                    <a:pt x="85" y="11"/>
                  </a:lnTo>
                  <a:lnTo>
                    <a:pt x="73" y="16"/>
                  </a:lnTo>
                  <a:lnTo>
                    <a:pt x="60" y="23"/>
                  </a:lnTo>
                  <a:lnTo>
                    <a:pt x="49" y="30"/>
                  </a:lnTo>
                  <a:lnTo>
                    <a:pt x="41" y="41"/>
                  </a:lnTo>
                  <a:lnTo>
                    <a:pt x="32" y="50"/>
                  </a:lnTo>
                  <a:lnTo>
                    <a:pt x="23" y="61"/>
                  </a:lnTo>
                  <a:lnTo>
                    <a:pt x="16" y="73"/>
                  </a:lnTo>
                  <a:lnTo>
                    <a:pt x="10" y="84"/>
                  </a:lnTo>
                  <a:lnTo>
                    <a:pt x="5" y="98"/>
                  </a:lnTo>
                  <a:lnTo>
                    <a:pt x="1" y="111"/>
                  </a:lnTo>
                  <a:lnTo>
                    <a:pt x="0" y="125"/>
                  </a:lnTo>
                  <a:lnTo>
                    <a:pt x="0" y="139"/>
                  </a:lnTo>
                  <a:lnTo>
                    <a:pt x="10" y="139"/>
                  </a:lnTo>
                  <a:lnTo>
                    <a:pt x="10" y="125"/>
                  </a:lnTo>
                  <a:lnTo>
                    <a:pt x="12" y="112"/>
                  </a:lnTo>
                  <a:lnTo>
                    <a:pt x="16" y="100"/>
                  </a:lnTo>
                  <a:lnTo>
                    <a:pt x="21" y="89"/>
                  </a:lnTo>
                  <a:lnTo>
                    <a:pt x="26" y="78"/>
                  </a:lnTo>
                  <a:lnTo>
                    <a:pt x="32" y="68"/>
                  </a:lnTo>
                  <a:lnTo>
                    <a:pt x="39" y="57"/>
                  </a:lnTo>
                  <a:lnTo>
                    <a:pt x="48" y="48"/>
                  </a:lnTo>
                  <a:lnTo>
                    <a:pt x="57" y="39"/>
                  </a:lnTo>
                  <a:lnTo>
                    <a:pt x="67" y="32"/>
                  </a:lnTo>
                  <a:lnTo>
                    <a:pt x="78" y="27"/>
                  </a:lnTo>
                  <a:lnTo>
                    <a:pt x="89" y="20"/>
                  </a:lnTo>
                  <a:lnTo>
                    <a:pt x="101" y="16"/>
                  </a:lnTo>
                  <a:lnTo>
                    <a:pt x="114" y="13"/>
                  </a:lnTo>
                  <a:lnTo>
                    <a:pt x="126" y="11"/>
                  </a:lnTo>
                  <a:lnTo>
                    <a:pt x="139" y="11"/>
                  </a:lnTo>
                  <a:lnTo>
                    <a:pt x="139"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5" name="Freeform 31"/>
            <p:cNvSpPr>
              <a:spLocks/>
            </p:cNvSpPr>
            <p:nvPr/>
          </p:nvSpPr>
          <p:spPr bwMode="gray">
            <a:xfrm>
              <a:off x="5165725" y="3365500"/>
              <a:ext cx="1604963" cy="17463"/>
            </a:xfrm>
            <a:custGeom>
              <a:avLst/>
              <a:gdLst/>
              <a:ahLst/>
              <a:cxnLst>
                <a:cxn ang="0">
                  <a:pos x="1011" y="5"/>
                </a:cxn>
                <a:cxn ang="0">
                  <a:pos x="1006" y="0"/>
                </a:cxn>
                <a:cxn ang="0">
                  <a:pos x="0" y="0"/>
                </a:cxn>
                <a:cxn ang="0">
                  <a:pos x="0" y="11"/>
                </a:cxn>
                <a:cxn ang="0">
                  <a:pos x="1006" y="11"/>
                </a:cxn>
                <a:cxn ang="0">
                  <a:pos x="1000" y="5"/>
                </a:cxn>
                <a:cxn ang="0">
                  <a:pos x="1011" y="5"/>
                </a:cxn>
                <a:cxn ang="0">
                  <a:pos x="1011" y="0"/>
                </a:cxn>
                <a:cxn ang="0">
                  <a:pos x="1006" y="0"/>
                </a:cxn>
                <a:cxn ang="0">
                  <a:pos x="1011" y="5"/>
                </a:cxn>
              </a:cxnLst>
              <a:rect l="0" t="0" r="r" b="b"/>
              <a:pathLst>
                <a:path w="1011" h="11">
                  <a:moveTo>
                    <a:pt x="1011" y="5"/>
                  </a:moveTo>
                  <a:lnTo>
                    <a:pt x="1006" y="0"/>
                  </a:lnTo>
                  <a:lnTo>
                    <a:pt x="0" y="0"/>
                  </a:lnTo>
                  <a:lnTo>
                    <a:pt x="0" y="11"/>
                  </a:lnTo>
                  <a:lnTo>
                    <a:pt x="1006" y="11"/>
                  </a:lnTo>
                  <a:lnTo>
                    <a:pt x="1000" y="5"/>
                  </a:lnTo>
                  <a:lnTo>
                    <a:pt x="1011" y="5"/>
                  </a:lnTo>
                  <a:lnTo>
                    <a:pt x="1011" y="0"/>
                  </a:lnTo>
                  <a:lnTo>
                    <a:pt x="1006" y="0"/>
                  </a:lnTo>
                  <a:lnTo>
                    <a:pt x="1011"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6" name="Freeform 32"/>
            <p:cNvSpPr>
              <a:spLocks/>
            </p:cNvSpPr>
            <p:nvPr/>
          </p:nvSpPr>
          <p:spPr bwMode="gray">
            <a:xfrm>
              <a:off x="6753225" y="3373438"/>
              <a:ext cx="17463" cy="574675"/>
            </a:xfrm>
            <a:custGeom>
              <a:avLst/>
              <a:gdLst/>
              <a:ahLst/>
              <a:cxnLst>
                <a:cxn ang="0">
                  <a:pos x="6" y="362"/>
                </a:cxn>
                <a:cxn ang="0">
                  <a:pos x="11" y="355"/>
                </a:cxn>
                <a:cxn ang="0">
                  <a:pos x="11" y="0"/>
                </a:cxn>
                <a:cxn ang="0">
                  <a:pos x="0" y="0"/>
                </a:cxn>
                <a:cxn ang="0">
                  <a:pos x="0" y="355"/>
                </a:cxn>
                <a:cxn ang="0">
                  <a:pos x="6" y="349"/>
                </a:cxn>
                <a:cxn ang="0">
                  <a:pos x="6" y="362"/>
                </a:cxn>
                <a:cxn ang="0">
                  <a:pos x="11" y="362"/>
                </a:cxn>
                <a:cxn ang="0">
                  <a:pos x="11" y="355"/>
                </a:cxn>
                <a:cxn ang="0">
                  <a:pos x="6" y="362"/>
                </a:cxn>
              </a:cxnLst>
              <a:rect l="0" t="0" r="r" b="b"/>
              <a:pathLst>
                <a:path w="11" h="362">
                  <a:moveTo>
                    <a:pt x="6" y="362"/>
                  </a:moveTo>
                  <a:lnTo>
                    <a:pt x="11" y="355"/>
                  </a:lnTo>
                  <a:lnTo>
                    <a:pt x="11" y="0"/>
                  </a:lnTo>
                  <a:lnTo>
                    <a:pt x="0" y="0"/>
                  </a:lnTo>
                  <a:lnTo>
                    <a:pt x="0" y="355"/>
                  </a:lnTo>
                  <a:lnTo>
                    <a:pt x="6" y="349"/>
                  </a:lnTo>
                  <a:lnTo>
                    <a:pt x="6" y="362"/>
                  </a:lnTo>
                  <a:lnTo>
                    <a:pt x="11" y="362"/>
                  </a:lnTo>
                  <a:lnTo>
                    <a:pt x="11" y="355"/>
                  </a:lnTo>
                  <a:lnTo>
                    <a:pt x="6" y="36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7" name="Freeform 33"/>
            <p:cNvSpPr>
              <a:spLocks/>
            </p:cNvSpPr>
            <p:nvPr/>
          </p:nvSpPr>
          <p:spPr bwMode="gray">
            <a:xfrm>
              <a:off x="4945063" y="3927475"/>
              <a:ext cx="1817688" cy="20638"/>
            </a:xfrm>
            <a:custGeom>
              <a:avLst/>
              <a:gdLst/>
              <a:ahLst/>
              <a:cxnLst>
                <a:cxn ang="0">
                  <a:pos x="0" y="6"/>
                </a:cxn>
                <a:cxn ang="0">
                  <a:pos x="5" y="13"/>
                </a:cxn>
                <a:cxn ang="0">
                  <a:pos x="1145" y="13"/>
                </a:cxn>
                <a:cxn ang="0">
                  <a:pos x="1145" y="0"/>
                </a:cxn>
                <a:cxn ang="0">
                  <a:pos x="5" y="0"/>
                </a:cxn>
                <a:cxn ang="0">
                  <a:pos x="10" y="6"/>
                </a:cxn>
                <a:cxn ang="0">
                  <a:pos x="0" y="6"/>
                </a:cxn>
                <a:cxn ang="0">
                  <a:pos x="0" y="13"/>
                </a:cxn>
                <a:cxn ang="0">
                  <a:pos x="5" y="13"/>
                </a:cxn>
                <a:cxn ang="0">
                  <a:pos x="0" y="6"/>
                </a:cxn>
              </a:cxnLst>
              <a:rect l="0" t="0" r="r" b="b"/>
              <a:pathLst>
                <a:path w="1145" h="13">
                  <a:moveTo>
                    <a:pt x="0" y="6"/>
                  </a:moveTo>
                  <a:lnTo>
                    <a:pt x="5" y="13"/>
                  </a:lnTo>
                  <a:lnTo>
                    <a:pt x="1145" y="13"/>
                  </a:lnTo>
                  <a:lnTo>
                    <a:pt x="1145" y="0"/>
                  </a:lnTo>
                  <a:lnTo>
                    <a:pt x="5" y="0"/>
                  </a:lnTo>
                  <a:lnTo>
                    <a:pt x="10" y="6"/>
                  </a:lnTo>
                  <a:lnTo>
                    <a:pt x="0" y="6"/>
                  </a:lnTo>
                  <a:lnTo>
                    <a:pt x="0" y="13"/>
                  </a:lnTo>
                  <a:lnTo>
                    <a:pt x="5" y="13"/>
                  </a:lnTo>
                  <a:lnTo>
                    <a:pt x="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8" name="Freeform 34"/>
            <p:cNvSpPr>
              <a:spLocks/>
            </p:cNvSpPr>
            <p:nvPr/>
          </p:nvSpPr>
          <p:spPr bwMode="gray">
            <a:xfrm>
              <a:off x="4953000" y="2451100"/>
              <a:ext cx="1809750" cy="434975"/>
            </a:xfrm>
            <a:custGeom>
              <a:avLst/>
              <a:gdLst/>
              <a:ahLst/>
              <a:cxnLst>
                <a:cxn ang="0">
                  <a:pos x="0" y="0"/>
                </a:cxn>
                <a:cxn ang="0">
                  <a:pos x="0" y="140"/>
                </a:cxn>
                <a:cxn ang="0">
                  <a:pos x="0" y="153"/>
                </a:cxn>
                <a:cxn ang="0">
                  <a:pos x="2" y="167"/>
                </a:cxn>
                <a:cxn ang="0">
                  <a:pos x="5" y="179"/>
                </a:cxn>
                <a:cxn ang="0">
                  <a:pos x="11" y="192"/>
                </a:cxn>
                <a:cxn ang="0">
                  <a:pos x="16" y="202"/>
                </a:cxn>
                <a:cxn ang="0">
                  <a:pos x="23" y="215"/>
                </a:cxn>
                <a:cxn ang="0">
                  <a:pos x="30" y="224"/>
                </a:cxn>
                <a:cxn ang="0">
                  <a:pos x="39" y="234"/>
                </a:cxn>
                <a:cxn ang="0">
                  <a:pos x="48" y="243"/>
                </a:cxn>
                <a:cxn ang="0">
                  <a:pos x="59" y="250"/>
                </a:cxn>
                <a:cxn ang="0">
                  <a:pos x="69" y="258"/>
                </a:cxn>
                <a:cxn ang="0">
                  <a:pos x="82" y="263"/>
                </a:cxn>
                <a:cxn ang="0">
                  <a:pos x="94" y="266"/>
                </a:cxn>
                <a:cxn ang="0">
                  <a:pos x="107" y="270"/>
                </a:cxn>
                <a:cxn ang="0">
                  <a:pos x="119" y="272"/>
                </a:cxn>
                <a:cxn ang="0">
                  <a:pos x="134" y="274"/>
                </a:cxn>
                <a:cxn ang="0">
                  <a:pos x="1140" y="274"/>
                </a:cxn>
                <a:cxn ang="0">
                  <a:pos x="1140" y="0"/>
                </a:cxn>
                <a:cxn ang="0">
                  <a:pos x="0" y="0"/>
                </a:cxn>
              </a:cxnLst>
              <a:rect l="0" t="0" r="r" b="b"/>
              <a:pathLst>
                <a:path w="1140" h="274">
                  <a:moveTo>
                    <a:pt x="0" y="0"/>
                  </a:moveTo>
                  <a:lnTo>
                    <a:pt x="0" y="140"/>
                  </a:lnTo>
                  <a:lnTo>
                    <a:pt x="0" y="153"/>
                  </a:lnTo>
                  <a:lnTo>
                    <a:pt x="2" y="167"/>
                  </a:lnTo>
                  <a:lnTo>
                    <a:pt x="5" y="179"/>
                  </a:lnTo>
                  <a:lnTo>
                    <a:pt x="11" y="192"/>
                  </a:lnTo>
                  <a:lnTo>
                    <a:pt x="16" y="202"/>
                  </a:lnTo>
                  <a:lnTo>
                    <a:pt x="23" y="215"/>
                  </a:lnTo>
                  <a:lnTo>
                    <a:pt x="30" y="224"/>
                  </a:lnTo>
                  <a:lnTo>
                    <a:pt x="39" y="234"/>
                  </a:lnTo>
                  <a:lnTo>
                    <a:pt x="48" y="243"/>
                  </a:lnTo>
                  <a:lnTo>
                    <a:pt x="59" y="250"/>
                  </a:lnTo>
                  <a:lnTo>
                    <a:pt x="69" y="258"/>
                  </a:lnTo>
                  <a:lnTo>
                    <a:pt x="82" y="263"/>
                  </a:lnTo>
                  <a:lnTo>
                    <a:pt x="94" y="266"/>
                  </a:lnTo>
                  <a:lnTo>
                    <a:pt x="107" y="270"/>
                  </a:lnTo>
                  <a:lnTo>
                    <a:pt x="119" y="272"/>
                  </a:lnTo>
                  <a:lnTo>
                    <a:pt x="134" y="274"/>
                  </a:lnTo>
                  <a:lnTo>
                    <a:pt x="1140" y="274"/>
                  </a:lnTo>
                  <a:lnTo>
                    <a:pt x="1140" y="0"/>
                  </a:lnTo>
                  <a:lnTo>
                    <a:pt x="0" y="0"/>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39" name="Rectangle 35"/>
            <p:cNvSpPr>
              <a:spLocks noChangeArrowheads="1"/>
            </p:cNvSpPr>
            <p:nvPr/>
          </p:nvSpPr>
          <p:spPr bwMode="gray">
            <a:xfrm>
              <a:off x="4945063" y="2451100"/>
              <a:ext cx="15875" cy="22225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0" name="Freeform 36"/>
            <p:cNvSpPr>
              <a:spLocks/>
            </p:cNvSpPr>
            <p:nvPr/>
          </p:nvSpPr>
          <p:spPr bwMode="gray">
            <a:xfrm>
              <a:off x="4945063" y="2673350"/>
              <a:ext cx="220663" cy="220663"/>
            </a:xfrm>
            <a:custGeom>
              <a:avLst/>
              <a:gdLst/>
              <a:ahLst/>
              <a:cxnLst>
                <a:cxn ang="0">
                  <a:pos x="139" y="128"/>
                </a:cxn>
                <a:cxn ang="0">
                  <a:pos x="126" y="126"/>
                </a:cxn>
                <a:cxn ang="0">
                  <a:pos x="114" y="125"/>
                </a:cxn>
                <a:cxn ang="0">
                  <a:pos x="101" y="121"/>
                </a:cxn>
                <a:cxn ang="0">
                  <a:pos x="89" y="118"/>
                </a:cxn>
                <a:cxn ang="0">
                  <a:pos x="78" y="112"/>
                </a:cxn>
                <a:cxn ang="0">
                  <a:pos x="67" y="105"/>
                </a:cxn>
                <a:cxn ang="0">
                  <a:pos x="57" y="98"/>
                </a:cxn>
                <a:cxn ang="0">
                  <a:pos x="48" y="91"/>
                </a:cxn>
                <a:cxn ang="0">
                  <a:pos x="39" y="80"/>
                </a:cxn>
                <a:cxn ang="0">
                  <a:pos x="32" y="71"/>
                </a:cxn>
                <a:cxn ang="0">
                  <a:pos x="26" y="61"/>
                </a:cxn>
                <a:cxn ang="0">
                  <a:pos x="21" y="50"/>
                </a:cxn>
                <a:cxn ang="0">
                  <a:pos x="16" y="38"/>
                </a:cxn>
                <a:cxn ang="0">
                  <a:pos x="12" y="25"/>
                </a:cxn>
                <a:cxn ang="0">
                  <a:pos x="10" y="13"/>
                </a:cxn>
                <a:cxn ang="0">
                  <a:pos x="10" y="0"/>
                </a:cxn>
                <a:cxn ang="0">
                  <a:pos x="0" y="0"/>
                </a:cxn>
                <a:cxn ang="0">
                  <a:pos x="0" y="14"/>
                </a:cxn>
                <a:cxn ang="0">
                  <a:pos x="1" y="27"/>
                </a:cxn>
                <a:cxn ang="0">
                  <a:pos x="5" y="41"/>
                </a:cxn>
                <a:cxn ang="0">
                  <a:pos x="10" y="54"/>
                </a:cxn>
                <a:cxn ang="0">
                  <a:pos x="16" y="66"/>
                </a:cxn>
                <a:cxn ang="0">
                  <a:pos x="23" y="77"/>
                </a:cxn>
                <a:cxn ang="0">
                  <a:pos x="32" y="87"/>
                </a:cxn>
                <a:cxn ang="0">
                  <a:pos x="41" y="98"/>
                </a:cxn>
                <a:cxn ang="0">
                  <a:pos x="49" y="107"/>
                </a:cxn>
                <a:cxn ang="0">
                  <a:pos x="60" y="116"/>
                </a:cxn>
                <a:cxn ang="0">
                  <a:pos x="73" y="121"/>
                </a:cxn>
                <a:cxn ang="0">
                  <a:pos x="85" y="128"/>
                </a:cxn>
                <a:cxn ang="0">
                  <a:pos x="98" y="132"/>
                </a:cxn>
                <a:cxn ang="0">
                  <a:pos x="110" y="135"/>
                </a:cxn>
                <a:cxn ang="0">
                  <a:pos x="124" y="139"/>
                </a:cxn>
                <a:cxn ang="0">
                  <a:pos x="139" y="139"/>
                </a:cxn>
                <a:cxn ang="0">
                  <a:pos x="139" y="128"/>
                </a:cxn>
              </a:cxnLst>
              <a:rect l="0" t="0" r="r" b="b"/>
              <a:pathLst>
                <a:path w="139" h="139">
                  <a:moveTo>
                    <a:pt x="139" y="128"/>
                  </a:moveTo>
                  <a:lnTo>
                    <a:pt x="126" y="126"/>
                  </a:lnTo>
                  <a:lnTo>
                    <a:pt x="114" y="125"/>
                  </a:lnTo>
                  <a:lnTo>
                    <a:pt x="101" y="121"/>
                  </a:lnTo>
                  <a:lnTo>
                    <a:pt x="89" y="118"/>
                  </a:lnTo>
                  <a:lnTo>
                    <a:pt x="78" y="112"/>
                  </a:lnTo>
                  <a:lnTo>
                    <a:pt x="67" y="105"/>
                  </a:lnTo>
                  <a:lnTo>
                    <a:pt x="57" y="98"/>
                  </a:lnTo>
                  <a:lnTo>
                    <a:pt x="48" y="91"/>
                  </a:lnTo>
                  <a:lnTo>
                    <a:pt x="39" y="80"/>
                  </a:lnTo>
                  <a:lnTo>
                    <a:pt x="32" y="71"/>
                  </a:lnTo>
                  <a:lnTo>
                    <a:pt x="26" y="61"/>
                  </a:lnTo>
                  <a:lnTo>
                    <a:pt x="21" y="50"/>
                  </a:lnTo>
                  <a:lnTo>
                    <a:pt x="16" y="38"/>
                  </a:lnTo>
                  <a:lnTo>
                    <a:pt x="12" y="25"/>
                  </a:lnTo>
                  <a:lnTo>
                    <a:pt x="10" y="13"/>
                  </a:lnTo>
                  <a:lnTo>
                    <a:pt x="10" y="0"/>
                  </a:lnTo>
                  <a:lnTo>
                    <a:pt x="0" y="0"/>
                  </a:lnTo>
                  <a:lnTo>
                    <a:pt x="0" y="14"/>
                  </a:lnTo>
                  <a:lnTo>
                    <a:pt x="1" y="27"/>
                  </a:lnTo>
                  <a:lnTo>
                    <a:pt x="5" y="41"/>
                  </a:lnTo>
                  <a:lnTo>
                    <a:pt x="10" y="54"/>
                  </a:lnTo>
                  <a:lnTo>
                    <a:pt x="16" y="66"/>
                  </a:lnTo>
                  <a:lnTo>
                    <a:pt x="23" y="77"/>
                  </a:lnTo>
                  <a:lnTo>
                    <a:pt x="32" y="87"/>
                  </a:lnTo>
                  <a:lnTo>
                    <a:pt x="41" y="98"/>
                  </a:lnTo>
                  <a:lnTo>
                    <a:pt x="49" y="107"/>
                  </a:lnTo>
                  <a:lnTo>
                    <a:pt x="60" y="116"/>
                  </a:lnTo>
                  <a:lnTo>
                    <a:pt x="73" y="121"/>
                  </a:lnTo>
                  <a:lnTo>
                    <a:pt x="85" y="128"/>
                  </a:lnTo>
                  <a:lnTo>
                    <a:pt x="98" y="132"/>
                  </a:lnTo>
                  <a:lnTo>
                    <a:pt x="110" y="135"/>
                  </a:lnTo>
                  <a:lnTo>
                    <a:pt x="124" y="139"/>
                  </a:lnTo>
                  <a:lnTo>
                    <a:pt x="139" y="139"/>
                  </a:lnTo>
                  <a:lnTo>
                    <a:pt x="139" y="1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1" name="Freeform 37"/>
            <p:cNvSpPr>
              <a:spLocks/>
            </p:cNvSpPr>
            <p:nvPr/>
          </p:nvSpPr>
          <p:spPr bwMode="gray">
            <a:xfrm>
              <a:off x="5165725" y="2876550"/>
              <a:ext cx="1604963" cy="17463"/>
            </a:xfrm>
            <a:custGeom>
              <a:avLst/>
              <a:gdLst/>
              <a:ahLst/>
              <a:cxnLst>
                <a:cxn ang="0">
                  <a:pos x="1000" y="6"/>
                </a:cxn>
                <a:cxn ang="0">
                  <a:pos x="1006" y="0"/>
                </a:cxn>
                <a:cxn ang="0">
                  <a:pos x="0" y="0"/>
                </a:cxn>
                <a:cxn ang="0">
                  <a:pos x="0" y="11"/>
                </a:cxn>
                <a:cxn ang="0">
                  <a:pos x="1006" y="11"/>
                </a:cxn>
                <a:cxn ang="0">
                  <a:pos x="1011" y="6"/>
                </a:cxn>
                <a:cxn ang="0">
                  <a:pos x="1006" y="11"/>
                </a:cxn>
                <a:cxn ang="0">
                  <a:pos x="1011" y="11"/>
                </a:cxn>
                <a:cxn ang="0">
                  <a:pos x="1011" y="6"/>
                </a:cxn>
                <a:cxn ang="0">
                  <a:pos x="1000" y="6"/>
                </a:cxn>
              </a:cxnLst>
              <a:rect l="0" t="0" r="r" b="b"/>
              <a:pathLst>
                <a:path w="1011" h="11">
                  <a:moveTo>
                    <a:pt x="1000" y="6"/>
                  </a:moveTo>
                  <a:lnTo>
                    <a:pt x="1006" y="0"/>
                  </a:lnTo>
                  <a:lnTo>
                    <a:pt x="0" y="0"/>
                  </a:lnTo>
                  <a:lnTo>
                    <a:pt x="0" y="11"/>
                  </a:lnTo>
                  <a:lnTo>
                    <a:pt x="1006" y="11"/>
                  </a:lnTo>
                  <a:lnTo>
                    <a:pt x="1011" y="6"/>
                  </a:lnTo>
                  <a:lnTo>
                    <a:pt x="1006" y="11"/>
                  </a:lnTo>
                  <a:lnTo>
                    <a:pt x="1011" y="11"/>
                  </a:lnTo>
                  <a:lnTo>
                    <a:pt x="1011" y="6"/>
                  </a:lnTo>
                  <a:lnTo>
                    <a:pt x="100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2" name="Freeform 38"/>
            <p:cNvSpPr>
              <a:spLocks/>
            </p:cNvSpPr>
            <p:nvPr/>
          </p:nvSpPr>
          <p:spPr bwMode="gray">
            <a:xfrm>
              <a:off x="6753225" y="2441575"/>
              <a:ext cx="17463" cy="444500"/>
            </a:xfrm>
            <a:custGeom>
              <a:avLst/>
              <a:gdLst/>
              <a:ahLst/>
              <a:cxnLst>
                <a:cxn ang="0">
                  <a:pos x="6" y="11"/>
                </a:cxn>
                <a:cxn ang="0">
                  <a:pos x="0" y="6"/>
                </a:cxn>
                <a:cxn ang="0">
                  <a:pos x="0" y="280"/>
                </a:cxn>
                <a:cxn ang="0">
                  <a:pos x="11" y="280"/>
                </a:cxn>
                <a:cxn ang="0">
                  <a:pos x="11" y="6"/>
                </a:cxn>
                <a:cxn ang="0">
                  <a:pos x="6" y="0"/>
                </a:cxn>
                <a:cxn ang="0">
                  <a:pos x="11" y="6"/>
                </a:cxn>
                <a:cxn ang="0">
                  <a:pos x="11" y="0"/>
                </a:cxn>
                <a:cxn ang="0">
                  <a:pos x="6" y="0"/>
                </a:cxn>
                <a:cxn ang="0">
                  <a:pos x="6" y="11"/>
                </a:cxn>
              </a:cxnLst>
              <a:rect l="0" t="0" r="r" b="b"/>
              <a:pathLst>
                <a:path w="11" h="280">
                  <a:moveTo>
                    <a:pt x="6" y="11"/>
                  </a:moveTo>
                  <a:lnTo>
                    <a:pt x="0" y="6"/>
                  </a:lnTo>
                  <a:lnTo>
                    <a:pt x="0" y="280"/>
                  </a:lnTo>
                  <a:lnTo>
                    <a:pt x="11" y="280"/>
                  </a:lnTo>
                  <a:lnTo>
                    <a:pt x="11" y="6"/>
                  </a:lnTo>
                  <a:lnTo>
                    <a:pt x="6" y="0"/>
                  </a:lnTo>
                  <a:lnTo>
                    <a:pt x="11" y="6"/>
                  </a:lnTo>
                  <a:lnTo>
                    <a:pt x="11" y="0"/>
                  </a:lnTo>
                  <a:lnTo>
                    <a:pt x="6" y="0"/>
                  </a:lnTo>
                  <a:lnTo>
                    <a:pt x="6" y="1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3" name="Freeform 39"/>
            <p:cNvSpPr>
              <a:spLocks/>
            </p:cNvSpPr>
            <p:nvPr/>
          </p:nvSpPr>
          <p:spPr bwMode="gray">
            <a:xfrm>
              <a:off x="4945063" y="2441575"/>
              <a:ext cx="1817688" cy="17463"/>
            </a:xfrm>
            <a:custGeom>
              <a:avLst/>
              <a:gdLst/>
              <a:ahLst/>
              <a:cxnLst>
                <a:cxn ang="0">
                  <a:pos x="10" y="6"/>
                </a:cxn>
                <a:cxn ang="0">
                  <a:pos x="5" y="11"/>
                </a:cxn>
                <a:cxn ang="0">
                  <a:pos x="1145" y="11"/>
                </a:cxn>
                <a:cxn ang="0">
                  <a:pos x="1145" y="0"/>
                </a:cxn>
                <a:cxn ang="0">
                  <a:pos x="5" y="0"/>
                </a:cxn>
                <a:cxn ang="0">
                  <a:pos x="0" y="6"/>
                </a:cxn>
                <a:cxn ang="0">
                  <a:pos x="5" y="0"/>
                </a:cxn>
                <a:cxn ang="0">
                  <a:pos x="0" y="0"/>
                </a:cxn>
                <a:cxn ang="0">
                  <a:pos x="0" y="6"/>
                </a:cxn>
                <a:cxn ang="0">
                  <a:pos x="10" y="6"/>
                </a:cxn>
              </a:cxnLst>
              <a:rect l="0" t="0" r="r" b="b"/>
              <a:pathLst>
                <a:path w="1145" h="11">
                  <a:moveTo>
                    <a:pt x="10" y="6"/>
                  </a:moveTo>
                  <a:lnTo>
                    <a:pt x="5" y="11"/>
                  </a:lnTo>
                  <a:lnTo>
                    <a:pt x="1145" y="11"/>
                  </a:lnTo>
                  <a:lnTo>
                    <a:pt x="1145" y="0"/>
                  </a:lnTo>
                  <a:lnTo>
                    <a:pt x="5" y="0"/>
                  </a:lnTo>
                  <a:lnTo>
                    <a:pt x="0" y="6"/>
                  </a:lnTo>
                  <a:lnTo>
                    <a:pt x="5" y="0"/>
                  </a:lnTo>
                  <a:lnTo>
                    <a:pt x="0" y="0"/>
                  </a:lnTo>
                  <a:lnTo>
                    <a:pt x="0" y="6"/>
                  </a:lnTo>
                  <a:lnTo>
                    <a:pt x="1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0" name="Freeform 46"/>
            <p:cNvSpPr>
              <a:spLocks/>
            </p:cNvSpPr>
            <p:nvPr/>
          </p:nvSpPr>
          <p:spPr bwMode="gray">
            <a:xfrm>
              <a:off x="1625600" y="3373438"/>
              <a:ext cx="2855913" cy="563563"/>
            </a:xfrm>
            <a:custGeom>
              <a:avLst/>
              <a:gdLst/>
              <a:ahLst/>
              <a:cxnLst>
                <a:cxn ang="0">
                  <a:pos x="0" y="0"/>
                </a:cxn>
                <a:cxn ang="0">
                  <a:pos x="1661" y="0"/>
                </a:cxn>
                <a:cxn ang="0">
                  <a:pos x="1676" y="0"/>
                </a:cxn>
                <a:cxn ang="0">
                  <a:pos x="1688" y="2"/>
                </a:cxn>
                <a:cxn ang="0">
                  <a:pos x="1701" y="6"/>
                </a:cxn>
                <a:cxn ang="0">
                  <a:pos x="1713" y="11"/>
                </a:cxn>
                <a:cxn ang="0">
                  <a:pos x="1726" y="17"/>
                </a:cxn>
                <a:cxn ang="0">
                  <a:pos x="1736" y="24"/>
                </a:cxn>
                <a:cxn ang="0">
                  <a:pos x="1745" y="31"/>
                </a:cxn>
                <a:cxn ang="0">
                  <a:pos x="1756" y="40"/>
                </a:cxn>
                <a:cxn ang="0">
                  <a:pos x="1765" y="49"/>
                </a:cxn>
                <a:cxn ang="0">
                  <a:pos x="1772" y="59"/>
                </a:cxn>
                <a:cxn ang="0">
                  <a:pos x="1779" y="70"/>
                </a:cxn>
                <a:cxn ang="0">
                  <a:pos x="1784" y="82"/>
                </a:cxn>
                <a:cxn ang="0">
                  <a:pos x="1788" y="95"/>
                </a:cxn>
                <a:cxn ang="0">
                  <a:pos x="1791" y="107"/>
                </a:cxn>
                <a:cxn ang="0">
                  <a:pos x="1795" y="120"/>
                </a:cxn>
                <a:cxn ang="0">
                  <a:pos x="1795" y="134"/>
                </a:cxn>
                <a:cxn ang="0">
                  <a:pos x="1799" y="355"/>
                </a:cxn>
                <a:cxn ang="0">
                  <a:pos x="0" y="355"/>
                </a:cxn>
                <a:cxn ang="0">
                  <a:pos x="0" y="0"/>
                </a:cxn>
              </a:cxnLst>
              <a:rect l="0" t="0" r="r" b="b"/>
              <a:pathLst>
                <a:path w="1799" h="355">
                  <a:moveTo>
                    <a:pt x="0" y="0"/>
                  </a:moveTo>
                  <a:lnTo>
                    <a:pt x="1661" y="0"/>
                  </a:lnTo>
                  <a:lnTo>
                    <a:pt x="1676" y="0"/>
                  </a:lnTo>
                  <a:lnTo>
                    <a:pt x="1688" y="2"/>
                  </a:lnTo>
                  <a:lnTo>
                    <a:pt x="1701" y="6"/>
                  </a:lnTo>
                  <a:lnTo>
                    <a:pt x="1713" y="11"/>
                  </a:lnTo>
                  <a:lnTo>
                    <a:pt x="1726" y="17"/>
                  </a:lnTo>
                  <a:lnTo>
                    <a:pt x="1736" y="24"/>
                  </a:lnTo>
                  <a:lnTo>
                    <a:pt x="1745" y="31"/>
                  </a:lnTo>
                  <a:lnTo>
                    <a:pt x="1756" y="40"/>
                  </a:lnTo>
                  <a:lnTo>
                    <a:pt x="1765" y="49"/>
                  </a:lnTo>
                  <a:lnTo>
                    <a:pt x="1772" y="59"/>
                  </a:lnTo>
                  <a:lnTo>
                    <a:pt x="1779" y="70"/>
                  </a:lnTo>
                  <a:lnTo>
                    <a:pt x="1784" y="82"/>
                  </a:lnTo>
                  <a:lnTo>
                    <a:pt x="1788" y="95"/>
                  </a:lnTo>
                  <a:lnTo>
                    <a:pt x="1791" y="107"/>
                  </a:lnTo>
                  <a:lnTo>
                    <a:pt x="1795" y="120"/>
                  </a:lnTo>
                  <a:lnTo>
                    <a:pt x="1795" y="134"/>
                  </a:lnTo>
                  <a:lnTo>
                    <a:pt x="1799" y="355"/>
                  </a:lnTo>
                  <a:lnTo>
                    <a:pt x="0" y="355"/>
                  </a:lnTo>
                  <a:lnTo>
                    <a:pt x="0" y="0"/>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1" name="Rectangle 47"/>
            <p:cNvSpPr>
              <a:spLocks noChangeArrowheads="1"/>
            </p:cNvSpPr>
            <p:nvPr/>
          </p:nvSpPr>
          <p:spPr bwMode="gray">
            <a:xfrm>
              <a:off x="1625600" y="3365500"/>
              <a:ext cx="2636838" cy="1746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2" name="Freeform 48"/>
            <p:cNvSpPr>
              <a:spLocks/>
            </p:cNvSpPr>
            <p:nvPr/>
          </p:nvSpPr>
          <p:spPr bwMode="gray">
            <a:xfrm>
              <a:off x="4262438" y="3365500"/>
              <a:ext cx="220663" cy="220663"/>
            </a:xfrm>
            <a:custGeom>
              <a:avLst/>
              <a:gdLst/>
              <a:ahLst/>
              <a:cxnLst>
                <a:cxn ang="0">
                  <a:pos x="139" y="139"/>
                </a:cxn>
                <a:cxn ang="0">
                  <a:pos x="139" y="125"/>
                </a:cxn>
                <a:cxn ang="0">
                  <a:pos x="136" y="111"/>
                </a:cxn>
                <a:cxn ang="0">
                  <a:pos x="132" y="98"/>
                </a:cxn>
                <a:cxn ang="0">
                  <a:pos x="129" y="84"/>
                </a:cxn>
                <a:cxn ang="0">
                  <a:pos x="122" y="73"/>
                </a:cxn>
                <a:cxn ang="0">
                  <a:pos x="114" y="61"/>
                </a:cxn>
                <a:cxn ang="0">
                  <a:pos x="107" y="50"/>
                </a:cxn>
                <a:cxn ang="0">
                  <a:pos x="98" y="41"/>
                </a:cxn>
                <a:cxn ang="0">
                  <a:pos x="88" y="30"/>
                </a:cxn>
                <a:cxn ang="0">
                  <a:pos x="77" y="23"/>
                </a:cxn>
                <a:cxn ang="0">
                  <a:pos x="66" y="16"/>
                </a:cxn>
                <a:cxn ang="0">
                  <a:pos x="54" y="11"/>
                </a:cxn>
                <a:cxn ang="0">
                  <a:pos x="41" y="5"/>
                </a:cxn>
                <a:cxn ang="0">
                  <a:pos x="29" y="2"/>
                </a:cxn>
                <a:cxn ang="0">
                  <a:pos x="15" y="0"/>
                </a:cxn>
                <a:cxn ang="0">
                  <a:pos x="0" y="0"/>
                </a:cxn>
                <a:cxn ang="0">
                  <a:pos x="0" y="11"/>
                </a:cxn>
                <a:cxn ang="0">
                  <a:pos x="13" y="11"/>
                </a:cxn>
                <a:cxn ang="0">
                  <a:pos x="25" y="13"/>
                </a:cxn>
                <a:cxn ang="0">
                  <a:pos x="38" y="16"/>
                </a:cxn>
                <a:cxn ang="0">
                  <a:pos x="50" y="20"/>
                </a:cxn>
                <a:cxn ang="0">
                  <a:pos x="61" y="27"/>
                </a:cxn>
                <a:cxn ang="0">
                  <a:pos x="72" y="32"/>
                </a:cxn>
                <a:cxn ang="0">
                  <a:pos x="81" y="39"/>
                </a:cxn>
                <a:cxn ang="0">
                  <a:pos x="91" y="48"/>
                </a:cxn>
                <a:cxn ang="0">
                  <a:pos x="98" y="57"/>
                </a:cxn>
                <a:cxn ang="0">
                  <a:pos x="106" y="68"/>
                </a:cxn>
                <a:cxn ang="0">
                  <a:pos x="113" y="78"/>
                </a:cxn>
                <a:cxn ang="0">
                  <a:pos x="118" y="89"/>
                </a:cxn>
                <a:cxn ang="0">
                  <a:pos x="122" y="100"/>
                </a:cxn>
                <a:cxn ang="0">
                  <a:pos x="125" y="112"/>
                </a:cxn>
                <a:cxn ang="0">
                  <a:pos x="127" y="127"/>
                </a:cxn>
                <a:cxn ang="0">
                  <a:pos x="129" y="139"/>
                </a:cxn>
                <a:cxn ang="0">
                  <a:pos x="139" y="139"/>
                </a:cxn>
              </a:cxnLst>
              <a:rect l="0" t="0" r="r" b="b"/>
              <a:pathLst>
                <a:path w="139" h="139">
                  <a:moveTo>
                    <a:pt x="139" y="139"/>
                  </a:moveTo>
                  <a:lnTo>
                    <a:pt x="139" y="125"/>
                  </a:lnTo>
                  <a:lnTo>
                    <a:pt x="136" y="111"/>
                  </a:lnTo>
                  <a:lnTo>
                    <a:pt x="132" y="98"/>
                  </a:lnTo>
                  <a:lnTo>
                    <a:pt x="129" y="84"/>
                  </a:lnTo>
                  <a:lnTo>
                    <a:pt x="122" y="73"/>
                  </a:lnTo>
                  <a:lnTo>
                    <a:pt x="114" y="61"/>
                  </a:lnTo>
                  <a:lnTo>
                    <a:pt x="107" y="50"/>
                  </a:lnTo>
                  <a:lnTo>
                    <a:pt x="98" y="41"/>
                  </a:lnTo>
                  <a:lnTo>
                    <a:pt x="88" y="30"/>
                  </a:lnTo>
                  <a:lnTo>
                    <a:pt x="77" y="23"/>
                  </a:lnTo>
                  <a:lnTo>
                    <a:pt x="66" y="16"/>
                  </a:lnTo>
                  <a:lnTo>
                    <a:pt x="54" y="11"/>
                  </a:lnTo>
                  <a:lnTo>
                    <a:pt x="41" y="5"/>
                  </a:lnTo>
                  <a:lnTo>
                    <a:pt x="29" y="2"/>
                  </a:lnTo>
                  <a:lnTo>
                    <a:pt x="15" y="0"/>
                  </a:lnTo>
                  <a:lnTo>
                    <a:pt x="0" y="0"/>
                  </a:lnTo>
                  <a:lnTo>
                    <a:pt x="0" y="11"/>
                  </a:lnTo>
                  <a:lnTo>
                    <a:pt x="13" y="11"/>
                  </a:lnTo>
                  <a:lnTo>
                    <a:pt x="25" y="13"/>
                  </a:lnTo>
                  <a:lnTo>
                    <a:pt x="38" y="16"/>
                  </a:lnTo>
                  <a:lnTo>
                    <a:pt x="50" y="20"/>
                  </a:lnTo>
                  <a:lnTo>
                    <a:pt x="61" y="27"/>
                  </a:lnTo>
                  <a:lnTo>
                    <a:pt x="72" y="32"/>
                  </a:lnTo>
                  <a:lnTo>
                    <a:pt x="81" y="39"/>
                  </a:lnTo>
                  <a:lnTo>
                    <a:pt x="91" y="48"/>
                  </a:lnTo>
                  <a:lnTo>
                    <a:pt x="98" y="57"/>
                  </a:lnTo>
                  <a:lnTo>
                    <a:pt x="106" y="68"/>
                  </a:lnTo>
                  <a:lnTo>
                    <a:pt x="113" y="78"/>
                  </a:lnTo>
                  <a:lnTo>
                    <a:pt x="118" y="89"/>
                  </a:lnTo>
                  <a:lnTo>
                    <a:pt x="122" y="100"/>
                  </a:lnTo>
                  <a:lnTo>
                    <a:pt x="125" y="112"/>
                  </a:lnTo>
                  <a:lnTo>
                    <a:pt x="127" y="127"/>
                  </a:lnTo>
                  <a:lnTo>
                    <a:pt x="129" y="139"/>
                  </a:lnTo>
                  <a:lnTo>
                    <a:pt x="139" y="13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3" name="Freeform 49"/>
            <p:cNvSpPr>
              <a:spLocks/>
            </p:cNvSpPr>
            <p:nvPr/>
          </p:nvSpPr>
          <p:spPr bwMode="gray">
            <a:xfrm>
              <a:off x="4467225" y="3586163"/>
              <a:ext cx="22225" cy="361950"/>
            </a:xfrm>
            <a:custGeom>
              <a:avLst/>
              <a:gdLst/>
              <a:ahLst/>
              <a:cxnLst>
                <a:cxn ang="0">
                  <a:pos x="9" y="228"/>
                </a:cxn>
                <a:cxn ang="0">
                  <a:pos x="14" y="221"/>
                </a:cxn>
                <a:cxn ang="0">
                  <a:pos x="10" y="0"/>
                </a:cxn>
                <a:cxn ang="0">
                  <a:pos x="0" y="0"/>
                </a:cxn>
                <a:cxn ang="0">
                  <a:pos x="3" y="222"/>
                </a:cxn>
                <a:cxn ang="0">
                  <a:pos x="9" y="215"/>
                </a:cxn>
                <a:cxn ang="0">
                  <a:pos x="9" y="228"/>
                </a:cxn>
                <a:cxn ang="0">
                  <a:pos x="14" y="228"/>
                </a:cxn>
                <a:cxn ang="0">
                  <a:pos x="14" y="221"/>
                </a:cxn>
                <a:cxn ang="0">
                  <a:pos x="9" y="228"/>
                </a:cxn>
              </a:cxnLst>
              <a:rect l="0" t="0" r="r" b="b"/>
              <a:pathLst>
                <a:path w="14" h="228">
                  <a:moveTo>
                    <a:pt x="9" y="228"/>
                  </a:moveTo>
                  <a:lnTo>
                    <a:pt x="14" y="221"/>
                  </a:lnTo>
                  <a:lnTo>
                    <a:pt x="10" y="0"/>
                  </a:lnTo>
                  <a:lnTo>
                    <a:pt x="0" y="0"/>
                  </a:lnTo>
                  <a:lnTo>
                    <a:pt x="3" y="222"/>
                  </a:lnTo>
                  <a:lnTo>
                    <a:pt x="9" y="215"/>
                  </a:lnTo>
                  <a:lnTo>
                    <a:pt x="9" y="228"/>
                  </a:lnTo>
                  <a:lnTo>
                    <a:pt x="14" y="228"/>
                  </a:lnTo>
                  <a:lnTo>
                    <a:pt x="14" y="221"/>
                  </a:lnTo>
                  <a:lnTo>
                    <a:pt x="9" y="2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4" name="Freeform 50"/>
            <p:cNvSpPr>
              <a:spLocks/>
            </p:cNvSpPr>
            <p:nvPr/>
          </p:nvSpPr>
          <p:spPr bwMode="gray">
            <a:xfrm>
              <a:off x="1617663" y="3927475"/>
              <a:ext cx="2863850" cy="20638"/>
            </a:xfrm>
            <a:custGeom>
              <a:avLst/>
              <a:gdLst/>
              <a:ahLst/>
              <a:cxnLst>
                <a:cxn ang="0">
                  <a:pos x="0" y="6"/>
                </a:cxn>
                <a:cxn ang="0">
                  <a:pos x="5" y="13"/>
                </a:cxn>
                <a:cxn ang="0">
                  <a:pos x="1804" y="13"/>
                </a:cxn>
                <a:cxn ang="0">
                  <a:pos x="1804" y="0"/>
                </a:cxn>
                <a:cxn ang="0">
                  <a:pos x="5" y="0"/>
                </a:cxn>
                <a:cxn ang="0">
                  <a:pos x="10" y="6"/>
                </a:cxn>
                <a:cxn ang="0">
                  <a:pos x="0" y="6"/>
                </a:cxn>
                <a:cxn ang="0">
                  <a:pos x="0" y="13"/>
                </a:cxn>
                <a:cxn ang="0">
                  <a:pos x="5" y="13"/>
                </a:cxn>
                <a:cxn ang="0">
                  <a:pos x="0" y="6"/>
                </a:cxn>
              </a:cxnLst>
              <a:rect l="0" t="0" r="r" b="b"/>
              <a:pathLst>
                <a:path w="1804" h="13">
                  <a:moveTo>
                    <a:pt x="0" y="6"/>
                  </a:moveTo>
                  <a:lnTo>
                    <a:pt x="5" y="13"/>
                  </a:lnTo>
                  <a:lnTo>
                    <a:pt x="1804" y="13"/>
                  </a:lnTo>
                  <a:lnTo>
                    <a:pt x="1804" y="0"/>
                  </a:lnTo>
                  <a:lnTo>
                    <a:pt x="5" y="0"/>
                  </a:lnTo>
                  <a:lnTo>
                    <a:pt x="10" y="6"/>
                  </a:lnTo>
                  <a:lnTo>
                    <a:pt x="0" y="6"/>
                  </a:lnTo>
                  <a:lnTo>
                    <a:pt x="0" y="13"/>
                  </a:lnTo>
                  <a:lnTo>
                    <a:pt x="5" y="13"/>
                  </a:lnTo>
                  <a:lnTo>
                    <a:pt x="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5" name="Freeform 51"/>
            <p:cNvSpPr>
              <a:spLocks/>
            </p:cNvSpPr>
            <p:nvPr/>
          </p:nvSpPr>
          <p:spPr bwMode="gray">
            <a:xfrm>
              <a:off x="1617663" y="3365500"/>
              <a:ext cx="15875" cy="571500"/>
            </a:xfrm>
            <a:custGeom>
              <a:avLst/>
              <a:gdLst/>
              <a:ahLst/>
              <a:cxnLst>
                <a:cxn ang="0">
                  <a:pos x="5" y="0"/>
                </a:cxn>
                <a:cxn ang="0">
                  <a:pos x="0" y="5"/>
                </a:cxn>
                <a:cxn ang="0">
                  <a:pos x="0" y="360"/>
                </a:cxn>
                <a:cxn ang="0">
                  <a:pos x="10" y="360"/>
                </a:cxn>
                <a:cxn ang="0">
                  <a:pos x="10" y="5"/>
                </a:cxn>
                <a:cxn ang="0">
                  <a:pos x="5" y="11"/>
                </a:cxn>
                <a:cxn ang="0">
                  <a:pos x="5" y="0"/>
                </a:cxn>
                <a:cxn ang="0">
                  <a:pos x="0" y="0"/>
                </a:cxn>
                <a:cxn ang="0">
                  <a:pos x="0" y="5"/>
                </a:cxn>
                <a:cxn ang="0">
                  <a:pos x="5" y="0"/>
                </a:cxn>
              </a:cxnLst>
              <a:rect l="0" t="0" r="r" b="b"/>
              <a:pathLst>
                <a:path w="10" h="360">
                  <a:moveTo>
                    <a:pt x="5" y="0"/>
                  </a:moveTo>
                  <a:lnTo>
                    <a:pt x="0" y="5"/>
                  </a:lnTo>
                  <a:lnTo>
                    <a:pt x="0" y="360"/>
                  </a:lnTo>
                  <a:lnTo>
                    <a:pt x="10" y="360"/>
                  </a:lnTo>
                  <a:lnTo>
                    <a:pt x="10" y="5"/>
                  </a:lnTo>
                  <a:lnTo>
                    <a:pt x="5" y="11"/>
                  </a:lnTo>
                  <a:lnTo>
                    <a:pt x="5" y="0"/>
                  </a:lnTo>
                  <a:lnTo>
                    <a:pt x="0" y="0"/>
                  </a:lnTo>
                  <a:lnTo>
                    <a:pt x="0" y="5"/>
                  </a:lnTo>
                  <a:lnTo>
                    <a:pt x="5"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6" name="Freeform 52"/>
            <p:cNvSpPr>
              <a:spLocks/>
            </p:cNvSpPr>
            <p:nvPr/>
          </p:nvSpPr>
          <p:spPr bwMode="gray">
            <a:xfrm>
              <a:off x="1625600" y="2451100"/>
              <a:ext cx="2852738" cy="434975"/>
            </a:xfrm>
            <a:custGeom>
              <a:avLst/>
              <a:gdLst/>
              <a:ahLst/>
              <a:cxnLst>
                <a:cxn ang="0">
                  <a:pos x="0" y="274"/>
                </a:cxn>
                <a:cxn ang="0">
                  <a:pos x="1661" y="274"/>
                </a:cxn>
                <a:cxn ang="0">
                  <a:pos x="1676" y="272"/>
                </a:cxn>
                <a:cxn ang="0">
                  <a:pos x="1688" y="270"/>
                </a:cxn>
                <a:cxn ang="0">
                  <a:pos x="1701" y="266"/>
                </a:cxn>
                <a:cxn ang="0">
                  <a:pos x="1713" y="263"/>
                </a:cxn>
                <a:cxn ang="0">
                  <a:pos x="1726" y="258"/>
                </a:cxn>
                <a:cxn ang="0">
                  <a:pos x="1736" y="250"/>
                </a:cxn>
                <a:cxn ang="0">
                  <a:pos x="1747" y="243"/>
                </a:cxn>
                <a:cxn ang="0">
                  <a:pos x="1756" y="234"/>
                </a:cxn>
                <a:cxn ang="0">
                  <a:pos x="1765" y="224"/>
                </a:cxn>
                <a:cxn ang="0">
                  <a:pos x="1774" y="215"/>
                </a:cxn>
                <a:cxn ang="0">
                  <a:pos x="1781" y="202"/>
                </a:cxn>
                <a:cxn ang="0">
                  <a:pos x="1786" y="192"/>
                </a:cxn>
                <a:cxn ang="0">
                  <a:pos x="1790" y="179"/>
                </a:cxn>
                <a:cxn ang="0">
                  <a:pos x="1793" y="167"/>
                </a:cxn>
                <a:cxn ang="0">
                  <a:pos x="1795" y="153"/>
                </a:cxn>
                <a:cxn ang="0">
                  <a:pos x="1797" y="140"/>
                </a:cxn>
                <a:cxn ang="0">
                  <a:pos x="1797" y="0"/>
                </a:cxn>
                <a:cxn ang="0">
                  <a:pos x="0" y="0"/>
                </a:cxn>
                <a:cxn ang="0">
                  <a:pos x="0" y="274"/>
                </a:cxn>
              </a:cxnLst>
              <a:rect l="0" t="0" r="r" b="b"/>
              <a:pathLst>
                <a:path w="1797" h="274">
                  <a:moveTo>
                    <a:pt x="0" y="274"/>
                  </a:moveTo>
                  <a:lnTo>
                    <a:pt x="1661" y="274"/>
                  </a:lnTo>
                  <a:lnTo>
                    <a:pt x="1676" y="272"/>
                  </a:lnTo>
                  <a:lnTo>
                    <a:pt x="1688" y="270"/>
                  </a:lnTo>
                  <a:lnTo>
                    <a:pt x="1701" y="266"/>
                  </a:lnTo>
                  <a:lnTo>
                    <a:pt x="1713" y="263"/>
                  </a:lnTo>
                  <a:lnTo>
                    <a:pt x="1726" y="258"/>
                  </a:lnTo>
                  <a:lnTo>
                    <a:pt x="1736" y="250"/>
                  </a:lnTo>
                  <a:lnTo>
                    <a:pt x="1747" y="243"/>
                  </a:lnTo>
                  <a:lnTo>
                    <a:pt x="1756" y="234"/>
                  </a:lnTo>
                  <a:lnTo>
                    <a:pt x="1765" y="224"/>
                  </a:lnTo>
                  <a:lnTo>
                    <a:pt x="1774" y="215"/>
                  </a:lnTo>
                  <a:lnTo>
                    <a:pt x="1781" y="202"/>
                  </a:lnTo>
                  <a:lnTo>
                    <a:pt x="1786" y="192"/>
                  </a:lnTo>
                  <a:lnTo>
                    <a:pt x="1790" y="179"/>
                  </a:lnTo>
                  <a:lnTo>
                    <a:pt x="1793" y="167"/>
                  </a:lnTo>
                  <a:lnTo>
                    <a:pt x="1795" y="153"/>
                  </a:lnTo>
                  <a:lnTo>
                    <a:pt x="1797" y="140"/>
                  </a:lnTo>
                  <a:lnTo>
                    <a:pt x="1797" y="0"/>
                  </a:lnTo>
                  <a:lnTo>
                    <a:pt x="0" y="0"/>
                  </a:lnTo>
                  <a:lnTo>
                    <a:pt x="0" y="274"/>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7" name="Rectangle 53"/>
            <p:cNvSpPr>
              <a:spLocks noChangeArrowheads="1"/>
            </p:cNvSpPr>
            <p:nvPr/>
          </p:nvSpPr>
          <p:spPr bwMode="gray">
            <a:xfrm>
              <a:off x="1625600" y="2876550"/>
              <a:ext cx="2636838" cy="1746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8" name="Freeform 54"/>
            <p:cNvSpPr>
              <a:spLocks/>
            </p:cNvSpPr>
            <p:nvPr/>
          </p:nvSpPr>
          <p:spPr bwMode="gray">
            <a:xfrm>
              <a:off x="4262438" y="2673350"/>
              <a:ext cx="223838" cy="220663"/>
            </a:xfrm>
            <a:custGeom>
              <a:avLst/>
              <a:gdLst/>
              <a:ahLst/>
              <a:cxnLst>
                <a:cxn ang="0">
                  <a:pos x="130" y="0"/>
                </a:cxn>
                <a:cxn ang="0">
                  <a:pos x="129" y="13"/>
                </a:cxn>
                <a:cxn ang="0">
                  <a:pos x="127" y="25"/>
                </a:cxn>
                <a:cxn ang="0">
                  <a:pos x="123" y="38"/>
                </a:cxn>
                <a:cxn ang="0">
                  <a:pos x="120" y="50"/>
                </a:cxn>
                <a:cxn ang="0">
                  <a:pos x="114" y="61"/>
                </a:cxn>
                <a:cxn ang="0">
                  <a:pos x="107" y="71"/>
                </a:cxn>
                <a:cxn ang="0">
                  <a:pos x="100" y="80"/>
                </a:cxn>
                <a:cxn ang="0">
                  <a:pos x="91" y="91"/>
                </a:cxn>
                <a:cxn ang="0">
                  <a:pos x="82" y="98"/>
                </a:cxn>
                <a:cxn ang="0">
                  <a:pos x="72" y="105"/>
                </a:cxn>
                <a:cxn ang="0">
                  <a:pos x="61" y="112"/>
                </a:cxn>
                <a:cxn ang="0">
                  <a:pos x="50" y="118"/>
                </a:cxn>
                <a:cxn ang="0">
                  <a:pos x="38" y="121"/>
                </a:cxn>
                <a:cxn ang="0">
                  <a:pos x="25" y="125"/>
                </a:cxn>
                <a:cxn ang="0">
                  <a:pos x="13" y="126"/>
                </a:cxn>
                <a:cxn ang="0">
                  <a:pos x="0" y="128"/>
                </a:cxn>
                <a:cxn ang="0">
                  <a:pos x="0" y="139"/>
                </a:cxn>
                <a:cxn ang="0">
                  <a:pos x="15" y="139"/>
                </a:cxn>
                <a:cxn ang="0">
                  <a:pos x="29" y="135"/>
                </a:cxn>
                <a:cxn ang="0">
                  <a:pos x="41" y="132"/>
                </a:cxn>
                <a:cxn ang="0">
                  <a:pos x="54" y="128"/>
                </a:cxn>
                <a:cxn ang="0">
                  <a:pos x="66" y="123"/>
                </a:cxn>
                <a:cxn ang="0">
                  <a:pos x="79" y="116"/>
                </a:cxn>
                <a:cxn ang="0">
                  <a:pos x="90" y="107"/>
                </a:cxn>
                <a:cxn ang="0">
                  <a:pos x="100" y="98"/>
                </a:cxn>
                <a:cxn ang="0">
                  <a:pos x="109" y="87"/>
                </a:cxn>
                <a:cxn ang="0">
                  <a:pos x="116" y="77"/>
                </a:cxn>
                <a:cxn ang="0">
                  <a:pos x="123" y="66"/>
                </a:cxn>
                <a:cxn ang="0">
                  <a:pos x="130" y="54"/>
                </a:cxn>
                <a:cxn ang="0">
                  <a:pos x="134" y="41"/>
                </a:cxn>
                <a:cxn ang="0">
                  <a:pos x="138" y="27"/>
                </a:cxn>
                <a:cxn ang="0">
                  <a:pos x="141" y="14"/>
                </a:cxn>
                <a:cxn ang="0">
                  <a:pos x="141" y="0"/>
                </a:cxn>
                <a:cxn ang="0">
                  <a:pos x="130" y="0"/>
                </a:cxn>
              </a:cxnLst>
              <a:rect l="0" t="0" r="r" b="b"/>
              <a:pathLst>
                <a:path w="141" h="139">
                  <a:moveTo>
                    <a:pt x="130" y="0"/>
                  </a:moveTo>
                  <a:lnTo>
                    <a:pt x="129" y="13"/>
                  </a:lnTo>
                  <a:lnTo>
                    <a:pt x="127" y="25"/>
                  </a:lnTo>
                  <a:lnTo>
                    <a:pt x="123" y="38"/>
                  </a:lnTo>
                  <a:lnTo>
                    <a:pt x="120" y="50"/>
                  </a:lnTo>
                  <a:lnTo>
                    <a:pt x="114" y="61"/>
                  </a:lnTo>
                  <a:lnTo>
                    <a:pt x="107" y="71"/>
                  </a:lnTo>
                  <a:lnTo>
                    <a:pt x="100" y="80"/>
                  </a:lnTo>
                  <a:lnTo>
                    <a:pt x="91" y="91"/>
                  </a:lnTo>
                  <a:lnTo>
                    <a:pt x="82" y="98"/>
                  </a:lnTo>
                  <a:lnTo>
                    <a:pt x="72" y="105"/>
                  </a:lnTo>
                  <a:lnTo>
                    <a:pt x="61" y="112"/>
                  </a:lnTo>
                  <a:lnTo>
                    <a:pt x="50" y="118"/>
                  </a:lnTo>
                  <a:lnTo>
                    <a:pt x="38" y="121"/>
                  </a:lnTo>
                  <a:lnTo>
                    <a:pt x="25" y="125"/>
                  </a:lnTo>
                  <a:lnTo>
                    <a:pt x="13" y="126"/>
                  </a:lnTo>
                  <a:lnTo>
                    <a:pt x="0" y="128"/>
                  </a:lnTo>
                  <a:lnTo>
                    <a:pt x="0" y="139"/>
                  </a:lnTo>
                  <a:lnTo>
                    <a:pt x="15" y="139"/>
                  </a:lnTo>
                  <a:lnTo>
                    <a:pt x="29" y="135"/>
                  </a:lnTo>
                  <a:lnTo>
                    <a:pt x="41" y="132"/>
                  </a:lnTo>
                  <a:lnTo>
                    <a:pt x="54" y="128"/>
                  </a:lnTo>
                  <a:lnTo>
                    <a:pt x="66" y="123"/>
                  </a:lnTo>
                  <a:lnTo>
                    <a:pt x="79" y="116"/>
                  </a:lnTo>
                  <a:lnTo>
                    <a:pt x="90" y="107"/>
                  </a:lnTo>
                  <a:lnTo>
                    <a:pt x="100" y="98"/>
                  </a:lnTo>
                  <a:lnTo>
                    <a:pt x="109" y="87"/>
                  </a:lnTo>
                  <a:lnTo>
                    <a:pt x="116" y="77"/>
                  </a:lnTo>
                  <a:lnTo>
                    <a:pt x="123" y="66"/>
                  </a:lnTo>
                  <a:lnTo>
                    <a:pt x="130" y="54"/>
                  </a:lnTo>
                  <a:lnTo>
                    <a:pt x="134" y="41"/>
                  </a:lnTo>
                  <a:lnTo>
                    <a:pt x="138" y="27"/>
                  </a:lnTo>
                  <a:lnTo>
                    <a:pt x="141" y="14"/>
                  </a:lnTo>
                  <a:lnTo>
                    <a:pt x="141" y="0"/>
                  </a:lnTo>
                  <a:lnTo>
                    <a:pt x="13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59" name="Freeform 55"/>
            <p:cNvSpPr>
              <a:spLocks/>
            </p:cNvSpPr>
            <p:nvPr/>
          </p:nvSpPr>
          <p:spPr bwMode="gray">
            <a:xfrm>
              <a:off x="4468813" y="2441575"/>
              <a:ext cx="17463" cy="231775"/>
            </a:xfrm>
            <a:custGeom>
              <a:avLst/>
              <a:gdLst/>
              <a:ahLst/>
              <a:cxnLst>
                <a:cxn ang="0">
                  <a:pos x="6" y="11"/>
                </a:cxn>
                <a:cxn ang="0">
                  <a:pos x="0" y="6"/>
                </a:cxn>
                <a:cxn ang="0">
                  <a:pos x="0" y="146"/>
                </a:cxn>
                <a:cxn ang="0">
                  <a:pos x="11" y="146"/>
                </a:cxn>
                <a:cxn ang="0">
                  <a:pos x="11" y="6"/>
                </a:cxn>
                <a:cxn ang="0">
                  <a:pos x="6" y="0"/>
                </a:cxn>
                <a:cxn ang="0">
                  <a:pos x="11" y="6"/>
                </a:cxn>
                <a:cxn ang="0">
                  <a:pos x="11" y="0"/>
                </a:cxn>
                <a:cxn ang="0">
                  <a:pos x="6" y="0"/>
                </a:cxn>
                <a:cxn ang="0">
                  <a:pos x="6" y="11"/>
                </a:cxn>
              </a:cxnLst>
              <a:rect l="0" t="0" r="r" b="b"/>
              <a:pathLst>
                <a:path w="11" h="146">
                  <a:moveTo>
                    <a:pt x="6" y="11"/>
                  </a:moveTo>
                  <a:lnTo>
                    <a:pt x="0" y="6"/>
                  </a:lnTo>
                  <a:lnTo>
                    <a:pt x="0" y="146"/>
                  </a:lnTo>
                  <a:lnTo>
                    <a:pt x="11" y="146"/>
                  </a:lnTo>
                  <a:lnTo>
                    <a:pt x="11" y="6"/>
                  </a:lnTo>
                  <a:lnTo>
                    <a:pt x="6" y="0"/>
                  </a:lnTo>
                  <a:lnTo>
                    <a:pt x="11" y="6"/>
                  </a:lnTo>
                  <a:lnTo>
                    <a:pt x="11" y="0"/>
                  </a:lnTo>
                  <a:lnTo>
                    <a:pt x="6" y="0"/>
                  </a:lnTo>
                  <a:lnTo>
                    <a:pt x="6" y="1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0" name="Freeform 56"/>
            <p:cNvSpPr>
              <a:spLocks/>
            </p:cNvSpPr>
            <p:nvPr/>
          </p:nvSpPr>
          <p:spPr bwMode="gray">
            <a:xfrm>
              <a:off x="1617663" y="2441575"/>
              <a:ext cx="2860675" cy="17463"/>
            </a:xfrm>
            <a:custGeom>
              <a:avLst/>
              <a:gdLst/>
              <a:ahLst/>
              <a:cxnLst>
                <a:cxn ang="0">
                  <a:pos x="10" y="6"/>
                </a:cxn>
                <a:cxn ang="0">
                  <a:pos x="5" y="11"/>
                </a:cxn>
                <a:cxn ang="0">
                  <a:pos x="1802" y="11"/>
                </a:cxn>
                <a:cxn ang="0">
                  <a:pos x="1802" y="0"/>
                </a:cxn>
                <a:cxn ang="0">
                  <a:pos x="5" y="0"/>
                </a:cxn>
                <a:cxn ang="0">
                  <a:pos x="0" y="6"/>
                </a:cxn>
                <a:cxn ang="0">
                  <a:pos x="5" y="0"/>
                </a:cxn>
                <a:cxn ang="0">
                  <a:pos x="0" y="0"/>
                </a:cxn>
                <a:cxn ang="0">
                  <a:pos x="0" y="6"/>
                </a:cxn>
                <a:cxn ang="0">
                  <a:pos x="10" y="6"/>
                </a:cxn>
              </a:cxnLst>
              <a:rect l="0" t="0" r="r" b="b"/>
              <a:pathLst>
                <a:path w="1802" h="11">
                  <a:moveTo>
                    <a:pt x="10" y="6"/>
                  </a:moveTo>
                  <a:lnTo>
                    <a:pt x="5" y="11"/>
                  </a:lnTo>
                  <a:lnTo>
                    <a:pt x="1802" y="11"/>
                  </a:lnTo>
                  <a:lnTo>
                    <a:pt x="1802" y="0"/>
                  </a:lnTo>
                  <a:lnTo>
                    <a:pt x="5" y="0"/>
                  </a:lnTo>
                  <a:lnTo>
                    <a:pt x="0" y="6"/>
                  </a:lnTo>
                  <a:lnTo>
                    <a:pt x="5" y="0"/>
                  </a:lnTo>
                  <a:lnTo>
                    <a:pt x="0" y="0"/>
                  </a:lnTo>
                  <a:lnTo>
                    <a:pt x="0" y="6"/>
                  </a:lnTo>
                  <a:lnTo>
                    <a:pt x="1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1" name="Freeform 57"/>
            <p:cNvSpPr>
              <a:spLocks/>
            </p:cNvSpPr>
            <p:nvPr/>
          </p:nvSpPr>
          <p:spPr bwMode="gray">
            <a:xfrm>
              <a:off x="1617663" y="2451100"/>
              <a:ext cx="15875" cy="442913"/>
            </a:xfrm>
            <a:custGeom>
              <a:avLst/>
              <a:gdLst/>
              <a:ahLst/>
              <a:cxnLst>
                <a:cxn ang="0">
                  <a:pos x="5" y="268"/>
                </a:cxn>
                <a:cxn ang="0">
                  <a:pos x="10" y="274"/>
                </a:cxn>
                <a:cxn ang="0">
                  <a:pos x="10" y="0"/>
                </a:cxn>
                <a:cxn ang="0">
                  <a:pos x="0" y="0"/>
                </a:cxn>
                <a:cxn ang="0">
                  <a:pos x="0" y="274"/>
                </a:cxn>
                <a:cxn ang="0">
                  <a:pos x="5" y="279"/>
                </a:cxn>
                <a:cxn ang="0">
                  <a:pos x="0" y="274"/>
                </a:cxn>
                <a:cxn ang="0">
                  <a:pos x="0" y="279"/>
                </a:cxn>
                <a:cxn ang="0">
                  <a:pos x="5" y="279"/>
                </a:cxn>
                <a:cxn ang="0">
                  <a:pos x="5" y="268"/>
                </a:cxn>
              </a:cxnLst>
              <a:rect l="0" t="0" r="r" b="b"/>
              <a:pathLst>
                <a:path w="10" h="279">
                  <a:moveTo>
                    <a:pt x="5" y="268"/>
                  </a:moveTo>
                  <a:lnTo>
                    <a:pt x="10" y="274"/>
                  </a:lnTo>
                  <a:lnTo>
                    <a:pt x="10" y="0"/>
                  </a:lnTo>
                  <a:lnTo>
                    <a:pt x="0" y="0"/>
                  </a:lnTo>
                  <a:lnTo>
                    <a:pt x="0" y="274"/>
                  </a:lnTo>
                  <a:lnTo>
                    <a:pt x="5" y="279"/>
                  </a:lnTo>
                  <a:lnTo>
                    <a:pt x="0" y="274"/>
                  </a:lnTo>
                  <a:lnTo>
                    <a:pt x="0" y="279"/>
                  </a:lnTo>
                  <a:lnTo>
                    <a:pt x="5" y="279"/>
                  </a:lnTo>
                  <a:lnTo>
                    <a:pt x="5" y="26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0" name="Freeform 66"/>
            <p:cNvSpPr>
              <a:spLocks/>
            </p:cNvSpPr>
            <p:nvPr/>
          </p:nvSpPr>
          <p:spPr bwMode="gray">
            <a:xfrm>
              <a:off x="1625600" y="3467100"/>
              <a:ext cx="2744788" cy="469900"/>
            </a:xfrm>
            <a:custGeom>
              <a:avLst/>
              <a:gdLst/>
              <a:ahLst/>
              <a:cxnLst>
                <a:cxn ang="0">
                  <a:pos x="0" y="0"/>
                </a:cxn>
                <a:cxn ang="0">
                  <a:pos x="1624" y="0"/>
                </a:cxn>
                <a:cxn ang="0">
                  <a:pos x="1635" y="0"/>
                </a:cxn>
                <a:cxn ang="0">
                  <a:pos x="1645" y="2"/>
                </a:cxn>
                <a:cxn ang="0">
                  <a:pos x="1656" y="6"/>
                </a:cxn>
                <a:cxn ang="0">
                  <a:pos x="1665" y="9"/>
                </a:cxn>
                <a:cxn ang="0">
                  <a:pos x="1674" y="13"/>
                </a:cxn>
                <a:cxn ang="0">
                  <a:pos x="1683" y="18"/>
                </a:cxn>
                <a:cxn ang="0">
                  <a:pos x="1690" y="23"/>
                </a:cxn>
                <a:cxn ang="0">
                  <a:pos x="1697" y="30"/>
                </a:cxn>
                <a:cxn ang="0">
                  <a:pos x="1704" y="38"/>
                </a:cxn>
                <a:cxn ang="0">
                  <a:pos x="1711" y="47"/>
                </a:cxn>
                <a:cxn ang="0">
                  <a:pos x="1715" y="54"/>
                </a:cxn>
                <a:cxn ang="0">
                  <a:pos x="1720" y="64"/>
                </a:cxn>
                <a:cxn ang="0">
                  <a:pos x="1724" y="73"/>
                </a:cxn>
                <a:cxn ang="0">
                  <a:pos x="1726" y="82"/>
                </a:cxn>
                <a:cxn ang="0">
                  <a:pos x="1727" y="93"/>
                </a:cxn>
                <a:cxn ang="0">
                  <a:pos x="1729" y="103"/>
                </a:cxn>
                <a:cxn ang="0">
                  <a:pos x="1729" y="296"/>
                </a:cxn>
                <a:cxn ang="0">
                  <a:pos x="0" y="296"/>
                </a:cxn>
                <a:cxn ang="0">
                  <a:pos x="0" y="0"/>
                </a:cxn>
              </a:cxnLst>
              <a:rect l="0" t="0" r="r" b="b"/>
              <a:pathLst>
                <a:path w="1729" h="296">
                  <a:moveTo>
                    <a:pt x="0" y="0"/>
                  </a:moveTo>
                  <a:lnTo>
                    <a:pt x="1624" y="0"/>
                  </a:lnTo>
                  <a:lnTo>
                    <a:pt x="1635" y="0"/>
                  </a:lnTo>
                  <a:lnTo>
                    <a:pt x="1645" y="2"/>
                  </a:lnTo>
                  <a:lnTo>
                    <a:pt x="1656" y="6"/>
                  </a:lnTo>
                  <a:lnTo>
                    <a:pt x="1665" y="9"/>
                  </a:lnTo>
                  <a:lnTo>
                    <a:pt x="1674" y="13"/>
                  </a:lnTo>
                  <a:lnTo>
                    <a:pt x="1683" y="18"/>
                  </a:lnTo>
                  <a:lnTo>
                    <a:pt x="1690" y="23"/>
                  </a:lnTo>
                  <a:lnTo>
                    <a:pt x="1697" y="30"/>
                  </a:lnTo>
                  <a:lnTo>
                    <a:pt x="1704" y="38"/>
                  </a:lnTo>
                  <a:lnTo>
                    <a:pt x="1711" y="47"/>
                  </a:lnTo>
                  <a:lnTo>
                    <a:pt x="1715" y="54"/>
                  </a:lnTo>
                  <a:lnTo>
                    <a:pt x="1720" y="64"/>
                  </a:lnTo>
                  <a:lnTo>
                    <a:pt x="1724" y="73"/>
                  </a:lnTo>
                  <a:lnTo>
                    <a:pt x="1726" y="82"/>
                  </a:lnTo>
                  <a:lnTo>
                    <a:pt x="1727" y="93"/>
                  </a:lnTo>
                  <a:lnTo>
                    <a:pt x="1729" y="103"/>
                  </a:lnTo>
                  <a:lnTo>
                    <a:pt x="1729" y="296"/>
                  </a:lnTo>
                  <a:lnTo>
                    <a:pt x="0" y="296"/>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1" name="Rectangle 67"/>
            <p:cNvSpPr>
              <a:spLocks noChangeArrowheads="1"/>
            </p:cNvSpPr>
            <p:nvPr/>
          </p:nvSpPr>
          <p:spPr bwMode="gray">
            <a:xfrm>
              <a:off x="1625600" y="3462338"/>
              <a:ext cx="2578100" cy="1111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2" name="Freeform 68"/>
            <p:cNvSpPr>
              <a:spLocks/>
            </p:cNvSpPr>
            <p:nvPr/>
          </p:nvSpPr>
          <p:spPr bwMode="gray">
            <a:xfrm>
              <a:off x="4203700" y="3462338"/>
              <a:ext cx="173038" cy="168275"/>
            </a:xfrm>
            <a:custGeom>
              <a:avLst/>
              <a:gdLst/>
              <a:ahLst/>
              <a:cxnLst>
                <a:cxn ang="0">
                  <a:pos x="109" y="106"/>
                </a:cxn>
                <a:cxn ang="0">
                  <a:pos x="107" y="96"/>
                </a:cxn>
                <a:cxn ang="0">
                  <a:pos x="105" y="85"/>
                </a:cxn>
                <a:cxn ang="0">
                  <a:pos x="103" y="74"/>
                </a:cxn>
                <a:cxn ang="0">
                  <a:pos x="100" y="66"/>
                </a:cxn>
                <a:cxn ang="0">
                  <a:pos x="94" y="55"/>
                </a:cxn>
                <a:cxn ang="0">
                  <a:pos x="89" y="48"/>
                </a:cxn>
                <a:cxn ang="0">
                  <a:pos x="84" y="39"/>
                </a:cxn>
                <a:cxn ang="0">
                  <a:pos x="77" y="32"/>
                </a:cxn>
                <a:cxn ang="0">
                  <a:pos x="70" y="25"/>
                </a:cxn>
                <a:cxn ang="0">
                  <a:pos x="61" y="17"/>
                </a:cxn>
                <a:cxn ang="0">
                  <a:pos x="52" y="12"/>
                </a:cxn>
                <a:cxn ang="0">
                  <a:pos x="43" y="9"/>
                </a:cxn>
                <a:cxn ang="0">
                  <a:pos x="32" y="5"/>
                </a:cxn>
                <a:cxn ang="0">
                  <a:pos x="23" y="1"/>
                </a:cxn>
                <a:cxn ang="0">
                  <a:pos x="13" y="0"/>
                </a:cxn>
                <a:cxn ang="0">
                  <a:pos x="0" y="0"/>
                </a:cxn>
                <a:cxn ang="0">
                  <a:pos x="0" y="7"/>
                </a:cxn>
                <a:cxn ang="0">
                  <a:pos x="11" y="7"/>
                </a:cxn>
                <a:cxn ang="0">
                  <a:pos x="21" y="9"/>
                </a:cxn>
                <a:cxn ang="0">
                  <a:pos x="30" y="12"/>
                </a:cxn>
                <a:cxn ang="0">
                  <a:pos x="39" y="16"/>
                </a:cxn>
                <a:cxn ang="0">
                  <a:pos x="48" y="19"/>
                </a:cxn>
                <a:cxn ang="0">
                  <a:pos x="57" y="25"/>
                </a:cxn>
                <a:cxn ang="0">
                  <a:pos x="64" y="30"/>
                </a:cxn>
                <a:cxn ang="0">
                  <a:pos x="71" y="37"/>
                </a:cxn>
                <a:cxn ang="0">
                  <a:pos x="78" y="44"/>
                </a:cxn>
                <a:cxn ang="0">
                  <a:pos x="84" y="51"/>
                </a:cxn>
                <a:cxn ang="0">
                  <a:pos x="89" y="58"/>
                </a:cxn>
                <a:cxn ang="0">
                  <a:pos x="93" y="67"/>
                </a:cxn>
                <a:cxn ang="0">
                  <a:pos x="96" y="76"/>
                </a:cxn>
                <a:cxn ang="0">
                  <a:pos x="98" y="87"/>
                </a:cxn>
                <a:cxn ang="0">
                  <a:pos x="100" y="96"/>
                </a:cxn>
                <a:cxn ang="0">
                  <a:pos x="100" y="106"/>
                </a:cxn>
                <a:cxn ang="0">
                  <a:pos x="109" y="106"/>
                </a:cxn>
              </a:cxnLst>
              <a:rect l="0" t="0" r="r" b="b"/>
              <a:pathLst>
                <a:path w="109" h="106">
                  <a:moveTo>
                    <a:pt x="109" y="106"/>
                  </a:moveTo>
                  <a:lnTo>
                    <a:pt x="107" y="96"/>
                  </a:lnTo>
                  <a:lnTo>
                    <a:pt x="105" y="85"/>
                  </a:lnTo>
                  <a:lnTo>
                    <a:pt x="103" y="74"/>
                  </a:lnTo>
                  <a:lnTo>
                    <a:pt x="100" y="66"/>
                  </a:lnTo>
                  <a:lnTo>
                    <a:pt x="94" y="55"/>
                  </a:lnTo>
                  <a:lnTo>
                    <a:pt x="89" y="48"/>
                  </a:lnTo>
                  <a:lnTo>
                    <a:pt x="84" y="39"/>
                  </a:lnTo>
                  <a:lnTo>
                    <a:pt x="77" y="32"/>
                  </a:lnTo>
                  <a:lnTo>
                    <a:pt x="70" y="25"/>
                  </a:lnTo>
                  <a:lnTo>
                    <a:pt x="61" y="17"/>
                  </a:lnTo>
                  <a:lnTo>
                    <a:pt x="52" y="12"/>
                  </a:lnTo>
                  <a:lnTo>
                    <a:pt x="43" y="9"/>
                  </a:lnTo>
                  <a:lnTo>
                    <a:pt x="32" y="5"/>
                  </a:lnTo>
                  <a:lnTo>
                    <a:pt x="23" y="1"/>
                  </a:lnTo>
                  <a:lnTo>
                    <a:pt x="13" y="0"/>
                  </a:lnTo>
                  <a:lnTo>
                    <a:pt x="0" y="0"/>
                  </a:lnTo>
                  <a:lnTo>
                    <a:pt x="0" y="7"/>
                  </a:lnTo>
                  <a:lnTo>
                    <a:pt x="11" y="7"/>
                  </a:lnTo>
                  <a:lnTo>
                    <a:pt x="21" y="9"/>
                  </a:lnTo>
                  <a:lnTo>
                    <a:pt x="30" y="12"/>
                  </a:lnTo>
                  <a:lnTo>
                    <a:pt x="39" y="16"/>
                  </a:lnTo>
                  <a:lnTo>
                    <a:pt x="48" y="19"/>
                  </a:lnTo>
                  <a:lnTo>
                    <a:pt x="57" y="25"/>
                  </a:lnTo>
                  <a:lnTo>
                    <a:pt x="64" y="30"/>
                  </a:lnTo>
                  <a:lnTo>
                    <a:pt x="71" y="37"/>
                  </a:lnTo>
                  <a:lnTo>
                    <a:pt x="78" y="44"/>
                  </a:lnTo>
                  <a:lnTo>
                    <a:pt x="84" y="51"/>
                  </a:lnTo>
                  <a:lnTo>
                    <a:pt x="89" y="58"/>
                  </a:lnTo>
                  <a:lnTo>
                    <a:pt x="93" y="67"/>
                  </a:lnTo>
                  <a:lnTo>
                    <a:pt x="96" y="76"/>
                  </a:lnTo>
                  <a:lnTo>
                    <a:pt x="98" y="87"/>
                  </a:lnTo>
                  <a:lnTo>
                    <a:pt x="100" y="96"/>
                  </a:lnTo>
                  <a:lnTo>
                    <a:pt x="100" y="106"/>
                  </a:lnTo>
                  <a:lnTo>
                    <a:pt x="109" y="10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3" name="Freeform 69"/>
            <p:cNvSpPr>
              <a:spLocks/>
            </p:cNvSpPr>
            <p:nvPr/>
          </p:nvSpPr>
          <p:spPr bwMode="gray">
            <a:xfrm>
              <a:off x="4362450" y="3630613"/>
              <a:ext cx="14288" cy="314325"/>
            </a:xfrm>
            <a:custGeom>
              <a:avLst/>
              <a:gdLst/>
              <a:ahLst/>
              <a:cxnLst>
                <a:cxn ang="0">
                  <a:pos x="5" y="198"/>
                </a:cxn>
                <a:cxn ang="0">
                  <a:pos x="9" y="193"/>
                </a:cxn>
                <a:cxn ang="0">
                  <a:pos x="9" y="0"/>
                </a:cxn>
                <a:cxn ang="0">
                  <a:pos x="0" y="0"/>
                </a:cxn>
                <a:cxn ang="0">
                  <a:pos x="0" y="193"/>
                </a:cxn>
                <a:cxn ang="0">
                  <a:pos x="5" y="189"/>
                </a:cxn>
                <a:cxn ang="0">
                  <a:pos x="5" y="198"/>
                </a:cxn>
                <a:cxn ang="0">
                  <a:pos x="9" y="198"/>
                </a:cxn>
                <a:cxn ang="0">
                  <a:pos x="9" y="193"/>
                </a:cxn>
                <a:cxn ang="0">
                  <a:pos x="5" y="198"/>
                </a:cxn>
              </a:cxnLst>
              <a:rect l="0" t="0" r="r" b="b"/>
              <a:pathLst>
                <a:path w="9" h="198">
                  <a:moveTo>
                    <a:pt x="5" y="198"/>
                  </a:moveTo>
                  <a:lnTo>
                    <a:pt x="9" y="193"/>
                  </a:lnTo>
                  <a:lnTo>
                    <a:pt x="9" y="0"/>
                  </a:lnTo>
                  <a:lnTo>
                    <a:pt x="0" y="0"/>
                  </a:lnTo>
                  <a:lnTo>
                    <a:pt x="0" y="193"/>
                  </a:lnTo>
                  <a:lnTo>
                    <a:pt x="5" y="189"/>
                  </a:lnTo>
                  <a:lnTo>
                    <a:pt x="5" y="198"/>
                  </a:lnTo>
                  <a:lnTo>
                    <a:pt x="9" y="198"/>
                  </a:lnTo>
                  <a:lnTo>
                    <a:pt x="9" y="193"/>
                  </a:lnTo>
                  <a:lnTo>
                    <a:pt x="5" y="19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4" name="Freeform 70"/>
            <p:cNvSpPr>
              <a:spLocks/>
            </p:cNvSpPr>
            <p:nvPr/>
          </p:nvSpPr>
          <p:spPr bwMode="gray">
            <a:xfrm>
              <a:off x="1619250" y="3930650"/>
              <a:ext cx="2751138" cy="14288"/>
            </a:xfrm>
            <a:custGeom>
              <a:avLst/>
              <a:gdLst/>
              <a:ahLst/>
              <a:cxnLst>
                <a:cxn ang="0">
                  <a:pos x="0" y="4"/>
                </a:cxn>
                <a:cxn ang="0">
                  <a:pos x="4" y="9"/>
                </a:cxn>
                <a:cxn ang="0">
                  <a:pos x="1733" y="9"/>
                </a:cxn>
                <a:cxn ang="0">
                  <a:pos x="1733" y="0"/>
                </a:cxn>
                <a:cxn ang="0">
                  <a:pos x="4" y="0"/>
                </a:cxn>
                <a:cxn ang="0">
                  <a:pos x="8" y="4"/>
                </a:cxn>
                <a:cxn ang="0">
                  <a:pos x="0" y="4"/>
                </a:cxn>
                <a:cxn ang="0">
                  <a:pos x="0" y="9"/>
                </a:cxn>
                <a:cxn ang="0">
                  <a:pos x="4" y="9"/>
                </a:cxn>
                <a:cxn ang="0">
                  <a:pos x="0" y="4"/>
                </a:cxn>
              </a:cxnLst>
              <a:rect l="0" t="0" r="r" b="b"/>
              <a:pathLst>
                <a:path w="1733" h="9">
                  <a:moveTo>
                    <a:pt x="0" y="4"/>
                  </a:moveTo>
                  <a:lnTo>
                    <a:pt x="4" y="9"/>
                  </a:lnTo>
                  <a:lnTo>
                    <a:pt x="1733" y="9"/>
                  </a:lnTo>
                  <a:lnTo>
                    <a:pt x="1733" y="0"/>
                  </a:lnTo>
                  <a:lnTo>
                    <a:pt x="4" y="0"/>
                  </a:lnTo>
                  <a:lnTo>
                    <a:pt x="8" y="4"/>
                  </a:lnTo>
                  <a:lnTo>
                    <a:pt x="0" y="4"/>
                  </a:lnTo>
                  <a:lnTo>
                    <a:pt x="0" y="9"/>
                  </a:lnTo>
                  <a:lnTo>
                    <a:pt x="4" y="9"/>
                  </a:lnTo>
                  <a:lnTo>
                    <a:pt x="0"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5" name="Freeform 71"/>
            <p:cNvSpPr>
              <a:spLocks/>
            </p:cNvSpPr>
            <p:nvPr/>
          </p:nvSpPr>
          <p:spPr bwMode="gray">
            <a:xfrm>
              <a:off x="1619250" y="3462338"/>
              <a:ext cx="12700" cy="474663"/>
            </a:xfrm>
            <a:custGeom>
              <a:avLst/>
              <a:gdLst/>
              <a:ahLst/>
              <a:cxnLst>
                <a:cxn ang="0">
                  <a:pos x="4" y="0"/>
                </a:cxn>
                <a:cxn ang="0">
                  <a:pos x="0" y="3"/>
                </a:cxn>
                <a:cxn ang="0">
                  <a:pos x="0" y="299"/>
                </a:cxn>
                <a:cxn ang="0">
                  <a:pos x="8" y="299"/>
                </a:cxn>
                <a:cxn ang="0">
                  <a:pos x="8" y="3"/>
                </a:cxn>
                <a:cxn ang="0">
                  <a:pos x="4" y="7"/>
                </a:cxn>
                <a:cxn ang="0">
                  <a:pos x="4" y="0"/>
                </a:cxn>
                <a:cxn ang="0">
                  <a:pos x="0" y="0"/>
                </a:cxn>
                <a:cxn ang="0">
                  <a:pos x="0" y="3"/>
                </a:cxn>
                <a:cxn ang="0">
                  <a:pos x="4" y="0"/>
                </a:cxn>
              </a:cxnLst>
              <a:rect l="0" t="0" r="r" b="b"/>
              <a:pathLst>
                <a:path w="8" h="299">
                  <a:moveTo>
                    <a:pt x="4" y="0"/>
                  </a:moveTo>
                  <a:lnTo>
                    <a:pt x="0" y="3"/>
                  </a:lnTo>
                  <a:lnTo>
                    <a:pt x="0" y="299"/>
                  </a:lnTo>
                  <a:lnTo>
                    <a:pt x="8" y="299"/>
                  </a:lnTo>
                  <a:lnTo>
                    <a:pt x="8" y="3"/>
                  </a:lnTo>
                  <a:lnTo>
                    <a:pt x="4" y="7"/>
                  </a:lnTo>
                  <a:lnTo>
                    <a:pt x="4" y="0"/>
                  </a:lnTo>
                  <a:lnTo>
                    <a:pt x="0" y="0"/>
                  </a:lnTo>
                  <a:lnTo>
                    <a:pt x="0" y="3"/>
                  </a:lnTo>
                  <a:lnTo>
                    <a:pt x="4"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6" name="Freeform 72"/>
            <p:cNvSpPr>
              <a:spLocks/>
            </p:cNvSpPr>
            <p:nvPr/>
          </p:nvSpPr>
          <p:spPr bwMode="gray">
            <a:xfrm>
              <a:off x="1625600" y="2451100"/>
              <a:ext cx="2744788" cy="341313"/>
            </a:xfrm>
            <a:custGeom>
              <a:avLst/>
              <a:gdLst/>
              <a:ahLst/>
              <a:cxnLst>
                <a:cxn ang="0">
                  <a:pos x="0" y="215"/>
                </a:cxn>
                <a:cxn ang="0">
                  <a:pos x="1624" y="215"/>
                </a:cxn>
                <a:cxn ang="0">
                  <a:pos x="1635" y="213"/>
                </a:cxn>
                <a:cxn ang="0">
                  <a:pos x="1645" y="211"/>
                </a:cxn>
                <a:cxn ang="0">
                  <a:pos x="1656" y="210"/>
                </a:cxn>
                <a:cxn ang="0">
                  <a:pos x="1665" y="206"/>
                </a:cxn>
                <a:cxn ang="0">
                  <a:pos x="1674" y="201"/>
                </a:cxn>
                <a:cxn ang="0">
                  <a:pos x="1683" y="197"/>
                </a:cxn>
                <a:cxn ang="0">
                  <a:pos x="1690" y="190"/>
                </a:cxn>
                <a:cxn ang="0">
                  <a:pos x="1697" y="183"/>
                </a:cxn>
                <a:cxn ang="0">
                  <a:pos x="1704" y="176"/>
                </a:cxn>
                <a:cxn ang="0">
                  <a:pos x="1711" y="169"/>
                </a:cxn>
                <a:cxn ang="0">
                  <a:pos x="1715" y="160"/>
                </a:cxn>
                <a:cxn ang="0">
                  <a:pos x="1720" y="151"/>
                </a:cxn>
                <a:cxn ang="0">
                  <a:pos x="1724" y="142"/>
                </a:cxn>
                <a:cxn ang="0">
                  <a:pos x="1726" y="131"/>
                </a:cxn>
                <a:cxn ang="0">
                  <a:pos x="1727" y="121"/>
                </a:cxn>
                <a:cxn ang="0">
                  <a:pos x="1729" y="110"/>
                </a:cxn>
                <a:cxn ang="0">
                  <a:pos x="1729" y="0"/>
                </a:cxn>
                <a:cxn ang="0">
                  <a:pos x="0" y="0"/>
                </a:cxn>
                <a:cxn ang="0">
                  <a:pos x="0" y="215"/>
                </a:cxn>
              </a:cxnLst>
              <a:rect l="0" t="0" r="r" b="b"/>
              <a:pathLst>
                <a:path w="1729" h="215">
                  <a:moveTo>
                    <a:pt x="0" y="215"/>
                  </a:moveTo>
                  <a:lnTo>
                    <a:pt x="1624" y="215"/>
                  </a:lnTo>
                  <a:lnTo>
                    <a:pt x="1635" y="213"/>
                  </a:lnTo>
                  <a:lnTo>
                    <a:pt x="1645" y="211"/>
                  </a:lnTo>
                  <a:lnTo>
                    <a:pt x="1656" y="210"/>
                  </a:lnTo>
                  <a:lnTo>
                    <a:pt x="1665" y="206"/>
                  </a:lnTo>
                  <a:lnTo>
                    <a:pt x="1674" y="201"/>
                  </a:lnTo>
                  <a:lnTo>
                    <a:pt x="1683" y="197"/>
                  </a:lnTo>
                  <a:lnTo>
                    <a:pt x="1690" y="190"/>
                  </a:lnTo>
                  <a:lnTo>
                    <a:pt x="1697" y="183"/>
                  </a:lnTo>
                  <a:lnTo>
                    <a:pt x="1704" y="176"/>
                  </a:lnTo>
                  <a:lnTo>
                    <a:pt x="1711" y="169"/>
                  </a:lnTo>
                  <a:lnTo>
                    <a:pt x="1715" y="160"/>
                  </a:lnTo>
                  <a:lnTo>
                    <a:pt x="1720" y="151"/>
                  </a:lnTo>
                  <a:lnTo>
                    <a:pt x="1724" y="142"/>
                  </a:lnTo>
                  <a:lnTo>
                    <a:pt x="1726" y="131"/>
                  </a:lnTo>
                  <a:lnTo>
                    <a:pt x="1727" y="121"/>
                  </a:lnTo>
                  <a:lnTo>
                    <a:pt x="1729" y="110"/>
                  </a:lnTo>
                  <a:lnTo>
                    <a:pt x="1729" y="0"/>
                  </a:lnTo>
                  <a:lnTo>
                    <a:pt x="0" y="0"/>
                  </a:lnTo>
                  <a:lnTo>
                    <a:pt x="0" y="215"/>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7" name="Rectangle 73"/>
            <p:cNvSpPr>
              <a:spLocks noChangeArrowheads="1"/>
            </p:cNvSpPr>
            <p:nvPr/>
          </p:nvSpPr>
          <p:spPr bwMode="gray">
            <a:xfrm>
              <a:off x="1625600" y="2784475"/>
              <a:ext cx="2578100" cy="127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8" name="Freeform 74"/>
            <p:cNvSpPr>
              <a:spLocks/>
            </p:cNvSpPr>
            <p:nvPr/>
          </p:nvSpPr>
          <p:spPr bwMode="gray">
            <a:xfrm>
              <a:off x="4203700" y="2625725"/>
              <a:ext cx="173038" cy="171450"/>
            </a:xfrm>
            <a:custGeom>
              <a:avLst/>
              <a:gdLst/>
              <a:ahLst/>
              <a:cxnLst>
                <a:cxn ang="0">
                  <a:pos x="100" y="0"/>
                </a:cxn>
                <a:cxn ang="0">
                  <a:pos x="100" y="11"/>
                </a:cxn>
                <a:cxn ang="0">
                  <a:pos x="98" y="21"/>
                </a:cxn>
                <a:cxn ang="0">
                  <a:pos x="96" y="30"/>
                </a:cxn>
                <a:cxn ang="0">
                  <a:pos x="93" y="39"/>
                </a:cxn>
                <a:cxn ang="0">
                  <a:pos x="89" y="48"/>
                </a:cxn>
                <a:cxn ang="0">
                  <a:pos x="84" y="57"/>
                </a:cxn>
                <a:cxn ang="0">
                  <a:pos x="78" y="64"/>
                </a:cxn>
                <a:cxn ang="0">
                  <a:pos x="71" y="71"/>
                </a:cxn>
                <a:cxn ang="0">
                  <a:pos x="64" y="78"/>
                </a:cxn>
                <a:cxn ang="0">
                  <a:pos x="57" y="84"/>
                </a:cxn>
                <a:cxn ang="0">
                  <a:pos x="48" y="89"/>
                </a:cxn>
                <a:cxn ang="0">
                  <a:pos x="39" y="92"/>
                </a:cxn>
                <a:cxn ang="0">
                  <a:pos x="30" y="96"/>
                </a:cxn>
                <a:cxn ang="0">
                  <a:pos x="21" y="98"/>
                </a:cxn>
                <a:cxn ang="0">
                  <a:pos x="11" y="100"/>
                </a:cxn>
                <a:cxn ang="0">
                  <a:pos x="0" y="100"/>
                </a:cxn>
                <a:cxn ang="0">
                  <a:pos x="0" y="108"/>
                </a:cxn>
                <a:cxn ang="0">
                  <a:pos x="13" y="107"/>
                </a:cxn>
                <a:cxn ang="0">
                  <a:pos x="23" y="105"/>
                </a:cxn>
                <a:cxn ang="0">
                  <a:pos x="32" y="103"/>
                </a:cxn>
                <a:cxn ang="0">
                  <a:pos x="43" y="100"/>
                </a:cxn>
                <a:cxn ang="0">
                  <a:pos x="52" y="94"/>
                </a:cxn>
                <a:cxn ang="0">
                  <a:pos x="61" y="89"/>
                </a:cxn>
                <a:cxn ang="0">
                  <a:pos x="70" y="84"/>
                </a:cxn>
                <a:cxn ang="0">
                  <a:pos x="77" y="76"/>
                </a:cxn>
                <a:cxn ang="0">
                  <a:pos x="84" y="69"/>
                </a:cxn>
                <a:cxn ang="0">
                  <a:pos x="89" y="60"/>
                </a:cxn>
                <a:cxn ang="0">
                  <a:pos x="94" y="51"/>
                </a:cxn>
                <a:cxn ang="0">
                  <a:pos x="100" y="43"/>
                </a:cxn>
                <a:cxn ang="0">
                  <a:pos x="103" y="32"/>
                </a:cxn>
                <a:cxn ang="0">
                  <a:pos x="105" y="23"/>
                </a:cxn>
                <a:cxn ang="0">
                  <a:pos x="107" y="12"/>
                </a:cxn>
                <a:cxn ang="0">
                  <a:pos x="109" y="0"/>
                </a:cxn>
                <a:cxn ang="0">
                  <a:pos x="100" y="0"/>
                </a:cxn>
              </a:cxnLst>
              <a:rect l="0" t="0" r="r" b="b"/>
              <a:pathLst>
                <a:path w="109" h="108">
                  <a:moveTo>
                    <a:pt x="100" y="0"/>
                  </a:moveTo>
                  <a:lnTo>
                    <a:pt x="100" y="11"/>
                  </a:lnTo>
                  <a:lnTo>
                    <a:pt x="98" y="21"/>
                  </a:lnTo>
                  <a:lnTo>
                    <a:pt x="96" y="30"/>
                  </a:lnTo>
                  <a:lnTo>
                    <a:pt x="93" y="39"/>
                  </a:lnTo>
                  <a:lnTo>
                    <a:pt x="89" y="48"/>
                  </a:lnTo>
                  <a:lnTo>
                    <a:pt x="84" y="57"/>
                  </a:lnTo>
                  <a:lnTo>
                    <a:pt x="78" y="64"/>
                  </a:lnTo>
                  <a:lnTo>
                    <a:pt x="71" y="71"/>
                  </a:lnTo>
                  <a:lnTo>
                    <a:pt x="64" y="78"/>
                  </a:lnTo>
                  <a:lnTo>
                    <a:pt x="57" y="84"/>
                  </a:lnTo>
                  <a:lnTo>
                    <a:pt x="48" y="89"/>
                  </a:lnTo>
                  <a:lnTo>
                    <a:pt x="39" y="92"/>
                  </a:lnTo>
                  <a:lnTo>
                    <a:pt x="30" y="96"/>
                  </a:lnTo>
                  <a:lnTo>
                    <a:pt x="21" y="98"/>
                  </a:lnTo>
                  <a:lnTo>
                    <a:pt x="11" y="100"/>
                  </a:lnTo>
                  <a:lnTo>
                    <a:pt x="0" y="100"/>
                  </a:lnTo>
                  <a:lnTo>
                    <a:pt x="0" y="108"/>
                  </a:lnTo>
                  <a:lnTo>
                    <a:pt x="13" y="107"/>
                  </a:lnTo>
                  <a:lnTo>
                    <a:pt x="23" y="105"/>
                  </a:lnTo>
                  <a:lnTo>
                    <a:pt x="32" y="103"/>
                  </a:lnTo>
                  <a:lnTo>
                    <a:pt x="43" y="100"/>
                  </a:lnTo>
                  <a:lnTo>
                    <a:pt x="52" y="94"/>
                  </a:lnTo>
                  <a:lnTo>
                    <a:pt x="61" y="89"/>
                  </a:lnTo>
                  <a:lnTo>
                    <a:pt x="70" y="84"/>
                  </a:lnTo>
                  <a:lnTo>
                    <a:pt x="77" y="76"/>
                  </a:lnTo>
                  <a:lnTo>
                    <a:pt x="84" y="69"/>
                  </a:lnTo>
                  <a:lnTo>
                    <a:pt x="89" y="60"/>
                  </a:lnTo>
                  <a:lnTo>
                    <a:pt x="94" y="51"/>
                  </a:lnTo>
                  <a:lnTo>
                    <a:pt x="100" y="43"/>
                  </a:lnTo>
                  <a:lnTo>
                    <a:pt x="103" y="32"/>
                  </a:lnTo>
                  <a:lnTo>
                    <a:pt x="105" y="23"/>
                  </a:lnTo>
                  <a:lnTo>
                    <a:pt x="107" y="12"/>
                  </a:lnTo>
                  <a:lnTo>
                    <a:pt x="109" y="0"/>
                  </a:lnTo>
                  <a:lnTo>
                    <a:pt x="10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79" name="Freeform 75"/>
            <p:cNvSpPr>
              <a:spLocks/>
            </p:cNvSpPr>
            <p:nvPr/>
          </p:nvSpPr>
          <p:spPr bwMode="gray">
            <a:xfrm>
              <a:off x="4362450" y="2444750"/>
              <a:ext cx="14288" cy="180975"/>
            </a:xfrm>
            <a:custGeom>
              <a:avLst/>
              <a:gdLst/>
              <a:ahLst/>
              <a:cxnLst>
                <a:cxn ang="0">
                  <a:pos x="5" y="7"/>
                </a:cxn>
                <a:cxn ang="0">
                  <a:pos x="0" y="4"/>
                </a:cxn>
                <a:cxn ang="0">
                  <a:pos x="0" y="114"/>
                </a:cxn>
                <a:cxn ang="0">
                  <a:pos x="9" y="114"/>
                </a:cxn>
                <a:cxn ang="0">
                  <a:pos x="9" y="4"/>
                </a:cxn>
                <a:cxn ang="0">
                  <a:pos x="5" y="0"/>
                </a:cxn>
                <a:cxn ang="0">
                  <a:pos x="9" y="4"/>
                </a:cxn>
                <a:cxn ang="0">
                  <a:pos x="9" y="0"/>
                </a:cxn>
                <a:cxn ang="0">
                  <a:pos x="5" y="0"/>
                </a:cxn>
                <a:cxn ang="0">
                  <a:pos x="5" y="7"/>
                </a:cxn>
              </a:cxnLst>
              <a:rect l="0" t="0" r="r" b="b"/>
              <a:pathLst>
                <a:path w="9" h="114">
                  <a:moveTo>
                    <a:pt x="5" y="7"/>
                  </a:moveTo>
                  <a:lnTo>
                    <a:pt x="0" y="4"/>
                  </a:lnTo>
                  <a:lnTo>
                    <a:pt x="0" y="114"/>
                  </a:lnTo>
                  <a:lnTo>
                    <a:pt x="9" y="114"/>
                  </a:lnTo>
                  <a:lnTo>
                    <a:pt x="9" y="4"/>
                  </a:lnTo>
                  <a:lnTo>
                    <a:pt x="5" y="0"/>
                  </a:lnTo>
                  <a:lnTo>
                    <a:pt x="9" y="4"/>
                  </a:lnTo>
                  <a:lnTo>
                    <a:pt x="9" y="0"/>
                  </a:lnTo>
                  <a:lnTo>
                    <a:pt x="5" y="0"/>
                  </a:lnTo>
                  <a:lnTo>
                    <a:pt x="5"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0" name="Freeform 76"/>
            <p:cNvSpPr>
              <a:spLocks/>
            </p:cNvSpPr>
            <p:nvPr/>
          </p:nvSpPr>
          <p:spPr bwMode="gray">
            <a:xfrm>
              <a:off x="1619250" y="2444750"/>
              <a:ext cx="2751138" cy="11113"/>
            </a:xfrm>
            <a:custGeom>
              <a:avLst/>
              <a:gdLst/>
              <a:ahLst/>
              <a:cxnLst>
                <a:cxn ang="0">
                  <a:pos x="8" y="4"/>
                </a:cxn>
                <a:cxn ang="0">
                  <a:pos x="4" y="7"/>
                </a:cxn>
                <a:cxn ang="0">
                  <a:pos x="1733" y="7"/>
                </a:cxn>
                <a:cxn ang="0">
                  <a:pos x="1733" y="0"/>
                </a:cxn>
                <a:cxn ang="0">
                  <a:pos x="4" y="0"/>
                </a:cxn>
                <a:cxn ang="0">
                  <a:pos x="0" y="4"/>
                </a:cxn>
                <a:cxn ang="0">
                  <a:pos x="4" y="0"/>
                </a:cxn>
                <a:cxn ang="0">
                  <a:pos x="0" y="0"/>
                </a:cxn>
                <a:cxn ang="0">
                  <a:pos x="0" y="4"/>
                </a:cxn>
                <a:cxn ang="0">
                  <a:pos x="8" y="4"/>
                </a:cxn>
              </a:cxnLst>
              <a:rect l="0" t="0" r="r" b="b"/>
              <a:pathLst>
                <a:path w="1733" h="7">
                  <a:moveTo>
                    <a:pt x="8" y="4"/>
                  </a:moveTo>
                  <a:lnTo>
                    <a:pt x="4" y="7"/>
                  </a:lnTo>
                  <a:lnTo>
                    <a:pt x="1733" y="7"/>
                  </a:lnTo>
                  <a:lnTo>
                    <a:pt x="1733" y="0"/>
                  </a:lnTo>
                  <a:lnTo>
                    <a:pt x="4" y="0"/>
                  </a:lnTo>
                  <a:lnTo>
                    <a:pt x="0" y="4"/>
                  </a:lnTo>
                  <a:lnTo>
                    <a:pt x="4" y="0"/>
                  </a:lnTo>
                  <a:lnTo>
                    <a:pt x="0" y="0"/>
                  </a:lnTo>
                  <a:lnTo>
                    <a:pt x="0" y="4"/>
                  </a:lnTo>
                  <a:lnTo>
                    <a:pt x="8"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1" name="Freeform 77"/>
            <p:cNvSpPr>
              <a:spLocks/>
            </p:cNvSpPr>
            <p:nvPr/>
          </p:nvSpPr>
          <p:spPr bwMode="gray">
            <a:xfrm>
              <a:off x="1619250" y="2451100"/>
              <a:ext cx="12700" cy="346075"/>
            </a:xfrm>
            <a:custGeom>
              <a:avLst/>
              <a:gdLst/>
              <a:ahLst/>
              <a:cxnLst>
                <a:cxn ang="0">
                  <a:pos x="4" y="210"/>
                </a:cxn>
                <a:cxn ang="0">
                  <a:pos x="8" y="215"/>
                </a:cxn>
                <a:cxn ang="0">
                  <a:pos x="8" y="0"/>
                </a:cxn>
                <a:cxn ang="0">
                  <a:pos x="0" y="0"/>
                </a:cxn>
                <a:cxn ang="0">
                  <a:pos x="0" y="215"/>
                </a:cxn>
                <a:cxn ang="0">
                  <a:pos x="4" y="218"/>
                </a:cxn>
                <a:cxn ang="0">
                  <a:pos x="0" y="215"/>
                </a:cxn>
                <a:cxn ang="0">
                  <a:pos x="0" y="218"/>
                </a:cxn>
                <a:cxn ang="0">
                  <a:pos x="4" y="218"/>
                </a:cxn>
                <a:cxn ang="0">
                  <a:pos x="4" y="210"/>
                </a:cxn>
              </a:cxnLst>
              <a:rect l="0" t="0" r="r" b="b"/>
              <a:pathLst>
                <a:path w="8" h="218">
                  <a:moveTo>
                    <a:pt x="4" y="210"/>
                  </a:moveTo>
                  <a:lnTo>
                    <a:pt x="8" y="215"/>
                  </a:lnTo>
                  <a:lnTo>
                    <a:pt x="8" y="0"/>
                  </a:lnTo>
                  <a:lnTo>
                    <a:pt x="0" y="0"/>
                  </a:lnTo>
                  <a:lnTo>
                    <a:pt x="0" y="215"/>
                  </a:lnTo>
                  <a:lnTo>
                    <a:pt x="4" y="218"/>
                  </a:lnTo>
                  <a:lnTo>
                    <a:pt x="0" y="215"/>
                  </a:lnTo>
                  <a:lnTo>
                    <a:pt x="0" y="218"/>
                  </a:lnTo>
                  <a:lnTo>
                    <a:pt x="4" y="218"/>
                  </a:lnTo>
                  <a:lnTo>
                    <a:pt x="4" y="21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0" name="Freeform 86"/>
            <p:cNvSpPr>
              <a:spLocks/>
            </p:cNvSpPr>
            <p:nvPr/>
          </p:nvSpPr>
          <p:spPr bwMode="gray">
            <a:xfrm>
              <a:off x="5062538" y="3467100"/>
              <a:ext cx="1700213" cy="469900"/>
            </a:xfrm>
            <a:custGeom>
              <a:avLst/>
              <a:gdLst/>
              <a:ahLst/>
              <a:cxnLst>
                <a:cxn ang="0">
                  <a:pos x="0" y="296"/>
                </a:cxn>
                <a:cxn ang="0">
                  <a:pos x="0" y="103"/>
                </a:cxn>
                <a:cxn ang="0">
                  <a:pos x="0" y="93"/>
                </a:cxn>
                <a:cxn ang="0">
                  <a:pos x="2" y="82"/>
                </a:cxn>
                <a:cxn ang="0">
                  <a:pos x="6" y="73"/>
                </a:cxn>
                <a:cxn ang="0">
                  <a:pos x="8" y="64"/>
                </a:cxn>
                <a:cxn ang="0">
                  <a:pos x="13" y="54"/>
                </a:cxn>
                <a:cxn ang="0">
                  <a:pos x="18" y="47"/>
                </a:cxn>
                <a:cxn ang="0">
                  <a:pos x="24" y="38"/>
                </a:cxn>
                <a:cxn ang="0">
                  <a:pos x="31" y="30"/>
                </a:cxn>
                <a:cxn ang="0">
                  <a:pos x="38" y="23"/>
                </a:cxn>
                <a:cxn ang="0">
                  <a:pos x="47" y="18"/>
                </a:cxn>
                <a:cxn ang="0">
                  <a:pos x="54" y="13"/>
                </a:cxn>
                <a:cxn ang="0">
                  <a:pos x="63" y="9"/>
                </a:cxn>
                <a:cxn ang="0">
                  <a:pos x="73" y="6"/>
                </a:cxn>
                <a:cxn ang="0">
                  <a:pos x="82" y="2"/>
                </a:cxn>
                <a:cxn ang="0">
                  <a:pos x="93" y="0"/>
                </a:cxn>
                <a:cxn ang="0">
                  <a:pos x="104" y="0"/>
                </a:cxn>
                <a:cxn ang="0">
                  <a:pos x="1071" y="0"/>
                </a:cxn>
                <a:cxn ang="0">
                  <a:pos x="1071" y="296"/>
                </a:cxn>
                <a:cxn ang="0">
                  <a:pos x="0" y="296"/>
                </a:cxn>
              </a:cxnLst>
              <a:rect l="0" t="0" r="r" b="b"/>
              <a:pathLst>
                <a:path w="1071" h="296">
                  <a:moveTo>
                    <a:pt x="0" y="296"/>
                  </a:moveTo>
                  <a:lnTo>
                    <a:pt x="0" y="103"/>
                  </a:lnTo>
                  <a:lnTo>
                    <a:pt x="0" y="93"/>
                  </a:lnTo>
                  <a:lnTo>
                    <a:pt x="2" y="82"/>
                  </a:lnTo>
                  <a:lnTo>
                    <a:pt x="6" y="73"/>
                  </a:lnTo>
                  <a:lnTo>
                    <a:pt x="8" y="64"/>
                  </a:lnTo>
                  <a:lnTo>
                    <a:pt x="13" y="54"/>
                  </a:lnTo>
                  <a:lnTo>
                    <a:pt x="18" y="47"/>
                  </a:lnTo>
                  <a:lnTo>
                    <a:pt x="24" y="38"/>
                  </a:lnTo>
                  <a:lnTo>
                    <a:pt x="31" y="30"/>
                  </a:lnTo>
                  <a:lnTo>
                    <a:pt x="38" y="23"/>
                  </a:lnTo>
                  <a:lnTo>
                    <a:pt x="47" y="18"/>
                  </a:lnTo>
                  <a:lnTo>
                    <a:pt x="54" y="13"/>
                  </a:lnTo>
                  <a:lnTo>
                    <a:pt x="63" y="9"/>
                  </a:lnTo>
                  <a:lnTo>
                    <a:pt x="73" y="6"/>
                  </a:lnTo>
                  <a:lnTo>
                    <a:pt x="82" y="2"/>
                  </a:lnTo>
                  <a:lnTo>
                    <a:pt x="93" y="0"/>
                  </a:lnTo>
                  <a:lnTo>
                    <a:pt x="104" y="0"/>
                  </a:lnTo>
                  <a:lnTo>
                    <a:pt x="1071" y="0"/>
                  </a:lnTo>
                  <a:lnTo>
                    <a:pt x="1071" y="296"/>
                  </a:lnTo>
                  <a:lnTo>
                    <a:pt x="0" y="29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1" name="Rectangle 87"/>
            <p:cNvSpPr>
              <a:spLocks noChangeArrowheads="1"/>
            </p:cNvSpPr>
            <p:nvPr/>
          </p:nvSpPr>
          <p:spPr bwMode="gray">
            <a:xfrm>
              <a:off x="5057775" y="3630613"/>
              <a:ext cx="11113" cy="3063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2" name="Freeform 88"/>
            <p:cNvSpPr>
              <a:spLocks/>
            </p:cNvSpPr>
            <p:nvPr/>
          </p:nvSpPr>
          <p:spPr bwMode="gray">
            <a:xfrm>
              <a:off x="5057775" y="3462338"/>
              <a:ext cx="169863" cy="168275"/>
            </a:xfrm>
            <a:custGeom>
              <a:avLst/>
              <a:gdLst/>
              <a:ahLst/>
              <a:cxnLst>
                <a:cxn ang="0">
                  <a:pos x="107" y="0"/>
                </a:cxn>
                <a:cxn ang="0">
                  <a:pos x="96" y="0"/>
                </a:cxn>
                <a:cxn ang="0">
                  <a:pos x="85" y="1"/>
                </a:cxn>
                <a:cxn ang="0">
                  <a:pos x="75" y="5"/>
                </a:cxn>
                <a:cxn ang="0">
                  <a:pos x="66" y="9"/>
                </a:cxn>
                <a:cxn ang="0">
                  <a:pos x="55" y="12"/>
                </a:cxn>
                <a:cxn ang="0">
                  <a:pos x="46" y="17"/>
                </a:cxn>
                <a:cxn ang="0">
                  <a:pos x="39" y="25"/>
                </a:cxn>
                <a:cxn ang="0">
                  <a:pos x="30" y="32"/>
                </a:cxn>
                <a:cxn ang="0">
                  <a:pos x="25" y="39"/>
                </a:cxn>
                <a:cxn ang="0">
                  <a:pos x="18" y="48"/>
                </a:cxn>
                <a:cxn ang="0">
                  <a:pos x="12" y="55"/>
                </a:cxn>
                <a:cxn ang="0">
                  <a:pos x="9" y="66"/>
                </a:cxn>
                <a:cxn ang="0">
                  <a:pos x="5" y="74"/>
                </a:cxn>
                <a:cxn ang="0">
                  <a:pos x="2" y="85"/>
                </a:cxn>
                <a:cxn ang="0">
                  <a:pos x="0" y="96"/>
                </a:cxn>
                <a:cxn ang="0">
                  <a:pos x="0" y="106"/>
                </a:cxn>
                <a:cxn ang="0">
                  <a:pos x="7" y="106"/>
                </a:cxn>
                <a:cxn ang="0">
                  <a:pos x="7" y="96"/>
                </a:cxn>
                <a:cxn ang="0">
                  <a:pos x="9" y="87"/>
                </a:cxn>
                <a:cxn ang="0">
                  <a:pos x="12" y="76"/>
                </a:cxn>
                <a:cxn ang="0">
                  <a:pos x="14" y="67"/>
                </a:cxn>
                <a:cxn ang="0">
                  <a:pos x="19" y="58"/>
                </a:cxn>
                <a:cxn ang="0">
                  <a:pos x="25" y="51"/>
                </a:cxn>
                <a:cxn ang="0">
                  <a:pos x="30" y="44"/>
                </a:cxn>
                <a:cxn ang="0">
                  <a:pos x="35" y="37"/>
                </a:cxn>
                <a:cxn ang="0">
                  <a:pos x="43" y="30"/>
                </a:cxn>
                <a:cxn ang="0">
                  <a:pos x="52" y="25"/>
                </a:cxn>
                <a:cxn ang="0">
                  <a:pos x="59" y="19"/>
                </a:cxn>
                <a:cxn ang="0">
                  <a:pos x="68" y="16"/>
                </a:cxn>
                <a:cxn ang="0">
                  <a:pos x="76" y="12"/>
                </a:cxn>
                <a:cxn ang="0">
                  <a:pos x="87" y="9"/>
                </a:cxn>
                <a:cxn ang="0">
                  <a:pos x="96" y="7"/>
                </a:cxn>
                <a:cxn ang="0">
                  <a:pos x="107" y="7"/>
                </a:cxn>
                <a:cxn ang="0">
                  <a:pos x="107" y="0"/>
                </a:cxn>
              </a:cxnLst>
              <a:rect l="0" t="0" r="r" b="b"/>
              <a:pathLst>
                <a:path w="107" h="106">
                  <a:moveTo>
                    <a:pt x="107" y="0"/>
                  </a:moveTo>
                  <a:lnTo>
                    <a:pt x="96" y="0"/>
                  </a:lnTo>
                  <a:lnTo>
                    <a:pt x="85" y="1"/>
                  </a:lnTo>
                  <a:lnTo>
                    <a:pt x="75" y="5"/>
                  </a:lnTo>
                  <a:lnTo>
                    <a:pt x="66" y="9"/>
                  </a:lnTo>
                  <a:lnTo>
                    <a:pt x="55" y="12"/>
                  </a:lnTo>
                  <a:lnTo>
                    <a:pt x="46" y="17"/>
                  </a:lnTo>
                  <a:lnTo>
                    <a:pt x="39" y="25"/>
                  </a:lnTo>
                  <a:lnTo>
                    <a:pt x="30" y="32"/>
                  </a:lnTo>
                  <a:lnTo>
                    <a:pt x="25" y="39"/>
                  </a:lnTo>
                  <a:lnTo>
                    <a:pt x="18" y="48"/>
                  </a:lnTo>
                  <a:lnTo>
                    <a:pt x="12" y="55"/>
                  </a:lnTo>
                  <a:lnTo>
                    <a:pt x="9" y="66"/>
                  </a:lnTo>
                  <a:lnTo>
                    <a:pt x="5" y="74"/>
                  </a:lnTo>
                  <a:lnTo>
                    <a:pt x="2" y="85"/>
                  </a:lnTo>
                  <a:lnTo>
                    <a:pt x="0" y="96"/>
                  </a:lnTo>
                  <a:lnTo>
                    <a:pt x="0" y="106"/>
                  </a:lnTo>
                  <a:lnTo>
                    <a:pt x="7" y="106"/>
                  </a:lnTo>
                  <a:lnTo>
                    <a:pt x="7" y="96"/>
                  </a:lnTo>
                  <a:lnTo>
                    <a:pt x="9" y="87"/>
                  </a:lnTo>
                  <a:lnTo>
                    <a:pt x="12" y="76"/>
                  </a:lnTo>
                  <a:lnTo>
                    <a:pt x="14" y="67"/>
                  </a:lnTo>
                  <a:lnTo>
                    <a:pt x="19" y="58"/>
                  </a:lnTo>
                  <a:lnTo>
                    <a:pt x="25" y="51"/>
                  </a:lnTo>
                  <a:lnTo>
                    <a:pt x="30" y="44"/>
                  </a:lnTo>
                  <a:lnTo>
                    <a:pt x="35" y="37"/>
                  </a:lnTo>
                  <a:lnTo>
                    <a:pt x="43" y="30"/>
                  </a:lnTo>
                  <a:lnTo>
                    <a:pt x="52" y="25"/>
                  </a:lnTo>
                  <a:lnTo>
                    <a:pt x="59" y="19"/>
                  </a:lnTo>
                  <a:lnTo>
                    <a:pt x="68" y="16"/>
                  </a:lnTo>
                  <a:lnTo>
                    <a:pt x="76" y="12"/>
                  </a:lnTo>
                  <a:lnTo>
                    <a:pt x="87" y="9"/>
                  </a:lnTo>
                  <a:lnTo>
                    <a:pt x="96" y="7"/>
                  </a:lnTo>
                  <a:lnTo>
                    <a:pt x="107" y="7"/>
                  </a:lnTo>
                  <a:lnTo>
                    <a:pt x="10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3" name="Freeform 89"/>
            <p:cNvSpPr>
              <a:spLocks/>
            </p:cNvSpPr>
            <p:nvPr/>
          </p:nvSpPr>
          <p:spPr bwMode="gray">
            <a:xfrm>
              <a:off x="5227638" y="3462338"/>
              <a:ext cx="1539875" cy="11113"/>
            </a:xfrm>
            <a:custGeom>
              <a:avLst/>
              <a:gdLst/>
              <a:ahLst/>
              <a:cxnLst>
                <a:cxn ang="0">
                  <a:pos x="970" y="3"/>
                </a:cxn>
                <a:cxn ang="0">
                  <a:pos x="967" y="0"/>
                </a:cxn>
                <a:cxn ang="0">
                  <a:pos x="0" y="0"/>
                </a:cxn>
                <a:cxn ang="0">
                  <a:pos x="0" y="7"/>
                </a:cxn>
                <a:cxn ang="0">
                  <a:pos x="967" y="7"/>
                </a:cxn>
                <a:cxn ang="0">
                  <a:pos x="963" y="3"/>
                </a:cxn>
                <a:cxn ang="0">
                  <a:pos x="970" y="3"/>
                </a:cxn>
                <a:cxn ang="0">
                  <a:pos x="970" y="0"/>
                </a:cxn>
                <a:cxn ang="0">
                  <a:pos x="967" y="0"/>
                </a:cxn>
                <a:cxn ang="0">
                  <a:pos x="970" y="3"/>
                </a:cxn>
              </a:cxnLst>
              <a:rect l="0" t="0" r="r" b="b"/>
              <a:pathLst>
                <a:path w="970" h="7">
                  <a:moveTo>
                    <a:pt x="970" y="3"/>
                  </a:moveTo>
                  <a:lnTo>
                    <a:pt x="967" y="0"/>
                  </a:lnTo>
                  <a:lnTo>
                    <a:pt x="0" y="0"/>
                  </a:lnTo>
                  <a:lnTo>
                    <a:pt x="0" y="7"/>
                  </a:lnTo>
                  <a:lnTo>
                    <a:pt x="967" y="7"/>
                  </a:lnTo>
                  <a:lnTo>
                    <a:pt x="963" y="3"/>
                  </a:lnTo>
                  <a:lnTo>
                    <a:pt x="970" y="3"/>
                  </a:lnTo>
                  <a:lnTo>
                    <a:pt x="970" y="0"/>
                  </a:lnTo>
                  <a:lnTo>
                    <a:pt x="967" y="0"/>
                  </a:lnTo>
                  <a:lnTo>
                    <a:pt x="970"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4" name="Freeform 90"/>
            <p:cNvSpPr>
              <a:spLocks/>
            </p:cNvSpPr>
            <p:nvPr/>
          </p:nvSpPr>
          <p:spPr bwMode="gray">
            <a:xfrm>
              <a:off x="6756400" y="3467100"/>
              <a:ext cx="11113" cy="477838"/>
            </a:xfrm>
            <a:custGeom>
              <a:avLst/>
              <a:gdLst/>
              <a:ahLst/>
              <a:cxnLst>
                <a:cxn ang="0">
                  <a:pos x="4" y="301"/>
                </a:cxn>
                <a:cxn ang="0">
                  <a:pos x="7" y="296"/>
                </a:cxn>
                <a:cxn ang="0">
                  <a:pos x="7" y="0"/>
                </a:cxn>
                <a:cxn ang="0">
                  <a:pos x="0" y="0"/>
                </a:cxn>
                <a:cxn ang="0">
                  <a:pos x="0" y="296"/>
                </a:cxn>
                <a:cxn ang="0">
                  <a:pos x="4" y="292"/>
                </a:cxn>
                <a:cxn ang="0">
                  <a:pos x="4" y="301"/>
                </a:cxn>
                <a:cxn ang="0">
                  <a:pos x="7" y="301"/>
                </a:cxn>
                <a:cxn ang="0">
                  <a:pos x="7" y="296"/>
                </a:cxn>
                <a:cxn ang="0">
                  <a:pos x="4" y="301"/>
                </a:cxn>
              </a:cxnLst>
              <a:rect l="0" t="0" r="r" b="b"/>
              <a:pathLst>
                <a:path w="7" h="301">
                  <a:moveTo>
                    <a:pt x="4" y="301"/>
                  </a:moveTo>
                  <a:lnTo>
                    <a:pt x="7" y="296"/>
                  </a:lnTo>
                  <a:lnTo>
                    <a:pt x="7" y="0"/>
                  </a:lnTo>
                  <a:lnTo>
                    <a:pt x="0" y="0"/>
                  </a:lnTo>
                  <a:lnTo>
                    <a:pt x="0" y="296"/>
                  </a:lnTo>
                  <a:lnTo>
                    <a:pt x="4" y="292"/>
                  </a:lnTo>
                  <a:lnTo>
                    <a:pt x="4" y="301"/>
                  </a:lnTo>
                  <a:lnTo>
                    <a:pt x="7" y="301"/>
                  </a:lnTo>
                  <a:lnTo>
                    <a:pt x="7" y="296"/>
                  </a:lnTo>
                  <a:lnTo>
                    <a:pt x="4" y="30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5" name="Freeform 91"/>
            <p:cNvSpPr>
              <a:spLocks/>
            </p:cNvSpPr>
            <p:nvPr/>
          </p:nvSpPr>
          <p:spPr bwMode="gray">
            <a:xfrm>
              <a:off x="5057775" y="3930650"/>
              <a:ext cx="1704975" cy="14288"/>
            </a:xfrm>
            <a:custGeom>
              <a:avLst/>
              <a:gdLst/>
              <a:ahLst/>
              <a:cxnLst>
                <a:cxn ang="0">
                  <a:pos x="0" y="4"/>
                </a:cxn>
                <a:cxn ang="0">
                  <a:pos x="3" y="9"/>
                </a:cxn>
                <a:cxn ang="0">
                  <a:pos x="1074" y="9"/>
                </a:cxn>
                <a:cxn ang="0">
                  <a:pos x="1074" y="0"/>
                </a:cxn>
                <a:cxn ang="0">
                  <a:pos x="3" y="0"/>
                </a:cxn>
                <a:cxn ang="0">
                  <a:pos x="7" y="4"/>
                </a:cxn>
                <a:cxn ang="0">
                  <a:pos x="0" y="4"/>
                </a:cxn>
                <a:cxn ang="0">
                  <a:pos x="0" y="9"/>
                </a:cxn>
                <a:cxn ang="0">
                  <a:pos x="3" y="9"/>
                </a:cxn>
                <a:cxn ang="0">
                  <a:pos x="0" y="4"/>
                </a:cxn>
              </a:cxnLst>
              <a:rect l="0" t="0" r="r" b="b"/>
              <a:pathLst>
                <a:path w="1074" h="9">
                  <a:moveTo>
                    <a:pt x="0" y="4"/>
                  </a:moveTo>
                  <a:lnTo>
                    <a:pt x="3" y="9"/>
                  </a:lnTo>
                  <a:lnTo>
                    <a:pt x="1074" y="9"/>
                  </a:lnTo>
                  <a:lnTo>
                    <a:pt x="1074" y="0"/>
                  </a:lnTo>
                  <a:lnTo>
                    <a:pt x="3" y="0"/>
                  </a:lnTo>
                  <a:lnTo>
                    <a:pt x="7" y="4"/>
                  </a:lnTo>
                  <a:lnTo>
                    <a:pt x="0" y="4"/>
                  </a:lnTo>
                  <a:lnTo>
                    <a:pt x="0" y="9"/>
                  </a:lnTo>
                  <a:lnTo>
                    <a:pt x="3" y="9"/>
                  </a:lnTo>
                  <a:lnTo>
                    <a:pt x="0"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6" name="Freeform 92"/>
            <p:cNvSpPr>
              <a:spLocks/>
            </p:cNvSpPr>
            <p:nvPr/>
          </p:nvSpPr>
          <p:spPr bwMode="gray">
            <a:xfrm>
              <a:off x="5062538" y="2451100"/>
              <a:ext cx="1700213" cy="341313"/>
            </a:xfrm>
            <a:custGeom>
              <a:avLst/>
              <a:gdLst/>
              <a:ahLst/>
              <a:cxnLst>
                <a:cxn ang="0">
                  <a:pos x="0" y="0"/>
                </a:cxn>
                <a:cxn ang="0">
                  <a:pos x="0" y="110"/>
                </a:cxn>
                <a:cxn ang="0">
                  <a:pos x="0" y="121"/>
                </a:cxn>
                <a:cxn ang="0">
                  <a:pos x="2" y="131"/>
                </a:cxn>
                <a:cxn ang="0">
                  <a:pos x="6" y="142"/>
                </a:cxn>
                <a:cxn ang="0">
                  <a:pos x="8" y="151"/>
                </a:cxn>
                <a:cxn ang="0">
                  <a:pos x="13" y="160"/>
                </a:cxn>
                <a:cxn ang="0">
                  <a:pos x="18" y="169"/>
                </a:cxn>
                <a:cxn ang="0">
                  <a:pos x="24" y="176"/>
                </a:cxn>
                <a:cxn ang="0">
                  <a:pos x="31" y="183"/>
                </a:cxn>
                <a:cxn ang="0">
                  <a:pos x="38" y="190"/>
                </a:cxn>
                <a:cxn ang="0">
                  <a:pos x="47" y="197"/>
                </a:cxn>
                <a:cxn ang="0">
                  <a:pos x="54" y="201"/>
                </a:cxn>
                <a:cxn ang="0">
                  <a:pos x="63" y="206"/>
                </a:cxn>
                <a:cxn ang="0">
                  <a:pos x="73" y="210"/>
                </a:cxn>
                <a:cxn ang="0">
                  <a:pos x="82" y="211"/>
                </a:cxn>
                <a:cxn ang="0">
                  <a:pos x="93" y="213"/>
                </a:cxn>
                <a:cxn ang="0">
                  <a:pos x="104" y="215"/>
                </a:cxn>
                <a:cxn ang="0">
                  <a:pos x="1071" y="215"/>
                </a:cxn>
                <a:cxn ang="0">
                  <a:pos x="1071" y="0"/>
                </a:cxn>
                <a:cxn ang="0">
                  <a:pos x="0" y="0"/>
                </a:cxn>
              </a:cxnLst>
              <a:rect l="0" t="0" r="r" b="b"/>
              <a:pathLst>
                <a:path w="1071" h="215">
                  <a:moveTo>
                    <a:pt x="0" y="0"/>
                  </a:moveTo>
                  <a:lnTo>
                    <a:pt x="0" y="110"/>
                  </a:lnTo>
                  <a:lnTo>
                    <a:pt x="0" y="121"/>
                  </a:lnTo>
                  <a:lnTo>
                    <a:pt x="2" y="131"/>
                  </a:lnTo>
                  <a:lnTo>
                    <a:pt x="6" y="142"/>
                  </a:lnTo>
                  <a:lnTo>
                    <a:pt x="8" y="151"/>
                  </a:lnTo>
                  <a:lnTo>
                    <a:pt x="13" y="160"/>
                  </a:lnTo>
                  <a:lnTo>
                    <a:pt x="18" y="169"/>
                  </a:lnTo>
                  <a:lnTo>
                    <a:pt x="24" y="176"/>
                  </a:lnTo>
                  <a:lnTo>
                    <a:pt x="31" y="183"/>
                  </a:lnTo>
                  <a:lnTo>
                    <a:pt x="38" y="190"/>
                  </a:lnTo>
                  <a:lnTo>
                    <a:pt x="47" y="197"/>
                  </a:lnTo>
                  <a:lnTo>
                    <a:pt x="54" y="201"/>
                  </a:lnTo>
                  <a:lnTo>
                    <a:pt x="63" y="206"/>
                  </a:lnTo>
                  <a:lnTo>
                    <a:pt x="73" y="210"/>
                  </a:lnTo>
                  <a:lnTo>
                    <a:pt x="82" y="211"/>
                  </a:lnTo>
                  <a:lnTo>
                    <a:pt x="93" y="213"/>
                  </a:lnTo>
                  <a:lnTo>
                    <a:pt x="104" y="215"/>
                  </a:lnTo>
                  <a:lnTo>
                    <a:pt x="1071" y="215"/>
                  </a:lnTo>
                  <a:lnTo>
                    <a:pt x="1071" y="0"/>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7" name="Rectangle 93"/>
            <p:cNvSpPr>
              <a:spLocks noChangeArrowheads="1"/>
            </p:cNvSpPr>
            <p:nvPr/>
          </p:nvSpPr>
          <p:spPr bwMode="gray">
            <a:xfrm>
              <a:off x="5057775" y="2451100"/>
              <a:ext cx="11113" cy="174625"/>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8" name="Freeform 94"/>
            <p:cNvSpPr>
              <a:spLocks/>
            </p:cNvSpPr>
            <p:nvPr/>
          </p:nvSpPr>
          <p:spPr bwMode="gray">
            <a:xfrm>
              <a:off x="5057775" y="2625725"/>
              <a:ext cx="169863" cy="171450"/>
            </a:xfrm>
            <a:custGeom>
              <a:avLst/>
              <a:gdLst/>
              <a:ahLst/>
              <a:cxnLst>
                <a:cxn ang="0">
                  <a:pos x="107" y="100"/>
                </a:cxn>
                <a:cxn ang="0">
                  <a:pos x="96" y="100"/>
                </a:cxn>
                <a:cxn ang="0">
                  <a:pos x="87" y="98"/>
                </a:cxn>
                <a:cxn ang="0">
                  <a:pos x="76" y="96"/>
                </a:cxn>
                <a:cxn ang="0">
                  <a:pos x="68" y="92"/>
                </a:cxn>
                <a:cxn ang="0">
                  <a:pos x="59" y="89"/>
                </a:cxn>
                <a:cxn ang="0">
                  <a:pos x="52" y="84"/>
                </a:cxn>
                <a:cxn ang="0">
                  <a:pos x="43" y="78"/>
                </a:cxn>
                <a:cxn ang="0">
                  <a:pos x="35" y="71"/>
                </a:cxn>
                <a:cxn ang="0">
                  <a:pos x="30" y="64"/>
                </a:cxn>
                <a:cxn ang="0">
                  <a:pos x="25" y="57"/>
                </a:cxn>
                <a:cxn ang="0">
                  <a:pos x="19" y="48"/>
                </a:cxn>
                <a:cxn ang="0">
                  <a:pos x="14" y="39"/>
                </a:cxn>
                <a:cxn ang="0">
                  <a:pos x="12" y="30"/>
                </a:cxn>
                <a:cxn ang="0">
                  <a:pos x="9" y="21"/>
                </a:cxn>
                <a:cxn ang="0">
                  <a:pos x="7" y="11"/>
                </a:cxn>
                <a:cxn ang="0">
                  <a:pos x="7" y="0"/>
                </a:cxn>
                <a:cxn ang="0">
                  <a:pos x="0" y="0"/>
                </a:cxn>
                <a:cxn ang="0">
                  <a:pos x="0" y="12"/>
                </a:cxn>
                <a:cxn ang="0">
                  <a:pos x="2" y="23"/>
                </a:cxn>
                <a:cxn ang="0">
                  <a:pos x="5" y="32"/>
                </a:cxn>
                <a:cxn ang="0">
                  <a:pos x="9" y="43"/>
                </a:cxn>
                <a:cxn ang="0">
                  <a:pos x="12" y="51"/>
                </a:cxn>
                <a:cxn ang="0">
                  <a:pos x="18" y="60"/>
                </a:cxn>
                <a:cxn ang="0">
                  <a:pos x="25" y="69"/>
                </a:cxn>
                <a:cxn ang="0">
                  <a:pos x="30" y="76"/>
                </a:cxn>
                <a:cxn ang="0">
                  <a:pos x="39" y="84"/>
                </a:cxn>
                <a:cxn ang="0">
                  <a:pos x="46" y="89"/>
                </a:cxn>
                <a:cxn ang="0">
                  <a:pos x="55" y="94"/>
                </a:cxn>
                <a:cxn ang="0">
                  <a:pos x="66" y="100"/>
                </a:cxn>
                <a:cxn ang="0">
                  <a:pos x="75" y="103"/>
                </a:cxn>
                <a:cxn ang="0">
                  <a:pos x="85" y="105"/>
                </a:cxn>
                <a:cxn ang="0">
                  <a:pos x="96" y="107"/>
                </a:cxn>
                <a:cxn ang="0">
                  <a:pos x="107" y="108"/>
                </a:cxn>
                <a:cxn ang="0">
                  <a:pos x="107" y="100"/>
                </a:cxn>
              </a:cxnLst>
              <a:rect l="0" t="0" r="r" b="b"/>
              <a:pathLst>
                <a:path w="107" h="108">
                  <a:moveTo>
                    <a:pt x="107" y="100"/>
                  </a:moveTo>
                  <a:lnTo>
                    <a:pt x="96" y="100"/>
                  </a:lnTo>
                  <a:lnTo>
                    <a:pt x="87" y="98"/>
                  </a:lnTo>
                  <a:lnTo>
                    <a:pt x="76" y="96"/>
                  </a:lnTo>
                  <a:lnTo>
                    <a:pt x="68" y="92"/>
                  </a:lnTo>
                  <a:lnTo>
                    <a:pt x="59" y="89"/>
                  </a:lnTo>
                  <a:lnTo>
                    <a:pt x="52" y="84"/>
                  </a:lnTo>
                  <a:lnTo>
                    <a:pt x="43" y="78"/>
                  </a:lnTo>
                  <a:lnTo>
                    <a:pt x="35" y="71"/>
                  </a:lnTo>
                  <a:lnTo>
                    <a:pt x="30" y="64"/>
                  </a:lnTo>
                  <a:lnTo>
                    <a:pt x="25" y="57"/>
                  </a:lnTo>
                  <a:lnTo>
                    <a:pt x="19" y="48"/>
                  </a:lnTo>
                  <a:lnTo>
                    <a:pt x="14" y="39"/>
                  </a:lnTo>
                  <a:lnTo>
                    <a:pt x="12" y="30"/>
                  </a:lnTo>
                  <a:lnTo>
                    <a:pt x="9" y="21"/>
                  </a:lnTo>
                  <a:lnTo>
                    <a:pt x="7" y="11"/>
                  </a:lnTo>
                  <a:lnTo>
                    <a:pt x="7" y="0"/>
                  </a:lnTo>
                  <a:lnTo>
                    <a:pt x="0" y="0"/>
                  </a:lnTo>
                  <a:lnTo>
                    <a:pt x="0" y="12"/>
                  </a:lnTo>
                  <a:lnTo>
                    <a:pt x="2" y="23"/>
                  </a:lnTo>
                  <a:lnTo>
                    <a:pt x="5" y="32"/>
                  </a:lnTo>
                  <a:lnTo>
                    <a:pt x="9" y="43"/>
                  </a:lnTo>
                  <a:lnTo>
                    <a:pt x="12" y="51"/>
                  </a:lnTo>
                  <a:lnTo>
                    <a:pt x="18" y="60"/>
                  </a:lnTo>
                  <a:lnTo>
                    <a:pt x="25" y="69"/>
                  </a:lnTo>
                  <a:lnTo>
                    <a:pt x="30" y="76"/>
                  </a:lnTo>
                  <a:lnTo>
                    <a:pt x="39" y="84"/>
                  </a:lnTo>
                  <a:lnTo>
                    <a:pt x="46" y="89"/>
                  </a:lnTo>
                  <a:lnTo>
                    <a:pt x="55" y="94"/>
                  </a:lnTo>
                  <a:lnTo>
                    <a:pt x="66" y="100"/>
                  </a:lnTo>
                  <a:lnTo>
                    <a:pt x="75" y="103"/>
                  </a:lnTo>
                  <a:lnTo>
                    <a:pt x="85" y="105"/>
                  </a:lnTo>
                  <a:lnTo>
                    <a:pt x="96" y="107"/>
                  </a:lnTo>
                  <a:lnTo>
                    <a:pt x="107" y="108"/>
                  </a:lnTo>
                  <a:lnTo>
                    <a:pt x="107" y="10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99" name="Freeform 95"/>
            <p:cNvSpPr>
              <a:spLocks/>
            </p:cNvSpPr>
            <p:nvPr/>
          </p:nvSpPr>
          <p:spPr bwMode="gray">
            <a:xfrm>
              <a:off x="5227638" y="2784475"/>
              <a:ext cx="1539875" cy="12700"/>
            </a:xfrm>
            <a:custGeom>
              <a:avLst/>
              <a:gdLst/>
              <a:ahLst/>
              <a:cxnLst>
                <a:cxn ang="0">
                  <a:pos x="963" y="5"/>
                </a:cxn>
                <a:cxn ang="0">
                  <a:pos x="967" y="0"/>
                </a:cxn>
                <a:cxn ang="0">
                  <a:pos x="0" y="0"/>
                </a:cxn>
                <a:cxn ang="0">
                  <a:pos x="0" y="8"/>
                </a:cxn>
                <a:cxn ang="0">
                  <a:pos x="967" y="8"/>
                </a:cxn>
                <a:cxn ang="0">
                  <a:pos x="970" y="5"/>
                </a:cxn>
                <a:cxn ang="0">
                  <a:pos x="967" y="8"/>
                </a:cxn>
                <a:cxn ang="0">
                  <a:pos x="970" y="8"/>
                </a:cxn>
                <a:cxn ang="0">
                  <a:pos x="970" y="5"/>
                </a:cxn>
                <a:cxn ang="0">
                  <a:pos x="963" y="5"/>
                </a:cxn>
              </a:cxnLst>
              <a:rect l="0" t="0" r="r" b="b"/>
              <a:pathLst>
                <a:path w="970" h="8">
                  <a:moveTo>
                    <a:pt x="963" y="5"/>
                  </a:moveTo>
                  <a:lnTo>
                    <a:pt x="967" y="0"/>
                  </a:lnTo>
                  <a:lnTo>
                    <a:pt x="0" y="0"/>
                  </a:lnTo>
                  <a:lnTo>
                    <a:pt x="0" y="8"/>
                  </a:lnTo>
                  <a:lnTo>
                    <a:pt x="967" y="8"/>
                  </a:lnTo>
                  <a:lnTo>
                    <a:pt x="970" y="5"/>
                  </a:lnTo>
                  <a:lnTo>
                    <a:pt x="967" y="8"/>
                  </a:lnTo>
                  <a:lnTo>
                    <a:pt x="970" y="8"/>
                  </a:lnTo>
                  <a:lnTo>
                    <a:pt x="970" y="5"/>
                  </a:lnTo>
                  <a:lnTo>
                    <a:pt x="963"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0" name="Freeform 96"/>
            <p:cNvSpPr>
              <a:spLocks/>
            </p:cNvSpPr>
            <p:nvPr/>
          </p:nvSpPr>
          <p:spPr bwMode="gray">
            <a:xfrm>
              <a:off x="6756400" y="2444750"/>
              <a:ext cx="11113" cy="347663"/>
            </a:xfrm>
            <a:custGeom>
              <a:avLst/>
              <a:gdLst/>
              <a:ahLst/>
              <a:cxnLst>
                <a:cxn ang="0">
                  <a:pos x="4" y="7"/>
                </a:cxn>
                <a:cxn ang="0">
                  <a:pos x="0" y="4"/>
                </a:cxn>
                <a:cxn ang="0">
                  <a:pos x="0" y="219"/>
                </a:cxn>
                <a:cxn ang="0">
                  <a:pos x="7" y="219"/>
                </a:cxn>
                <a:cxn ang="0">
                  <a:pos x="7" y="4"/>
                </a:cxn>
                <a:cxn ang="0">
                  <a:pos x="4" y="0"/>
                </a:cxn>
                <a:cxn ang="0">
                  <a:pos x="7" y="4"/>
                </a:cxn>
                <a:cxn ang="0">
                  <a:pos x="7" y="0"/>
                </a:cxn>
                <a:cxn ang="0">
                  <a:pos x="4" y="0"/>
                </a:cxn>
                <a:cxn ang="0">
                  <a:pos x="4" y="7"/>
                </a:cxn>
              </a:cxnLst>
              <a:rect l="0" t="0" r="r" b="b"/>
              <a:pathLst>
                <a:path w="7" h="219">
                  <a:moveTo>
                    <a:pt x="4" y="7"/>
                  </a:moveTo>
                  <a:lnTo>
                    <a:pt x="0" y="4"/>
                  </a:lnTo>
                  <a:lnTo>
                    <a:pt x="0" y="219"/>
                  </a:lnTo>
                  <a:lnTo>
                    <a:pt x="7" y="219"/>
                  </a:lnTo>
                  <a:lnTo>
                    <a:pt x="7" y="4"/>
                  </a:lnTo>
                  <a:lnTo>
                    <a:pt x="4" y="0"/>
                  </a:lnTo>
                  <a:lnTo>
                    <a:pt x="7" y="4"/>
                  </a:lnTo>
                  <a:lnTo>
                    <a:pt x="7" y="0"/>
                  </a:lnTo>
                  <a:lnTo>
                    <a:pt x="4" y="0"/>
                  </a:lnTo>
                  <a:lnTo>
                    <a:pt x="4"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1" name="Freeform 97"/>
            <p:cNvSpPr>
              <a:spLocks/>
            </p:cNvSpPr>
            <p:nvPr/>
          </p:nvSpPr>
          <p:spPr bwMode="gray">
            <a:xfrm>
              <a:off x="5057775" y="2444750"/>
              <a:ext cx="1704975" cy="11113"/>
            </a:xfrm>
            <a:custGeom>
              <a:avLst/>
              <a:gdLst/>
              <a:ahLst/>
              <a:cxnLst>
                <a:cxn ang="0">
                  <a:pos x="7" y="4"/>
                </a:cxn>
                <a:cxn ang="0">
                  <a:pos x="3" y="7"/>
                </a:cxn>
                <a:cxn ang="0">
                  <a:pos x="1074" y="7"/>
                </a:cxn>
                <a:cxn ang="0">
                  <a:pos x="1074" y="0"/>
                </a:cxn>
                <a:cxn ang="0">
                  <a:pos x="3" y="0"/>
                </a:cxn>
                <a:cxn ang="0">
                  <a:pos x="0" y="4"/>
                </a:cxn>
                <a:cxn ang="0">
                  <a:pos x="3" y="0"/>
                </a:cxn>
                <a:cxn ang="0">
                  <a:pos x="0" y="0"/>
                </a:cxn>
                <a:cxn ang="0">
                  <a:pos x="0" y="4"/>
                </a:cxn>
                <a:cxn ang="0">
                  <a:pos x="7" y="4"/>
                </a:cxn>
              </a:cxnLst>
              <a:rect l="0" t="0" r="r" b="b"/>
              <a:pathLst>
                <a:path w="1074" h="7">
                  <a:moveTo>
                    <a:pt x="7" y="4"/>
                  </a:moveTo>
                  <a:lnTo>
                    <a:pt x="3" y="7"/>
                  </a:lnTo>
                  <a:lnTo>
                    <a:pt x="1074" y="7"/>
                  </a:lnTo>
                  <a:lnTo>
                    <a:pt x="1074" y="0"/>
                  </a:lnTo>
                  <a:lnTo>
                    <a:pt x="3" y="0"/>
                  </a:lnTo>
                  <a:lnTo>
                    <a:pt x="0" y="4"/>
                  </a:lnTo>
                  <a:lnTo>
                    <a:pt x="3" y="0"/>
                  </a:lnTo>
                  <a:lnTo>
                    <a:pt x="0" y="0"/>
                  </a:lnTo>
                  <a:lnTo>
                    <a:pt x="0" y="4"/>
                  </a:lnTo>
                  <a:lnTo>
                    <a:pt x="7"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8" name="Line 104"/>
            <p:cNvSpPr>
              <a:spLocks noChangeShapeType="1"/>
            </p:cNvSpPr>
            <p:nvPr/>
          </p:nvSpPr>
          <p:spPr bwMode="gray">
            <a:xfrm flipH="1">
              <a:off x="1625600" y="3140075"/>
              <a:ext cx="2855913"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1" name="Line 107"/>
            <p:cNvSpPr>
              <a:spLocks noChangeShapeType="1"/>
            </p:cNvSpPr>
            <p:nvPr/>
          </p:nvSpPr>
          <p:spPr bwMode="gray">
            <a:xfrm flipH="1">
              <a:off x="4956175" y="3140075"/>
              <a:ext cx="1806575"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3" name="Line 109"/>
            <p:cNvSpPr>
              <a:spLocks noChangeShapeType="1"/>
            </p:cNvSpPr>
            <p:nvPr/>
          </p:nvSpPr>
          <p:spPr bwMode="gray">
            <a:xfrm flipH="1">
              <a:off x="1625600" y="3117850"/>
              <a:ext cx="2855913"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5" name="Line 111"/>
            <p:cNvSpPr>
              <a:spLocks noChangeShapeType="1"/>
            </p:cNvSpPr>
            <p:nvPr/>
          </p:nvSpPr>
          <p:spPr bwMode="gray">
            <a:xfrm flipH="1">
              <a:off x="4956175" y="3117850"/>
              <a:ext cx="1806575"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7" name="Line 113"/>
            <p:cNvSpPr>
              <a:spLocks noChangeShapeType="1"/>
            </p:cNvSpPr>
            <p:nvPr/>
          </p:nvSpPr>
          <p:spPr bwMode="gray">
            <a:xfrm flipV="1">
              <a:off x="4718050" y="3436938"/>
              <a:ext cx="1588" cy="500063"/>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8" name="Line 114"/>
            <p:cNvSpPr>
              <a:spLocks noChangeShapeType="1"/>
            </p:cNvSpPr>
            <p:nvPr/>
          </p:nvSpPr>
          <p:spPr bwMode="gray">
            <a:xfrm flipV="1">
              <a:off x="4718050" y="2451100"/>
              <a:ext cx="1588" cy="360363"/>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0" name="Line 116"/>
            <p:cNvSpPr>
              <a:spLocks noChangeShapeType="1"/>
            </p:cNvSpPr>
            <p:nvPr/>
          </p:nvSpPr>
          <p:spPr bwMode="gray">
            <a:xfrm flipV="1">
              <a:off x="4743450" y="3436938"/>
              <a:ext cx="1588" cy="500063"/>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1" name="Line 117"/>
            <p:cNvSpPr>
              <a:spLocks noChangeShapeType="1"/>
            </p:cNvSpPr>
            <p:nvPr/>
          </p:nvSpPr>
          <p:spPr bwMode="gray">
            <a:xfrm flipV="1">
              <a:off x="4743450" y="2451100"/>
              <a:ext cx="1588" cy="360363"/>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1" name="Freeform 147"/>
            <p:cNvSpPr>
              <a:spLocks/>
            </p:cNvSpPr>
            <p:nvPr/>
          </p:nvSpPr>
          <p:spPr bwMode="gray">
            <a:xfrm>
              <a:off x="4108450" y="3376613"/>
              <a:ext cx="73025" cy="57150"/>
            </a:xfrm>
            <a:custGeom>
              <a:avLst/>
              <a:gdLst/>
              <a:ahLst/>
              <a:cxnLst>
                <a:cxn ang="0">
                  <a:pos x="0" y="36"/>
                </a:cxn>
                <a:cxn ang="0">
                  <a:pos x="23" y="0"/>
                </a:cxn>
                <a:cxn ang="0">
                  <a:pos x="46" y="36"/>
                </a:cxn>
                <a:cxn ang="0">
                  <a:pos x="0" y="36"/>
                </a:cxn>
              </a:cxnLst>
              <a:rect l="0" t="0" r="r" b="b"/>
              <a:pathLst>
                <a:path w="46" h="36">
                  <a:moveTo>
                    <a:pt x="0" y="36"/>
                  </a:moveTo>
                  <a:lnTo>
                    <a:pt x="23" y="0"/>
                  </a:lnTo>
                  <a:lnTo>
                    <a:pt x="46" y="36"/>
                  </a:lnTo>
                  <a:lnTo>
                    <a:pt x="0" y="3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2" name="Freeform 148"/>
            <p:cNvSpPr>
              <a:spLocks/>
            </p:cNvSpPr>
            <p:nvPr/>
          </p:nvSpPr>
          <p:spPr bwMode="gray">
            <a:xfrm>
              <a:off x="4108450" y="3376613"/>
              <a:ext cx="73025" cy="57150"/>
            </a:xfrm>
            <a:custGeom>
              <a:avLst/>
              <a:gdLst/>
              <a:ahLst/>
              <a:cxnLst>
                <a:cxn ang="0">
                  <a:pos x="0" y="36"/>
                </a:cxn>
                <a:cxn ang="0">
                  <a:pos x="23" y="0"/>
                </a:cxn>
                <a:cxn ang="0">
                  <a:pos x="46" y="36"/>
                </a:cxn>
                <a:cxn ang="0">
                  <a:pos x="0" y="36"/>
                </a:cxn>
              </a:cxnLst>
              <a:rect l="0" t="0" r="r" b="b"/>
              <a:pathLst>
                <a:path w="46" h="36">
                  <a:moveTo>
                    <a:pt x="0" y="36"/>
                  </a:moveTo>
                  <a:lnTo>
                    <a:pt x="23" y="0"/>
                  </a:lnTo>
                  <a:lnTo>
                    <a:pt x="46" y="36"/>
                  </a:lnTo>
                  <a:lnTo>
                    <a:pt x="0" y="36"/>
                  </a:lnTo>
                </a:path>
              </a:pathLst>
            </a:cu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4" name="Rectangle 160"/>
            <p:cNvSpPr>
              <a:spLocks noChangeArrowheads="1"/>
            </p:cNvSpPr>
            <p:nvPr/>
          </p:nvSpPr>
          <p:spPr bwMode="gray">
            <a:xfrm>
              <a:off x="3754438" y="3192463"/>
              <a:ext cx="409575" cy="1746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000" b="1" smtClean="0">
                  <a:solidFill>
                    <a:srgbClr val="000000"/>
                  </a:solidFill>
                  <a:latin typeface="Swis721 Ex BT" charset="0"/>
                </a:rPr>
                <a:t>BUS</a:t>
              </a:r>
              <a:endParaRPr lang="en-US" smtClean="0">
                <a:solidFill>
                  <a:srgbClr val="000000"/>
                </a:solidFill>
                <a:latin typeface="Arial" pitchFamily="34" charset="0"/>
              </a:endParaRPr>
            </a:p>
          </p:txBody>
        </p:sp>
        <p:sp>
          <p:nvSpPr>
            <p:cNvPr id="124066" name="Freeform 162"/>
            <p:cNvSpPr>
              <a:spLocks/>
            </p:cNvSpPr>
            <p:nvPr/>
          </p:nvSpPr>
          <p:spPr bwMode="gray">
            <a:xfrm>
              <a:off x="1625600" y="3925888"/>
              <a:ext cx="5148263" cy="25400"/>
            </a:xfrm>
            <a:custGeom>
              <a:avLst/>
              <a:gdLst/>
              <a:ahLst/>
              <a:cxnLst>
                <a:cxn ang="0">
                  <a:pos x="3229" y="7"/>
                </a:cxn>
                <a:cxn ang="0">
                  <a:pos x="3236" y="0"/>
                </a:cxn>
                <a:cxn ang="0">
                  <a:pos x="0" y="0"/>
                </a:cxn>
                <a:cxn ang="0">
                  <a:pos x="0" y="16"/>
                </a:cxn>
                <a:cxn ang="0">
                  <a:pos x="3236" y="16"/>
                </a:cxn>
                <a:cxn ang="0">
                  <a:pos x="3243" y="7"/>
                </a:cxn>
                <a:cxn ang="0">
                  <a:pos x="3236" y="16"/>
                </a:cxn>
                <a:cxn ang="0">
                  <a:pos x="3243" y="16"/>
                </a:cxn>
                <a:cxn ang="0">
                  <a:pos x="3243" y="7"/>
                </a:cxn>
                <a:cxn ang="0">
                  <a:pos x="3229" y="7"/>
                </a:cxn>
              </a:cxnLst>
              <a:rect l="0" t="0" r="r" b="b"/>
              <a:pathLst>
                <a:path w="3243" h="16">
                  <a:moveTo>
                    <a:pt x="3229" y="7"/>
                  </a:moveTo>
                  <a:lnTo>
                    <a:pt x="3236" y="0"/>
                  </a:lnTo>
                  <a:lnTo>
                    <a:pt x="0" y="0"/>
                  </a:lnTo>
                  <a:lnTo>
                    <a:pt x="0" y="16"/>
                  </a:lnTo>
                  <a:lnTo>
                    <a:pt x="3236" y="16"/>
                  </a:lnTo>
                  <a:lnTo>
                    <a:pt x="3243" y="7"/>
                  </a:lnTo>
                  <a:lnTo>
                    <a:pt x="3236" y="16"/>
                  </a:lnTo>
                  <a:lnTo>
                    <a:pt x="3243" y="16"/>
                  </a:lnTo>
                  <a:lnTo>
                    <a:pt x="3243" y="7"/>
                  </a:lnTo>
                  <a:lnTo>
                    <a:pt x="3229"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7" name="Freeform 163"/>
            <p:cNvSpPr>
              <a:spLocks/>
            </p:cNvSpPr>
            <p:nvPr/>
          </p:nvSpPr>
          <p:spPr bwMode="gray">
            <a:xfrm>
              <a:off x="6751638" y="2436813"/>
              <a:ext cx="22225" cy="1500188"/>
            </a:xfrm>
            <a:custGeom>
              <a:avLst/>
              <a:gdLst/>
              <a:ahLst/>
              <a:cxnLst>
                <a:cxn ang="0">
                  <a:pos x="7" y="16"/>
                </a:cxn>
                <a:cxn ang="0">
                  <a:pos x="0" y="9"/>
                </a:cxn>
                <a:cxn ang="0">
                  <a:pos x="0" y="945"/>
                </a:cxn>
                <a:cxn ang="0">
                  <a:pos x="14" y="945"/>
                </a:cxn>
                <a:cxn ang="0">
                  <a:pos x="14" y="9"/>
                </a:cxn>
                <a:cxn ang="0">
                  <a:pos x="7" y="0"/>
                </a:cxn>
                <a:cxn ang="0">
                  <a:pos x="14" y="9"/>
                </a:cxn>
                <a:cxn ang="0">
                  <a:pos x="14" y="0"/>
                </a:cxn>
                <a:cxn ang="0">
                  <a:pos x="7" y="0"/>
                </a:cxn>
                <a:cxn ang="0">
                  <a:pos x="7" y="16"/>
                </a:cxn>
              </a:cxnLst>
              <a:rect l="0" t="0" r="r" b="b"/>
              <a:pathLst>
                <a:path w="14" h="945">
                  <a:moveTo>
                    <a:pt x="7" y="16"/>
                  </a:moveTo>
                  <a:lnTo>
                    <a:pt x="0" y="9"/>
                  </a:lnTo>
                  <a:lnTo>
                    <a:pt x="0" y="945"/>
                  </a:lnTo>
                  <a:lnTo>
                    <a:pt x="14" y="945"/>
                  </a:lnTo>
                  <a:lnTo>
                    <a:pt x="14" y="9"/>
                  </a:lnTo>
                  <a:lnTo>
                    <a:pt x="7" y="0"/>
                  </a:lnTo>
                  <a:lnTo>
                    <a:pt x="14" y="9"/>
                  </a:lnTo>
                  <a:lnTo>
                    <a:pt x="14" y="0"/>
                  </a:lnTo>
                  <a:lnTo>
                    <a:pt x="7" y="0"/>
                  </a:lnTo>
                  <a:lnTo>
                    <a:pt x="7" y="1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8" name="Freeform 164"/>
            <p:cNvSpPr>
              <a:spLocks/>
            </p:cNvSpPr>
            <p:nvPr/>
          </p:nvSpPr>
          <p:spPr bwMode="gray">
            <a:xfrm>
              <a:off x="1614488" y="2436813"/>
              <a:ext cx="5148263" cy="25400"/>
            </a:xfrm>
            <a:custGeom>
              <a:avLst/>
              <a:gdLst/>
              <a:ahLst/>
              <a:cxnLst>
                <a:cxn ang="0">
                  <a:pos x="14" y="9"/>
                </a:cxn>
                <a:cxn ang="0">
                  <a:pos x="7" y="16"/>
                </a:cxn>
                <a:cxn ang="0">
                  <a:pos x="3243" y="16"/>
                </a:cxn>
                <a:cxn ang="0">
                  <a:pos x="3243" y="0"/>
                </a:cxn>
                <a:cxn ang="0">
                  <a:pos x="7" y="0"/>
                </a:cxn>
                <a:cxn ang="0">
                  <a:pos x="0" y="9"/>
                </a:cxn>
                <a:cxn ang="0">
                  <a:pos x="7" y="0"/>
                </a:cxn>
                <a:cxn ang="0">
                  <a:pos x="0" y="0"/>
                </a:cxn>
                <a:cxn ang="0">
                  <a:pos x="0" y="9"/>
                </a:cxn>
                <a:cxn ang="0">
                  <a:pos x="14" y="9"/>
                </a:cxn>
              </a:cxnLst>
              <a:rect l="0" t="0" r="r" b="b"/>
              <a:pathLst>
                <a:path w="3243" h="16">
                  <a:moveTo>
                    <a:pt x="14" y="9"/>
                  </a:moveTo>
                  <a:lnTo>
                    <a:pt x="7" y="16"/>
                  </a:lnTo>
                  <a:lnTo>
                    <a:pt x="3243" y="16"/>
                  </a:lnTo>
                  <a:lnTo>
                    <a:pt x="3243" y="0"/>
                  </a:lnTo>
                  <a:lnTo>
                    <a:pt x="7" y="0"/>
                  </a:lnTo>
                  <a:lnTo>
                    <a:pt x="0" y="9"/>
                  </a:lnTo>
                  <a:lnTo>
                    <a:pt x="7" y="0"/>
                  </a:lnTo>
                  <a:lnTo>
                    <a:pt x="0" y="0"/>
                  </a:lnTo>
                  <a:lnTo>
                    <a:pt x="0" y="9"/>
                  </a:lnTo>
                  <a:lnTo>
                    <a:pt x="14"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9" name="Freeform 165"/>
            <p:cNvSpPr>
              <a:spLocks/>
            </p:cNvSpPr>
            <p:nvPr/>
          </p:nvSpPr>
          <p:spPr bwMode="gray">
            <a:xfrm>
              <a:off x="1614488" y="2451100"/>
              <a:ext cx="22225" cy="1500188"/>
            </a:xfrm>
            <a:custGeom>
              <a:avLst/>
              <a:gdLst/>
              <a:ahLst/>
              <a:cxnLst>
                <a:cxn ang="0">
                  <a:pos x="7" y="929"/>
                </a:cxn>
                <a:cxn ang="0">
                  <a:pos x="14" y="936"/>
                </a:cxn>
                <a:cxn ang="0">
                  <a:pos x="14" y="0"/>
                </a:cxn>
                <a:cxn ang="0">
                  <a:pos x="0" y="0"/>
                </a:cxn>
                <a:cxn ang="0">
                  <a:pos x="0" y="936"/>
                </a:cxn>
                <a:cxn ang="0">
                  <a:pos x="7" y="945"/>
                </a:cxn>
                <a:cxn ang="0">
                  <a:pos x="0" y="936"/>
                </a:cxn>
                <a:cxn ang="0">
                  <a:pos x="0" y="945"/>
                </a:cxn>
                <a:cxn ang="0">
                  <a:pos x="7" y="945"/>
                </a:cxn>
                <a:cxn ang="0">
                  <a:pos x="7" y="929"/>
                </a:cxn>
              </a:cxnLst>
              <a:rect l="0" t="0" r="r" b="b"/>
              <a:pathLst>
                <a:path w="14" h="945">
                  <a:moveTo>
                    <a:pt x="7" y="929"/>
                  </a:moveTo>
                  <a:lnTo>
                    <a:pt x="14" y="936"/>
                  </a:lnTo>
                  <a:lnTo>
                    <a:pt x="14" y="0"/>
                  </a:lnTo>
                  <a:lnTo>
                    <a:pt x="0" y="0"/>
                  </a:lnTo>
                  <a:lnTo>
                    <a:pt x="0" y="936"/>
                  </a:lnTo>
                  <a:lnTo>
                    <a:pt x="7" y="945"/>
                  </a:lnTo>
                  <a:lnTo>
                    <a:pt x="0" y="936"/>
                  </a:lnTo>
                  <a:lnTo>
                    <a:pt x="0" y="945"/>
                  </a:lnTo>
                  <a:lnTo>
                    <a:pt x="7" y="945"/>
                  </a:lnTo>
                  <a:lnTo>
                    <a:pt x="7" y="9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168" name="Group 167"/>
          <p:cNvGrpSpPr/>
          <p:nvPr/>
        </p:nvGrpSpPr>
        <p:grpSpPr bwMode="gray">
          <a:xfrm>
            <a:off x="1614488" y="4713288"/>
            <a:ext cx="5456237" cy="1708150"/>
            <a:chOff x="1614488" y="4713288"/>
            <a:chExt cx="5456237" cy="1708150"/>
          </a:xfrm>
        </p:grpSpPr>
        <p:sp>
          <p:nvSpPr>
            <p:cNvPr id="123910" name="Rectangle 6"/>
            <p:cNvSpPr>
              <a:spLocks noChangeArrowheads="1"/>
            </p:cNvSpPr>
            <p:nvPr/>
          </p:nvSpPr>
          <p:spPr bwMode="gray">
            <a:xfrm>
              <a:off x="1625600" y="4724400"/>
              <a:ext cx="5137150" cy="1489075"/>
            </a:xfrm>
            <a:prstGeom prst="rect">
              <a:avLst/>
            </a:prstGeom>
            <a:solidFill>
              <a:srgbClr val="E5E5E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17" name="Freeform 13"/>
            <p:cNvSpPr>
              <a:spLocks/>
            </p:cNvSpPr>
            <p:nvPr/>
          </p:nvSpPr>
          <p:spPr bwMode="gray">
            <a:xfrm>
              <a:off x="6213475" y="5246688"/>
              <a:ext cx="201613" cy="85725"/>
            </a:xfrm>
            <a:custGeom>
              <a:avLst/>
              <a:gdLst/>
              <a:ahLst/>
              <a:cxnLst>
                <a:cxn ang="0">
                  <a:pos x="0" y="27"/>
                </a:cxn>
                <a:cxn ang="0">
                  <a:pos x="45" y="0"/>
                </a:cxn>
                <a:cxn ang="0">
                  <a:pos x="45" y="18"/>
                </a:cxn>
                <a:cxn ang="0">
                  <a:pos x="127" y="18"/>
                </a:cxn>
                <a:cxn ang="0">
                  <a:pos x="127" y="36"/>
                </a:cxn>
                <a:cxn ang="0">
                  <a:pos x="45" y="36"/>
                </a:cxn>
                <a:cxn ang="0">
                  <a:pos x="45" y="54"/>
                </a:cxn>
                <a:cxn ang="0">
                  <a:pos x="0" y="27"/>
                </a:cxn>
              </a:cxnLst>
              <a:rect l="0" t="0" r="r" b="b"/>
              <a:pathLst>
                <a:path w="127" h="54">
                  <a:moveTo>
                    <a:pt x="0" y="27"/>
                  </a:moveTo>
                  <a:lnTo>
                    <a:pt x="45" y="0"/>
                  </a:lnTo>
                  <a:lnTo>
                    <a:pt x="45" y="18"/>
                  </a:lnTo>
                  <a:lnTo>
                    <a:pt x="127" y="18"/>
                  </a:lnTo>
                  <a:lnTo>
                    <a:pt x="127" y="36"/>
                  </a:lnTo>
                  <a:lnTo>
                    <a:pt x="45" y="36"/>
                  </a:lnTo>
                  <a:lnTo>
                    <a:pt x="45" y="54"/>
                  </a:lnTo>
                  <a:lnTo>
                    <a:pt x="0" y="2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0" name="Freeform 16"/>
            <p:cNvSpPr>
              <a:spLocks/>
            </p:cNvSpPr>
            <p:nvPr/>
          </p:nvSpPr>
          <p:spPr bwMode="gray">
            <a:xfrm>
              <a:off x="5518150" y="5888038"/>
              <a:ext cx="85725" cy="204788"/>
            </a:xfrm>
            <a:custGeom>
              <a:avLst/>
              <a:gdLst/>
              <a:ahLst/>
              <a:cxnLst>
                <a:cxn ang="0">
                  <a:pos x="27" y="0"/>
                </a:cxn>
                <a:cxn ang="0">
                  <a:pos x="54" y="47"/>
                </a:cxn>
                <a:cxn ang="0">
                  <a:pos x="36" y="47"/>
                </a:cxn>
                <a:cxn ang="0">
                  <a:pos x="36" y="129"/>
                </a:cxn>
                <a:cxn ang="0">
                  <a:pos x="18" y="129"/>
                </a:cxn>
                <a:cxn ang="0">
                  <a:pos x="18" y="47"/>
                </a:cxn>
                <a:cxn ang="0">
                  <a:pos x="0" y="47"/>
                </a:cxn>
                <a:cxn ang="0">
                  <a:pos x="27" y="0"/>
                </a:cxn>
              </a:cxnLst>
              <a:rect l="0" t="0" r="r" b="b"/>
              <a:pathLst>
                <a:path w="54" h="129">
                  <a:moveTo>
                    <a:pt x="27" y="0"/>
                  </a:moveTo>
                  <a:lnTo>
                    <a:pt x="54" y="47"/>
                  </a:lnTo>
                  <a:lnTo>
                    <a:pt x="36" y="47"/>
                  </a:lnTo>
                  <a:lnTo>
                    <a:pt x="36" y="129"/>
                  </a:lnTo>
                  <a:lnTo>
                    <a:pt x="18" y="129"/>
                  </a:lnTo>
                  <a:lnTo>
                    <a:pt x="18" y="47"/>
                  </a:lnTo>
                  <a:lnTo>
                    <a:pt x="0" y="47"/>
                  </a:lnTo>
                  <a:lnTo>
                    <a:pt x="2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2" name="Freeform 18"/>
            <p:cNvSpPr>
              <a:spLocks/>
            </p:cNvSpPr>
            <p:nvPr/>
          </p:nvSpPr>
          <p:spPr bwMode="gray">
            <a:xfrm>
              <a:off x="3308350" y="5246688"/>
              <a:ext cx="200025" cy="85725"/>
            </a:xfrm>
            <a:custGeom>
              <a:avLst/>
              <a:gdLst/>
              <a:ahLst/>
              <a:cxnLst>
                <a:cxn ang="0">
                  <a:pos x="0" y="27"/>
                </a:cxn>
                <a:cxn ang="0">
                  <a:pos x="44" y="0"/>
                </a:cxn>
                <a:cxn ang="0">
                  <a:pos x="44" y="18"/>
                </a:cxn>
                <a:cxn ang="0">
                  <a:pos x="126" y="18"/>
                </a:cxn>
                <a:cxn ang="0">
                  <a:pos x="126" y="36"/>
                </a:cxn>
                <a:cxn ang="0">
                  <a:pos x="44" y="36"/>
                </a:cxn>
                <a:cxn ang="0">
                  <a:pos x="44" y="54"/>
                </a:cxn>
                <a:cxn ang="0">
                  <a:pos x="0" y="27"/>
                </a:cxn>
              </a:cxnLst>
              <a:rect l="0" t="0" r="r" b="b"/>
              <a:pathLst>
                <a:path w="126" h="54">
                  <a:moveTo>
                    <a:pt x="0" y="27"/>
                  </a:moveTo>
                  <a:lnTo>
                    <a:pt x="44" y="0"/>
                  </a:lnTo>
                  <a:lnTo>
                    <a:pt x="44" y="18"/>
                  </a:lnTo>
                  <a:lnTo>
                    <a:pt x="126" y="18"/>
                  </a:lnTo>
                  <a:lnTo>
                    <a:pt x="126" y="36"/>
                  </a:lnTo>
                  <a:lnTo>
                    <a:pt x="44" y="36"/>
                  </a:lnTo>
                  <a:lnTo>
                    <a:pt x="44" y="54"/>
                  </a:lnTo>
                  <a:lnTo>
                    <a:pt x="0" y="2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4" name="Freeform 20"/>
            <p:cNvSpPr>
              <a:spLocks/>
            </p:cNvSpPr>
            <p:nvPr/>
          </p:nvSpPr>
          <p:spPr bwMode="gray">
            <a:xfrm>
              <a:off x="6213475" y="5476875"/>
              <a:ext cx="201613" cy="84138"/>
            </a:xfrm>
            <a:custGeom>
              <a:avLst/>
              <a:gdLst/>
              <a:ahLst/>
              <a:cxnLst>
                <a:cxn ang="0">
                  <a:pos x="127" y="26"/>
                </a:cxn>
                <a:cxn ang="0">
                  <a:pos x="82" y="53"/>
                </a:cxn>
                <a:cxn ang="0">
                  <a:pos x="82" y="35"/>
                </a:cxn>
                <a:cxn ang="0">
                  <a:pos x="0" y="35"/>
                </a:cxn>
                <a:cxn ang="0">
                  <a:pos x="0" y="17"/>
                </a:cxn>
                <a:cxn ang="0">
                  <a:pos x="82" y="17"/>
                </a:cxn>
                <a:cxn ang="0">
                  <a:pos x="82" y="0"/>
                </a:cxn>
                <a:cxn ang="0">
                  <a:pos x="127" y="26"/>
                </a:cxn>
              </a:cxnLst>
              <a:rect l="0" t="0" r="r" b="b"/>
              <a:pathLst>
                <a:path w="127" h="53">
                  <a:moveTo>
                    <a:pt x="127" y="26"/>
                  </a:moveTo>
                  <a:lnTo>
                    <a:pt x="82" y="53"/>
                  </a:lnTo>
                  <a:lnTo>
                    <a:pt x="82" y="35"/>
                  </a:lnTo>
                  <a:lnTo>
                    <a:pt x="0" y="35"/>
                  </a:lnTo>
                  <a:lnTo>
                    <a:pt x="0" y="17"/>
                  </a:lnTo>
                  <a:lnTo>
                    <a:pt x="82" y="17"/>
                  </a:lnTo>
                  <a:lnTo>
                    <a:pt x="82" y="0"/>
                  </a:lnTo>
                  <a:lnTo>
                    <a:pt x="127"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7" name="Freeform 23"/>
            <p:cNvSpPr>
              <a:spLocks/>
            </p:cNvSpPr>
            <p:nvPr/>
          </p:nvSpPr>
          <p:spPr bwMode="gray">
            <a:xfrm>
              <a:off x="5292725" y="5888038"/>
              <a:ext cx="84138" cy="204788"/>
            </a:xfrm>
            <a:custGeom>
              <a:avLst/>
              <a:gdLst/>
              <a:ahLst/>
              <a:cxnLst>
                <a:cxn ang="0">
                  <a:pos x="26" y="129"/>
                </a:cxn>
                <a:cxn ang="0">
                  <a:pos x="0" y="82"/>
                </a:cxn>
                <a:cxn ang="0">
                  <a:pos x="17" y="82"/>
                </a:cxn>
                <a:cxn ang="0">
                  <a:pos x="17" y="0"/>
                </a:cxn>
                <a:cxn ang="0">
                  <a:pos x="35" y="0"/>
                </a:cxn>
                <a:cxn ang="0">
                  <a:pos x="35" y="82"/>
                </a:cxn>
                <a:cxn ang="0">
                  <a:pos x="53" y="82"/>
                </a:cxn>
                <a:cxn ang="0">
                  <a:pos x="26" y="129"/>
                </a:cxn>
              </a:cxnLst>
              <a:rect l="0" t="0" r="r" b="b"/>
              <a:pathLst>
                <a:path w="53" h="129">
                  <a:moveTo>
                    <a:pt x="26" y="129"/>
                  </a:moveTo>
                  <a:lnTo>
                    <a:pt x="0" y="82"/>
                  </a:lnTo>
                  <a:lnTo>
                    <a:pt x="17" y="82"/>
                  </a:lnTo>
                  <a:lnTo>
                    <a:pt x="17" y="0"/>
                  </a:lnTo>
                  <a:lnTo>
                    <a:pt x="35" y="0"/>
                  </a:lnTo>
                  <a:lnTo>
                    <a:pt x="35" y="82"/>
                  </a:lnTo>
                  <a:lnTo>
                    <a:pt x="53" y="82"/>
                  </a:lnTo>
                  <a:lnTo>
                    <a:pt x="26" y="1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29" name="Freeform 25"/>
            <p:cNvSpPr>
              <a:spLocks/>
            </p:cNvSpPr>
            <p:nvPr/>
          </p:nvSpPr>
          <p:spPr bwMode="gray">
            <a:xfrm>
              <a:off x="3308350" y="5476875"/>
              <a:ext cx="200025" cy="84138"/>
            </a:xfrm>
            <a:custGeom>
              <a:avLst/>
              <a:gdLst/>
              <a:ahLst/>
              <a:cxnLst>
                <a:cxn ang="0">
                  <a:pos x="126" y="26"/>
                </a:cxn>
                <a:cxn ang="0">
                  <a:pos x="81" y="53"/>
                </a:cxn>
                <a:cxn ang="0">
                  <a:pos x="81" y="35"/>
                </a:cxn>
                <a:cxn ang="0">
                  <a:pos x="0" y="35"/>
                </a:cxn>
                <a:cxn ang="0">
                  <a:pos x="0" y="17"/>
                </a:cxn>
                <a:cxn ang="0">
                  <a:pos x="81" y="17"/>
                </a:cxn>
                <a:cxn ang="0">
                  <a:pos x="81" y="0"/>
                </a:cxn>
                <a:cxn ang="0">
                  <a:pos x="126" y="26"/>
                </a:cxn>
              </a:cxnLst>
              <a:rect l="0" t="0" r="r" b="b"/>
              <a:pathLst>
                <a:path w="126" h="53">
                  <a:moveTo>
                    <a:pt x="126" y="26"/>
                  </a:moveTo>
                  <a:lnTo>
                    <a:pt x="81" y="53"/>
                  </a:lnTo>
                  <a:lnTo>
                    <a:pt x="81" y="35"/>
                  </a:lnTo>
                  <a:lnTo>
                    <a:pt x="0" y="35"/>
                  </a:lnTo>
                  <a:lnTo>
                    <a:pt x="0" y="17"/>
                  </a:lnTo>
                  <a:lnTo>
                    <a:pt x="81" y="17"/>
                  </a:lnTo>
                  <a:lnTo>
                    <a:pt x="81" y="0"/>
                  </a:lnTo>
                  <a:lnTo>
                    <a:pt x="126"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4" name="Freeform 40"/>
            <p:cNvSpPr>
              <a:spLocks/>
            </p:cNvSpPr>
            <p:nvPr/>
          </p:nvSpPr>
          <p:spPr bwMode="gray">
            <a:xfrm>
              <a:off x="5676900" y="5651500"/>
              <a:ext cx="1085850" cy="561975"/>
            </a:xfrm>
            <a:custGeom>
              <a:avLst/>
              <a:gdLst/>
              <a:ahLst/>
              <a:cxnLst>
                <a:cxn ang="0">
                  <a:pos x="0" y="354"/>
                </a:cxn>
                <a:cxn ang="0">
                  <a:pos x="0" y="133"/>
                </a:cxn>
                <a:cxn ang="0">
                  <a:pos x="0" y="119"/>
                </a:cxn>
                <a:cxn ang="0">
                  <a:pos x="3" y="107"/>
                </a:cxn>
                <a:cxn ang="0">
                  <a:pos x="5" y="92"/>
                </a:cxn>
                <a:cxn ang="0">
                  <a:pos x="11" y="82"/>
                </a:cxn>
                <a:cxn ang="0">
                  <a:pos x="16" y="69"/>
                </a:cxn>
                <a:cxn ang="0">
                  <a:pos x="23" y="59"/>
                </a:cxn>
                <a:cxn ang="0">
                  <a:pos x="30" y="48"/>
                </a:cxn>
                <a:cxn ang="0">
                  <a:pos x="39" y="39"/>
                </a:cxn>
                <a:cxn ang="0">
                  <a:pos x="48" y="30"/>
                </a:cxn>
                <a:cxn ang="0">
                  <a:pos x="59" y="21"/>
                </a:cxn>
                <a:cxn ang="0">
                  <a:pos x="69" y="16"/>
                </a:cxn>
                <a:cxn ang="0">
                  <a:pos x="82" y="9"/>
                </a:cxn>
                <a:cxn ang="0">
                  <a:pos x="94" y="5"/>
                </a:cxn>
                <a:cxn ang="0">
                  <a:pos x="107" y="2"/>
                </a:cxn>
                <a:cxn ang="0">
                  <a:pos x="121" y="0"/>
                </a:cxn>
                <a:cxn ang="0">
                  <a:pos x="133" y="0"/>
                </a:cxn>
                <a:cxn ang="0">
                  <a:pos x="684" y="0"/>
                </a:cxn>
                <a:cxn ang="0">
                  <a:pos x="684" y="354"/>
                </a:cxn>
                <a:cxn ang="0">
                  <a:pos x="0" y="354"/>
                </a:cxn>
              </a:cxnLst>
              <a:rect l="0" t="0" r="r" b="b"/>
              <a:pathLst>
                <a:path w="684" h="354">
                  <a:moveTo>
                    <a:pt x="0" y="354"/>
                  </a:moveTo>
                  <a:lnTo>
                    <a:pt x="0" y="133"/>
                  </a:lnTo>
                  <a:lnTo>
                    <a:pt x="0" y="119"/>
                  </a:lnTo>
                  <a:lnTo>
                    <a:pt x="3" y="107"/>
                  </a:lnTo>
                  <a:lnTo>
                    <a:pt x="5" y="92"/>
                  </a:lnTo>
                  <a:lnTo>
                    <a:pt x="11" y="82"/>
                  </a:lnTo>
                  <a:lnTo>
                    <a:pt x="16" y="69"/>
                  </a:lnTo>
                  <a:lnTo>
                    <a:pt x="23" y="59"/>
                  </a:lnTo>
                  <a:lnTo>
                    <a:pt x="30" y="48"/>
                  </a:lnTo>
                  <a:lnTo>
                    <a:pt x="39" y="39"/>
                  </a:lnTo>
                  <a:lnTo>
                    <a:pt x="48" y="30"/>
                  </a:lnTo>
                  <a:lnTo>
                    <a:pt x="59" y="21"/>
                  </a:lnTo>
                  <a:lnTo>
                    <a:pt x="69" y="16"/>
                  </a:lnTo>
                  <a:lnTo>
                    <a:pt x="82" y="9"/>
                  </a:lnTo>
                  <a:lnTo>
                    <a:pt x="94" y="5"/>
                  </a:lnTo>
                  <a:lnTo>
                    <a:pt x="107" y="2"/>
                  </a:lnTo>
                  <a:lnTo>
                    <a:pt x="121" y="0"/>
                  </a:lnTo>
                  <a:lnTo>
                    <a:pt x="133" y="0"/>
                  </a:lnTo>
                  <a:lnTo>
                    <a:pt x="684" y="0"/>
                  </a:lnTo>
                  <a:lnTo>
                    <a:pt x="684" y="354"/>
                  </a:lnTo>
                  <a:lnTo>
                    <a:pt x="0" y="354"/>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5" name="Rectangle 41"/>
            <p:cNvSpPr>
              <a:spLocks noChangeArrowheads="1"/>
            </p:cNvSpPr>
            <p:nvPr/>
          </p:nvSpPr>
          <p:spPr bwMode="gray">
            <a:xfrm>
              <a:off x="5668963" y="5862638"/>
              <a:ext cx="15875" cy="35083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6" name="Freeform 42"/>
            <p:cNvSpPr>
              <a:spLocks/>
            </p:cNvSpPr>
            <p:nvPr/>
          </p:nvSpPr>
          <p:spPr bwMode="gray">
            <a:xfrm>
              <a:off x="5668963" y="5640388"/>
              <a:ext cx="219075" cy="222250"/>
            </a:xfrm>
            <a:custGeom>
              <a:avLst/>
              <a:gdLst/>
              <a:ahLst/>
              <a:cxnLst>
                <a:cxn ang="0">
                  <a:pos x="138" y="0"/>
                </a:cxn>
                <a:cxn ang="0">
                  <a:pos x="124" y="2"/>
                </a:cxn>
                <a:cxn ang="0">
                  <a:pos x="112" y="3"/>
                </a:cxn>
                <a:cxn ang="0">
                  <a:pos x="97" y="7"/>
                </a:cxn>
                <a:cxn ang="0">
                  <a:pos x="85" y="12"/>
                </a:cxn>
                <a:cxn ang="0">
                  <a:pos x="73" y="18"/>
                </a:cxn>
                <a:cxn ang="0">
                  <a:pos x="62" y="25"/>
                </a:cxn>
                <a:cxn ang="0">
                  <a:pos x="51" y="32"/>
                </a:cxn>
                <a:cxn ang="0">
                  <a:pos x="40" y="41"/>
                </a:cxn>
                <a:cxn ang="0">
                  <a:pos x="32" y="51"/>
                </a:cxn>
                <a:cxn ang="0">
                  <a:pos x="23" y="62"/>
                </a:cxn>
                <a:cxn ang="0">
                  <a:pos x="16" y="73"/>
                </a:cxn>
                <a:cxn ang="0">
                  <a:pos x="10" y="85"/>
                </a:cxn>
                <a:cxn ang="0">
                  <a:pos x="5" y="98"/>
                </a:cxn>
                <a:cxn ang="0">
                  <a:pos x="3" y="112"/>
                </a:cxn>
                <a:cxn ang="0">
                  <a:pos x="0" y="126"/>
                </a:cxn>
                <a:cxn ang="0">
                  <a:pos x="0" y="140"/>
                </a:cxn>
                <a:cxn ang="0">
                  <a:pos x="10" y="140"/>
                </a:cxn>
                <a:cxn ang="0">
                  <a:pos x="12" y="126"/>
                </a:cxn>
                <a:cxn ang="0">
                  <a:pos x="14" y="114"/>
                </a:cxn>
                <a:cxn ang="0">
                  <a:pos x="16" y="101"/>
                </a:cxn>
                <a:cxn ang="0">
                  <a:pos x="21" y="91"/>
                </a:cxn>
                <a:cxn ang="0">
                  <a:pos x="26" y="78"/>
                </a:cxn>
                <a:cxn ang="0">
                  <a:pos x="33" y="67"/>
                </a:cxn>
                <a:cxn ang="0">
                  <a:pos x="40" y="59"/>
                </a:cxn>
                <a:cxn ang="0">
                  <a:pos x="48" y="50"/>
                </a:cxn>
                <a:cxn ang="0">
                  <a:pos x="56" y="41"/>
                </a:cxn>
                <a:cxn ang="0">
                  <a:pos x="67" y="34"/>
                </a:cxn>
                <a:cxn ang="0">
                  <a:pos x="78" y="26"/>
                </a:cxn>
                <a:cxn ang="0">
                  <a:pos x="89" y="21"/>
                </a:cxn>
                <a:cxn ang="0">
                  <a:pos x="101" y="18"/>
                </a:cxn>
                <a:cxn ang="0">
                  <a:pos x="113" y="14"/>
                </a:cxn>
                <a:cxn ang="0">
                  <a:pos x="126" y="12"/>
                </a:cxn>
                <a:cxn ang="0">
                  <a:pos x="138" y="12"/>
                </a:cxn>
                <a:cxn ang="0">
                  <a:pos x="138" y="0"/>
                </a:cxn>
              </a:cxnLst>
              <a:rect l="0" t="0" r="r" b="b"/>
              <a:pathLst>
                <a:path w="138" h="140">
                  <a:moveTo>
                    <a:pt x="138" y="0"/>
                  </a:moveTo>
                  <a:lnTo>
                    <a:pt x="124" y="2"/>
                  </a:lnTo>
                  <a:lnTo>
                    <a:pt x="112" y="3"/>
                  </a:lnTo>
                  <a:lnTo>
                    <a:pt x="97" y="7"/>
                  </a:lnTo>
                  <a:lnTo>
                    <a:pt x="85" y="12"/>
                  </a:lnTo>
                  <a:lnTo>
                    <a:pt x="73" y="18"/>
                  </a:lnTo>
                  <a:lnTo>
                    <a:pt x="62" y="25"/>
                  </a:lnTo>
                  <a:lnTo>
                    <a:pt x="51" y="32"/>
                  </a:lnTo>
                  <a:lnTo>
                    <a:pt x="40" y="41"/>
                  </a:lnTo>
                  <a:lnTo>
                    <a:pt x="32" y="51"/>
                  </a:lnTo>
                  <a:lnTo>
                    <a:pt x="23" y="62"/>
                  </a:lnTo>
                  <a:lnTo>
                    <a:pt x="16" y="73"/>
                  </a:lnTo>
                  <a:lnTo>
                    <a:pt x="10" y="85"/>
                  </a:lnTo>
                  <a:lnTo>
                    <a:pt x="5" y="98"/>
                  </a:lnTo>
                  <a:lnTo>
                    <a:pt x="3" y="112"/>
                  </a:lnTo>
                  <a:lnTo>
                    <a:pt x="0" y="126"/>
                  </a:lnTo>
                  <a:lnTo>
                    <a:pt x="0" y="140"/>
                  </a:lnTo>
                  <a:lnTo>
                    <a:pt x="10" y="140"/>
                  </a:lnTo>
                  <a:lnTo>
                    <a:pt x="12" y="126"/>
                  </a:lnTo>
                  <a:lnTo>
                    <a:pt x="14" y="114"/>
                  </a:lnTo>
                  <a:lnTo>
                    <a:pt x="16" y="101"/>
                  </a:lnTo>
                  <a:lnTo>
                    <a:pt x="21" y="91"/>
                  </a:lnTo>
                  <a:lnTo>
                    <a:pt x="26" y="78"/>
                  </a:lnTo>
                  <a:lnTo>
                    <a:pt x="33" y="67"/>
                  </a:lnTo>
                  <a:lnTo>
                    <a:pt x="40" y="59"/>
                  </a:lnTo>
                  <a:lnTo>
                    <a:pt x="48" y="50"/>
                  </a:lnTo>
                  <a:lnTo>
                    <a:pt x="56" y="41"/>
                  </a:lnTo>
                  <a:lnTo>
                    <a:pt x="67" y="34"/>
                  </a:lnTo>
                  <a:lnTo>
                    <a:pt x="78" y="26"/>
                  </a:lnTo>
                  <a:lnTo>
                    <a:pt x="89" y="21"/>
                  </a:lnTo>
                  <a:lnTo>
                    <a:pt x="101" y="18"/>
                  </a:lnTo>
                  <a:lnTo>
                    <a:pt x="113" y="14"/>
                  </a:lnTo>
                  <a:lnTo>
                    <a:pt x="126" y="12"/>
                  </a:lnTo>
                  <a:lnTo>
                    <a:pt x="138" y="12"/>
                  </a:lnTo>
                  <a:lnTo>
                    <a:pt x="138"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7" name="Freeform 43"/>
            <p:cNvSpPr>
              <a:spLocks/>
            </p:cNvSpPr>
            <p:nvPr/>
          </p:nvSpPr>
          <p:spPr bwMode="gray">
            <a:xfrm>
              <a:off x="5888038" y="5640388"/>
              <a:ext cx="882650" cy="19050"/>
            </a:xfrm>
            <a:custGeom>
              <a:avLst/>
              <a:gdLst/>
              <a:ahLst/>
              <a:cxnLst>
                <a:cxn ang="0">
                  <a:pos x="556" y="7"/>
                </a:cxn>
                <a:cxn ang="0">
                  <a:pos x="551" y="0"/>
                </a:cxn>
                <a:cxn ang="0">
                  <a:pos x="0" y="0"/>
                </a:cxn>
                <a:cxn ang="0">
                  <a:pos x="0" y="12"/>
                </a:cxn>
                <a:cxn ang="0">
                  <a:pos x="551" y="12"/>
                </a:cxn>
                <a:cxn ang="0">
                  <a:pos x="545" y="7"/>
                </a:cxn>
                <a:cxn ang="0">
                  <a:pos x="556" y="7"/>
                </a:cxn>
                <a:cxn ang="0">
                  <a:pos x="556" y="0"/>
                </a:cxn>
                <a:cxn ang="0">
                  <a:pos x="551" y="0"/>
                </a:cxn>
                <a:cxn ang="0">
                  <a:pos x="556" y="7"/>
                </a:cxn>
              </a:cxnLst>
              <a:rect l="0" t="0" r="r" b="b"/>
              <a:pathLst>
                <a:path w="556" h="12">
                  <a:moveTo>
                    <a:pt x="556" y="7"/>
                  </a:moveTo>
                  <a:lnTo>
                    <a:pt x="551" y="0"/>
                  </a:lnTo>
                  <a:lnTo>
                    <a:pt x="0" y="0"/>
                  </a:lnTo>
                  <a:lnTo>
                    <a:pt x="0" y="12"/>
                  </a:lnTo>
                  <a:lnTo>
                    <a:pt x="551" y="12"/>
                  </a:lnTo>
                  <a:lnTo>
                    <a:pt x="545" y="7"/>
                  </a:lnTo>
                  <a:lnTo>
                    <a:pt x="556" y="7"/>
                  </a:lnTo>
                  <a:lnTo>
                    <a:pt x="556" y="0"/>
                  </a:lnTo>
                  <a:lnTo>
                    <a:pt x="551" y="0"/>
                  </a:lnTo>
                  <a:lnTo>
                    <a:pt x="556"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8" name="Freeform 44"/>
            <p:cNvSpPr>
              <a:spLocks/>
            </p:cNvSpPr>
            <p:nvPr/>
          </p:nvSpPr>
          <p:spPr bwMode="gray">
            <a:xfrm>
              <a:off x="6753225" y="5651500"/>
              <a:ext cx="17463" cy="569913"/>
            </a:xfrm>
            <a:custGeom>
              <a:avLst/>
              <a:gdLst/>
              <a:ahLst/>
              <a:cxnLst>
                <a:cxn ang="0">
                  <a:pos x="6" y="359"/>
                </a:cxn>
                <a:cxn ang="0">
                  <a:pos x="11" y="354"/>
                </a:cxn>
                <a:cxn ang="0">
                  <a:pos x="11" y="0"/>
                </a:cxn>
                <a:cxn ang="0">
                  <a:pos x="0" y="0"/>
                </a:cxn>
                <a:cxn ang="0">
                  <a:pos x="0" y="354"/>
                </a:cxn>
                <a:cxn ang="0">
                  <a:pos x="6" y="349"/>
                </a:cxn>
                <a:cxn ang="0">
                  <a:pos x="6" y="359"/>
                </a:cxn>
                <a:cxn ang="0">
                  <a:pos x="11" y="359"/>
                </a:cxn>
                <a:cxn ang="0">
                  <a:pos x="11" y="354"/>
                </a:cxn>
                <a:cxn ang="0">
                  <a:pos x="6" y="359"/>
                </a:cxn>
              </a:cxnLst>
              <a:rect l="0" t="0" r="r" b="b"/>
              <a:pathLst>
                <a:path w="11" h="359">
                  <a:moveTo>
                    <a:pt x="6" y="359"/>
                  </a:moveTo>
                  <a:lnTo>
                    <a:pt x="11" y="354"/>
                  </a:lnTo>
                  <a:lnTo>
                    <a:pt x="11" y="0"/>
                  </a:lnTo>
                  <a:lnTo>
                    <a:pt x="0" y="0"/>
                  </a:lnTo>
                  <a:lnTo>
                    <a:pt x="0" y="354"/>
                  </a:lnTo>
                  <a:lnTo>
                    <a:pt x="6" y="349"/>
                  </a:lnTo>
                  <a:lnTo>
                    <a:pt x="6" y="359"/>
                  </a:lnTo>
                  <a:lnTo>
                    <a:pt x="11" y="359"/>
                  </a:lnTo>
                  <a:lnTo>
                    <a:pt x="11" y="354"/>
                  </a:lnTo>
                  <a:lnTo>
                    <a:pt x="6" y="35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49" name="Freeform 45"/>
            <p:cNvSpPr>
              <a:spLocks/>
            </p:cNvSpPr>
            <p:nvPr/>
          </p:nvSpPr>
          <p:spPr bwMode="gray">
            <a:xfrm>
              <a:off x="5668963" y="6205538"/>
              <a:ext cx="1093788" cy="15875"/>
            </a:xfrm>
            <a:custGeom>
              <a:avLst/>
              <a:gdLst/>
              <a:ahLst/>
              <a:cxnLst>
                <a:cxn ang="0">
                  <a:pos x="0" y="5"/>
                </a:cxn>
                <a:cxn ang="0">
                  <a:pos x="5" y="10"/>
                </a:cxn>
                <a:cxn ang="0">
                  <a:pos x="689" y="10"/>
                </a:cxn>
                <a:cxn ang="0">
                  <a:pos x="689" y="0"/>
                </a:cxn>
                <a:cxn ang="0">
                  <a:pos x="5" y="0"/>
                </a:cxn>
                <a:cxn ang="0">
                  <a:pos x="10" y="5"/>
                </a:cxn>
                <a:cxn ang="0">
                  <a:pos x="0" y="5"/>
                </a:cxn>
                <a:cxn ang="0">
                  <a:pos x="0" y="10"/>
                </a:cxn>
                <a:cxn ang="0">
                  <a:pos x="5" y="10"/>
                </a:cxn>
                <a:cxn ang="0">
                  <a:pos x="0" y="5"/>
                </a:cxn>
              </a:cxnLst>
              <a:rect l="0" t="0" r="r" b="b"/>
              <a:pathLst>
                <a:path w="689" h="10">
                  <a:moveTo>
                    <a:pt x="0" y="5"/>
                  </a:moveTo>
                  <a:lnTo>
                    <a:pt x="5" y="10"/>
                  </a:lnTo>
                  <a:lnTo>
                    <a:pt x="689" y="10"/>
                  </a:lnTo>
                  <a:lnTo>
                    <a:pt x="689" y="0"/>
                  </a:lnTo>
                  <a:lnTo>
                    <a:pt x="5" y="0"/>
                  </a:lnTo>
                  <a:lnTo>
                    <a:pt x="10" y="5"/>
                  </a:lnTo>
                  <a:lnTo>
                    <a:pt x="0" y="5"/>
                  </a:lnTo>
                  <a:lnTo>
                    <a:pt x="0" y="10"/>
                  </a:lnTo>
                  <a:lnTo>
                    <a:pt x="5" y="10"/>
                  </a:lnTo>
                  <a:lnTo>
                    <a:pt x="0"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2" name="Freeform 58"/>
            <p:cNvSpPr>
              <a:spLocks/>
            </p:cNvSpPr>
            <p:nvPr/>
          </p:nvSpPr>
          <p:spPr bwMode="gray">
            <a:xfrm>
              <a:off x="1633538" y="5651500"/>
              <a:ext cx="3570288" cy="561975"/>
            </a:xfrm>
            <a:custGeom>
              <a:avLst/>
              <a:gdLst/>
              <a:ahLst/>
              <a:cxnLst>
                <a:cxn ang="0">
                  <a:pos x="0" y="0"/>
                </a:cxn>
                <a:cxn ang="0">
                  <a:pos x="1119" y="0"/>
                </a:cxn>
                <a:cxn ang="0">
                  <a:pos x="1147" y="0"/>
                </a:cxn>
                <a:cxn ang="0">
                  <a:pos x="1172" y="5"/>
                </a:cxn>
                <a:cxn ang="0">
                  <a:pos x="1193" y="11"/>
                </a:cxn>
                <a:cxn ang="0">
                  <a:pos x="1213" y="19"/>
                </a:cxn>
                <a:cxn ang="0">
                  <a:pos x="1229" y="28"/>
                </a:cxn>
                <a:cxn ang="0">
                  <a:pos x="1245" y="41"/>
                </a:cxn>
                <a:cxn ang="0">
                  <a:pos x="1258" y="52"/>
                </a:cxn>
                <a:cxn ang="0">
                  <a:pos x="1272" y="64"/>
                </a:cxn>
                <a:cxn ang="0">
                  <a:pos x="1284" y="76"/>
                </a:cxn>
                <a:cxn ang="0">
                  <a:pos x="1297" y="87"/>
                </a:cxn>
                <a:cxn ang="0">
                  <a:pos x="1311" y="100"/>
                </a:cxn>
                <a:cxn ang="0">
                  <a:pos x="1325" y="108"/>
                </a:cxn>
                <a:cxn ang="0">
                  <a:pos x="1341" y="117"/>
                </a:cxn>
                <a:cxn ang="0">
                  <a:pos x="1357" y="123"/>
                </a:cxn>
                <a:cxn ang="0">
                  <a:pos x="1379" y="128"/>
                </a:cxn>
                <a:cxn ang="0">
                  <a:pos x="1402" y="130"/>
                </a:cxn>
                <a:cxn ang="0">
                  <a:pos x="1550" y="130"/>
                </a:cxn>
                <a:cxn ang="0">
                  <a:pos x="1646" y="128"/>
                </a:cxn>
                <a:cxn ang="0">
                  <a:pos x="1710" y="128"/>
                </a:cxn>
                <a:cxn ang="0">
                  <a:pos x="1756" y="128"/>
                </a:cxn>
                <a:cxn ang="0">
                  <a:pos x="1804" y="128"/>
                </a:cxn>
                <a:cxn ang="0">
                  <a:pos x="1867" y="128"/>
                </a:cxn>
                <a:cxn ang="0">
                  <a:pos x="1965" y="128"/>
                </a:cxn>
                <a:cxn ang="0">
                  <a:pos x="2112" y="128"/>
                </a:cxn>
                <a:cxn ang="0">
                  <a:pos x="2127" y="130"/>
                </a:cxn>
                <a:cxn ang="0">
                  <a:pos x="2139" y="132"/>
                </a:cxn>
                <a:cxn ang="0">
                  <a:pos x="2152" y="135"/>
                </a:cxn>
                <a:cxn ang="0">
                  <a:pos x="2164" y="139"/>
                </a:cxn>
                <a:cxn ang="0">
                  <a:pos x="2176" y="144"/>
                </a:cxn>
                <a:cxn ang="0">
                  <a:pos x="2187" y="151"/>
                </a:cxn>
                <a:cxn ang="0">
                  <a:pos x="2196" y="158"/>
                </a:cxn>
                <a:cxn ang="0">
                  <a:pos x="2207" y="167"/>
                </a:cxn>
                <a:cxn ang="0">
                  <a:pos x="2214" y="178"/>
                </a:cxn>
                <a:cxn ang="0">
                  <a:pos x="2223" y="187"/>
                </a:cxn>
                <a:cxn ang="0">
                  <a:pos x="2228" y="199"/>
                </a:cxn>
                <a:cxn ang="0">
                  <a:pos x="2235" y="210"/>
                </a:cxn>
                <a:cxn ang="0">
                  <a:pos x="2239" y="222"/>
                </a:cxn>
                <a:cxn ang="0">
                  <a:pos x="2242" y="235"/>
                </a:cxn>
                <a:cxn ang="0">
                  <a:pos x="2246" y="249"/>
                </a:cxn>
                <a:cxn ang="0">
                  <a:pos x="2246" y="262"/>
                </a:cxn>
                <a:cxn ang="0">
                  <a:pos x="2249" y="354"/>
                </a:cxn>
                <a:cxn ang="0">
                  <a:pos x="0" y="354"/>
                </a:cxn>
                <a:cxn ang="0">
                  <a:pos x="0" y="0"/>
                </a:cxn>
              </a:cxnLst>
              <a:rect l="0" t="0" r="r" b="b"/>
              <a:pathLst>
                <a:path w="2249" h="354">
                  <a:moveTo>
                    <a:pt x="0" y="0"/>
                  </a:moveTo>
                  <a:lnTo>
                    <a:pt x="1119" y="0"/>
                  </a:lnTo>
                  <a:lnTo>
                    <a:pt x="1147" y="0"/>
                  </a:lnTo>
                  <a:lnTo>
                    <a:pt x="1172" y="5"/>
                  </a:lnTo>
                  <a:lnTo>
                    <a:pt x="1193" y="11"/>
                  </a:lnTo>
                  <a:lnTo>
                    <a:pt x="1213" y="19"/>
                  </a:lnTo>
                  <a:lnTo>
                    <a:pt x="1229" y="28"/>
                  </a:lnTo>
                  <a:lnTo>
                    <a:pt x="1245" y="41"/>
                  </a:lnTo>
                  <a:lnTo>
                    <a:pt x="1258" y="52"/>
                  </a:lnTo>
                  <a:lnTo>
                    <a:pt x="1272" y="64"/>
                  </a:lnTo>
                  <a:lnTo>
                    <a:pt x="1284" y="76"/>
                  </a:lnTo>
                  <a:lnTo>
                    <a:pt x="1297" y="87"/>
                  </a:lnTo>
                  <a:lnTo>
                    <a:pt x="1311" y="100"/>
                  </a:lnTo>
                  <a:lnTo>
                    <a:pt x="1325" y="108"/>
                  </a:lnTo>
                  <a:lnTo>
                    <a:pt x="1341" y="117"/>
                  </a:lnTo>
                  <a:lnTo>
                    <a:pt x="1357" y="123"/>
                  </a:lnTo>
                  <a:lnTo>
                    <a:pt x="1379" y="128"/>
                  </a:lnTo>
                  <a:lnTo>
                    <a:pt x="1402" y="130"/>
                  </a:lnTo>
                  <a:lnTo>
                    <a:pt x="1550" y="130"/>
                  </a:lnTo>
                  <a:lnTo>
                    <a:pt x="1646" y="128"/>
                  </a:lnTo>
                  <a:lnTo>
                    <a:pt x="1710" y="128"/>
                  </a:lnTo>
                  <a:lnTo>
                    <a:pt x="1756" y="128"/>
                  </a:lnTo>
                  <a:lnTo>
                    <a:pt x="1804" y="128"/>
                  </a:lnTo>
                  <a:lnTo>
                    <a:pt x="1867" y="128"/>
                  </a:lnTo>
                  <a:lnTo>
                    <a:pt x="1965" y="128"/>
                  </a:lnTo>
                  <a:lnTo>
                    <a:pt x="2112" y="128"/>
                  </a:lnTo>
                  <a:lnTo>
                    <a:pt x="2127" y="130"/>
                  </a:lnTo>
                  <a:lnTo>
                    <a:pt x="2139" y="132"/>
                  </a:lnTo>
                  <a:lnTo>
                    <a:pt x="2152" y="135"/>
                  </a:lnTo>
                  <a:lnTo>
                    <a:pt x="2164" y="139"/>
                  </a:lnTo>
                  <a:lnTo>
                    <a:pt x="2176" y="144"/>
                  </a:lnTo>
                  <a:lnTo>
                    <a:pt x="2187" y="151"/>
                  </a:lnTo>
                  <a:lnTo>
                    <a:pt x="2196" y="158"/>
                  </a:lnTo>
                  <a:lnTo>
                    <a:pt x="2207" y="167"/>
                  </a:lnTo>
                  <a:lnTo>
                    <a:pt x="2214" y="178"/>
                  </a:lnTo>
                  <a:lnTo>
                    <a:pt x="2223" y="187"/>
                  </a:lnTo>
                  <a:lnTo>
                    <a:pt x="2228" y="199"/>
                  </a:lnTo>
                  <a:lnTo>
                    <a:pt x="2235" y="210"/>
                  </a:lnTo>
                  <a:lnTo>
                    <a:pt x="2239" y="222"/>
                  </a:lnTo>
                  <a:lnTo>
                    <a:pt x="2242" y="235"/>
                  </a:lnTo>
                  <a:lnTo>
                    <a:pt x="2246" y="249"/>
                  </a:lnTo>
                  <a:lnTo>
                    <a:pt x="2246" y="262"/>
                  </a:lnTo>
                  <a:lnTo>
                    <a:pt x="2249" y="354"/>
                  </a:lnTo>
                  <a:lnTo>
                    <a:pt x="0" y="354"/>
                  </a:lnTo>
                  <a:lnTo>
                    <a:pt x="0" y="0"/>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3" name="Rectangle 59"/>
            <p:cNvSpPr>
              <a:spLocks noChangeArrowheads="1"/>
            </p:cNvSpPr>
            <p:nvPr/>
          </p:nvSpPr>
          <p:spPr bwMode="gray">
            <a:xfrm>
              <a:off x="1633538" y="5640388"/>
              <a:ext cx="1776413" cy="1905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4" name="Freeform 60"/>
            <p:cNvSpPr>
              <a:spLocks/>
            </p:cNvSpPr>
            <p:nvPr/>
          </p:nvSpPr>
          <p:spPr bwMode="gray">
            <a:xfrm>
              <a:off x="3409950" y="5640388"/>
              <a:ext cx="449263" cy="225425"/>
            </a:xfrm>
            <a:custGeom>
              <a:avLst/>
              <a:gdLst/>
              <a:ahLst/>
              <a:cxnLst>
                <a:cxn ang="0">
                  <a:pos x="283" y="130"/>
                </a:cxn>
                <a:cxn ang="0">
                  <a:pos x="260" y="130"/>
                </a:cxn>
                <a:cxn ang="0">
                  <a:pos x="240" y="124"/>
                </a:cxn>
                <a:cxn ang="0">
                  <a:pos x="224" y="119"/>
                </a:cxn>
                <a:cxn ang="0">
                  <a:pos x="208" y="110"/>
                </a:cxn>
                <a:cxn ang="0">
                  <a:pos x="194" y="101"/>
                </a:cxn>
                <a:cxn ang="0">
                  <a:pos x="181" y="91"/>
                </a:cxn>
                <a:cxn ang="0">
                  <a:pos x="169" y="80"/>
                </a:cxn>
                <a:cxn ang="0">
                  <a:pos x="156" y="67"/>
                </a:cxn>
                <a:cxn ang="0">
                  <a:pos x="144" y="55"/>
                </a:cxn>
                <a:cxn ang="0">
                  <a:pos x="130" y="43"/>
                </a:cxn>
                <a:cxn ang="0">
                  <a:pos x="114" y="32"/>
                </a:cxn>
                <a:cxn ang="0">
                  <a:pos x="96" y="21"/>
                </a:cxn>
                <a:cxn ang="0">
                  <a:pos x="76" y="12"/>
                </a:cxn>
                <a:cxn ang="0">
                  <a:pos x="53" y="7"/>
                </a:cxn>
                <a:cxn ang="0">
                  <a:pos x="28" y="2"/>
                </a:cxn>
                <a:cxn ang="0">
                  <a:pos x="0" y="0"/>
                </a:cxn>
                <a:cxn ang="0">
                  <a:pos x="0" y="12"/>
                </a:cxn>
                <a:cxn ang="0">
                  <a:pos x="26" y="12"/>
                </a:cxn>
                <a:cxn ang="0">
                  <a:pos x="51" y="18"/>
                </a:cxn>
                <a:cxn ang="0">
                  <a:pos x="73" y="23"/>
                </a:cxn>
                <a:cxn ang="0">
                  <a:pos x="91" y="32"/>
                </a:cxn>
                <a:cxn ang="0">
                  <a:pos x="107" y="41"/>
                </a:cxn>
                <a:cxn ang="0">
                  <a:pos x="123" y="51"/>
                </a:cxn>
                <a:cxn ang="0">
                  <a:pos x="135" y="64"/>
                </a:cxn>
                <a:cxn ang="0">
                  <a:pos x="149" y="75"/>
                </a:cxn>
                <a:cxn ang="0">
                  <a:pos x="162" y="87"/>
                </a:cxn>
                <a:cxn ang="0">
                  <a:pos x="174" y="99"/>
                </a:cxn>
                <a:cxn ang="0">
                  <a:pos x="188" y="110"/>
                </a:cxn>
                <a:cxn ang="0">
                  <a:pos x="203" y="121"/>
                </a:cxn>
                <a:cxn ang="0">
                  <a:pos x="219" y="130"/>
                </a:cxn>
                <a:cxn ang="0">
                  <a:pos x="238" y="135"/>
                </a:cxn>
                <a:cxn ang="0">
                  <a:pos x="258" y="140"/>
                </a:cxn>
                <a:cxn ang="0">
                  <a:pos x="283" y="142"/>
                </a:cxn>
                <a:cxn ang="0">
                  <a:pos x="283" y="130"/>
                </a:cxn>
              </a:cxnLst>
              <a:rect l="0" t="0" r="r" b="b"/>
              <a:pathLst>
                <a:path w="283" h="142">
                  <a:moveTo>
                    <a:pt x="283" y="130"/>
                  </a:moveTo>
                  <a:lnTo>
                    <a:pt x="260" y="130"/>
                  </a:lnTo>
                  <a:lnTo>
                    <a:pt x="240" y="124"/>
                  </a:lnTo>
                  <a:lnTo>
                    <a:pt x="224" y="119"/>
                  </a:lnTo>
                  <a:lnTo>
                    <a:pt x="208" y="110"/>
                  </a:lnTo>
                  <a:lnTo>
                    <a:pt x="194" y="101"/>
                  </a:lnTo>
                  <a:lnTo>
                    <a:pt x="181" y="91"/>
                  </a:lnTo>
                  <a:lnTo>
                    <a:pt x="169" y="80"/>
                  </a:lnTo>
                  <a:lnTo>
                    <a:pt x="156" y="67"/>
                  </a:lnTo>
                  <a:lnTo>
                    <a:pt x="144" y="55"/>
                  </a:lnTo>
                  <a:lnTo>
                    <a:pt x="130" y="43"/>
                  </a:lnTo>
                  <a:lnTo>
                    <a:pt x="114" y="32"/>
                  </a:lnTo>
                  <a:lnTo>
                    <a:pt x="96" y="21"/>
                  </a:lnTo>
                  <a:lnTo>
                    <a:pt x="76" y="12"/>
                  </a:lnTo>
                  <a:lnTo>
                    <a:pt x="53" y="7"/>
                  </a:lnTo>
                  <a:lnTo>
                    <a:pt x="28" y="2"/>
                  </a:lnTo>
                  <a:lnTo>
                    <a:pt x="0" y="0"/>
                  </a:lnTo>
                  <a:lnTo>
                    <a:pt x="0" y="12"/>
                  </a:lnTo>
                  <a:lnTo>
                    <a:pt x="26" y="12"/>
                  </a:lnTo>
                  <a:lnTo>
                    <a:pt x="51" y="18"/>
                  </a:lnTo>
                  <a:lnTo>
                    <a:pt x="73" y="23"/>
                  </a:lnTo>
                  <a:lnTo>
                    <a:pt x="91" y="32"/>
                  </a:lnTo>
                  <a:lnTo>
                    <a:pt x="107" y="41"/>
                  </a:lnTo>
                  <a:lnTo>
                    <a:pt x="123" y="51"/>
                  </a:lnTo>
                  <a:lnTo>
                    <a:pt x="135" y="64"/>
                  </a:lnTo>
                  <a:lnTo>
                    <a:pt x="149" y="75"/>
                  </a:lnTo>
                  <a:lnTo>
                    <a:pt x="162" y="87"/>
                  </a:lnTo>
                  <a:lnTo>
                    <a:pt x="174" y="99"/>
                  </a:lnTo>
                  <a:lnTo>
                    <a:pt x="188" y="110"/>
                  </a:lnTo>
                  <a:lnTo>
                    <a:pt x="203" y="121"/>
                  </a:lnTo>
                  <a:lnTo>
                    <a:pt x="219" y="130"/>
                  </a:lnTo>
                  <a:lnTo>
                    <a:pt x="238" y="135"/>
                  </a:lnTo>
                  <a:lnTo>
                    <a:pt x="258" y="140"/>
                  </a:lnTo>
                  <a:lnTo>
                    <a:pt x="283" y="142"/>
                  </a:lnTo>
                  <a:lnTo>
                    <a:pt x="283" y="1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5" name="Freeform 61"/>
            <p:cNvSpPr>
              <a:spLocks/>
            </p:cNvSpPr>
            <p:nvPr/>
          </p:nvSpPr>
          <p:spPr bwMode="gray">
            <a:xfrm>
              <a:off x="3859213" y="5846763"/>
              <a:ext cx="1127125" cy="19050"/>
            </a:xfrm>
            <a:custGeom>
              <a:avLst/>
              <a:gdLst/>
              <a:ahLst/>
              <a:cxnLst>
                <a:cxn ang="0">
                  <a:pos x="710" y="0"/>
                </a:cxn>
                <a:cxn ang="0">
                  <a:pos x="563" y="0"/>
                </a:cxn>
                <a:cxn ang="0">
                  <a:pos x="465" y="0"/>
                </a:cxn>
                <a:cxn ang="0">
                  <a:pos x="402" y="0"/>
                </a:cxn>
                <a:cxn ang="0">
                  <a:pos x="354" y="0"/>
                </a:cxn>
                <a:cxn ang="0">
                  <a:pos x="308" y="0"/>
                </a:cxn>
                <a:cxn ang="0">
                  <a:pos x="244" y="0"/>
                </a:cxn>
                <a:cxn ang="0">
                  <a:pos x="148" y="0"/>
                </a:cxn>
                <a:cxn ang="0">
                  <a:pos x="0" y="0"/>
                </a:cxn>
                <a:cxn ang="0">
                  <a:pos x="0" y="12"/>
                </a:cxn>
                <a:cxn ang="0">
                  <a:pos x="148" y="12"/>
                </a:cxn>
                <a:cxn ang="0">
                  <a:pos x="244" y="12"/>
                </a:cxn>
                <a:cxn ang="0">
                  <a:pos x="308" y="12"/>
                </a:cxn>
                <a:cxn ang="0">
                  <a:pos x="354" y="10"/>
                </a:cxn>
                <a:cxn ang="0">
                  <a:pos x="402" y="10"/>
                </a:cxn>
                <a:cxn ang="0">
                  <a:pos x="465" y="10"/>
                </a:cxn>
                <a:cxn ang="0">
                  <a:pos x="563" y="10"/>
                </a:cxn>
                <a:cxn ang="0">
                  <a:pos x="710" y="10"/>
                </a:cxn>
                <a:cxn ang="0">
                  <a:pos x="710" y="0"/>
                </a:cxn>
              </a:cxnLst>
              <a:rect l="0" t="0" r="r" b="b"/>
              <a:pathLst>
                <a:path w="710" h="12">
                  <a:moveTo>
                    <a:pt x="710" y="0"/>
                  </a:moveTo>
                  <a:lnTo>
                    <a:pt x="563" y="0"/>
                  </a:lnTo>
                  <a:lnTo>
                    <a:pt x="465" y="0"/>
                  </a:lnTo>
                  <a:lnTo>
                    <a:pt x="402" y="0"/>
                  </a:lnTo>
                  <a:lnTo>
                    <a:pt x="354" y="0"/>
                  </a:lnTo>
                  <a:lnTo>
                    <a:pt x="308" y="0"/>
                  </a:lnTo>
                  <a:lnTo>
                    <a:pt x="244" y="0"/>
                  </a:lnTo>
                  <a:lnTo>
                    <a:pt x="148" y="0"/>
                  </a:lnTo>
                  <a:lnTo>
                    <a:pt x="0" y="0"/>
                  </a:lnTo>
                  <a:lnTo>
                    <a:pt x="0" y="12"/>
                  </a:lnTo>
                  <a:lnTo>
                    <a:pt x="148" y="12"/>
                  </a:lnTo>
                  <a:lnTo>
                    <a:pt x="244" y="12"/>
                  </a:lnTo>
                  <a:lnTo>
                    <a:pt x="308" y="12"/>
                  </a:lnTo>
                  <a:lnTo>
                    <a:pt x="354" y="10"/>
                  </a:lnTo>
                  <a:lnTo>
                    <a:pt x="402" y="10"/>
                  </a:lnTo>
                  <a:lnTo>
                    <a:pt x="465" y="10"/>
                  </a:lnTo>
                  <a:lnTo>
                    <a:pt x="563" y="10"/>
                  </a:lnTo>
                  <a:lnTo>
                    <a:pt x="710" y="10"/>
                  </a:lnTo>
                  <a:lnTo>
                    <a:pt x="71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6" name="Freeform 62"/>
            <p:cNvSpPr>
              <a:spLocks/>
            </p:cNvSpPr>
            <p:nvPr/>
          </p:nvSpPr>
          <p:spPr bwMode="gray">
            <a:xfrm>
              <a:off x="4986338" y="5846763"/>
              <a:ext cx="220663" cy="220663"/>
            </a:xfrm>
            <a:custGeom>
              <a:avLst/>
              <a:gdLst/>
              <a:ahLst/>
              <a:cxnLst>
                <a:cxn ang="0">
                  <a:pos x="139" y="139"/>
                </a:cxn>
                <a:cxn ang="0">
                  <a:pos x="139" y="124"/>
                </a:cxn>
                <a:cxn ang="0">
                  <a:pos x="136" y="110"/>
                </a:cxn>
                <a:cxn ang="0">
                  <a:pos x="132" y="98"/>
                </a:cxn>
                <a:cxn ang="0">
                  <a:pos x="129" y="85"/>
                </a:cxn>
                <a:cxn ang="0">
                  <a:pos x="121" y="73"/>
                </a:cxn>
                <a:cxn ang="0">
                  <a:pos x="114" y="62"/>
                </a:cxn>
                <a:cxn ang="0">
                  <a:pos x="107" y="51"/>
                </a:cxn>
                <a:cxn ang="0">
                  <a:pos x="98" y="41"/>
                </a:cxn>
                <a:cxn ang="0">
                  <a:pos x="88" y="32"/>
                </a:cxn>
                <a:cxn ang="0">
                  <a:pos x="77" y="23"/>
                </a:cxn>
                <a:cxn ang="0">
                  <a:pos x="66" y="16"/>
                </a:cxn>
                <a:cxn ang="0">
                  <a:pos x="54" y="10"/>
                </a:cxn>
                <a:cxn ang="0">
                  <a:pos x="41" y="7"/>
                </a:cxn>
                <a:cxn ang="0">
                  <a:pos x="29" y="3"/>
                </a:cxn>
                <a:cxn ang="0">
                  <a:pos x="15" y="0"/>
                </a:cxn>
                <a:cxn ang="0">
                  <a:pos x="0" y="0"/>
                </a:cxn>
                <a:cxn ang="0">
                  <a:pos x="0" y="10"/>
                </a:cxn>
                <a:cxn ang="0">
                  <a:pos x="13" y="12"/>
                </a:cxn>
                <a:cxn ang="0">
                  <a:pos x="27" y="14"/>
                </a:cxn>
                <a:cxn ang="0">
                  <a:pos x="38" y="16"/>
                </a:cxn>
                <a:cxn ang="0">
                  <a:pos x="50" y="21"/>
                </a:cxn>
                <a:cxn ang="0">
                  <a:pos x="61" y="26"/>
                </a:cxn>
                <a:cxn ang="0">
                  <a:pos x="72" y="34"/>
                </a:cxn>
                <a:cxn ang="0">
                  <a:pos x="80" y="41"/>
                </a:cxn>
                <a:cxn ang="0">
                  <a:pos x="89" y="48"/>
                </a:cxn>
                <a:cxn ang="0">
                  <a:pos x="98" y="58"/>
                </a:cxn>
                <a:cxn ang="0">
                  <a:pos x="105" y="67"/>
                </a:cxn>
                <a:cxn ang="0">
                  <a:pos x="113" y="78"/>
                </a:cxn>
                <a:cxn ang="0">
                  <a:pos x="118" y="89"/>
                </a:cxn>
                <a:cxn ang="0">
                  <a:pos x="121" y="101"/>
                </a:cxn>
                <a:cxn ang="0">
                  <a:pos x="125" y="114"/>
                </a:cxn>
                <a:cxn ang="0">
                  <a:pos x="129" y="126"/>
                </a:cxn>
                <a:cxn ang="0">
                  <a:pos x="129" y="139"/>
                </a:cxn>
                <a:cxn ang="0">
                  <a:pos x="139" y="139"/>
                </a:cxn>
              </a:cxnLst>
              <a:rect l="0" t="0" r="r" b="b"/>
              <a:pathLst>
                <a:path w="139" h="139">
                  <a:moveTo>
                    <a:pt x="139" y="139"/>
                  </a:moveTo>
                  <a:lnTo>
                    <a:pt x="139" y="124"/>
                  </a:lnTo>
                  <a:lnTo>
                    <a:pt x="136" y="110"/>
                  </a:lnTo>
                  <a:lnTo>
                    <a:pt x="132" y="98"/>
                  </a:lnTo>
                  <a:lnTo>
                    <a:pt x="129" y="85"/>
                  </a:lnTo>
                  <a:lnTo>
                    <a:pt x="121" y="73"/>
                  </a:lnTo>
                  <a:lnTo>
                    <a:pt x="114" y="62"/>
                  </a:lnTo>
                  <a:lnTo>
                    <a:pt x="107" y="51"/>
                  </a:lnTo>
                  <a:lnTo>
                    <a:pt x="98" y="41"/>
                  </a:lnTo>
                  <a:lnTo>
                    <a:pt x="88" y="32"/>
                  </a:lnTo>
                  <a:lnTo>
                    <a:pt x="77" y="23"/>
                  </a:lnTo>
                  <a:lnTo>
                    <a:pt x="66" y="16"/>
                  </a:lnTo>
                  <a:lnTo>
                    <a:pt x="54" y="10"/>
                  </a:lnTo>
                  <a:lnTo>
                    <a:pt x="41" y="7"/>
                  </a:lnTo>
                  <a:lnTo>
                    <a:pt x="29" y="3"/>
                  </a:lnTo>
                  <a:lnTo>
                    <a:pt x="15" y="0"/>
                  </a:lnTo>
                  <a:lnTo>
                    <a:pt x="0" y="0"/>
                  </a:lnTo>
                  <a:lnTo>
                    <a:pt x="0" y="10"/>
                  </a:lnTo>
                  <a:lnTo>
                    <a:pt x="13" y="12"/>
                  </a:lnTo>
                  <a:lnTo>
                    <a:pt x="27" y="14"/>
                  </a:lnTo>
                  <a:lnTo>
                    <a:pt x="38" y="16"/>
                  </a:lnTo>
                  <a:lnTo>
                    <a:pt x="50" y="21"/>
                  </a:lnTo>
                  <a:lnTo>
                    <a:pt x="61" y="26"/>
                  </a:lnTo>
                  <a:lnTo>
                    <a:pt x="72" y="34"/>
                  </a:lnTo>
                  <a:lnTo>
                    <a:pt x="80" y="41"/>
                  </a:lnTo>
                  <a:lnTo>
                    <a:pt x="89" y="48"/>
                  </a:lnTo>
                  <a:lnTo>
                    <a:pt x="98" y="58"/>
                  </a:lnTo>
                  <a:lnTo>
                    <a:pt x="105" y="67"/>
                  </a:lnTo>
                  <a:lnTo>
                    <a:pt x="113" y="78"/>
                  </a:lnTo>
                  <a:lnTo>
                    <a:pt x="118" y="89"/>
                  </a:lnTo>
                  <a:lnTo>
                    <a:pt x="121" y="101"/>
                  </a:lnTo>
                  <a:lnTo>
                    <a:pt x="125" y="114"/>
                  </a:lnTo>
                  <a:lnTo>
                    <a:pt x="129" y="126"/>
                  </a:lnTo>
                  <a:lnTo>
                    <a:pt x="129" y="139"/>
                  </a:lnTo>
                  <a:lnTo>
                    <a:pt x="139" y="13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7" name="Freeform 63"/>
            <p:cNvSpPr>
              <a:spLocks/>
            </p:cNvSpPr>
            <p:nvPr/>
          </p:nvSpPr>
          <p:spPr bwMode="gray">
            <a:xfrm>
              <a:off x="5191125" y="6067425"/>
              <a:ext cx="22225" cy="153988"/>
            </a:xfrm>
            <a:custGeom>
              <a:avLst/>
              <a:gdLst/>
              <a:ahLst/>
              <a:cxnLst>
                <a:cxn ang="0">
                  <a:pos x="8" y="97"/>
                </a:cxn>
                <a:cxn ang="0">
                  <a:pos x="14" y="92"/>
                </a:cxn>
                <a:cxn ang="0">
                  <a:pos x="10" y="0"/>
                </a:cxn>
                <a:cxn ang="0">
                  <a:pos x="0" y="0"/>
                </a:cxn>
                <a:cxn ang="0">
                  <a:pos x="3" y="92"/>
                </a:cxn>
                <a:cxn ang="0">
                  <a:pos x="8" y="87"/>
                </a:cxn>
                <a:cxn ang="0">
                  <a:pos x="8" y="97"/>
                </a:cxn>
                <a:cxn ang="0">
                  <a:pos x="14" y="97"/>
                </a:cxn>
                <a:cxn ang="0">
                  <a:pos x="14" y="92"/>
                </a:cxn>
                <a:cxn ang="0">
                  <a:pos x="8" y="97"/>
                </a:cxn>
              </a:cxnLst>
              <a:rect l="0" t="0" r="r" b="b"/>
              <a:pathLst>
                <a:path w="14" h="97">
                  <a:moveTo>
                    <a:pt x="8" y="97"/>
                  </a:moveTo>
                  <a:lnTo>
                    <a:pt x="14" y="92"/>
                  </a:lnTo>
                  <a:lnTo>
                    <a:pt x="10" y="0"/>
                  </a:lnTo>
                  <a:lnTo>
                    <a:pt x="0" y="0"/>
                  </a:lnTo>
                  <a:lnTo>
                    <a:pt x="3" y="92"/>
                  </a:lnTo>
                  <a:lnTo>
                    <a:pt x="8" y="87"/>
                  </a:lnTo>
                  <a:lnTo>
                    <a:pt x="8" y="97"/>
                  </a:lnTo>
                  <a:lnTo>
                    <a:pt x="14" y="97"/>
                  </a:lnTo>
                  <a:lnTo>
                    <a:pt x="14" y="92"/>
                  </a:lnTo>
                  <a:lnTo>
                    <a:pt x="8" y="9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8" name="Freeform 64"/>
            <p:cNvSpPr>
              <a:spLocks/>
            </p:cNvSpPr>
            <p:nvPr/>
          </p:nvSpPr>
          <p:spPr bwMode="gray">
            <a:xfrm>
              <a:off x="1622425" y="6205538"/>
              <a:ext cx="3581400" cy="15875"/>
            </a:xfrm>
            <a:custGeom>
              <a:avLst/>
              <a:gdLst/>
              <a:ahLst/>
              <a:cxnLst>
                <a:cxn ang="0">
                  <a:pos x="0" y="5"/>
                </a:cxn>
                <a:cxn ang="0">
                  <a:pos x="7" y="10"/>
                </a:cxn>
                <a:cxn ang="0">
                  <a:pos x="2256" y="10"/>
                </a:cxn>
                <a:cxn ang="0">
                  <a:pos x="2256" y="0"/>
                </a:cxn>
                <a:cxn ang="0">
                  <a:pos x="7" y="0"/>
                </a:cxn>
                <a:cxn ang="0">
                  <a:pos x="13" y="5"/>
                </a:cxn>
                <a:cxn ang="0">
                  <a:pos x="0" y="5"/>
                </a:cxn>
                <a:cxn ang="0">
                  <a:pos x="0" y="10"/>
                </a:cxn>
                <a:cxn ang="0">
                  <a:pos x="7" y="10"/>
                </a:cxn>
                <a:cxn ang="0">
                  <a:pos x="0" y="5"/>
                </a:cxn>
              </a:cxnLst>
              <a:rect l="0" t="0" r="r" b="b"/>
              <a:pathLst>
                <a:path w="2256" h="10">
                  <a:moveTo>
                    <a:pt x="0" y="5"/>
                  </a:moveTo>
                  <a:lnTo>
                    <a:pt x="7" y="10"/>
                  </a:lnTo>
                  <a:lnTo>
                    <a:pt x="2256" y="10"/>
                  </a:lnTo>
                  <a:lnTo>
                    <a:pt x="2256" y="0"/>
                  </a:lnTo>
                  <a:lnTo>
                    <a:pt x="7" y="0"/>
                  </a:lnTo>
                  <a:lnTo>
                    <a:pt x="13" y="5"/>
                  </a:lnTo>
                  <a:lnTo>
                    <a:pt x="0" y="5"/>
                  </a:lnTo>
                  <a:lnTo>
                    <a:pt x="0" y="10"/>
                  </a:lnTo>
                  <a:lnTo>
                    <a:pt x="7" y="10"/>
                  </a:lnTo>
                  <a:lnTo>
                    <a:pt x="0"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69" name="Freeform 65"/>
            <p:cNvSpPr>
              <a:spLocks/>
            </p:cNvSpPr>
            <p:nvPr/>
          </p:nvSpPr>
          <p:spPr bwMode="gray">
            <a:xfrm>
              <a:off x="1622425" y="5640388"/>
              <a:ext cx="20638" cy="573088"/>
            </a:xfrm>
            <a:custGeom>
              <a:avLst/>
              <a:gdLst/>
              <a:ahLst/>
              <a:cxnLst>
                <a:cxn ang="0">
                  <a:pos x="7" y="0"/>
                </a:cxn>
                <a:cxn ang="0">
                  <a:pos x="0" y="7"/>
                </a:cxn>
                <a:cxn ang="0">
                  <a:pos x="0" y="361"/>
                </a:cxn>
                <a:cxn ang="0">
                  <a:pos x="13" y="361"/>
                </a:cxn>
                <a:cxn ang="0">
                  <a:pos x="13" y="7"/>
                </a:cxn>
                <a:cxn ang="0">
                  <a:pos x="7" y="12"/>
                </a:cxn>
                <a:cxn ang="0">
                  <a:pos x="7" y="0"/>
                </a:cxn>
                <a:cxn ang="0">
                  <a:pos x="0" y="0"/>
                </a:cxn>
                <a:cxn ang="0">
                  <a:pos x="0" y="7"/>
                </a:cxn>
                <a:cxn ang="0">
                  <a:pos x="7" y="0"/>
                </a:cxn>
              </a:cxnLst>
              <a:rect l="0" t="0" r="r" b="b"/>
              <a:pathLst>
                <a:path w="13" h="361">
                  <a:moveTo>
                    <a:pt x="7" y="0"/>
                  </a:moveTo>
                  <a:lnTo>
                    <a:pt x="0" y="7"/>
                  </a:lnTo>
                  <a:lnTo>
                    <a:pt x="0" y="361"/>
                  </a:lnTo>
                  <a:lnTo>
                    <a:pt x="13" y="361"/>
                  </a:lnTo>
                  <a:lnTo>
                    <a:pt x="13" y="7"/>
                  </a:lnTo>
                  <a:lnTo>
                    <a:pt x="7" y="12"/>
                  </a:lnTo>
                  <a:lnTo>
                    <a:pt x="7" y="0"/>
                  </a:lnTo>
                  <a:lnTo>
                    <a:pt x="0" y="0"/>
                  </a:lnTo>
                  <a:lnTo>
                    <a:pt x="0" y="7"/>
                  </a:lnTo>
                  <a:lnTo>
                    <a:pt x="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2" name="Freeform 78"/>
            <p:cNvSpPr>
              <a:spLocks/>
            </p:cNvSpPr>
            <p:nvPr/>
          </p:nvSpPr>
          <p:spPr bwMode="gray">
            <a:xfrm>
              <a:off x="1636713" y="5749925"/>
              <a:ext cx="3457575" cy="460375"/>
            </a:xfrm>
            <a:custGeom>
              <a:avLst/>
              <a:gdLst/>
              <a:ahLst/>
              <a:cxnLst>
                <a:cxn ang="0">
                  <a:pos x="0" y="0"/>
                </a:cxn>
                <a:cxn ang="0">
                  <a:pos x="1099" y="0"/>
                </a:cxn>
                <a:cxn ang="0">
                  <a:pos x="1122" y="0"/>
                </a:cxn>
                <a:cxn ang="0">
                  <a:pos x="1140" y="6"/>
                </a:cxn>
                <a:cxn ang="0">
                  <a:pos x="1156" y="11"/>
                </a:cxn>
                <a:cxn ang="0">
                  <a:pos x="1168" y="20"/>
                </a:cxn>
                <a:cxn ang="0">
                  <a:pos x="1190" y="39"/>
                </a:cxn>
                <a:cxn ang="0">
                  <a:pos x="1209" y="62"/>
                </a:cxn>
                <a:cxn ang="0">
                  <a:pos x="1222" y="75"/>
                </a:cxn>
                <a:cxn ang="0">
                  <a:pos x="1234" y="86"/>
                </a:cxn>
                <a:cxn ang="0">
                  <a:pos x="1250" y="96"/>
                </a:cxn>
                <a:cxn ang="0">
                  <a:pos x="1270" y="105"/>
                </a:cxn>
                <a:cxn ang="0">
                  <a:pos x="1295" y="114"/>
                </a:cxn>
                <a:cxn ang="0">
                  <a:pos x="1323" y="119"/>
                </a:cxn>
                <a:cxn ang="0">
                  <a:pos x="1357" y="125"/>
                </a:cxn>
                <a:cxn ang="0">
                  <a:pos x="1400" y="125"/>
                </a:cxn>
                <a:cxn ang="0">
                  <a:pos x="1541" y="125"/>
                </a:cxn>
                <a:cxn ang="0">
                  <a:pos x="1633" y="125"/>
                </a:cxn>
                <a:cxn ang="0">
                  <a:pos x="1694" y="125"/>
                </a:cxn>
                <a:cxn ang="0">
                  <a:pos x="1738" y="125"/>
                </a:cxn>
                <a:cxn ang="0">
                  <a:pos x="1781" y="125"/>
                </a:cxn>
                <a:cxn ang="0">
                  <a:pos x="1841" y="125"/>
                </a:cxn>
                <a:cxn ang="0">
                  <a:pos x="1934" y="125"/>
                </a:cxn>
                <a:cxn ang="0">
                  <a:pos x="2077" y="125"/>
                </a:cxn>
                <a:cxn ang="0">
                  <a:pos x="2085" y="127"/>
                </a:cxn>
                <a:cxn ang="0">
                  <a:pos x="2096" y="128"/>
                </a:cxn>
                <a:cxn ang="0">
                  <a:pos x="2107" y="130"/>
                </a:cxn>
                <a:cxn ang="0">
                  <a:pos x="2116" y="134"/>
                </a:cxn>
                <a:cxn ang="0">
                  <a:pos x="2125" y="139"/>
                </a:cxn>
                <a:cxn ang="0">
                  <a:pos x="2132" y="144"/>
                </a:cxn>
                <a:cxn ang="0">
                  <a:pos x="2141" y="151"/>
                </a:cxn>
                <a:cxn ang="0">
                  <a:pos x="2148" y="159"/>
                </a:cxn>
                <a:cxn ang="0">
                  <a:pos x="2155" y="166"/>
                </a:cxn>
                <a:cxn ang="0">
                  <a:pos x="2160" y="175"/>
                </a:cxn>
                <a:cxn ang="0">
                  <a:pos x="2166" y="184"/>
                </a:cxn>
                <a:cxn ang="0">
                  <a:pos x="2169" y="192"/>
                </a:cxn>
                <a:cxn ang="0">
                  <a:pos x="2173" y="201"/>
                </a:cxn>
                <a:cxn ang="0">
                  <a:pos x="2174" y="212"/>
                </a:cxn>
                <a:cxn ang="0">
                  <a:pos x="2176" y="223"/>
                </a:cxn>
                <a:cxn ang="0">
                  <a:pos x="2178" y="233"/>
                </a:cxn>
                <a:cxn ang="0">
                  <a:pos x="2178" y="290"/>
                </a:cxn>
                <a:cxn ang="0">
                  <a:pos x="0" y="290"/>
                </a:cxn>
                <a:cxn ang="0">
                  <a:pos x="0" y="0"/>
                </a:cxn>
              </a:cxnLst>
              <a:rect l="0" t="0" r="r" b="b"/>
              <a:pathLst>
                <a:path w="2178" h="290">
                  <a:moveTo>
                    <a:pt x="0" y="0"/>
                  </a:moveTo>
                  <a:lnTo>
                    <a:pt x="1099" y="0"/>
                  </a:lnTo>
                  <a:lnTo>
                    <a:pt x="1122" y="0"/>
                  </a:lnTo>
                  <a:lnTo>
                    <a:pt x="1140" y="6"/>
                  </a:lnTo>
                  <a:lnTo>
                    <a:pt x="1156" y="11"/>
                  </a:lnTo>
                  <a:lnTo>
                    <a:pt x="1168" y="20"/>
                  </a:lnTo>
                  <a:lnTo>
                    <a:pt x="1190" y="39"/>
                  </a:lnTo>
                  <a:lnTo>
                    <a:pt x="1209" y="62"/>
                  </a:lnTo>
                  <a:lnTo>
                    <a:pt x="1222" y="75"/>
                  </a:lnTo>
                  <a:lnTo>
                    <a:pt x="1234" y="86"/>
                  </a:lnTo>
                  <a:lnTo>
                    <a:pt x="1250" y="96"/>
                  </a:lnTo>
                  <a:lnTo>
                    <a:pt x="1270" y="105"/>
                  </a:lnTo>
                  <a:lnTo>
                    <a:pt x="1295" y="114"/>
                  </a:lnTo>
                  <a:lnTo>
                    <a:pt x="1323" y="119"/>
                  </a:lnTo>
                  <a:lnTo>
                    <a:pt x="1357" y="125"/>
                  </a:lnTo>
                  <a:lnTo>
                    <a:pt x="1400" y="125"/>
                  </a:lnTo>
                  <a:lnTo>
                    <a:pt x="1541" y="125"/>
                  </a:lnTo>
                  <a:lnTo>
                    <a:pt x="1633" y="125"/>
                  </a:lnTo>
                  <a:lnTo>
                    <a:pt x="1694" y="125"/>
                  </a:lnTo>
                  <a:lnTo>
                    <a:pt x="1738" y="125"/>
                  </a:lnTo>
                  <a:lnTo>
                    <a:pt x="1781" y="125"/>
                  </a:lnTo>
                  <a:lnTo>
                    <a:pt x="1841" y="125"/>
                  </a:lnTo>
                  <a:lnTo>
                    <a:pt x="1934" y="125"/>
                  </a:lnTo>
                  <a:lnTo>
                    <a:pt x="2077" y="125"/>
                  </a:lnTo>
                  <a:lnTo>
                    <a:pt x="2085" y="127"/>
                  </a:lnTo>
                  <a:lnTo>
                    <a:pt x="2096" y="128"/>
                  </a:lnTo>
                  <a:lnTo>
                    <a:pt x="2107" y="130"/>
                  </a:lnTo>
                  <a:lnTo>
                    <a:pt x="2116" y="134"/>
                  </a:lnTo>
                  <a:lnTo>
                    <a:pt x="2125" y="139"/>
                  </a:lnTo>
                  <a:lnTo>
                    <a:pt x="2132" y="144"/>
                  </a:lnTo>
                  <a:lnTo>
                    <a:pt x="2141" y="151"/>
                  </a:lnTo>
                  <a:lnTo>
                    <a:pt x="2148" y="159"/>
                  </a:lnTo>
                  <a:lnTo>
                    <a:pt x="2155" y="166"/>
                  </a:lnTo>
                  <a:lnTo>
                    <a:pt x="2160" y="175"/>
                  </a:lnTo>
                  <a:lnTo>
                    <a:pt x="2166" y="184"/>
                  </a:lnTo>
                  <a:lnTo>
                    <a:pt x="2169" y="192"/>
                  </a:lnTo>
                  <a:lnTo>
                    <a:pt x="2173" y="201"/>
                  </a:lnTo>
                  <a:lnTo>
                    <a:pt x="2174" y="212"/>
                  </a:lnTo>
                  <a:lnTo>
                    <a:pt x="2176" y="223"/>
                  </a:lnTo>
                  <a:lnTo>
                    <a:pt x="2178" y="233"/>
                  </a:lnTo>
                  <a:lnTo>
                    <a:pt x="2178" y="290"/>
                  </a:lnTo>
                  <a:lnTo>
                    <a:pt x="0" y="290"/>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3" name="Rectangle 79"/>
            <p:cNvSpPr>
              <a:spLocks noChangeArrowheads="1"/>
            </p:cNvSpPr>
            <p:nvPr/>
          </p:nvSpPr>
          <p:spPr bwMode="gray">
            <a:xfrm>
              <a:off x="1636713" y="5745163"/>
              <a:ext cx="1744663" cy="1111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4" name="Freeform 80"/>
            <p:cNvSpPr>
              <a:spLocks/>
            </p:cNvSpPr>
            <p:nvPr/>
          </p:nvSpPr>
          <p:spPr bwMode="gray">
            <a:xfrm>
              <a:off x="3381375" y="5745163"/>
              <a:ext cx="477838" cy="211138"/>
            </a:xfrm>
            <a:custGeom>
              <a:avLst/>
              <a:gdLst/>
              <a:ahLst/>
              <a:cxnLst>
                <a:cxn ang="0">
                  <a:pos x="301" y="124"/>
                </a:cxn>
                <a:cxn ang="0">
                  <a:pos x="260" y="124"/>
                </a:cxn>
                <a:cxn ang="0">
                  <a:pos x="224" y="119"/>
                </a:cxn>
                <a:cxn ang="0">
                  <a:pos x="196" y="114"/>
                </a:cxn>
                <a:cxn ang="0">
                  <a:pos x="173" y="105"/>
                </a:cxn>
                <a:cxn ang="0">
                  <a:pos x="153" y="96"/>
                </a:cxn>
                <a:cxn ang="0">
                  <a:pos x="139" y="85"/>
                </a:cxn>
                <a:cxn ang="0">
                  <a:pos x="125" y="74"/>
                </a:cxn>
                <a:cxn ang="0">
                  <a:pos x="114" y="64"/>
                </a:cxn>
                <a:cxn ang="0">
                  <a:pos x="94" y="41"/>
                </a:cxn>
                <a:cxn ang="0">
                  <a:pos x="73" y="19"/>
                </a:cxn>
                <a:cxn ang="0">
                  <a:pos x="59" y="10"/>
                </a:cxn>
                <a:cxn ang="0">
                  <a:pos x="43" y="5"/>
                </a:cxn>
                <a:cxn ang="0">
                  <a:pos x="23" y="0"/>
                </a:cxn>
                <a:cxn ang="0">
                  <a:pos x="0" y="0"/>
                </a:cxn>
                <a:cxn ang="0">
                  <a:pos x="0" y="7"/>
                </a:cxn>
                <a:cxn ang="0">
                  <a:pos x="23" y="9"/>
                </a:cxn>
                <a:cxn ang="0">
                  <a:pos x="41" y="12"/>
                </a:cxn>
                <a:cxn ang="0">
                  <a:pos x="55" y="17"/>
                </a:cxn>
                <a:cxn ang="0">
                  <a:pos x="68" y="25"/>
                </a:cxn>
                <a:cxn ang="0">
                  <a:pos x="89" y="46"/>
                </a:cxn>
                <a:cxn ang="0">
                  <a:pos x="109" y="67"/>
                </a:cxn>
                <a:cxn ang="0">
                  <a:pos x="119" y="80"/>
                </a:cxn>
                <a:cxn ang="0">
                  <a:pos x="133" y="92"/>
                </a:cxn>
                <a:cxn ang="0">
                  <a:pos x="149" y="103"/>
                </a:cxn>
                <a:cxn ang="0">
                  <a:pos x="171" y="112"/>
                </a:cxn>
                <a:cxn ang="0">
                  <a:pos x="194" y="121"/>
                </a:cxn>
                <a:cxn ang="0">
                  <a:pos x="224" y="126"/>
                </a:cxn>
                <a:cxn ang="0">
                  <a:pos x="258" y="131"/>
                </a:cxn>
                <a:cxn ang="0">
                  <a:pos x="301" y="133"/>
                </a:cxn>
                <a:cxn ang="0">
                  <a:pos x="301" y="124"/>
                </a:cxn>
              </a:cxnLst>
              <a:rect l="0" t="0" r="r" b="b"/>
              <a:pathLst>
                <a:path w="301" h="133">
                  <a:moveTo>
                    <a:pt x="301" y="124"/>
                  </a:moveTo>
                  <a:lnTo>
                    <a:pt x="260" y="124"/>
                  </a:lnTo>
                  <a:lnTo>
                    <a:pt x="224" y="119"/>
                  </a:lnTo>
                  <a:lnTo>
                    <a:pt x="196" y="114"/>
                  </a:lnTo>
                  <a:lnTo>
                    <a:pt x="173" y="105"/>
                  </a:lnTo>
                  <a:lnTo>
                    <a:pt x="153" y="96"/>
                  </a:lnTo>
                  <a:lnTo>
                    <a:pt x="139" y="85"/>
                  </a:lnTo>
                  <a:lnTo>
                    <a:pt x="125" y="74"/>
                  </a:lnTo>
                  <a:lnTo>
                    <a:pt x="114" y="64"/>
                  </a:lnTo>
                  <a:lnTo>
                    <a:pt x="94" y="41"/>
                  </a:lnTo>
                  <a:lnTo>
                    <a:pt x="73" y="19"/>
                  </a:lnTo>
                  <a:lnTo>
                    <a:pt x="59" y="10"/>
                  </a:lnTo>
                  <a:lnTo>
                    <a:pt x="43" y="5"/>
                  </a:lnTo>
                  <a:lnTo>
                    <a:pt x="23" y="0"/>
                  </a:lnTo>
                  <a:lnTo>
                    <a:pt x="0" y="0"/>
                  </a:lnTo>
                  <a:lnTo>
                    <a:pt x="0" y="7"/>
                  </a:lnTo>
                  <a:lnTo>
                    <a:pt x="23" y="9"/>
                  </a:lnTo>
                  <a:lnTo>
                    <a:pt x="41" y="12"/>
                  </a:lnTo>
                  <a:lnTo>
                    <a:pt x="55" y="17"/>
                  </a:lnTo>
                  <a:lnTo>
                    <a:pt x="68" y="25"/>
                  </a:lnTo>
                  <a:lnTo>
                    <a:pt x="89" y="46"/>
                  </a:lnTo>
                  <a:lnTo>
                    <a:pt x="109" y="67"/>
                  </a:lnTo>
                  <a:lnTo>
                    <a:pt x="119" y="80"/>
                  </a:lnTo>
                  <a:lnTo>
                    <a:pt x="133" y="92"/>
                  </a:lnTo>
                  <a:lnTo>
                    <a:pt x="149" y="103"/>
                  </a:lnTo>
                  <a:lnTo>
                    <a:pt x="171" y="112"/>
                  </a:lnTo>
                  <a:lnTo>
                    <a:pt x="194" y="121"/>
                  </a:lnTo>
                  <a:lnTo>
                    <a:pt x="224" y="126"/>
                  </a:lnTo>
                  <a:lnTo>
                    <a:pt x="258" y="131"/>
                  </a:lnTo>
                  <a:lnTo>
                    <a:pt x="301" y="133"/>
                  </a:lnTo>
                  <a:lnTo>
                    <a:pt x="301" y="1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5" name="Freeform 81"/>
            <p:cNvSpPr>
              <a:spLocks/>
            </p:cNvSpPr>
            <p:nvPr/>
          </p:nvSpPr>
          <p:spPr bwMode="gray">
            <a:xfrm>
              <a:off x="3859213" y="5942013"/>
              <a:ext cx="1074738" cy="14288"/>
            </a:xfrm>
            <a:custGeom>
              <a:avLst/>
              <a:gdLst/>
              <a:ahLst/>
              <a:cxnLst>
                <a:cxn ang="0">
                  <a:pos x="677" y="0"/>
                </a:cxn>
                <a:cxn ang="0">
                  <a:pos x="534" y="0"/>
                </a:cxn>
                <a:cxn ang="0">
                  <a:pos x="441" y="0"/>
                </a:cxn>
                <a:cxn ang="0">
                  <a:pos x="381" y="0"/>
                </a:cxn>
                <a:cxn ang="0">
                  <a:pos x="338" y="0"/>
                </a:cxn>
                <a:cxn ang="0">
                  <a:pos x="294" y="0"/>
                </a:cxn>
                <a:cxn ang="0">
                  <a:pos x="233" y="0"/>
                </a:cxn>
                <a:cxn ang="0">
                  <a:pos x="141" y="0"/>
                </a:cxn>
                <a:cxn ang="0">
                  <a:pos x="0" y="0"/>
                </a:cxn>
                <a:cxn ang="0">
                  <a:pos x="0" y="9"/>
                </a:cxn>
                <a:cxn ang="0">
                  <a:pos x="141" y="9"/>
                </a:cxn>
                <a:cxn ang="0">
                  <a:pos x="233" y="9"/>
                </a:cxn>
                <a:cxn ang="0">
                  <a:pos x="294" y="9"/>
                </a:cxn>
                <a:cxn ang="0">
                  <a:pos x="338" y="9"/>
                </a:cxn>
                <a:cxn ang="0">
                  <a:pos x="381" y="9"/>
                </a:cxn>
                <a:cxn ang="0">
                  <a:pos x="441" y="9"/>
                </a:cxn>
                <a:cxn ang="0">
                  <a:pos x="534" y="9"/>
                </a:cxn>
                <a:cxn ang="0">
                  <a:pos x="677" y="9"/>
                </a:cxn>
                <a:cxn ang="0">
                  <a:pos x="677" y="0"/>
                </a:cxn>
              </a:cxnLst>
              <a:rect l="0" t="0" r="r" b="b"/>
              <a:pathLst>
                <a:path w="677" h="9">
                  <a:moveTo>
                    <a:pt x="677" y="0"/>
                  </a:moveTo>
                  <a:lnTo>
                    <a:pt x="534" y="0"/>
                  </a:lnTo>
                  <a:lnTo>
                    <a:pt x="441" y="0"/>
                  </a:lnTo>
                  <a:lnTo>
                    <a:pt x="381" y="0"/>
                  </a:lnTo>
                  <a:lnTo>
                    <a:pt x="338" y="0"/>
                  </a:lnTo>
                  <a:lnTo>
                    <a:pt x="294" y="0"/>
                  </a:lnTo>
                  <a:lnTo>
                    <a:pt x="233" y="0"/>
                  </a:lnTo>
                  <a:lnTo>
                    <a:pt x="141" y="0"/>
                  </a:lnTo>
                  <a:lnTo>
                    <a:pt x="0" y="0"/>
                  </a:lnTo>
                  <a:lnTo>
                    <a:pt x="0" y="9"/>
                  </a:lnTo>
                  <a:lnTo>
                    <a:pt x="141" y="9"/>
                  </a:lnTo>
                  <a:lnTo>
                    <a:pt x="233" y="9"/>
                  </a:lnTo>
                  <a:lnTo>
                    <a:pt x="294" y="9"/>
                  </a:lnTo>
                  <a:lnTo>
                    <a:pt x="338" y="9"/>
                  </a:lnTo>
                  <a:lnTo>
                    <a:pt x="381" y="9"/>
                  </a:lnTo>
                  <a:lnTo>
                    <a:pt x="441" y="9"/>
                  </a:lnTo>
                  <a:lnTo>
                    <a:pt x="534" y="9"/>
                  </a:lnTo>
                  <a:lnTo>
                    <a:pt x="677" y="9"/>
                  </a:lnTo>
                  <a:lnTo>
                    <a:pt x="67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6" name="Freeform 82"/>
            <p:cNvSpPr>
              <a:spLocks/>
            </p:cNvSpPr>
            <p:nvPr/>
          </p:nvSpPr>
          <p:spPr bwMode="gray">
            <a:xfrm>
              <a:off x="4933950" y="5942013"/>
              <a:ext cx="166688" cy="177800"/>
            </a:xfrm>
            <a:custGeom>
              <a:avLst/>
              <a:gdLst/>
              <a:ahLst/>
              <a:cxnLst>
                <a:cxn ang="0">
                  <a:pos x="105" y="112"/>
                </a:cxn>
                <a:cxn ang="0">
                  <a:pos x="103" y="102"/>
                </a:cxn>
                <a:cxn ang="0">
                  <a:pos x="101" y="91"/>
                </a:cxn>
                <a:cxn ang="0">
                  <a:pos x="99" y="80"/>
                </a:cxn>
                <a:cxn ang="0">
                  <a:pos x="96" y="70"/>
                </a:cxn>
                <a:cxn ang="0">
                  <a:pos x="90" y="61"/>
                </a:cxn>
                <a:cxn ang="0">
                  <a:pos x="87" y="52"/>
                </a:cxn>
                <a:cxn ang="0">
                  <a:pos x="80" y="43"/>
                </a:cxn>
                <a:cxn ang="0">
                  <a:pos x="73" y="34"/>
                </a:cxn>
                <a:cxn ang="0">
                  <a:pos x="65" y="27"/>
                </a:cxn>
                <a:cxn ang="0">
                  <a:pos x="58" y="22"/>
                </a:cxn>
                <a:cxn ang="0">
                  <a:pos x="49" y="14"/>
                </a:cxn>
                <a:cxn ang="0">
                  <a:pos x="40" y="11"/>
                </a:cxn>
                <a:cxn ang="0">
                  <a:pos x="30" y="6"/>
                </a:cxn>
                <a:cxn ang="0">
                  <a:pos x="21" y="4"/>
                </a:cxn>
                <a:cxn ang="0">
                  <a:pos x="10" y="2"/>
                </a:cxn>
                <a:cxn ang="0">
                  <a:pos x="0" y="0"/>
                </a:cxn>
                <a:cxn ang="0">
                  <a:pos x="0" y="9"/>
                </a:cxn>
                <a:cxn ang="0">
                  <a:pos x="8" y="9"/>
                </a:cxn>
                <a:cxn ang="0">
                  <a:pos x="19" y="11"/>
                </a:cxn>
                <a:cxn ang="0">
                  <a:pos x="28" y="13"/>
                </a:cxn>
                <a:cxn ang="0">
                  <a:pos x="37" y="16"/>
                </a:cxn>
                <a:cxn ang="0">
                  <a:pos x="46" y="22"/>
                </a:cxn>
                <a:cxn ang="0">
                  <a:pos x="53" y="27"/>
                </a:cxn>
                <a:cxn ang="0">
                  <a:pos x="60" y="32"/>
                </a:cxn>
                <a:cxn ang="0">
                  <a:pos x="67" y="39"/>
                </a:cxn>
                <a:cxn ang="0">
                  <a:pos x="74" y="46"/>
                </a:cxn>
                <a:cxn ang="0">
                  <a:pos x="80" y="55"/>
                </a:cxn>
                <a:cxn ang="0">
                  <a:pos x="85" y="64"/>
                </a:cxn>
                <a:cxn ang="0">
                  <a:pos x="89" y="73"/>
                </a:cxn>
                <a:cxn ang="0">
                  <a:pos x="92" y="82"/>
                </a:cxn>
                <a:cxn ang="0">
                  <a:pos x="94" y="91"/>
                </a:cxn>
                <a:cxn ang="0">
                  <a:pos x="96" y="102"/>
                </a:cxn>
                <a:cxn ang="0">
                  <a:pos x="96" y="112"/>
                </a:cxn>
                <a:cxn ang="0">
                  <a:pos x="105" y="112"/>
                </a:cxn>
              </a:cxnLst>
              <a:rect l="0" t="0" r="r" b="b"/>
              <a:pathLst>
                <a:path w="105" h="112">
                  <a:moveTo>
                    <a:pt x="105" y="112"/>
                  </a:moveTo>
                  <a:lnTo>
                    <a:pt x="103" y="102"/>
                  </a:lnTo>
                  <a:lnTo>
                    <a:pt x="101" y="91"/>
                  </a:lnTo>
                  <a:lnTo>
                    <a:pt x="99" y="80"/>
                  </a:lnTo>
                  <a:lnTo>
                    <a:pt x="96" y="70"/>
                  </a:lnTo>
                  <a:lnTo>
                    <a:pt x="90" y="61"/>
                  </a:lnTo>
                  <a:lnTo>
                    <a:pt x="87" y="52"/>
                  </a:lnTo>
                  <a:lnTo>
                    <a:pt x="80" y="43"/>
                  </a:lnTo>
                  <a:lnTo>
                    <a:pt x="73" y="34"/>
                  </a:lnTo>
                  <a:lnTo>
                    <a:pt x="65" y="27"/>
                  </a:lnTo>
                  <a:lnTo>
                    <a:pt x="58" y="22"/>
                  </a:lnTo>
                  <a:lnTo>
                    <a:pt x="49" y="14"/>
                  </a:lnTo>
                  <a:lnTo>
                    <a:pt x="40" y="11"/>
                  </a:lnTo>
                  <a:lnTo>
                    <a:pt x="30" y="6"/>
                  </a:lnTo>
                  <a:lnTo>
                    <a:pt x="21" y="4"/>
                  </a:lnTo>
                  <a:lnTo>
                    <a:pt x="10" y="2"/>
                  </a:lnTo>
                  <a:lnTo>
                    <a:pt x="0" y="0"/>
                  </a:lnTo>
                  <a:lnTo>
                    <a:pt x="0" y="9"/>
                  </a:lnTo>
                  <a:lnTo>
                    <a:pt x="8" y="9"/>
                  </a:lnTo>
                  <a:lnTo>
                    <a:pt x="19" y="11"/>
                  </a:lnTo>
                  <a:lnTo>
                    <a:pt x="28" y="13"/>
                  </a:lnTo>
                  <a:lnTo>
                    <a:pt x="37" y="16"/>
                  </a:lnTo>
                  <a:lnTo>
                    <a:pt x="46" y="22"/>
                  </a:lnTo>
                  <a:lnTo>
                    <a:pt x="53" y="27"/>
                  </a:lnTo>
                  <a:lnTo>
                    <a:pt x="60" y="32"/>
                  </a:lnTo>
                  <a:lnTo>
                    <a:pt x="67" y="39"/>
                  </a:lnTo>
                  <a:lnTo>
                    <a:pt x="74" y="46"/>
                  </a:lnTo>
                  <a:lnTo>
                    <a:pt x="80" y="55"/>
                  </a:lnTo>
                  <a:lnTo>
                    <a:pt x="85" y="64"/>
                  </a:lnTo>
                  <a:lnTo>
                    <a:pt x="89" y="73"/>
                  </a:lnTo>
                  <a:lnTo>
                    <a:pt x="92" y="82"/>
                  </a:lnTo>
                  <a:lnTo>
                    <a:pt x="94" y="91"/>
                  </a:lnTo>
                  <a:lnTo>
                    <a:pt x="96" y="102"/>
                  </a:lnTo>
                  <a:lnTo>
                    <a:pt x="96" y="112"/>
                  </a:lnTo>
                  <a:lnTo>
                    <a:pt x="105" y="1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7" name="Freeform 83"/>
            <p:cNvSpPr>
              <a:spLocks/>
            </p:cNvSpPr>
            <p:nvPr/>
          </p:nvSpPr>
          <p:spPr bwMode="gray">
            <a:xfrm>
              <a:off x="5086350" y="6119813"/>
              <a:ext cx="14288" cy="96838"/>
            </a:xfrm>
            <a:custGeom>
              <a:avLst/>
              <a:gdLst/>
              <a:ahLst/>
              <a:cxnLst>
                <a:cxn ang="0">
                  <a:pos x="5" y="61"/>
                </a:cxn>
                <a:cxn ang="0">
                  <a:pos x="9" y="57"/>
                </a:cxn>
                <a:cxn ang="0">
                  <a:pos x="9" y="0"/>
                </a:cxn>
                <a:cxn ang="0">
                  <a:pos x="0" y="0"/>
                </a:cxn>
                <a:cxn ang="0">
                  <a:pos x="0" y="57"/>
                </a:cxn>
                <a:cxn ang="0">
                  <a:pos x="5" y="52"/>
                </a:cxn>
                <a:cxn ang="0">
                  <a:pos x="5" y="61"/>
                </a:cxn>
                <a:cxn ang="0">
                  <a:pos x="9" y="61"/>
                </a:cxn>
                <a:cxn ang="0">
                  <a:pos x="9" y="57"/>
                </a:cxn>
                <a:cxn ang="0">
                  <a:pos x="5" y="61"/>
                </a:cxn>
              </a:cxnLst>
              <a:rect l="0" t="0" r="r" b="b"/>
              <a:pathLst>
                <a:path w="9" h="61">
                  <a:moveTo>
                    <a:pt x="5" y="61"/>
                  </a:moveTo>
                  <a:lnTo>
                    <a:pt x="9" y="57"/>
                  </a:lnTo>
                  <a:lnTo>
                    <a:pt x="9" y="0"/>
                  </a:lnTo>
                  <a:lnTo>
                    <a:pt x="0" y="0"/>
                  </a:lnTo>
                  <a:lnTo>
                    <a:pt x="0" y="57"/>
                  </a:lnTo>
                  <a:lnTo>
                    <a:pt x="5" y="52"/>
                  </a:lnTo>
                  <a:lnTo>
                    <a:pt x="5" y="61"/>
                  </a:lnTo>
                  <a:lnTo>
                    <a:pt x="9" y="61"/>
                  </a:lnTo>
                  <a:lnTo>
                    <a:pt x="9" y="57"/>
                  </a:lnTo>
                  <a:lnTo>
                    <a:pt x="5" y="6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8" name="Freeform 84"/>
            <p:cNvSpPr>
              <a:spLocks/>
            </p:cNvSpPr>
            <p:nvPr/>
          </p:nvSpPr>
          <p:spPr bwMode="gray">
            <a:xfrm>
              <a:off x="1631950" y="6202363"/>
              <a:ext cx="3462338" cy="14288"/>
            </a:xfrm>
            <a:custGeom>
              <a:avLst/>
              <a:gdLst/>
              <a:ahLst/>
              <a:cxnLst>
                <a:cxn ang="0">
                  <a:pos x="0" y="5"/>
                </a:cxn>
                <a:cxn ang="0">
                  <a:pos x="3" y="9"/>
                </a:cxn>
                <a:cxn ang="0">
                  <a:pos x="2181" y="9"/>
                </a:cxn>
                <a:cxn ang="0">
                  <a:pos x="2181" y="0"/>
                </a:cxn>
                <a:cxn ang="0">
                  <a:pos x="3" y="0"/>
                </a:cxn>
                <a:cxn ang="0">
                  <a:pos x="7" y="5"/>
                </a:cxn>
                <a:cxn ang="0">
                  <a:pos x="0" y="5"/>
                </a:cxn>
                <a:cxn ang="0">
                  <a:pos x="0" y="9"/>
                </a:cxn>
                <a:cxn ang="0">
                  <a:pos x="3" y="9"/>
                </a:cxn>
                <a:cxn ang="0">
                  <a:pos x="0" y="5"/>
                </a:cxn>
              </a:cxnLst>
              <a:rect l="0" t="0" r="r" b="b"/>
              <a:pathLst>
                <a:path w="2181" h="9">
                  <a:moveTo>
                    <a:pt x="0" y="5"/>
                  </a:moveTo>
                  <a:lnTo>
                    <a:pt x="3" y="9"/>
                  </a:lnTo>
                  <a:lnTo>
                    <a:pt x="2181" y="9"/>
                  </a:lnTo>
                  <a:lnTo>
                    <a:pt x="2181" y="0"/>
                  </a:lnTo>
                  <a:lnTo>
                    <a:pt x="3" y="0"/>
                  </a:lnTo>
                  <a:lnTo>
                    <a:pt x="7" y="5"/>
                  </a:lnTo>
                  <a:lnTo>
                    <a:pt x="0" y="5"/>
                  </a:lnTo>
                  <a:lnTo>
                    <a:pt x="0" y="9"/>
                  </a:lnTo>
                  <a:lnTo>
                    <a:pt x="3" y="9"/>
                  </a:lnTo>
                  <a:lnTo>
                    <a:pt x="0"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989" name="Freeform 85"/>
            <p:cNvSpPr>
              <a:spLocks/>
            </p:cNvSpPr>
            <p:nvPr/>
          </p:nvSpPr>
          <p:spPr bwMode="gray">
            <a:xfrm>
              <a:off x="1631950" y="5745163"/>
              <a:ext cx="11113" cy="465138"/>
            </a:xfrm>
            <a:custGeom>
              <a:avLst/>
              <a:gdLst/>
              <a:ahLst/>
              <a:cxnLst>
                <a:cxn ang="0">
                  <a:pos x="3" y="0"/>
                </a:cxn>
                <a:cxn ang="0">
                  <a:pos x="0" y="3"/>
                </a:cxn>
                <a:cxn ang="0">
                  <a:pos x="0" y="293"/>
                </a:cxn>
                <a:cxn ang="0">
                  <a:pos x="7" y="293"/>
                </a:cxn>
                <a:cxn ang="0">
                  <a:pos x="7" y="3"/>
                </a:cxn>
                <a:cxn ang="0">
                  <a:pos x="3" y="7"/>
                </a:cxn>
                <a:cxn ang="0">
                  <a:pos x="3" y="0"/>
                </a:cxn>
                <a:cxn ang="0">
                  <a:pos x="0" y="0"/>
                </a:cxn>
                <a:cxn ang="0">
                  <a:pos x="0" y="3"/>
                </a:cxn>
                <a:cxn ang="0">
                  <a:pos x="3" y="0"/>
                </a:cxn>
              </a:cxnLst>
              <a:rect l="0" t="0" r="r" b="b"/>
              <a:pathLst>
                <a:path w="7" h="293">
                  <a:moveTo>
                    <a:pt x="3" y="0"/>
                  </a:moveTo>
                  <a:lnTo>
                    <a:pt x="0" y="3"/>
                  </a:lnTo>
                  <a:lnTo>
                    <a:pt x="0" y="293"/>
                  </a:lnTo>
                  <a:lnTo>
                    <a:pt x="7" y="293"/>
                  </a:lnTo>
                  <a:lnTo>
                    <a:pt x="7" y="3"/>
                  </a:lnTo>
                  <a:lnTo>
                    <a:pt x="3" y="7"/>
                  </a:lnTo>
                  <a:lnTo>
                    <a:pt x="3" y="0"/>
                  </a:lnTo>
                  <a:lnTo>
                    <a:pt x="0" y="0"/>
                  </a:lnTo>
                  <a:lnTo>
                    <a:pt x="0" y="3"/>
                  </a:lnTo>
                  <a:lnTo>
                    <a:pt x="3"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2" name="Freeform 98"/>
            <p:cNvSpPr>
              <a:spLocks/>
            </p:cNvSpPr>
            <p:nvPr/>
          </p:nvSpPr>
          <p:spPr bwMode="gray">
            <a:xfrm>
              <a:off x="5786438" y="5756275"/>
              <a:ext cx="976313" cy="457200"/>
            </a:xfrm>
            <a:custGeom>
              <a:avLst/>
              <a:gdLst/>
              <a:ahLst/>
              <a:cxnLst>
                <a:cxn ang="0">
                  <a:pos x="0" y="288"/>
                </a:cxn>
                <a:cxn ang="0">
                  <a:pos x="0" y="103"/>
                </a:cxn>
                <a:cxn ang="0">
                  <a:pos x="0" y="92"/>
                </a:cxn>
                <a:cxn ang="0">
                  <a:pos x="2" y="82"/>
                </a:cxn>
                <a:cxn ang="0">
                  <a:pos x="6" y="73"/>
                </a:cxn>
                <a:cxn ang="0">
                  <a:pos x="9" y="64"/>
                </a:cxn>
                <a:cxn ang="0">
                  <a:pos x="13" y="55"/>
                </a:cxn>
                <a:cxn ang="0">
                  <a:pos x="18" y="46"/>
                </a:cxn>
                <a:cxn ang="0">
                  <a:pos x="23" y="37"/>
                </a:cxn>
                <a:cxn ang="0">
                  <a:pos x="31" y="30"/>
                </a:cxn>
                <a:cxn ang="0">
                  <a:pos x="38" y="23"/>
                </a:cxn>
                <a:cxn ang="0">
                  <a:pos x="47" y="18"/>
                </a:cxn>
                <a:cxn ang="0">
                  <a:pos x="56" y="12"/>
                </a:cxn>
                <a:cxn ang="0">
                  <a:pos x="64" y="9"/>
                </a:cxn>
                <a:cxn ang="0">
                  <a:pos x="73" y="5"/>
                </a:cxn>
                <a:cxn ang="0">
                  <a:pos x="82" y="2"/>
                </a:cxn>
                <a:cxn ang="0">
                  <a:pos x="93" y="0"/>
                </a:cxn>
                <a:cxn ang="0">
                  <a:pos x="104" y="0"/>
                </a:cxn>
                <a:cxn ang="0">
                  <a:pos x="615" y="0"/>
                </a:cxn>
                <a:cxn ang="0">
                  <a:pos x="615" y="288"/>
                </a:cxn>
                <a:cxn ang="0">
                  <a:pos x="0" y="288"/>
                </a:cxn>
              </a:cxnLst>
              <a:rect l="0" t="0" r="r" b="b"/>
              <a:pathLst>
                <a:path w="615" h="288">
                  <a:moveTo>
                    <a:pt x="0" y="288"/>
                  </a:moveTo>
                  <a:lnTo>
                    <a:pt x="0" y="103"/>
                  </a:lnTo>
                  <a:lnTo>
                    <a:pt x="0" y="92"/>
                  </a:lnTo>
                  <a:lnTo>
                    <a:pt x="2" y="82"/>
                  </a:lnTo>
                  <a:lnTo>
                    <a:pt x="6" y="73"/>
                  </a:lnTo>
                  <a:lnTo>
                    <a:pt x="9" y="64"/>
                  </a:lnTo>
                  <a:lnTo>
                    <a:pt x="13" y="55"/>
                  </a:lnTo>
                  <a:lnTo>
                    <a:pt x="18" y="46"/>
                  </a:lnTo>
                  <a:lnTo>
                    <a:pt x="23" y="37"/>
                  </a:lnTo>
                  <a:lnTo>
                    <a:pt x="31" y="30"/>
                  </a:lnTo>
                  <a:lnTo>
                    <a:pt x="38" y="23"/>
                  </a:lnTo>
                  <a:lnTo>
                    <a:pt x="47" y="18"/>
                  </a:lnTo>
                  <a:lnTo>
                    <a:pt x="56" y="12"/>
                  </a:lnTo>
                  <a:lnTo>
                    <a:pt x="64" y="9"/>
                  </a:lnTo>
                  <a:lnTo>
                    <a:pt x="73" y="5"/>
                  </a:lnTo>
                  <a:lnTo>
                    <a:pt x="82" y="2"/>
                  </a:lnTo>
                  <a:lnTo>
                    <a:pt x="93" y="0"/>
                  </a:lnTo>
                  <a:lnTo>
                    <a:pt x="104" y="0"/>
                  </a:lnTo>
                  <a:lnTo>
                    <a:pt x="615" y="0"/>
                  </a:lnTo>
                  <a:lnTo>
                    <a:pt x="615" y="288"/>
                  </a:lnTo>
                  <a:lnTo>
                    <a:pt x="0" y="288"/>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3" name="Rectangle 99"/>
            <p:cNvSpPr>
              <a:spLocks noChangeArrowheads="1"/>
            </p:cNvSpPr>
            <p:nvPr/>
          </p:nvSpPr>
          <p:spPr bwMode="gray">
            <a:xfrm>
              <a:off x="5781675" y="5919788"/>
              <a:ext cx="11113" cy="2936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4" name="Freeform 100"/>
            <p:cNvSpPr>
              <a:spLocks/>
            </p:cNvSpPr>
            <p:nvPr/>
          </p:nvSpPr>
          <p:spPr bwMode="gray">
            <a:xfrm>
              <a:off x="5781675" y="5749925"/>
              <a:ext cx="169863" cy="169863"/>
            </a:xfrm>
            <a:custGeom>
              <a:avLst/>
              <a:gdLst/>
              <a:ahLst/>
              <a:cxnLst>
                <a:cxn ang="0">
                  <a:pos x="107" y="0"/>
                </a:cxn>
                <a:cxn ang="0">
                  <a:pos x="96" y="0"/>
                </a:cxn>
                <a:cxn ang="0">
                  <a:pos x="85" y="2"/>
                </a:cxn>
                <a:cxn ang="0">
                  <a:pos x="75" y="6"/>
                </a:cxn>
                <a:cxn ang="0">
                  <a:pos x="66" y="9"/>
                </a:cxn>
                <a:cxn ang="0">
                  <a:pos x="57" y="13"/>
                </a:cxn>
                <a:cxn ang="0">
                  <a:pos x="48" y="18"/>
                </a:cxn>
                <a:cxn ang="0">
                  <a:pos x="39" y="25"/>
                </a:cxn>
                <a:cxn ang="0">
                  <a:pos x="32" y="32"/>
                </a:cxn>
                <a:cxn ang="0">
                  <a:pos x="25" y="39"/>
                </a:cxn>
                <a:cxn ang="0">
                  <a:pos x="18" y="48"/>
                </a:cxn>
                <a:cxn ang="0">
                  <a:pos x="12" y="57"/>
                </a:cxn>
                <a:cxn ang="0">
                  <a:pos x="9" y="66"/>
                </a:cxn>
                <a:cxn ang="0">
                  <a:pos x="5" y="75"/>
                </a:cxn>
                <a:cxn ang="0">
                  <a:pos x="2" y="86"/>
                </a:cxn>
                <a:cxn ang="0">
                  <a:pos x="0" y="96"/>
                </a:cxn>
                <a:cxn ang="0">
                  <a:pos x="0" y="107"/>
                </a:cxn>
                <a:cxn ang="0">
                  <a:pos x="7" y="107"/>
                </a:cxn>
                <a:cxn ang="0">
                  <a:pos x="7" y="96"/>
                </a:cxn>
                <a:cxn ang="0">
                  <a:pos x="9" y="87"/>
                </a:cxn>
                <a:cxn ang="0">
                  <a:pos x="12" y="79"/>
                </a:cxn>
                <a:cxn ang="0">
                  <a:pos x="16" y="68"/>
                </a:cxn>
                <a:cxn ang="0">
                  <a:pos x="19" y="61"/>
                </a:cxn>
                <a:cxn ang="0">
                  <a:pos x="25" y="52"/>
                </a:cxn>
                <a:cxn ang="0">
                  <a:pos x="30" y="45"/>
                </a:cxn>
                <a:cxn ang="0">
                  <a:pos x="37" y="38"/>
                </a:cxn>
                <a:cxn ang="0">
                  <a:pos x="44" y="30"/>
                </a:cxn>
                <a:cxn ang="0">
                  <a:pos x="51" y="25"/>
                </a:cxn>
                <a:cxn ang="0">
                  <a:pos x="60" y="20"/>
                </a:cxn>
                <a:cxn ang="0">
                  <a:pos x="67" y="16"/>
                </a:cxn>
                <a:cxn ang="0">
                  <a:pos x="78" y="13"/>
                </a:cxn>
                <a:cxn ang="0">
                  <a:pos x="87" y="9"/>
                </a:cxn>
                <a:cxn ang="0">
                  <a:pos x="96" y="7"/>
                </a:cxn>
                <a:cxn ang="0">
                  <a:pos x="107" y="7"/>
                </a:cxn>
                <a:cxn ang="0">
                  <a:pos x="107" y="0"/>
                </a:cxn>
              </a:cxnLst>
              <a:rect l="0" t="0" r="r" b="b"/>
              <a:pathLst>
                <a:path w="107" h="107">
                  <a:moveTo>
                    <a:pt x="107" y="0"/>
                  </a:moveTo>
                  <a:lnTo>
                    <a:pt x="96" y="0"/>
                  </a:lnTo>
                  <a:lnTo>
                    <a:pt x="85" y="2"/>
                  </a:lnTo>
                  <a:lnTo>
                    <a:pt x="75" y="6"/>
                  </a:lnTo>
                  <a:lnTo>
                    <a:pt x="66" y="9"/>
                  </a:lnTo>
                  <a:lnTo>
                    <a:pt x="57" y="13"/>
                  </a:lnTo>
                  <a:lnTo>
                    <a:pt x="48" y="18"/>
                  </a:lnTo>
                  <a:lnTo>
                    <a:pt x="39" y="25"/>
                  </a:lnTo>
                  <a:lnTo>
                    <a:pt x="32" y="32"/>
                  </a:lnTo>
                  <a:lnTo>
                    <a:pt x="25" y="39"/>
                  </a:lnTo>
                  <a:lnTo>
                    <a:pt x="18" y="48"/>
                  </a:lnTo>
                  <a:lnTo>
                    <a:pt x="12" y="57"/>
                  </a:lnTo>
                  <a:lnTo>
                    <a:pt x="9" y="66"/>
                  </a:lnTo>
                  <a:lnTo>
                    <a:pt x="5" y="75"/>
                  </a:lnTo>
                  <a:lnTo>
                    <a:pt x="2" y="86"/>
                  </a:lnTo>
                  <a:lnTo>
                    <a:pt x="0" y="96"/>
                  </a:lnTo>
                  <a:lnTo>
                    <a:pt x="0" y="107"/>
                  </a:lnTo>
                  <a:lnTo>
                    <a:pt x="7" y="107"/>
                  </a:lnTo>
                  <a:lnTo>
                    <a:pt x="7" y="96"/>
                  </a:lnTo>
                  <a:lnTo>
                    <a:pt x="9" y="87"/>
                  </a:lnTo>
                  <a:lnTo>
                    <a:pt x="12" y="79"/>
                  </a:lnTo>
                  <a:lnTo>
                    <a:pt x="16" y="68"/>
                  </a:lnTo>
                  <a:lnTo>
                    <a:pt x="19" y="61"/>
                  </a:lnTo>
                  <a:lnTo>
                    <a:pt x="25" y="52"/>
                  </a:lnTo>
                  <a:lnTo>
                    <a:pt x="30" y="45"/>
                  </a:lnTo>
                  <a:lnTo>
                    <a:pt x="37" y="38"/>
                  </a:lnTo>
                  <a:lnTo>
                    <a:pt x="44" y="30"/>
                  </a:lnTo>
                  <a:lnTo>
                    <a:pt x="51" y="25"/>
                  </a:lnTo>
                  <a:lnTo>
                    <a:pt x="60" y="20"/>
                  </a:lnTo>
                  <a:lnTo>
                    <a:pt x="67" y="16"/>
                  </a:lnTo>
                  <a:lnTo>
                    <a:pt x="78" y="13"/>
                  </a:lnTo>
                  <a:lnTo>
                    <a:pt x="87" y="9"/>
                  </a:lnTo>
                  <a:lnTo>
                    <a:pt x="96" y="7"/>
                  </a:lnTo>
                  <a:lnTo>
                    <a:pt x="107" y="7"/>
                  </a:lnTo>
                  <a:lnTo>
                    <a:pt x="10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5" name="Freeform 101"/>
            <p:cNvSpPr>
              <a:spLocks/>
            </p:cNvSpPr>
            <p:nvPr/>
          </p:nvSpPr>
          <p:spPr bwMode="gray">
            <a:xfrm>
              <a:off x="5951538" y="5749925"/>
              <a:ext cx="815975" cy="11113"/>
            </a:xfrm>
            <a:custGeom>
              <a:avLst/>
              <a:gdLst/>
              <a:ahLst/>
              <a:cxnLst>
                <a:cxn ang="0">
                  <a:pos x="514" y="4"/>
                </a:cxn>
                <a:cxn ang="0">
                  <a:pos x="511" y="0"/>
                </a:cxn>
                <a:cxn ang="0">
                  <a:pos x="0" y="0"/>
                </a:cxn>
                <a:cxn ang="0">
                  <a:pos x="0" y="7"/>
                </a:cxn>
                <a:cxn ang="0">
                  <a:pos x="511" y="7"/>
                </a:cxn>
                <a:cxn ang="0">
                  <a:pos x="507" y="4"/>
                </a:cxn>
                <a:cxn ang="0">
                  <a:pos x="514" y="4"/>
                </a:cxn>
                <a:cxn ang="0">
                  <a:pos x="514" y="0"/>
                </a:cxn>
                <a:cxn ang="0">
                  <a:pos x="511" y="0"/>
                </a:cxn>
                <a:cxn ang="0">
                  <a:pos x="514" y="4"/>
                </a:cxn>
              </a:cxnLst>
              <a:rect l="0" t="0" r="r" b="b"/>
              <a:pathLst>
                <a:path w="514" h="7">
                  <a:moveTo>
                    <a:pt x="514" y="4"/>
                  </a:moveTo>
                  <a:lnTo>
                    <a:pt x="511" y="0"/>
                  </a:lnTo>
                  <a:lnTo>
                    <a:pt x="0" y="0"/>
                  </a:lnTo>
                  <a:lnTo>
                    <a:pt x="0" y="7"/>
                  </a:lnTo>
                  <a:lnTo>
                    <a:pt x="511" y="7"/>
                  </a:lnTo>
                  <a:lnTo>
                    <a:pt x="507" y="4"/>
                  </a:lnTo>
                  <a:lnTo>
                    <a:pt x="514" y="4"/>
                  </a:lnTo>
                  <a:lnTo>
                    <a:pt x="514" y="0"/>
                  </a:lnTo>
                  <a:lnTo>
                    <a:pt x="511" y="0"/>
                  </a:lnTo>
                  <a:lnTo>
                    <a:pt x="514"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6" name="Freeform 102"/>
            <p:cNvSpPr>
              <a:spLocks/>
            </p:cNvSpPr>
            <p:nvPr/>
          </p:nvSpPr>
          <p:spPr bwMode="gray">
            <a:xfrm>
              <a:off x="6756400" y="5756275"/>
              <a:ext cx="11113" cy="463550"/>
            </a:xfrm>
            <a:custGeom>
              <a:avLst/>
              <a:gdLst/>
              <a:ahLst/>
              <a:cxnLst>
                <a:cxn ang="0">
                  <a:pos x="4" y="292"/>
                </a:cxn>
                <a:cxn ang="0">
                  <a:pos x="7" y="288"/>
                </a:cxn>
                <a:cxn ang="0">
                  <a:pos x="7" y="0"/>
                </a:cxn>
                <a:cxn ang="0">
                  <a:pos x="0" y="0"/>
                </a:cxn>
                <a:cxn ang="0">
                  <a:pos x="0" y="288"/>
                </a:cxn>
                <a:cxn ang="0">
                  <a:pos x="4" y="285"/>
                </a:cxn>
                <a:cxn ang="0">
                  <a:pos x="4" y="292"/>
                </a:cxn>
                <a:cxn ang="0">
                  <a:pos x="7" y="292"/>
                </a:cxn>
                <a:cxn ang="0">
                  <a:pos x="7" y="288"/>
                </a:cxn>
                <a:cxn ang="0">
                  <a:pos x="4" y="292"/>
                </a:cxn>
              </a:cxnLst>
              <a:rect l="0" t="0" r="r" b="b"/>
              <a:pathLst>
                <a:path w="7" h="292">
                  <a:moveTo>
                    <a:pt x="4" y="292"/>
                  </a:moveTo>
                  <a:lnTo>
                    <a:pt x="7" y="288"/>
                  </a:lnTo>
                  <a:lnTo>
                    <a:pt x="7" y="0"/>
                  </a:lnTo>
                  <a:lnTo>
                    <a:pt x="0" y="0"/>
                  </a:lnTo>
                  <a:lnTo>
                    <a:pt x="0" y="288"/>
                  </a:lnTo>
                  <a:lnTo>
                    <a:pt x="4" y="285"/>
                  </a:lnTo>
                  <a:lnTo>
                    <a:pt x="4" y="292"/>
                  </a:lnTo>
                  <a:lnTo>
                    <a:pt x="7" y="292"/>
                  </a:lnTo>
                  <a:lnTo>
                    <a:pt x="7" y="288"/>
                  </a:lnTo>
                  <a:lnTo>
                    <a:pt x="4" y="29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7" name="Freeform 103"/>
            <p:cNvSpPr>
              <a:spLocks/>
            </p:cNvSpPr>
            <p:nvPr/>
          </p:nvSpPr>
          <p:spPr bwMode="gray">
            <a:xfrm>
              <a:off x="5781675" y="6208713"/>
              <a:ext cx="981075" cy="11113"/>
            </a:xfrm>
            <a:custGeom>
              <a:avLst/>
              <a:gdLst/>
              <a:ahLst/>
              <a:cxnLst>
                <a:cxn ang="0">
                  <a:pos x="0" y="3"/>
                </a:cxn>
                <a:cxn ang="0">
                  <a:pos x="3" y="7"/>
                </a:cxn>
                <a:cxn ang="0">
                  <a:pos x="618" y="7"/>
                </a:cxn>
                <a:cxn ang="0">
                  <a:pos x="618" y="0"/>
                </a:cxn>
                <a:cxn ang="0">
                  <a:pos x="3" y="0"/>
                </a:cxn>
                <a:cxn ang="0">
                  <a:pos x="7" y="3"/>
                </a:cxn>
                <a:cxn ang="0">
                  <a:pos x="0" y="3"/>
                </a:cxn>
                <a:cxn ang="0">
                  <a:pos x="0" y="7"/>
                </a:cxn>
                <a:cxn ang="0">
                  <a:pos x="3" y="7"/>
                </a:cxn>
                <a:cxn ang="0">
                  <a:pos x="0" y="3"/>
                </a:cxn>
              </a:cxnLst>
              <a:rect l="0" t="0" r="r" b="b"/>
              <a:pathLst>
                <a:path w="618" h="7">
                  <a:moveTo>
                    <a:pt x="0" y="3"/>
                  </a:moveTo>
                  <a:lnTo>
                    <a:pt x="3" y="7"/>
                  </a:lnTo>
                  <a:lnTo>
                    <a:pt x="618" y="7"/>
                  </a:lnTo>
                  <a:lnTo>
                    <a:pt x="618" y="0"/>
                  </a:lnTo>
                  <a:lnTo>
                    <a:pt x="3" y="0"/>
                  </a:lnTo>
                  <a:lnTo>
                    <a:pt x="7" y="3"/>
                  </a:lnTo>
                  <a:lnTo>
                    <a:pt x="0" y="3"/>
                  </a:lnTo>
                  <a:lnTo>
                    <a:pt x="0" y="7"/>
                  </a:lnTo>
                  <a:lnTo>
                    <a:pt x="3" y="7"/>
                  </a:lnTo>
                  <a:lnTo>
                    <a:pt x="0"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09" name="Line 105"/>
            <p:cNvSpPr>
              <a:spLocks noChangeShapeType="1"/>
            </p:cNvSpPr>
            <p:nvPr/>
          </p:nvSpPr>
          <p:spPr bwMode="gray">
            <a:xfrm flipH="1">
              <a:off x="1633538" y="5416550"/>
              <a:ext cx="3570288"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0" name="Line 106"/>
            <p:cNvSpPr>
              <a:spLocks noChangeShapeType="1"/>
            </p:cNvSpPr>
            <p:nvPr/>
          </p:nvSpPr>
          <p:spPr bwMode="gray">
            <a:xfrm flipH="1">
              <a:off x="3859213" y="5645150"/>
              <a:ext cx="1101725"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2" name="Line 108"/>
            <p:cNvSpPr>
              <a:spLocks noChangeShapeType="1"/>
            </p:cNvSpPr>
            <p:nvPr/>
          </p:nvSpPr>
          <p:spPr bwMode="gray">
            <a:xfrm flipH="1">
              <a:off x="5681663" y="5416550"/>
              <a:ext cx="1081088"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4" name="Line 110"/>
            <p:cNvSpPr>
              <a:spLocks noChangeShapeType="1"/>
            </p:cNvSpPr>
            <p:nvPr/>
          </p:nvSpPr>
          <p:spPr bwMode="gray">
            <a:xfrm flipH="1">
              <a:off x="1633538" y="5394325"/>
              <a:ext cx="3570288"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6" name="Line 112"/>
            <p:cNvSpPr>
              <a:spLocks noChangeShapeType="1"/>
            </p:cNvSpPr>
            <p:nvPr/>
          </p:nvSpPr>
          <p:spPr bwMode="gray">
            <a:xfrm flipH="1">
              <a:off x="5681663" y="5394325"/>
              <a:ext cx="1081088" cy="1588"/>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19" name="Line 115"/>
            <p:cNvSpPr>
              <a:spLocks noChangeShapeType="1"/>
            </p:cNvSpPr>
            <p:nvPr/>
          </p:nvSpPr>
          <p:spPr bwMode="gray">
            <a:xfrm flipV="1">
              <a:off x="5441950" y="5713413"/>
              <a:ext cx="1588" cy="500063"/>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2" name="Freeform 118"/>
            <p:cNvSpPr>
              <a:spLocks/>
            </p:cNvSpPr>
            <p:nvPr/>
          </p:nvSpPr>
          <p:spPr bwMode="gray">
            <a:xfrm>
              <a:off x="5518150" y="4818063"/>
              <a:ext cx="85725" cy="203200"/>
            </a:xfrm>
            <a:custGeom>
              <a:avLst/>
              <a:gdLst/>
              <a:ahLst/>
              <a:cxnLst>
                <a:cxn ang="0">
                  <a:pos x="27" y="0"/>
                </a:cxn>
                <a:cxn ang="0">
                  <a:pos x="54" y="46"/>
                </a:cxn>
                <a:cxn ang="0">
                  <a:pos x="36" y="46"/>
                </a:cxn>
                <a:cxn ang="0">
                  <a:pos x="36" y="128"/>
                </a:cxn>
                <a:cxn ang="0">
                  <a:pos x="18" y="128"/>
                </a:cxn>
                <a:cxn ang="0">
                  <a:pos x="18" y="46"/>
                </a:cxn>
                <a:cxn ang="0">
                  <a:pos x="0" y="46"/>
                </a:cxn>
                <a:cxn ang="0">
                  <a:pos x="27" y="0"/>
                </a:cxn>
              </a:cxnLst>
              <a:rect l="0" t="0" r="r" b="b"/>
              <a:pathLst>
                <a:path w="54" h="128">
                  <a:moveTo>
                    <a:pt x="27" y="0"/>
                  </a:moveTo>
                  <a:lnTo>
                    <a:pt x="54" y="46"/>
                  </a:lnTo>
                  <a:lnTo>
                    <a:pt x="36" y="46"/>
                  </a:lnTo>
                  <a:lnTo>
                    <a:pt x="36" y="128"/>
                  </a:lnTo>
                  <a:lnTo>
                    <a:pt x="18" y="128"/>
                  </a:lnTo>
                  <a:lnTo>
                    <a:pt x="18" y="46"/>
                  </a:lnTo>
                  <a:lnTo>
                    <a:pt x="0" y="46"/>
                  </a:lnTo>
                  <a:lnTo>
                    <a:pt x="2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3" name="Freeform 119"/>
            <p:cNvSpPr>
              <a:spLocks/>
            </p:cNvSpPr>
            <p:nvPr/>
          </p:nvSpPr>
          <p:spPr bwMode="gray">
            <a:xfrm>
              <a:off x="5292725" y="4818063"/>
              <a:ext cx="84138" cy="203200"/>
            </a:xfrm>
            <a:custGeom>
              <a:avLst/>
              <a:gdLst/>
              <a:ahLst/>
              <a:cxnLst>
                <a:cxn ang="0">
                  <a:pos x="26" y="128"/>
                </a:cxn>
                <a:cxn ang="0">
                  <a:pos x="0" y="82"/>
                </a:cxn>
                <a:cxn ang="0">
                  <a:pos x="17" y="82"/>
                </a:cxn>
                <a:cxn ang="0">
                  <a:pos x="17" y="0"/>
                </a:cxn>
                <a:cxn ang="0">
                  <a:pos x="35" y="0"/>
                </a:cxn>
                <a:cxn ang="0">
                  <a:pos x="35" y="82"/>
                </a:cxn>
                <a:cxn ang="0">
                  <a:pos x="53" y="82"/>
                </a:cxn>
                <a:cxn ang="0">
                  <a:pos x="26" y="128"/>
                </a:cxn>
              </a:cxnLst>
              <a:rect l="0" t="0" r="r" b="b"/>
              <a:pathLst>
                <a:path w="53" h="128">
                  <a:moveTo>
                    <a:pt x="26" y="128"/>
                  </a:moveTo>
                  <a:lnTo>
                    <a:pt x="0" y="82"/>
                  </a:lnTo>
                  <a:lnTo>
                    <a:pt x="17" y="82"/>
                  </a:lnTo>
                  <a:lnTo>
                    <a:pt x="17" y="0"/>
                  </a:lnTo>
                  <a:lnTo>
                    <a:pt x="35" y="0"/>
                  </a:lnTo>
                  <a:lnTo>
                    <a:pt x="35" y="82"/>
                  </a:lnTo>
                  <a:lnTo>
                    <a:pt x="53" y="82"/>
                  </a:lnTo>
                  <a:lnTo>
                    <a:pt x="26" y="1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4" name="Freeform 120"/>
            <p:cNvSpPr>
              <a:spLocks/>
            </p:cNvSpPr>
            <p:nvPr/>
          </p:nvSpPr>
          <p:spPr bwMode="gray">
            <a:xfrm>
              <a:off x="5676900" y="4730750"/>
              <a:ext cx="1085850" cy="434975"/>
            </a:xfrm>
            <a:custGeom>
              <a:avLst/>
              <a:gdLst/>
              <a:ahLst/>
              <a:cxnLst>
                <a:cxn ang="0">
                  <a:pos x="0" y="0"/>
                </a:cxn>
                <a:cxn ang="0">
                  <a:pos x="0" y="140"/>
                </a:cxn>
                <a:cxn ang="0">
                  <a:pos x="0" y="153"/>
                </a:cxn>
                <a:cxn ang="0">
                  <a:pos x="3" y="167"/>
                </a:cxn>
                <a:cxn ang="0">
                  <a:pos x="5" y="179"/>
                </a:cxn>
                <a:cxn ang="0">
                  <a:pos x="11" y="192"/>
                </a:cxn>
                <a:cxn ang="0">
                  <a:pos x="16" y="203"/>
                </a:cxn>
                <a:cxn ang="0">
                  <a:pos x="23" y="215"/>
                </a:cxn>
                <a:cxn ang="0">
                  <a:pos x="30" y="224"/>
                </a:cxn>
                <a:cxn ang="0">
                  <a:pos x="39" y="235"/>
                </a:cxn>
                <a:cxn ang="0">
                  <a:pos x="48" y="244"/>
                </a:cxn>
                <a:cxn ang="0">
                  <a:pos x="59" y="251"/>
                </a:cxn>
                <a:cxn ang="0">
                  <a:pos x="69" y="258"/>
                </a:cxn>
                <a:cxn ang="0">
                  <a:pos x="82" y="263"/>
                </a:cxn>
                <a:cxn ang="0">
                  <a:pos x="94" y="267"/>
                </a:cxn>
                <a:cxn ang="0">
                  <a:pos x="107" y="270"/>
                </a:cxn>
                <a:cxn ang="0">
                  <a:pos x="121" y="272"/>
                </a:cxn>
                <a:cxn ang="0">
                  <a:pos x="133" y="274"/>
                </a:cxn>
                <a:cxn ang="0">
                  <a:pos x="684" y="274"/>
                </a:cxn>
                <a:cxn ang="0">
                  <a:pos x="684" y="0"/>
                </a:cxn>
                <a:cxn ang="0">
                  <a:pos x="0" y="0"/>
                </a:cxn>
              </a:cxnLst>
              <a:rect l="0" t="0" r="r" b="b"/>
              <a:pathLst>
                <a:path w="684" h="274">
                  <a:moveTo>
                    <a:pt x="0" y="0"/>
                  </a:moveTo>
                  <a:lnTo>
                    <a:pt x="0" y="140"/>
                  </a:lnTo>
                  <a:lnTo>
                    <a:pt x="0" y="153"/>
                  </a:lnTo>
                  <a:lnTo>
                    <a:pt x="3" y="167"/>
                  </a:lnTo>
                  <a:lnTo>
                    <a:pt x="5" y="179"/>
                  </a:lnTo>
                  <a:lnTo>
                    <a:pt x="11" y="192"/>
                  </a:lnTo>
                  <a:lnTo>
                    <a:pt x="16" y="203"/>
                  </a:lnTo>
                  <a:lnTo>
                    <a:pt x="23" y="215"/>
                  </a:lnTo>
                  <a:lnTo>
                    <a:pt x="30" y="224"/>
                  </a:lnTo>
                  <a:lnTo>
                    <a:pt x="39" y="235"/>
                  </a:lnTo>
                  <a:lnTo>
                    <a:pt x="48" y="244"/>
                  </a:lnTo>
                  <a:lnTo>
                    <a:pt x="59" y="251"/>
                  </a:lnTo>
                  <a:lnTo>
                    <a:pt x="69" y="258"/>
                  </a:lnTo>
                  <a:lnTo>
                    <a:pt x="82" y="263"/>
                  </a:lnTo>
                  <a:lnTo>
                    <a:pt x="94" y="267"/>
                  </a:lnTo>
                  <a:lnTo>
                    <a:pt x="107" y="270"/>
                  </a:lnTo>
                  <a:lnTo>
                    <a:pt x="121" y="272"/>
                  </a:lnTo>
                  <a:lnTo>
                    <a:pt x="133" y="274"/>
                  </a:lnTo>
                  <a:lnTo>
                    <a:pt x="684" y="274"/>
                  </a:lnTo>
                  <a:lnTo>
                    <a:pt x="684" y="0"/>
                  </a:lnTo>
                  <a:lnTo>
                    <a:pt x="0" y="0"/>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5" name="Rectangle 121"/>
            <p:cNvSpPr>
              <a:spLocks noChangeArrowheads="1"/>
            </p:cNvSpPr>
            <p:nvPr/>
          </p:nvSpPr>
          <p:spPr bwMode="gray">
            <a:xfrm>
              <a:off x="5668963" y="4730750"/>
              <a:ext cx="15875" cy="22225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6" name="Freeform 122"/>
            <p:cNvSpPr>
              <a:spLocks/>
            </p:cNvSpPr>
            <p:nvPr/>
          </p:nvSpPr>
          <p:spPr bwMode="gray">
            <a:xfrm>
              <a:off x="5668963" y="4953000"/>
              <a:ext cx="219075" cy="220663"/>
            </a:xfrm>
            <a:custGeom>
              <a:avLst/>
              <a:gdLst/>
              <a:ahLst/>
              <a:cxnLst>
                <a:cxn ang="0">
                  <a:pos x="138" y="128"/>
                </a:cxn>
                <a:cxn ang="0">
                  <a:pos x="126" y="127"/>
                </a:cxn>
                <a:cxn ang="0">
                  <a:pos x="113" y="125"/>
                </a:cxn>
                <a:cxn ang="0">
                  <a:pos x="101" y="121"/>
                </a:cxn>
                <a:cxn ang="0">
                  <a:pos x="89" y="118"/>
                </a:cxn>
                <a:cxn ang="0">
                  <a:pos x="78" y="112"/>
                </a:cxn>
                <a:cxn ang="0">
                  <a:pos x="67" y="105"/>
                </a:cxn>
                <a:cxn ang="0">
                  <a:pos x="56" y="98"/>
                </a:cxn>
                <a:cxn ang="0">
                  <a:pos x="48" y="91"/>
                </a:cxn>
                <a:cxn ang="0">
                  <a:pos x="40" y="80"/>
                </a:cxn>
                <a:cxn ang="0">
                  <a:pos x="33" y="72"/>
                </a:cxn>
                <a:cxn ang="0">
                  <a:pos x="26" y="61"/>
                </a:cxn>
                <a:cxn ang="0">
                  <a:pos x="21" y="50"/>
                </a:cxn>
                <a:cxn ang="0">
                  <a:pos x="16" y="38"/>
                </a:cxn>
                <a:cxn ang="0">
                  <a:pos x="14" y="25"/>
                </a:cxn>
                <a:cxn ang="0">
                  <a:pos x="12" y="13"/>
                </a:cxn>
                <a:cxn ang="0">
                  <a:pos x="10" y="0"/>
                </a:cxn>
                <a:cxn ang="0">
                  <a:pos x="0" y="0"/>
                </a:cxn>
                <a:cxn ang="0">
                  <a:pos x="0" y="15"/>
                </a:cxn>
                <a:cxn ang="0">
                  <a:pos x="3" y="27"/>
                </a:cxn>
                <a:cxn ang="0">
                  <a:pos x="5" y="41"/>
                </a:cxn>
                <a:cxn ang="0">
                  <a:pos x="10" y="54"/>
                </a:cxn>
                <a:cxn ang="0">
                  <a:pos x="16" y="66"/>
                </a:cxn>
                <a:cxn ang="0">
                  <a:pos x="23" y="77"/>
                </a:cxn>
                <a:cxn ang="0">
                  <a:pos x="32" y="88"/>
                </a:cxn>
                <a:cxn ang="0">
                  <a:pos x="40" y="98"/>
                </a:cxn>
                <a:cxn ang="0">
                  <a:pos x="51" y="107"/>
                </a:cxn>
                <a:cxn ang="0">
                  <a:pos x="62" y="116"/>
                </a:cxn>
                <a:cxn ang="0">
                  <a:pos x="73" y="121"/>
                </a:cxn>
                <a:cxn ang="0">
                  <a:pos x="85" y="128"/>
                </a:cxn>
                <a:cxn ang="0">
                  <a:pos x="97" y="132"/>
                </a:cxn>
                <a:cxn ang="0">
                  <a:pos x="112" y="136"/>
                </a:cxn>
                <a:cxn ang="0">
                  <a:pos x="124" y="139"/>
                </a:cxn>
                <a:cxn ang="0">
                  <a:pos x="138" y="139"/>
                </a:cxn>
                <a:cxn ang="0">
                  <a:pos x="138" y="128"/>
                </a:cxn>
              </a:cxnLst>
              <a:rect l="0" t="0" r="r" b="b"/>
              <a:pathLst>
                <a:path w="138" h="139">
                  <a:moveTo>
                    <a:pt x="138" y="128"/>
                  </a:moveTo>
                  <a:lnTo>
                    <a:pt x="126" y="127"/>
                  </a:lnTo>
                  <a:lnTo>
                    <a:pt x="113" y="125"/>
                  </a:lnTo>
                  <a:lnTo>
                    <a:pt x="101" y="121"/>
                  </a:lnTo>
                  <a:lnTo>
                    <a:pt x="89" y="118"/>
                  </a:lnTo>
                  <a:lnTo>
                    <a:pt x="78" y="112"/>
                  </a:lnTo>
                  <a:lnTo>
                    <a:pt x="67" y="105"/>
                  </a:lnTo>
                  <a:lnTo>
                    <a:pt x="56" y="98"/>
                  </a:lnTo>
                  <a:lnTo>
                    <a:pt x="48" y="91"/>
                  </a:lnTo>
                  <a:lnTo>
                    <a:pt x="40" y="80"/>
                  </a:lnTo>
                  <a:lnTo>
                    <a:pt x="33" y="72"/>
                  </a:lnTo>
                  <a:lnTo>
                    <a:pt x="26" y="61"/>
                  </a:lnTo>
                  <a:lnTo>
                    <a:pt x="21" y="50"/>
                  </a:lnTo>
                  <a:lnTo>
                    <a:pt x="16" y="38"/>
                  </a:lnTo>
                  <a:lnTo>
                    <a:pt x="14" y="25"/>
                  </a:lnTo>
                  <a:lnTo>
                    <a:pt x="12" y="13"/>
                  </a:lnTo>
                  <a:lnTo>
                    <a:pt x="10" y="0"/>
                  </a:lnTo>
                  <a:lnTo>
                    <a:pt x="0" y="0"/>
                  </a:lnTo>
                  <a:lnTo>
                    <a:pt x="0" y="15"/>
                  </a:lnTo>
                  <a:lnTo>
                    <a:pt x="3" y="27"/>
                  </a:lnTo>
                  <a:lnTo>
                    <a:pt x="5" y="41"/>
                  </a:lnTo>
                  <a:lnTo>
                    <a:pt x="10" y="54"/>
                  </a:lnTo>
                  <a:lnTo>
                    <a:pt x="16" y="66"/>
                  </a:lnTo>
                  <a:lnTo>
                    <a:pt x="23" y="77"/>
                  </a:lnTo>
                  <a:lnTo>
                    <a:pt x="32" y="88"/>
                  </a:lnTo>
                  <a:lnTo>
                    <a:pt x="40" y="98"/>
                  </a:lnTo>
                  <a:lnTo>
                    <a:pt x="51" y="107"/>
                  </a:lnTo>
                  <a:lnTo>
                    <a:pt x="62" y="116"/>
                  </a:lnTo>
                  <a:lnTo>
                    <a:pt x="73" y="121"/>
                  </a:lnTo>
                  <a:lnTo>
                    <a:pt x="85" y="128"/>
                  </a:lnTo>
                  <a:lnTo>
                    <a:pt x="97" y="132"/>
                  </a:lnTo>
                  <a:lnTo>
                    <a:pt x="112" y="136"/>
                  </a:lnTo>
                  <a:lnTo>
                    <a:pt x="124" y="139"/>
                  </a:lnTo>
                  <a:lnTo>
                    <a:pt x="138" y="139"/>
                  </a:lnTo>
                  <a:lnTo>
                    <a:pt x="138" y="1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7" name="Freeform 123"/>
            <p:cNvSpPr>
              <a:spLocks/>
            </p:cNvSpPr>
            <p:nvPr/>
          </p:nvSpPr>
          <p:spPr bwMode="gray">
            <a:xfrm>
              <a:off x="5888038" y="5156200"/>
              <a:ext cx="882650" cy="17463"/>
            </a:xfrm>
            <a:custGeom>
              <a:avLst/>
              <a:gdLst/>
              <a:ahLst/>
              <a:cxnLst>
                <a:cxn ang="0">
                  <a:pos x="545" y="6"/>
                </a:cxn>
                <a:cxn ang="0">
                  <a:pos x="551" y="0"/>
                </a:cxn>
                <a:cxn ang="0">
                  <a:pos x="0" y="0"/>
                </a:cxn>
                <a:cxn ang="0">
                  <a:pos x="0" y="11"/>
                </a:cxn>
                <a:cxn ang="0">
                  <a:pos x="551" y="11"/>
                </a:cxn>
                <a:cxn ang="0">
                  <a:pos x="556" y="6"/>
                </a:cxn>
                <a:cxn ang="0">
                  <a:pos x="551" y="11"/>
                </a:cxn>
                <a:cxn ang="0">
                  <a:pos x="556" y="11"/>
                </a:cxn>
                <a:cxn ang="0">
                  <a:pos x="556" y="6"/>
                </a:cxn>
                <a:cxn ang="0">
                  <a:pos x="545" y="6"/>
                </a:cxn>
              </a:cxnLst>
              <a:rect l="0" t="0" r="r" b="b"/>
              <a:pathLst>
                <a:path w="556" h="11">
                  <a:moveTo>
                    <a:pt x="545" y="6"/>
                  </a:moveTo>
                  <a:lnTo>
                    <a:pt x="551" y="0"/>
                  </a:lnTo>
                  <a:lnTo>
                    <a:pt x="0" y="0"/>
                  </a:lnTo>
                  <a:lnTo>
                    <a:pt x="0" y="11"/>
                  </a:lnTo>
                  <a:lnTo>
                    <a:pt x="551" y="11"/>
                  </a:lnTo>
                  <a:lnTo>
                    <a:pt x="556" y="6"/>
                  </a:lnTo>
                  <a:lnTo>
                    <a:pt x="551" y="11"/>
                  </a:lnTo>
                  <a:lnTo>
                    <a:pt x="556" y="11"/>
                  </a:lnTo>
                  <a:lnTo>
                    <a:pt x="556" y="6"/>
                  </a:lnTo>
                  <a:lnTo>
                    <a:pt x="545"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8" name="Freeform 124"/>
            <p:cNvSpPr>
              <a:spLocks/>
            </p:cNvSpPr>
            <p:nvPr/>
          </p:nvSpPr>
          <p:spPr bwMode="gray">
            <a:xfrm>
              <a:off x="6753225" y="4719638"/>
              <a:ext cx="17463" cy="446088"/>
            </a:xfrm>
            <a:custGeom>
              <a:avLst/>
              <a:gdLst/>
              <a:ahLst/>
              <a:cxnLst>
                <a:cxn ang="0">
                  <a:pos x="6" y="12"/>
                </a:cxn>
                <a:cxn ang="0">
                  <a:pos x="0" y="7"/>
                </a:cxn>
                <a:cxn ang="0">
                  <a:pos x="0" y="281"/>
                </a:cxn>
                <a:cxn ang="0">
                  <a:pos x="11" y="281"/>
                </a:cxn>
                <a:cxn ang="0">
                  <a:pos x="11" y="7"/>
                </a:cxn>
                <a:cxn ang="0">
                  <a:pos x="6" y="0"/>
                </a:cxn>
                <a:cxn ang="0">
                  <a:pos x="11" y="7"/>
                </a:cxn>
                <a:cxn ang="0">
                  <a:pos x="11" y="0"/>
                </a:cxn>
                <a:cxn ang="0">
                  <a:pos x="6" y="0"/>
                </a:cxn>
                <a:cxn ang="0">
                  <a:pos x="6" y="12"/>
                </a:cxn>
              </a:cxnLst>
              <a:rect l="0" t="0" r="r" b="b"/>
              <a:pathLst>
                <a:path w="11" h="281">
                  <a:moveTo>
                    <a:pt x="6" y="12"/>
                  </a:moveTo>
                  <a:lnTo>
                    <a:pt x="0" y="7"/>
                  </a:lnTo>
                  <a:lnTo>
                    <a:pt x="0" y="281"/>
                  </a:lnTo>
                  <a:lnTo>
                    <a:pt x="11" y="281"/>
                  </a:lnTo>
                  <a:lnTo>
                    <a:pt x="11" y="7"/>
                  </a:lnTo>
                  <a:lnTo>
                    <a:pt x="6" y="0"/>
                  </a:lnTo>
                  <a:lnTo>
                    <a:pt x="11" y="7"/>
                  </a:lnTo>
                  <a:lnTo>
                    <a:pt x="11" y="0"/>
                  </a:lnTo>
                  <a:lnTo>
                    <a:pt x="6" y="0"/>
                  </a:lnTo>
                  <a:lnTo>
                    <a:pt x="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29" name="Freeform 125"/>
            <p:cNvSpPr>
              <a:spLocks/>
            </p:cNvSpPr>
            <p:nvPr/>
          </p:nvSpPr>
          <p:spPr bwMode="gray">
            <a:xfrm>
              <a:off x="5668963" y="4719638"/>
              <a:ext cx="1093788" cy="19050"/>
            </a:xfrm>
            <a:custGeom>
              <a:avLst/>
              <a:gdLst/>
              <a:ahLst/>
              <a:cxnLst>
                <a:cxn ang="0">
                  <a:pos x="10" y="7"/>
                </a:cxn>
                <a:cxn ang="0">
                  <a:pos x="5" y="12"/>
                </a:cxn>
                <a:cxn ang="0">
                  <a:pos x="689" y="12"/>
                </a:cxn>
                <a:cxn ang="0">
                  <a:pos x="689" y="0"/>
                </a:cxn>
                <a:cxn ang="0">
                  <a:pos x="5" y="0"/>
                </a:cxn>
                <a:cxn ang="0">
                  <a:pos x="0" y="7"/>
                </a:cxn>
                <a:cxn ang="0">
                  <a:pos x="5" y="0"/>
                </a:cxn>
                <a:cxn ang="0">
                  <a:pos x="0" y="0"/>
                </a:cxn>
                <a:cxn ang="0">
                  <a:pos x="0" y="7"/>
                </a:cxn>
                <a:cxn ang="0">
                  <a:pos x="10" y="7"/>
                </a:cxn>
              </a:cxnLst>
              <a:rect l="0" t="0" r="r" b="b"/>
              <a:pathLst>
                <a:path w="689" h="12">
                  <a:moveTo>
                    <a:pt x="10" y="7"/>
                  </a:moveTo>
                  <a:lnTo>
                    <a:pt x="5" y="12"/>
                  </a:lnTo>
                  <a:lnTo>
                    <a:pt x="689" y="12"/>
                  </a:lnTo>
                  <a:lnTo>
                    <a:pt x="689" y="0"/>
                  </a:lnTo>
                  <a:lnTo>
                    <a:pt x="5" y="0"/>
                  </a:lnTo>
                  <a:lnTo>
                    <a:pt x="0" y="7"/>
                  </a:lnTo>
                  <a:lnTo>
                    <a:pt x="5" y="0"/>
                  </a:lnTo>
                  <a:lnTo>
                    <a:pt x="0" y="0"/>
                  </a:lnTo>
                  <a:lnTo>
                    <a:pt x="0" y="7"/>
                  </a:lnTo>
                  <a:lnTo>
                    <a:pt x="10"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0" name="Freeform 126"/>
            <p:cNvSpPr>
              <a:spLocks/>
            </p:cNvSpPr>
            <p:nvPr/>
          </p:nvSpPr>
          <p:spPr bwMode="gray">
            <a:xfrm>
              <a:off x="1633538" y="4730750"/>
              <a:ext cx="3570288" cy="434975"/>
            </a:xfrm>
            <a:custGeom>
              <a:avLst/>
              <a:gdLst/>
              <a:ahLst/>
              <a:cxnLst>
                <a:cxn ang="0">
                  <a:pos x="0" y="274"/>
                </a:cxn>
                <a:cxn ang="0">
                  <a:pos x="2112" y="274"/>
                </a:cxn>
                <a:cxn ang="0">
                  <a:pos x="2127" y="272"/>
                </a:cxn>
                <a:cxn ang="0">
                  <a:pos x="2139" y="270"/>
                </a:cxn>
                <a:cxn ang="0">
                  <a:pos x="2152" y="267"/>
                </a:cxn>
                <a:cxn ang="0">
                  <a:pos x="2164" y="263"/>
                </a:cxn>
                <a:cxn ang="0">
                  <a:pos x="2176" y="258"/>
                </a:cxn>
                <a:cxn ang="0">
                  <a:pos x="2187" y="251"/>
                </a:cxn>
                <a:cxn ang="0">
                  <a:pos x="2198" y="244"/>
                </a:cxn>
                <a:cxn ang="0">
                  <a:pos x="2207" y="235"/>
                </a:cxn>
                <a:cxn ang="0">
                  <a:pos x="2216" y="224"/>
                </a:cxn>
                <a:cxn ang="0">
                  <a:pos x="2223" y="215"/>
                </a:cxn>
                <a:cxn ang="0">
                  <a:pos x="2230" y="203"/>
                </a:cxn>
                <a:cxn ang="0">
                  <a:pos x="2235" y="192"/>
                </a:cxn>
                <a:cxn ang="0">
                  <a:pos x="2239" y="179"/>
                </a:cxn>
                <a:cxn ang="0">
                  <a:pos x="2242" y="167"/>
                </a:cxn>
                <a:cxn ang="0">
                  <a:pos x="2246" y="153"/>
                </a:cxn>
                <a:cxn ang="0">
                  <a:pos x="2246" y="140"/>
                </a:cxn>
                <a:cxn ang="0">
                  <a:pos x="2249" y="0"/>
                </a:cxn>
                <a:cxn ang="0">
                  <a:pos x="0" y="0"/>
                </a:cxn>
                <a:cxn ang="0">
                  <a:pos x="0" y="274"/>
                </a:cxn>
              </a:cxnLst>
              <a:rect l="0" t="0" r="r" b="b"/>
              <a:pathLst>
                <a:path w="2249" h="274">
                  <a:moveTo>
                    <a:pt x="0" y="274"/>
                  </a:moveTo>
                  <a:lnTo>
                    <a:pt x="2112" y="274"/>
                  </a:lnTo>
                  <a:lnTo>
                    <a:pt x="2127" y="272"/>
                  </a:lnTo>
                  <a:lnTo>
                    <a:pt x="2139" y="270"/>
                  </a:lnTo>
                  <a:lnTo>
                    <a:pt x="2152" y="267"/>
                  </a:lnTo>
                  <a:lnTo>
                    <a:pt x="2164" y="263"/>
                  </a:lnTo>
                  <a:lnTo>
                    <a:pt x="2176" y="258"/>
                  </a:lnTo>
                  <a:lnTo>
                    <a:pt x="2187" y="251"/>
                  </a:lnTo>
                  <a:lnTo>
                    <a:pt x="2198" y="244"/>
                  </a:lnTo>
                  <a:lnTo>
                    <a:pt x="2207" y="235"/>
                  </a:lnTo>
                  <a:lnTo>
                    <a:pt x="2216" y="224"/>
                  </a:lnTo>
                  <a:lnTo>
                    <a:pt x="2223" y="215"/>
                  </a:lnTo>
                  <a:lnTo>
                    <a:pt x="2230" y="203"/>
                  </a:lnTo>
                  <a:lnTo>
                    <a:pt x="2235" y="192"/>
                  </a:lnTo>
                  <a:lnTo>
                    <a:pt x="2239" y="179"/>
                  </a:lnTo>
                  <a:lnTo>
                    <a:pt x="2242" y="167"/>
                  </a:lnTo>
                  <a:lnTo>
                    <a:pt x="2246" y="153"/>
                  </a:lnTo>
                  <a:lnTo>
                    <a:pt x="2246" y="140"/>
                  </a:lnTo>
                  <a:lnTo>
                    <a:pt x="2249" y="0"/>
                  </a:lnTo>
                  <a:lnTo>
                    <a:pt x="0" y="0"/>
                  </a:lnTo>
                  <a:lnTo>
                    <a:pt x="0" y="274"/>
                  </a:lnTo>
                  <a:close/>
                </a:path>
              </a:pathLst>
            </a:custGeom>
            <a:solidFill>
              <a:srgbClr val="B2B2B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1" name="Rectangle 127"/>
            <p:cNvSpPr>
              <a:spLocks noChangeArrowheads="1"/>
            </p:cNvSpPr>
            <p:nvPr/>
          </p:nvSpPr>
          <p:spPr bwMode="gray">
            <a:xfrm>
              <a:off x="1633538" y="5156200"/>
              <a:ext cx="3352800" cy="1746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2" name="Freeform 128"/>
            <p:cNvSpPr>
              <a:spLocks/>
            </p:cNvSpPr>
            <p:nvPr/>
          </p:nvSpPr>
          <p:spPr bwMode="gray">
            <a:xfrm>
              <a:off x="4986338" y="4953000"/>
              <a:ext cx="220663" cy="220663"/>
            </a:xfrm>
            <a:custGeom>
              <a:avLst/>
              <a:gdLst/>
              <a:ahLst/>
              <a:cxnLst>
                <a:cxn ang="0">
                  <a:pos x="129" y="0"/>
                </a:cxn>
                <a:cxn ang="0">
                  <a:pos x="129" y="13"/>
                </a:cxn>
                <a:cxn ang="0">
                  <a:pos x="125" y="25"/>
                </a:cxn>
                <a:cxn ang="0">
                  <a:pos x="123" y="38"/>
                </a:cxn>
                <a:cxn ang="0">
                  <a:pos x="118" y="50"/>
                </a:cxn>
                <a:cxn ang="0">
                  <a:pos x="113" y="61"/>
                </a:cxn>
                <a:cxn ang="0">
                  <a:pos x="105" y="72"/>
                </a:cxn>
                <a:cxn ang="0">
                  <a:pos x="98" y="80"/>
                </a:cxn>
                <a:cxn ang="0">
                  <a:pos x="91" y="91"/>
                </a:cxn>
                <a:cxn ang="0">
                  <a:pos x="82" y="98"/>
                </a:cxn>
                <a:cxn ang="0">
                  <a:pos x="72" y="105"/>
                </a:cxn>
                <a:cxn ang="0">
                  <a:pos x="61" y="112"/>
                </a:cxn>
                <a:cxn ang="0">
                  <a:pos x="50" y="118"/>
                </a:cxn>
                <a:cxn ang="0">
                  <a:pos x="38" y="121"/>
                </a:cxn>
                <a:cxn ang="0">
                  <a:pos x="27" y="125"/>
                </a:cxn>
                <a:cxn ang="0">
                  <a:pos x="13" y="127"/>
                </a:cxn>
                <a:cxn ang="0">
                  <a:pos x="0" y="128"/>
                </a:cxn>
                <a:cxn ang="0">
                  <a:pos x="0" y="139"/>
                </a:cxn>
                <a:cxn ang="0">
                  <a:pos x="15" y="139"/>
                </a:cxn>
                <a:cxn ang="0">
                  <a:pos x="29" y="136"/>
                </a:cxn>
                <a:cxn ang="0">
                  <a:pos x="41" y="132"/>
                </a:cxn>
                <a:cxn ang="0">
                  <a:pos x="54" y="128"/>
                </a:cxn>
                <a:cxn ang="0">
                  <a:pos x="66" y="121"/>
                </a:cxn>
                <a:cxn ang="0">
                  <a:pos x="79" y="116"/>
                </a:cxn>
                <a:cxn ang="0">
                  <a:pos x="89" y="107"/>
                </a:cxn>
                <a:cxn ang="0">
                  <a:pos x="98" y="98"/>
                </a:cxn>
                <a:cxn ang="0">
                  <a:pos x="107" y="88"/>
                </a:cxn>
                <a:cxn ang="0">
                  <a:pos x="116" y="77"/>
                </a:cxn>
                <a:cxn ang="0">
                  <a:pos x="121" y="66"/>
                </a:cxn>
                <a:cxn ang="0">
                  <a:pos x="129" y="54"/>
                </a:cxn>
                <a:cxn ang="0">
                  <a:pos x="132" y="41"/>
                </a:cxn>
                <a:cxn ang="0">
                  <a:pos x="136" y="27"/>
                </a:cxn>
                <a:cxn ang="0">
                  <a:pos x="139" y="15"/>
                </a:cxn>
                <a:cxn ang="0">
                  <a:pos x="139" y="0"/>
                </a:cxn>
                <a:cxn ang="0">
                  <a:pos x="129" y="0"/>
                </a:cxn>
              </a:cxnLst>
              <a:rect l="0" t="0" r="r" b="b"/>
              <a:pathLst>
                <a:path w="139" h="139">
                  <a:moveTo>
                    <a:pt x="129" y="0"/>
                  </a:moveTo>
                  <a:lnTo>
                    <a:pt x="129" y="13"/>
                  </a:lnTo>
                  <a:lnTo>
                    <a:pt x="125" y="25"/>
                  </a:lnTo>
                  <a:lnTo>
                    <a:pt x="123" y="38"/>
                  </a:lnTo>
                  <a:lnTo>
                    <a:pt x="118" y="50"/>
                  </a:lnTo>
                  <a:lnTo>
                    <a:pt x="113" y="61"/>
                  </a:lnTo>
                  <a:lnTo>
                    <a:pt x="105" y="72"/>
                  </a:lnTo>
                  <a:lnTo>
                    <a:pt x="98" y="80"/>
                  </a:lnTo>
                  <a:lnTo>
                    <a:pt x="91" y="91"/>
                  </a:lnTo>
                  <a:lnTo>
                    <a:pt x="82" y="98"/>
                  </a:lnTo>
                  <a:lnTo>
                    <a:pt x="72" y="105"/>
                  </a:lnTo>
                  <a:lnTo>
                    <a:pt x="61" y="112"/>
                  </a:lnTo>
                  <a:lnTo>
                    <a:pt x="50" y="118"/>
                  </a:lnTo>
                  <a:lnTo>
                    <a:pt x="38" y="121"/>
                  </a:lnTo>
                  <a:lnTo>
                    <a:pt x="27" y="125"/>
                  </a:lnTo>
                  <a:lnTo>
                    <a:pt x="13" y="127"/>
                  </a:lnTo>
                  <a:lnTo>
                    <a:pt x="0" y="128"/>
                  </a:lnTo>
                  <a:lnTo>
                    <a:pt x="0" y="139"/>
                  </a:lnTo>
                  <a:lnTo>
                    <a:pt x="15" y="139"/>
                  </a:lnTo>
                  <a:lnTo>
                    <a:pt x="29" y="136"/>
                  </a:lnTo>
                  <a:lnTo>
                    <a:pt x="41" y="132"/>
                  </a:lnTo>
                  <a:lnTo>
                    <a:pt x="54" y="128"/>
                  </a:lnTo>
                  <a:lnTo>
                    <a:pt x="66" y="121"/>
                  </a:lnTo>
                  <a:lnTo>
                    <a:pt x="79" y="116"/>
                  </a:lnTo>
                  <a:lnTo>
                    <a:pt x="89" y="107"/>
                  </a:lnTo>
                  <a:lnTo>
                    <a:pt x="98" y="98"/>
                  </a:lnTo>
                  <a:lnTo>
                    <a:pt x="107" y="88"/>
                  </a:lnTo>
                  <a:lnTo>
                    <a:pt x="116" y="77"/>
                  </a:lnTo>
                  <a:lnTo>
                    <a:pt x="121" y="66"/>
                  </a:lnTo>
                  <a:lnTo>
                    <a:pt x="129" y="54"/>
                  </a:lnTo>
                  <a:lnTo>
                    <a:pt x="132" y="41"/>
                  </a:lnTo>
                  <a:lnTo>
                    <a:pt x="136" y="27"/>
                  </a:lnTo>
                  <a:lnTo>
                    <a:pt x="139" y="15"/>
                  </a:lnTo>
                  <a:lnTo>
                    <a:pt x="139" y="0"/>
                  </a:lnTo>
                  <a:lnTo>
                    <a:pt x="129"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3" name="Freeform 129"/>
            <p:cNvSpPr>
              <a:spLocks/>
            </p:cNvSpPr>
            <p:nvPr/>
          </p:nvSpPr>
          <p:spPr bwMode="gray">
            <a:xfrm>
              <a:off x="5191125" y="4719638"/>
              <a:ext cx="22225" cy="233363"/>
            </a:xfrm>
            <a:custGeom>
              <a:avLst/>
              <a:gdLst/>
              <a:ahLst/>
              <a:cxnLst>
                <a:cxn ang="0">
                  <a:pos x="8" y="12"/>
                </a:cxn>
                <a:cxn ang="0">
                  <a:pos x="3" y="7"/>
                </a:cxn>
                <a:cxn ang="0">
                  <a:pos x="0" y="147"/>
                </a:cxn>
                <a:cxn ang="0">
                  <a:pos x="10" y="147"/>
                </a:cxn>
                <a:cxn ang="0">
                  <a:pos x="14" y="7"/>
                </a:cxn>
                <a:cxn ang="0">
                  <a:pos x="8" y="0"/>
                </a:cxn>
                <a:cxn ang="0">
                  <a:pos x="14" y="7"/>
                </a:cxn>
                <a:cxn ang="0">
                  <a:pos x="14" y="0"/>
                </a:cxn>
                <a:cxn ang="0">
                  <a:pos x="8" y="0"/>
                </a:cxn>
                <a:cxn ang="0">
                  <a:pos x="8" y="12"/>
                </a:cxn>
              </a:cxnLst>
              <a:rect l="0" t="0" r="r" b="b"/>
              <a:pathLst>
                <a:path w="14" h="147">
                  <a:moveTo>
                    <a:pt x="8" y="12"/>
                  </a:moveTo>
                  <a:lnTo>
                    <a:pt x="3" y="7"/>
                  </a:lnTo>
                  <a:lnTo>
                    <a:pt x="0" y="147"/>
                  </a:lnTo>
                  <a:lnTo>
                    <a:pt x="10" y="147"/>
                  </a:lnTo>
                  <a:lnTo>
                    <a:pt x="14" y="7"/>
                  </a:lnTo>
                  <a:lnTo>
                    <a:pt x="8" y="0"/>
                  </a:lnTo>
                  <a:lnTo>
                    <a:pt x="14" y="7"/>
                  </a:lnTo>
                  <a:lnTo>
                    <a:pt x="14" y="0"/>
                  </a:lnTo>
                  <a:lnTo>
                    <a:pt x="8" y="0"/>
                  </a:lnTo>
                  <a:lnTo>
                    <a:pt x="8"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4" name="Freeform 130"/>
            <p:cNvSpPr>
              <a:spLocks/>
            </p:cNvSpPr>
            <p:nvPr/>
          </p:nvSpPr>
          <p:spPr bwMode="gray">
            <a:xfrm>
              <a:off x="1622425" y="4719638"/>
              <a:ext cx="3581400" cy="19050"/>
            </a:xfrm>
            <a:custGeom>
              <a:avLst/>
              <a:gdLst/>
              <a:ahLst/>
              <a:cxnLst>
                <a:cxn ang="0">
                  <a:pos x="13" y="7"/>
                </a:cxn>
                <a:cxn ang="0">
                  <a:pos x="7" y="12"/>
                </a:cxn>
                <a:cxn ang="0">
                  <a:pos x="2256" y="12"/>
                </a:cxn>
                <a:cxn ang="0">
                  <a:pos x="2256" y="0"/>
                </a:cxn>
                <a:cxn ang="0">
                  <a:pos x="7" y="0"/>
                </a:cxn>
                <a:cxn ang="0">
                  <a:pos x="0" y="7"/>
                </a:cxn>
                <a:cxn ang="0">
                  <a:pos x="7" y="0"/>
                </a:cxn>
                <a:cxn ang="0">
                  <a:pos x="0" y="0"/>
                </a:cxn>
                <a:cxn ang="0">
                  <a:pos x="0" y="7"/>
                </a:cxn>
                <a:cxn ang="0">
                  <a:pos x="13" y="7"/>
                </a:cxn>
              </a:cxnLst>
              <a:rect l="0" t="0" r="r" b="b"/>
              <a:pathLst>
                <a:path w="2256" h="12">
                  <a:moveTo>
                    <a:pt x="13" y="7"/>
                  </a:moveTo>
                  <a:lnTo>
                    <a:pt x="7" y="12"/>
                  </a:lnTo>
                  <a:lnTo>
                    <a:pt x="2256" y="12"/>
                  </a:lnTo>
                  <a:lnTo>
                    <a:pt x="2256" y="0"/>
                  </a:lnTo>
                  <a:lnTo>
                    <a:pt x="7" y="0"/>
                  </a:lnTo>
                  <a:lnTo>
                    <a:pt x="0" y="7"/>
                  </a:lnTo>
                  <a:lnTo>
                    <a:pt x="7" y="0"/>
                  </a:lnTo>
                  <a:lnTo>
                    <a:pt x="0" y="0"/>
                  </a:lnTo>
                  <a:lnTo>
                    <a:pt x="0" y="7"/>
                  </a:lnTo>
                  <a:lnTo>
                    <a:pt x="13"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5" name="Freeform 131"/>
            <p:cNvSpPr>
              <a:spLocks/>
            </p:cNvSpPr>
            <p:nvPr/>
          </p:nvSpPr>
          <p:spPr bwMode="gray">
            <a:xfrm>
              <a:off x="1622425" y="4730750"/>
              <a:ext cx="20638" cy="442913"/>
            </a:xfrm>
            <a:custGeom>
              <a:avLst/>
              <a:gdLst/>
              <a:ahLst/>
              <a:cxnLst>
                <a:cxn ang="0">
                  <a:pos x="7" y="268"/>
                </a:cxn>
                <a:cxn ang="0">
                  <a:pos x="13" y="274"/>
                </a:cxn>
                <a:cxn ang="0">
                  <a:pos x="13" y="0"/>
                </a:cxn>
                <a:cxn ang="0">
                  <a:pos x="0" y="0"/>
                </a:cxn>
                <a:cxn ang="0">
                  <a:pos x="0" y="274"/>
                </a:cxn>
                <a:cxn ang="0">
                  <a:pos x="7" y="279"/>
                </a:cxn>
                <a:cxn ang="0">
                  <a:pos x="0" y="274"/>
                </a:cxn>
                <a:cxn ang="0">
                  <a:pos x="0" y="279"/>
                </a:cxn>
                <a:cxn ang="0">
                  <a:pos x="7" y="279"/>
                </a:cxn>
                <a:cxn ang="0">
                  <a:pos x="7" y="268"/>
                </a:cxn>
              </a:cxnLst>
              <a:rect l="0" t="0" r="r" b="b"/>
              <a:pathLst>
                <a:path w="13" h="279">
                  <a:moveTo>
                    <a:pt x="7" y="268"/>
                  </a:moveTo>
                  <a:lnTo>
                    <a:pt x="13" y="274"/>
                  </a:lnTo>
                  <a:lnTo>
                    <a:pt x="13" y="0"/>
                  </a:lnTo>
                  <a:lnTo>
                    <a:pt x="0" y="0"/>
                  </a:lnTo>
                  <a:lnTo>
                    <a:pt x="0" y="274"/>
                  </a:lnTo>
                  <a:lnTo>
                    <a:pt x="7" y="279"/>
                  </a:lnTo>
                  <a:lnTo>
                    <a:pt x="0" y="274"/>
                  </a:lnTo>
                  <a:lnTo>
                    <a:pt x="0" y="279"/>
                  </a:lnTo>
                  <a:lnTo>
                    <a:pt x="7" y="279"/>
                  </a:lnTo>
                  <a:lnTo>
                    <a:pt x="7" y="26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6" name="Freeform 132"/>
            <p:cNvSpPr>
              <a:spLocks/>
            </p:cNvSpPr>
            <p:nvPr/>
          </p:nvSpPr>
          <p:spPr bwMode="gray">
            <a:xfrm>
              <a:off x="1633538" y="4730750"/>
              <a:ext cx="3460750" cy="338138"/>
            </a:xfrm>
            <a:custGeom>
              <a:avLst/>
              <a:gdLst/>
              <a:ahLst/>
              <a:cxnLst>
                <a:cxn ang="0">
                  <a:pos x="0" y="213"/>
                </a:cxn>
                <a:cxn ang="0">
                  <a:pos x="2077" y="213"/>
                </a:cxn>
                <a:cxn ang="0">
                  <a:pos x="2087" y="213"/>
                </a:cxn>
                <a:cxn ang="0">
                  <a:pos x="2096" y="212"/>
                </a:cxn>
                <a:cxn ang="0">
                  <a:pos x="2107" y="210"/>
                </a:cxn>
                <a:cxn ang="0">
                  <a:pos x="2116" y="206"/>
                </a:cxn>
                <a:cxn ang="0">
                  <a:pos x="2125" y="201"/>
                </a:cxn>
                <a:cxn ang="0">
                  <a:pos x="2134" y="197"/>
                </a:cxn>
                <a:cxn ang="0">
                  <a:pos x="2143" y="190"/>
                </a:cxn>
                <a:cxn ang="0">
                  <a:pos x="2150" y="183"/>
                </a:cxn>
                <a:cxn ang="0">
                  <a:pos x="2155" y="176"/>
                </a:cxn>
                <a:cxn ang="0">
                  <a:pos x="2162" y="169"/>
                </a:cxn>
                <a:cxn ang="0">
                  <a:pos x="2168" y="160"/>
                </a:cxn>
                <a:cxn ang="0">
                  <a:pos x="2171" y="151"/>
                </a:cxn>
                <a:cxn ang="0">
                  <a:pos x="2175" y="142"/>
                </a:cxn>
                <a:cxn ang="0">
                  <a:pos x="2178" y="131"/>
                </a:cxn>
                <a:cxn ang="0">
                  <a:pos x="2178" y="121"/>
                </a:cxn>
                <a:cxn ang="0">
                  <a:pos x="2180" y="110"/>
                </a:cxn>
                <a:cxn ang="0">
                  <a:pos x="2180" y="0"/>
                </a:cxn>
                <a:cxn ang="0">
                  <a:pos x="0" y="0"/>
                </a:cxn>
                <a:cxn ang="0">
                  <a:pos x="0" y="213"/>
                </a:cxn>
              </a:cxnLst>
              <a:rect l="0" t="0" r="r" b="b"/>
              <a:pathLst>
                <a:path w="2180" h="213">
                  <a:moveTo>
                    <a:pt x="0" y="213"/>
                  </a:moveTo>
                  <a:lnTo>
                    <a:pt x="2077" y="213"/>
                  </a:lnTo>
                  <a:lnTo>
                    <a:pt x="2087" y="213"/>
                  </a:lnTo>
                  <a:lnTo>
                    <a:pt x="2096" y="212"/>
                  </a:lnTo>
                  <a:lnTo>
                    <a:pt x="2107" y="210"/>
                  </a:lnTo>
                  <a:lnTo>
                    <a:pt x="2116" y="206"/>
                  </a:lnTo>
                  <a:lnTo>
                    <a:pt x="2125" y="201"/>
                  </a:lnTo>
                  <a:lnTo>
                    <a:pt x="2134" y="197"/>
                  </a:lnTo>
                  <a:lnTo>
                    <a:pt x="2143" y="190"/>
                  </a:lnTo>
                  <a:lnTo>
                    <a:pt x="2150" y="183"/>
                  </a:lnTo>
                  <a:lnTo>
                    <a:pt x="2155" y="176"/>
                  </a:lnTo>
                  <a:lnTo>
                    <a:pt x="2162" y="169"/>
                  </a:lnTo>
                  <a:lnTo>
                    <a:pt x="2168" y="160"/>
                  </a:lnTo>
                  <a:lnTo>
                    <a:pt x="2171" y="151"/>
                  </a:lnTo>
                  <a:lnTo>
                    <a:pt x="2175" y="142"/>
                  </a:lnTo>
                  <a:lnTo>
                    <a:pt x="2178" y="131"/>
                  </a:lnTo>
                  <a:lnTo>
                    <a:pt x="2178" y="121"/>
                  </a:lnTo>
                  <a:lnTo>
                    <a:pt x="2180" y="110"/>
                  </a:lnTo>
                  <a:lnTo>
                    <a:pt x="2180" y="0"/>
                  </a:lnTo>
                  <a:lnTo>
                    <a:pt x="0" y="0"/>
                  </a:lnTo>
                  <a:lnTo>
                    <a:pt x="0" y="213"/>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7" name="Rectangle 133"/>
            <p:cNvSpPr>
              <a:spLocks noChangeArrowheads="1"/>
            </p:cNvSpPr>
            <p:nvPr/>
          </p:nvSpPr>
          <p:spPr bwMode="gray">
            <a:xfrm>
              <a:off x="1633538" y="5064125"/>
              <a:ext cx="3297238" cy="142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8" name="Freeform 134"/>
            <p:cNvSpPr>
              <a:spLocks/>
            </p:cNvSpPr>
            <p:nvPr/>
          </p:nvSpPr>
          <p:spPr bwMode="gray">
            <a:xfrm>
              <a:off x="4930775" y="4905375"/>
              <a:ext cx="169863" cy="173038"/>
            </a:xfrm>
            <a:custGeom>
              <a:avLst/>
              <a:gdLst/>
              <a:ahLst/>
              <a:cxnLst>
                <a:cxn ang="0">
                  <a:pos x="99" y="0"/>
                </a:cxn>
                <a:cxn ang="0">
                  <a:pos x="98" y="11"/>
                </a:cxn>
                <a:cxn ang="0">
                  <a:pos x="98" y="21"/>
                </a:cxn>
                <a:cxn ang="0">
                  <a:pos x="94" y="30"/>
                </a:cxn>
                <a:cxn ang="0">
                  <a:pos x="91" y="39"/>
                </a:cxn>
                <a:cxn ang="0">
                  <a:pos x="87" y="48"/>
                </a:cxn>
                <a:cxn ang="0">
                  <a:pos x="82" y="57"/>
                </a:cxn>
                <a:cxn ang="0">
                  <a:pos x="76" y="64"/>
                </a:cxn>
                <a:cxn ang="0">
                  <a:pos x="69" y="71"/>
                </a:cxn>
                <a:cxn ang="0">
                  <a:pos x="62" y="78"/>
                </a:cxn>
                <a:cxn ang="0">
                  <a:pos x="55" y="84"/>
                </a:cxn>
                <a:cxn ang="0">
                  <a:pos x="46" y="89"/>
                </a:cxn>
                <a:cxn ang="0">
                  <a:pos x="37" y="93"/>
                </a:cxn>
                <a:cxn ang="0">
                  <a:pos x="28" y="96"/>
                </a:cxn>
                <a:cxn ang="0">
                  <a:pos x="19" y="98"/>
                </a:cxn>
                <a:cxn ang="0">
                  <a:pos x="9" y="100"/>
                </a:cxn>
                <a:cxn ang="0">
                  <a:pos x="0" y="100"/>
                </a:cxn>
                <a:cxn ang="0">
                  <a:pos x="0" y="109"/>
                </a:cxn>
                <a:cxn ang="0">
                  <a:pos x="10" y="107"/>
                </a:cxn>
                <a:cxn ang="0">
                  <a:pos x="21" y="105"/>
                </a:cxn>
                <a:cxn ang="0">
                  <a:pos x="32" y="103"/>
                </a:cxn>
                <a:cxn ang="0">
                  <a:pos x="41" y="100"/>
                </a:cxn>
                <a:cxn ang="0">
                  <a:pos x="50" y="94"/>
                </a:cxn>
                <a:cxn ang="0">
                  <a:pos x="58" y="89"/>
                </a:cxn>
                <a:cxn ang="0">
                  <a:pos x="67" y="84"/>
                </a:cxn>
                <a:cxn ang="0">
                  <a:pos x="75" y="77"/>
                </a:cxn>
                <a:cxn ang="0">
                  <a:pos x="82" y="69"/>
                </a:cxn>
                <a:cxn ang="0">
                  <a:pos x="89" y="61"/>
                </a:cxn>
                <a:cxn ang="0">
                  <a:pos x="94" y="52"/>
                </a:cxn>
                <a:cxn ang="0">
                  <a:pos x="98" y="43"/>
                </a:cxn>
                <a:cxn ang="0">
                  <a:pos x="101" y="32"/>
                </a:cxn>
                <a:cxn ang="0">
                  <a:pos x="105" y="21"/>
                </a:cxn>
                <a:cxn ang="0">
                  <a:pos x="105" y="13"/>
                </a:cxn>
                <a:cxn ang="0">
                  <a:pos x="107" y="0"/>
                </a:cxn>
                <a:cxn ang="0">
                  <a:pos x="99" y="0"/>
                </a:cxn>
              </a:cxnLst>
              <a:rect l="0" t="0" r="r" b="b"/>
              <a:pathLst>
                <a:path w="107" h="109">
                  <a:moveTo>
                    <a:pt x="99" y="0"/>
                  </a:moveTo>
                  <a:lnTo>
                    <a:pt x="98" y="11"/>
                  </a:lnTo>
                  <a:lnTo>
                    <a:pt x="98" y="21"/>
                  </a:lnTo>
                  <a:lnTo>
                    <a:pt x="94" y="30"/>
                  </a:lnTo>
                  <a:lnTo>
                    <a:pt x="91" y="39"/>
                  </a:lnTo>
                  <a:lnTo>
                    <a:pt x="87" y="48"/>
                  </a:lnTo>
                  <a:lnTo>
                    <a:pt x="82" y="57"/>
                  </a:lnTo>
                  <a:lnTo>
                    <a:pt x="76" y="64"/>
                  </a:lnTo>
                  <a:lnTo>
                    <a:pt x="69" y="71"/>
                  </a:lnTo>
                  <a:lnTo>
                    <a:pt x="62" y="78"/>
                  </a:lnTo>
                  <a:lnTo>
                    <a:pt x="55" y="84"/>
                  </a:lnTo>
                  <a:lnTo>
                    <a:pt x="46" y="89"/>
                  </a:lnTo>
                  <a:lnTo>
                    <a:pt x="37" y="93"/>
                  </a:lnTo>
                  <a:lnTo>
                    <a:pt x="28" y="96"/>
                  </a:lnTo>
                  <a:lnTo>
                    <a:pt x="19" y="98"/>
                  </a:lnTo>
                  <a:lnTo>
                    <a:pt x="9" y="100"/>
                  </a:lnTo>
                  <a:lnTo>
                    <a:pt x="0" y="100"/>
                  </a:lnTo>
                  <a:lnTo>
                    <a:pt x="0" y="109"/>
                  </a:lnTo>
                  <a:lnTo>
                    <a:pt x="10" y="107"/>
                  </a:lnTo>
                  <a:lnTo>
                    <a:pt x="21" y="105"/>
                  </a:lnTo>
                  <a:lnTo>
                    <a:pt x="32" y="103"/>
                  </a:lnTo>
                  <a:lnTo>
                    <a:pt x="41" y="100"/>
                  </a:lnTo>
                  <a:lnTo>
                    <a:pt x="50" y="94"/>
                  </a:lnTo>
                  <a:lnTo>
                    <a:pt x="58" y="89"/>
                  </a:lnTo>
                  <a:lnTo>
                    <a:pt x="67" y="84"/>
                  </a:lnTo>
                  <a:lnTo>
                    <a:pt x="75" y="77"/>
                  </a:lnTo>
                  <a:lnTo>
                    <a:pt x="82" y="69"/>
                  </a:lnTo>
                  <a:lnTo>
                    <a:pt x="89" y="61"/>
                  </a:lnTo>
                  <a:lnTo>
                    <a:pt x="94" y="52"/>
                  </a:lnTo>
                  <a:lnTo>
                    <a:pt x="98" y="43"/>
                  </a:lnTo>
                  <a:lnTo>
                    <a:pt x="101" y="32"/>
                  </a:lnTo>
                  <a:lnTo>
                    <a:pt x="105" y="21"/>
                  </a:lnTo>
                  <a:lnTo>
                    <a:pt x="105" y="13"/>
                  </a:lnTo>
                  <a:lnTo>
                    <a:pt x="107" y="0"/>
                  </a:lnTo>
                  <a:lnTo>
                    <a:pt x="99"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39" name="Freeform 135"/>
            <p:cNvSpPr>
              <a:spLocks/>
            </p:cNvSpPr>
            <p:nvPr/>
          </p:nvSpPr>
          <p:spPr bwMode="gray">
            <a:xfrm>
              <a:off x="5087938" y="4724400"/>
              <a:ext cx="12700" cy="180975"/>
            </a:xfrm>
            <a:custGeom>
              <a:avLst/>
              <a:gdLst/>
              <a:ahLst/>
              <a:cxnLst>
                <a:cxn ang="0">
                  <a:pos x="4" y="7"/>
                </a:cxn>
                <a:cxn ang="0">
                  <a:pos x="0" y="4"/>
                </a:cxn>
                <a:cxn ang="0">
                  <a:pos x="0" y="114"/>
                </a:cxn>
                <a:cxn ang="0">
                  <a:pos x="8" y="114"/>
                </a:cxn>
                <a:cxn ang="0">
                  <a:pos x="8" y="4"/>
                </a:cxn>
                <a:cxn ang="0">
                  <a:pos x="4" y="0"/>
                </a:cxn>
                <a:cxn ang="0">
                  <a:pos x="8" y="4"/>
                </a:cxn>
                <a:cxn ang="0">
                  <a:pos x="8" y="0"/>
                </a:cxn>
                <a:cxn ang="0">
                  <a:pos x="4" y="0"/>
                </a:cxn>
                <a:cxn ang="0">
                  <a:pos x="4" y="7"/>
                </a:cxn>
              </a:cxnLst>
              <a:rect l="0" t="0" r="r" b="b"/>
              <a:pathLst>
                <a:path w="8" h="114">
                  <a:moveTo>
                    <a:pt x="4" y="7"/>
                  </a:moveTo>
                  <a:lnTo>
                    <a:pt x="0" y="4"/>
                  </a:lnTo>
                  <a:lnTo>
                    <a:pt x="0" y="114"/>
                  </a:lnTo>
                  <a:lnTo>
                    <a:pt x="8" y="114"/>
                  </a:lnTo>
                  <a:lnTo>
                    <a:pt x="8" y="4"/>
                  </a:lnTo>
                  <a:lnTo>
                    <a:pt x="4" y="0"/>
                  </a:lnTo>
                  <a:lnTo>
                    <a:pt x="8" y="4"/>
                  </a:lnTo>
                  <a:lnTo>
                    <a:pt x="8" y="0"/>
                  </a:lnTo>
                  <a:lnTo>
                    <a:pt x="4" y="0"/>
                  </a:lnTo>
                  <a:lnTo>
                    <a:pt x="4"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0" name="Freeform 136"/>
            <p:cNvSpPr>
              <a:spLocks/>
            </p:cNvSpPr>
            <p:nvPr/>
          </p:nvSpPr>
          <p:spPr bwMode="gray">
            <a:xfrm>
              <a:off x="1625600" y="4724400"/>
              <a:ext cx="3468688" cy="11113"/>
            </a:xfrm>
            <a:custGeom>
              <a:avLst/>
              <a:gdLst/>
              <a:ahLst/>
              <a:cxnLst>
                <a:cxn ang="0">
                  <a:pos x="9" y="4"/>
                </a:cxn>
                <a:cxn ang="0">
                  <a:pos x="5" y="7"/>
                </a:cxn>
                <a:cxn ang="0">
                  <a:pos x="2185" y="7"/>
                </a:cxn>
                <a:cxn ang="0">
                  <a:pos x="2185" y="0"/>
                </a:cxn>
                <a:cxn ang="0">
                  <a:pos x="5" y="0"/>
                </a:cxn>
                <a:cxn ang="0">
                  <a:pos x="0" y="4"/>
                </a:cxn>
                <a:cxn ang="0">
                  <a:pos x="5" y="0"/>
                </a:cxn>
                <a:cxn ang="0">
                  <a:pos x="0" y="0"/>
                </a:cxn>
                <a:cxn ang="0">
                  <a:pos x="0" y="4"/>
                </a:cxn>
                <a:cxn ang="0">
                  <a:pos x="9" y="4"/>
                </a:cxn>
              </a:cxnLst>
              <a:rect l="0" t="0" r="r" b="b"/>
              <a:pathLst>
                <a:path w="2185" h="7">
                  <a:moveTo>
                    <a:pt x="9" y="4"/>
                  </a:moveTo>
                  <a:lnTo>
                    <a:pt x="5" y="7"/>
                  </a:lnTo>
                  <a:lnTo>
                    <a:pt x="2185" y="7"/>
                  </a:lnTo>
                  <a:lnTo>
                    <a:pt x="2185" y="0"/>
                  </a:lnTo>
                  <a:lnTo>
                    <a:pt x="5" y="0"/>
                  </a:lnTo>
                  <a:lnTo>
                    <a:pt x="0" y="4"/>
                  </a:lnTo>
                  <a:lnTo>
                    <a:pt x="5" y="0"/>
                  </a:lnTo>
                  <a:lnTo>
                    <a:pt x="0" y="0"/>
                  </a:lnTo>
                  <a:lnTo>
                    <a:pt x="0" y="4"/>
                  </a:ln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1" name="Freeform 137"/>
            <p:cNvSpPr>
              <a:spLocks/>
            </p:cNvSpPr>
            <p:nvPr/>
          </p:nvSpPr>
          <p:spPr bwMode="gray">
            <a:xfrm>
              <a:off x="1625600" y="4730750"/>
              <a:ext cx="14288" cy="347663"/>
            </a:xfrm>
            <a:custGeom>
              <a:avLst/>
              <a:gdLst/>
              <a:ahLst/>
              <a:cxnLst>
                <a:cxn ang="0">
                  <a:pos x="5" y="210"/>
                </a:cxn>
                <a:cxn ang="0">
                  <a:pos x="9" y="213"/>
                </a:cxn>
                <a:cxn ang="0">
                  <a:pos x="9" y="0"/>
                </a:cxn>
                <a:cxn ang="0">
                  <a:pos x="0" y="0"/>
                </a:cxn>
                <a:cxn ang="0">
                  <a:pos x="0" y="213"/>
                </a:cxn>
                <a:cxn ang="0">
                  <a:pos x="5" y="219"/>
                </a:cxn>
                <a:cxn ang="0">
                  <a:pos x="0" y="213"/>
                </a:cxn>
                <a:cxn ang="0">
                  <a:pos x="0" y="219"/>
                </a:cxn>
                <a:cxn ang="0">
                  <a:pos x="5" y="219"/>
                </a:cxn>
                <a:cxn ang="0">
                  <a:pos x="5" y="210"/>
                </a:cxn>
              </a:cxnLst>
              <a:rect l="0" t="0" r="r" b="b"/>
              <a:pathLst>
                <a:path w="9" h="219">
                  <a:moveTo>
                    <a:pt x="5" y="210"/>
                  </a:moveTo>
                  <a:lnTo>
                    <a:pt x="9" y="213"/>
                  </a:lnTo>
                  <a:lnTo>
                    <a:pt x="9" y="0"/>
                  </a:lnTo>
                  <a:lnTo>
                    <a:pt x="0" y="0"/>
                  </a:lnTo>
                  <a:lnTo>
                    <a:pt x="0" y="213"/>
                  </a:lnTo>
                  <a:lnTo>
                    <a:pt x="5" y="219"/>
                  </a:lnTo>
                  <a:lnTo>
                    <a:pt x="0" y="213"/>
                  </a:lnTo>
                  <a:lnTo>
                    <a:pt x="0" y="219"/>
                  </a:lnTo>
                  <a:lnTo>
                    <a:pt x="5" y="219"/>
                  </a:lnTo>
                  <a:lnTo>
                    <a:pt x="5" y="21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2" name="Freeform 138"/>
            <p:cNvSpPr>
              <a:spLocks/>
            </p:cNvSpPr>
            <p:nvPr/>
          </p:nvSpPr>
          <p:spPr bwMode="gray">
            <a:xfrm>
              <a:off x="5786438" y="4730750"/>
              <a:ext cx="976313" cy="338138"/>
            </a:xfrm>
            <a:custGeom>
              <a:avLst/>
              <a:gdLst/>
              <a:ahLst/>
              <a:cxnLst>
                <a:cxn ang="0">
                  <a:pos x="0" y="0"/>
                </a:cxn>
                <a:cxn ang="0">
                  <a:pos x="0" y="110"/>
                </a:cxn>
                <a:cxn ang="0">
                  <a:pos x="0" y="121"/>
                </a:cxn>
                <a:cxn ang="0">
                  <a:pos x="2" y="131"/>
                </a:cxn>
                <a:cxn ang="0">
                  <a:pos x="6" y="142"/>
                </a:cxn>
                <a:cxn ang="0">
                  <a:pos x="9" y="151"/>
                </a:cxn>
                <a:cxn ang="0">
                  <a:pos x="13" y="160"/>
                </a:cxn>
                <a:cxn ang="0">
                  <a:pos x="18" y="169"/>
                </a:cxn>
                <a:cxn ang="0">
                  <a:pos x="23" y="176"/>
                </a:cxn>
                <a:cxn ang="0">
                  <a:pos x="31" y="183"/>
                </a:cxn>
                <a:cxn ang="0">
                  <a:pos x="38" y="190"/>
                </a:cxn>
                <a:cxn ang="0">
                  <a:pos x="47" y="197"/>
                </a:cxn>
                <a:cxn ang="0">
                  <a:pos x="56" y="201"/>
                </a:cxn>
                <a:cxn ang="0">
                  <a:pos x="64" y="206"/>
                </a:cxn>
                <a:cxn ang="0">
                  <a:pos x="73" y="210"/>
                </a:cxn>
                <a:cxn ang="0">
                  <a:pos x="82" y="212"/>
                </a:cxn>
                <a:cxn ang="0">
                  <a:pos x="93" y="213"/>
                </a:cxn>
                <a:cxn ang="0">
                  <a:pos x="104" y="213"/>
                </a:cxn>
                <a:cxn ang="0">
                  <a:pos x="615" y="213"/>
                </a:cxn>
                <a:cxn ang="0">
                  <a:pos x="615" y="0"/>
                </a:cxn>
                <a:cxn ang="0">
                  <a:pos x="0" y="0"/>
                </a:cxn>
              </a:cxnLst>
              <a:rect l="0" t="0" r="r" b="b"/>
              <a:pathLst>
                <a:path w="615" h="213">
                  <a:moveTo>
                    <a:pt x="0" y="0"/>
                  </a:moveTo>
                  <a:lnTo>
                    <a:pt x="0" y="110"/>
                  </a:lnTo>
                  <a:lnTo>
                    <a:pt x="0" y="121"/>
                  </a:lnTo>
                  <a:lnTo>
                    <a:pt x="2" y="131"/>
                  </a:lnTo>
                  <a:lnTo>
                    <a:pt x="6" y="142"/>
                  </a:lnTo>
                  <a:lnTo>
                    <a:pt x="9" y="151"/>
                  </a:lnTo>
                  <a:lnTo>
                    <a:pt x="13" y="160"/>
                  </a:lnTo>
                  <a:lnTo>
                    <a:pt x="18" y="169"/>
                  </a:lnTo>
                  <a:lnTo>
                    <a:pt x="23" y="176"/>
                  </a:lnTo>
                  <a:lnTo>
                    <a:pt x="31" y="183"/>
                  </a:lnTo>
                  <a:lnTo>
                    <a:pt x="38" y="190"/>
                  </a:lnTo>
                  <a:lnTo>
                    <a:pt x="47" y="197"/>
                  </a:lnTo>
                  <a:lnTo>
                    <a:pt x="56" y="201"/>
                  </a:lnTo>
                  <a:lnTo>
                    <a:pt x="64" y="206"/>
                  </a:lnTo>
                  <a:lnTo>
                    <a:pt x="73" y="210"/>
                  </a:lnTo>
                  <a:lnTo>
                    <a:pt x="82" y="212"/>
                  </a:lnTo>
                  <a:lnTo>
                    <a:pt x="93" y="213"/>
                  </a:lnTo>
                  <a:lnTo>
                    <a:pt x="104" y="213"/>
                  </a:lnTo>
                  <a:lnTo>
                    <a:pt x="615" y="213"/>
                  </a:lnTo>
                  <a:lnTo>
                    <a:pt x="615" y="0"/>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3" name="Rectangle 139"/>
            <p:cNvSpPr>
              <a:spLocks noChangeArrowheads="1"/>
            </p:cNvSpPr>
            <p:nvPr/>
          </p:nvSpPr>
          <p:spPr bwMode="gray">
            <a:xfrm>
              <a:off x="5781675" y="4730750"/>
              <a:ext cx="11113" cy="174625"/>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4" name="Freeform 140"/>
            <p:cNvSpPr>
              <a:spLocks/>
            </p:cNvSpPr>
            <p:nvPr/>
          </p:nvSpPr>
          <p:spPr bwMode="gray">
            <a:xfrm>
              <a:off x="5781675" y="4905375"/>
              <a:ext cx="169863" cy="173038"/>
            </a:xfrm>
            <a:custGeom>
              <a:avLst/>
              <a:gdLst/>
              <a:ahLst/>
              <a:cxnLst>
                <a:cxn ang="0">
                  <a:pos x="107" y="100"/>
                </a:cxn>
                <a:cxn ang="0">
                  <a:pos x="96" y="100"/>
                </a:cxn>
                <a:cxn ang="0">
                  <a:pos x="87" y="98"/>
                </a:cxn>
                <a:cxn ang="0">
                  <a:pos x="78" y="96"/>
                </a:cxn>
                <a:cxn ang="0">
                  <a:pos x="67" y="93"/>
                </a:cxn>
                <a:cxn ang="0">
                  <a:pos x="60" y="89"/>
                </a:cxn>
                <a:cxn ang="0">
                  <a:pos x="51" y="84"/>
                </a:cxn>
                <a:cxn ang="0">
                  <a:pos x="44" y="78"/>
                </a:cxn>
                <a:cxn ang="0">
                  <a:pos x="37" y="71"/>
                </a:cxn>
                <a:cxn ang="0">
                  <a:pos x="30" y="64"/>
                </a:cxn>
                <a:cxn ang="0">
                  <a:pos x="25" y="57"/>
                </a:cxn>
                <a:cxn ang="0">
                  <a:pos x="19" y="48"/>
                </a:cxn>
                <a:cxn ang="0">
                  <a:pos x="16" y="39"/>
                </a:cxn>
                <a:cxn ang="0">
                  <a:pos x="12" y="30"/>
                </a:cxn>
                <a:cxn ang="0">
                  <a:pos x="9" y="21"/>
                </a:cxn>
                <a:cxn ang="0">
                  <a:pos x="7" y="11"/>
                </a:cxn>
                <a:cxn ang="0">
                  <a:pos x="7" y="0"/>
                </a:cxn>
                <a:cxn ang="0">
                  <a:pos x="0" y="0"/>
                </a:cxn>
                <a:cxn ang="0">
                  <a:pos x="0" y="13"/>
                </a:cxn>
                <a:cxn ang="0">
                  <a:pos x="2" y="21"/>
                </a:cxn>
                <a:cxn ang="0">
                  <a:pos x="5" y="32"/>
                </a:cxn>
                <a:cxn ang="0">
                  <a:pos x="9" y="43"/>
                </a:cxn>
                <a:cxn ang="0">
                  <a:pos x="12" y="52"/>
                </a:cxn>
                <a:cxn ang="0">
                  <a:pos x="18" y="61"/>
                </a:cxn>
                <a:cxn ang="0">
                  <a:pos x="25" y="69"/>
                </a:cxn>
                <a:cxn ang="0">
                  <a:pos x="32" y="77"/>
                </a:cxn>
                <a:cxn ang="0">
                  <a:pos x="39" y="84"/>
                </a:cxn>
                <a:cxn ang="0">
                  <a:pos x="48" y="89"/>
                </a:cxn>
                <a:cxn ang="0">
                  <a:pos x="57" y="94"/>
                </a:cxn>
                <a:cxn ang="0">
                  <a:pos x="66" y="100"/>
                </a:cxn>
                <a:cxn ang="0">
                  <a:pos x="75" y="103"/>
                </a:cxn>
                <a:cxn ang="0">
                  <a:pos x="85" y="105"/>
                </a:cxn>
                <a:cxn ang="0">
                  <a:pos x="96" y="107"/>
                </a:cxn>
                <a:cxn ang="0">
                  <a:pos x="107" y="109"/>
                </a:cxn>
                <a:cxn ang="0">
                  <a:pos x="107" y="100"/>
                </a:cxn>
              </a:cxnLst>
              <a:rect l="0" t="0" r="r" b="b"/>
              <a:pathLst>
                <a:path w="107" h="109">
                  <a:moveTo>
                    <a:pt x="107" y="100"/>
                  </a:moveTo>
                  <a:lnTo>
                    <a:pt x="96" y="100"/>
                  </a:lnTo>
                  <a:lnTo>
                    <a:pt x="87" y="98"/>
                  </a:lnTo>
                  <a:lnTo>
                    <a:pt x="78" y="96"/>
                  </a:lnTo>
                  <a:lnTo>
                    <a:pt x="67" y="93"/>
                  </a:lnTo>
                  <a:lnTo>
                    <a:pt x="60" y="89"/>
                  </a:lnTo>
                  <a:lnTo>
                    <a:pt x="51" y="84"/>
                  </a:lnTo>
                  <a:lnTo>
                    <a:pt x="44" y="78"/>
                  </a:lnTo>
                  <a:lnTo>
                    <a:pt x="37" y="71"/>
                  </a:lnTo>
                  <a:lnTo>
                    <a:pt x="30" y="64"/>
                  </a:lnTo>
                  <a:lnTo>
                    <a:pt x="25" y="57"/>
                  </a:lnTo>
                  <a:lnTo>
                    <a:pt x="19" y="48"/>
                  </a:lnTo>
                  <a:lnTo>
                    <a:pt x="16" y="39"/>
                  </a:lnTo>
                  <a:lnTo>
                    <a:pt x="12" y="30"/>
                  </a:lnTo>
                  <a:lnTo>
                    <a:pt x="9" y="21"/>
                  </a:lnTo>
                  <a:lnTo>
                    <a:pt x="7" y="11"/>
                  </a:lnTo>
                  <a:lnTo>
                    <a:pt x="7" y="0"/>
                  </a:lnTo>
                  <a:lnTo>
                    <a:pt x="0" y="0"/>
                  </a:lnTo>
                  <a:lnTo>
                    <a:pt x="0" y="13"/>
                  </a:lnTo>
                  <a:lnTo>
                    <a:pt x="2" y="21"/>
                  </a:lnTo>
                  <a:lnTo>
                    <a:pt x="5" y="32"/>
                  </a:lnTo>
                  <a:lnTo>
                    <a:pt x="9" y="43"/>
                  </a:lnTo>
                  <a:lnTo>
                    <a:pt x="12" y="52"/>
                  </a:lnTo>
                  <a:lnTo>
                    <a:pt x="18" y="61"/>
                  </a:lnTo>
                  <a:lnTo>
                    <a:pt x="25" y="69"/>
                  </a:lnTo>
                  <a:lnTo>
                    <a:pt x="32" y="77"/>
                  </a:lnTo>
                  <a:lnTo>
                    <a:pt x="39" y="84"/>
                  </a:lnTo>
                  <a:lnTo>
                    <a:pt x="48" y="89"/>
                  </a:lnTo>
                  <a:lnTo>
                    <a:pt x="57" y="94"/>
                  </a:lnTo>
                  <a:lnTo>
                    <a:pt x="66" y="100"/>
                  </a:lnTo>
                  <a:lnTo>
                    <a:pt x="75" y="103"/>
                  </a:lnTo>
                  <a:lnTo>
                    <a:pt x="85" y="105"/>
                  </a:lnTo>
                  <a:lnTo>
                    <a:pt x="96" y="107"/>
                  </a:lnTo>
                  <a:lnTo>
                    <a:pt x="107" y="109"/>
                  </a:lnTo>
                  <a:lnTo>
                    <a:pt x="107" y="10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5" name="Freeform 141"/>
            <p:cNvSpPr>
              <a:spLocks/>
            </p:cNvSpPr>
            <p:nvPr/>
          </p:nvSpPr>
          <p:spPr bwMode="gray">
            <a:xfrm>
              <a:off x="5951538" y="5064125"/>
              <a:ext cx="815975" cy="14288"/>
            </a:xfrm>
            <a:custGeom>
              <a:avLst/>
              <a:gdLst/>
              <a:ahLst/>
              <a:cxnLst>
                <a:cxn ang="0">
                  <a:pos x="507" y="3"/>
                </a:cxn>
                <a:cxn ang="0">
                  <a:pos x="511" y="0"/>
                </a:cxn>
                <a:cxn ang="0">
                  <a:pos x="0" y="0"/>
                </a:cxn>
                <a:cxn ang="0">
                  <a:pos x="0" y="9"/>
                </a:cxn>
                <a:cxn ang="0">
                  <a:pos x="511" y="9"/>
                </a:cxn>
                <a:cxn ang="0">
                  <a:pos x="514" y="3"/>
                </a:cxn>
                <a:cxn ang="0">
                  <a:pos x="511" y="9"/>
                </a:cxn>
                <a:cxn ang="0">
                  <a:pos x="514" y="9"/>
                </a:cxn>
                <a:cxn ang="0">
                  <a:pos x="514" y="3"/>
                </a:cxn>
                <a:cxn ang="0">
                  <a:pos x="507" y="3"/>
                </a:cxn>
              </a:cxnLst>
              <a:rect l="0" t="0" r="r" b="b"/>
              <a:pathLst>
                <a:path w="514" h="9">
                  <a:moveTo>
                    <a:pt x="507" y="3"/>
                  </a:moveTo>
                  <a:lnTo>
                    <a:pt x="511" y="0"/>
                  </a:lnTo>
                  <a:lnTo>
                    <a:pt x="0" y="0"/>
                  </a:lnTo>
                  <a:lnTo>
                    <a:pt x="0" y="9"/>
                  </a:lnTo>
                  <a:lnTo>
                    <a:pt x="511" y="9"/>
                  </a:lnTo>
                  <a:lnTo>
                    <a:pt x="514" y="3"/>
                  </a:lnTo>
                  <a:lnTo>
                    <a:pt x="511" y="9"/>
                  </a:lnTo>
                  <a:lnTo>
                    <a:pt x="514" y="9"/>
                  </a:lnTo>
                  <a:lnTo>
                    <a:pt x="514" y="3"/>
                  </a:lnTo>
                  <a:lnTo>
                    <a:pt x="507"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6" name="Freeform 142"/>
            <p:cNvSpPr>
              <a:spLocks/>
            </p:cNvSpPr>
            <p:nvPr/>
          </p:nvSpPr>
          <p:spPr bwMode="gray">
            <a:xfrm>
              <a:off x="6756400" y="4724400"/>
              <a:ext cx="11113" cy="344488"/>
            </a:xfrm>
            <a:custGeom>
              <a:avLst/>
              <a:gdLst/>
              <a:ahLst/>
              <a:cxnLst>
                <a:cxn ang="0">
                  <a:pos x="4" y="7"/>
                </a:cxn>
                <a:cxn ang="0">
                  <a:pos x="0" y="4"/>
                </a:cxn>
                <a:cxn ang="0">
                  <a:pos x="0" y="217"/>
                </a:cxn>
                <a:cxn ang="0">
                  <a:pos x="7" y="217"/>
                </a:cxn>
                <a:cxn ang="0">
                  <a:pos x="7" y="4"/>
                </a:cxn>
                <a:cxn ang="0">
                  <a:pos x="4" y="0"/>
                </a:cxn>
                <a:cxn ang="0">
                  <a:pos x="7" y="4"/>
                </a:cxn>
                <a:cxn ang="0">
                  <a:pos x="7" y="0"/>
                </a:cxn>
                <a:cxn ang="0">
                  <a:pos x="4" y="0"/>
                </a:cxn>
                <a:cxn ang="0">
                  <a:pos x="4" y="7"/>
                </a:cxn>
              </a:cxnLst>
              <a:rect l="0" t="0" r="r" b="b"/>
              <a:pathLst>
                <a:path w="7" h="217">
                  <a:moveTo>
                    <a:pt x="4" y="7"/>
                  </a:moveTo>
                  <a:lnTo>
                    <a:pt x="0" y="4"/>
                  </a:lnTo>
                  <a:lnTo>
                    <a:pt x="0" y="217"/>
                  </a:lnTo>
                  <a:lnTo>
                    <a:pt x="7" y="217"/>
                  </a:lnTo>
                  <a:lnTo>
                    <a:pt x="7" y="4"/>
                  </a:lnTo>
                  <a:lnTo>
                    <a:pt x="4" y="0"/>
                  </a:lnTo>
                  <a:lnTo>
                    <a:pt x="7" y="4"/>
                  </a:lnTo>
                  <a:lnTo>
                    <a:pt x="7" y="0"/>
                  </a:lnTo>
                  <a:lnTo>
                    <a:pt x="4" y="0"/>
                  </a:lnTo>
                  <a:lnTo>
                    <a:pt x="4"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7" name="Freeform 143"/>
            <p:cNvSpPr>
              <a:spLocks/>
            </p:cNvSpPr>
            <p:nvPr/>
          </p:nvSpPr>
          <p:spPr bwMode="gray">
            <a:xfrm>
              <a:off x="5781675" y="4724400"/>
              <a:ext cx="981075" cy="11113"/>
            </a:xfrm>
            <a:custGeom>
              <a:avLst/>
              <a:gdLst/>
              <a:ahLst/>
              <a:cxnLst>
                <a:cxn ang="0">
                  <a:pos x="7" y="4"/>
                </a:cxn>
                <a:cxn ang="0">
                  <a:pos x="3" y="7"/>
                </a:cxn>
                <a:cxn ang="0">
                  <a:pos x="618" y="7"/>
                </a:cxn>
                <a:cxn ang="0">
                  <a:pos x="618" y="0"/>
                </a:cxn>
                <a:cxn ang="0">
                  <a:pos x="3" y="0"/>
                </a:cxn>
                <a:cxn ang="0">
                  <a:pos x="0" y="4"/>
                </a:cxn>
                <a:cxn ang="0">
                  <a:pos x="3" y="0"/>
                </a:cxn>
                <a:cxn ang="0">
                  <a:pos x="0" y="0"/>
                </a:cxn>
                <a:cxn ang="0">
                  <a:pos x="0" y="4"/>
                </a:cxn>
                <a:cxn ang="0">
                  <a:pos x="7" y="4"/>
                </a:cxn>
              </a:cxnLst>
              <a:rect l="0" t="0" r="r" b="b"/>
              <a:pathLst>
                <a:path w="618" h="7">
                  <a:moveTo>
                    <a:pt x="7" y="4"/>
                  </a:moveTo>
                  <a:lnTo>
                    <a:pt x="3" y="7"/>
                  </a:lnTo>
                  <a:lnTo>
                    <a:pt x="618" y="7"/>
                  </a:lnTo>
                  <a:lnTo>
                    <a:pt x="618" y="0"/>
                  </a:lnTo>
                  <a:lnTo>
                    <a:pt x="3" y="0"/>
                  </a:lnTo>
                  <a:lnTo>
                    <a:pt x="0" y="4"/>
                  </a:lnTo>
                  <a:lnTo>
                    <a:pt x="3" y="0"/>
                  </a:lnTo>
                  <a:lnTo>
                    <a:pt x="0" y="0"/>
                  </a:lnTo>
                  <a:lnTo>
                    <a:pt x="0" y="4"/>
                  </a:lnTo>
                  <a:lnTo>
                    <a:pt x="7"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8" name="Line 144"/>
            <p:cNvSpPr>
              <a:spLocks noChangeShapeType="1"/>
            </p:cNvSpPr>
            <p:nvPr/>
          </p:nvSpPr>
          <p:spPr bwMode="gray">
            <a:xfrm flipV="1">
              <a:off x="5441950" y="4730750"/>
              <a:ext cx="1588" cy="361950"/>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49" name="Line 145"/>
            <p:cNvSpPr>
              <a:spLocks noChangeShapeType="1"/>
            </p:cNvSpPr>
            <p:nvPr/>
          </p:nvSpPr>
          <p:spPr bwMode="gray">
            <a:xfrm flipV="1">
              <a:off x="5467350" y="4730750"/>
              <a:ext cx="1588" cy="361950"/>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0" name="Line 146"/>
            <p:cNvSpPr>
              <a:spLocks noChangeShapeType="1"/>
            </p:cNvSpPr>
            <p:nvPr/>
          </p:nvSpPr>
          <p:spPr bwMode="gray">
            <a:xfrm flipV="1">
              <a:off x="5467350" y="5713413"/>
              <a:ext cx="1588" cy="500063"/>
            </a:xfrm>
            <a:prstGeom prst="line">
              <a:avLst/>
            </a:pr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3" name="Freeform 149"/>
            <p:cNvSpPr>
              <a:spLocks/>
            </p:cNvSpPr>
            <p:nvPr/>
          </p:nvSpPr>
          <p:spPr bwMode="gray">
            <a:xfrm>
              <a:off x="1625600" y="6202363"/>
              <a:ext cx="5148263" cy="22225"/>
            </a:xfrm>
            <a:custGeom>
              <a:avLst/>
              <a:gdLst/>
              <a:ahLst/>
              <a:cxnLst>
                <a:cxn ang="0">
                  <a:pos x="3229" y="7"/>
                </a:cxn>
                <a:cxn ang="0">
                  <a:pos x="3236" y="0"/>
                </a:cxn>
                <a:cxn ang="0">
                  <a:pos x="0" y="0"/>
                </a:cxn>
                <a:cxn ang="0">
                  <a:pos x="0" y="14"/>
                </a:cxn>
                <a:cxn ang="0">
                  <a:pos x="3236" y="14"/>
                </a:cxn>
                <a:cxn ang="0">
                  <a:pos x="3243" y="7"/>
                </a:cxn>
                <a:cxn ang="0">
                  <a:pos x="3236" y="14"/>
                </a:cxn>
                <a:cxn ang="0">
                  <a:pos x="3243" y="14"/>
                </a:cxn>
                <a:cxn ang="0">
                  <a:pos x="3243" y="7"/>
                </a:cxn>
                <a:cxn ang="0">
                  <a:pos x="3229" y="7"/>
                </a:cxn>
              </a:cxnLst>
              <a:rect l="0" t="0" r="r" b="b"/>
              <a:pathLst>
                <a:path w="3243" h="14">
                  <a:moveTo>
                    <a:pt x="3229" y="7"/>
                  </a:moveTo>
                  <a:lnTo>
                    <a:pt x="3236" y="0"/>
                  </a:lnTo>
                  <a:lnTo>
                    <a:pt x="0" y="0"/>
                  </a:lnTo>
                  <a:lnTo>
                    <a:pt x="0" y="14"/>
                  </a:lnTo>
                  <a:lnTo>
                    <a:pt x="3236" y="14"/>
                  </a:lnTo>
                  <a:lnTo>
                    <a:pt x="3243" y="7"/>
                  </a:lnTo>
                  <a:lnTo>
                    <a:pt x="3236" y="14"/>
                  </a:lnTo>
                  <a:lnTo>
                    <a:pt x="3243" y="14"/>
                  </a:lnTo>
                  <a:lnTo>
                    <a:pt x="3243" y="7"/>
                  </a:lnTo>
                  <a:lnTo>
                    <a:pt x="3229"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4" name="Freeform 150"/>
            <p:cNvSpPr>
              <a:spLocks/>
            </p:cNvSpPr>
            <p:nvPr/>
          </p:nvSpPr>
          <p:spPr bwMode="gray">
            <a:xfrm>
              <a:off x="6751638" y="4713288"/>
              <a:ext cx="22225" cy="1500188"/>
            </a:xfrm>
            <a:custGeom>
              <a:avLst/>
              <a:gdLst/>
              <a:ahLst/>
              <a:cxnLst>
                <a:cxn ang="0">
                  <a:pos x="7" y="16"/>
                </a:cxn>
                <a:cxn ang="0">
                  <a:pos x="0" y="7"/>
                </a:cxn>
                <a:cxn ang="0">
                  <a:pos x="0" y="945"/>
                </a:cxn>
                <a:cxn ang="0">
                  <a:pos x="14" y="945"/>
                </a:cxn>
                <a:cxn ang="0">
                  <a:pos x="14" y="7"/>
                </a:cxn>
                <a:cxn ang="0">
                  <a:pos x="7" y="0"/>
                </a:cxn>
                <a:cxn ang="0">
                  <a:pos x="14" y="7"/>
                </a:cxn>
                <a:cxn ang="0">
                  <a:pos x="14" y="0"/>
                </a:cxn>
                <a:cxn ang="0">
                  <a:pos x="7" y="0"/>
                </a:cxn>
                <a:cxn ang="0">
                  <a:pos x="7" y="16"/>
                </a:cxn>
              </a:cxnLst>
              <a:rect l="0" t="0" r="r" b="b"/>
              <a:pathLst>
                <a:path w="14" h="945">
                  <a:moveTo>
                    <a:pt x="7" y="16"/>
                  </a:moveTo>
                  <a:lnTo>
                    <a:pt x="0" y="7"/>
                  </a:lnTo>
                  <a:lnTo>
                    <a:pt x="0" y="945"/>
                  </a:lnTo>
                  <a:lnTo>
                    <a:pt x="14" y="945"/>
                  </a:lnTo>
                  <a:lnTo>
                    <a:pt x="14" y="7"/>
                  </a:lnTo>
                  <a:lnTo>
                    <a:pt x="7" y="0"/>
                  </a:lnTo>
                  <a:lnTo>
                    <a:pt x="14" y="7"/>
                  </a:lnTo>
                  <a:lnTo>
                    <a:pt x="14" y="0"/>
                  </a:lnTo>
                  <a:lnTo>
                    <a:pt x="7" y="0"/>
                  </a:lnTo>
                  <a:lnTo>
                    <a:pt x="7" y="1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5" name="Freeform 151"/>
            <p:cNvSpPr>
              <a:spLocks/>
            </p:cNvSpPr>
            <p:nvPr/>
          </p:nvSpPr>
          <p:spPr bwMode="gray">
            <a:xfrm>
              <a:off x="1614488" y="4713288"/>
              <a:ext cx="5148263" cy="25400"/>
            </a:xfrm>
            <a:custGeom>
              <a:avLst/>
              <a:gdLst/>
              <a:ahLst/>
              <a:cxnLst>
                <a:cxn ang="0">
                  <a:pos x="14" y="7"/>
                </a:cxn>
                <a:cxn ang="0">
                  <a:pos x="7" y="16"/>
                </a:cxn>
                <a:cxn ang="0">
                  <a:pos x="3243" y="16"/>
                </a:cxn>
                <a:cxn ang="0">
                  <a:pos x="3243" y="0"/>
                </a:cxn>
                <a:cxn ang="0">
                  <a:pos x="7" y="0"/>
                </a:cxn>
                <a:cxn ang="0">
                  <a:pos x="0" y="7"/>
                </a:cxn>
                <a:cxn ang="0">
                  <a:pos x="7" y="0"/>
                </a:cxn>
                <a:cxn ang="0">
                  <a:pos x="0" y="0"/>
                </a:cxn>
                <a:cxn ang="0">
                  <a:pos x="0" y="7"/>
                </a:cxn>
                <a:cxn ang="0">
                  <a:pos x="14" y="7"/>
                </a:cxn>
              </a:cxnLst>
              <a:rect l="0" t="0" r="r" b="b"/>
              <a:pathLst>
                <a:path w="3243" h="16">
                  <a:moveTo>
                    <a:pt x="14" y="7"/>
                  </a:moveTo>
                  <a:lnTo>
                    <a:pt x="7" y="16"/>
                  </a:lnTo>
                  <a:lnTo>
                    <a:pt x="3243" y="16"/>
                  </a:lnTo>
                  <a:lnTo>
                    <a:pt x="3243" y="0"/>
                  </a:lnTo>
                  <a:lnTo>
                    <a:pt x="7" y="0"/>
                  </a:lnTo>
                  <a:lnTo>
                    <a:pt x="0" y="7"/>
                  </a:lnTo>
                  <a:lnTo>
                    <a:pt x="7" y="0"/>
                  </a:lnTo>
                  <a:lnTo>
                    <a:pt x="0" y="0"/>
                  </a:lnTo>
                  <a:lnTo>
                    <a:pt x="0" y="7"/>
                  </a:lnTo>
                  <a:lnTo>
                    <a:pt x="14"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6" name="Freeform 152"/>
            <p:cNvSpPr>
              <a:spLocks/>
            </p:cNvSpPr>
            <p:nvPr/>
          </p:nvSpPr>
          <p:spPr bwMode="gray">
            <a:xfrm>
              <a:off x="1614488" y="4724400"/>
              <a:ext cx="22225" cy="1500188"/>
            </a:xfrm>
            <a:custGeom>
              <a:avLst/>
              <a:gdLst/>
              <a:ahLst/>
              <a:cxnLst>
                <a:cxn ang="0">
                  <a:pos x="7" y="931"/>
                </a:cxn>
                <a:cxn ang="0">
                  <a:pos x="14" y="938"/>
                </a:cxn>
                <a:cxn ang="0">
                  <a:pos x="14" y="0"/>
                </a:cxn>
                <a:cxn ang="0">
                  <a:pos x="0" y="0"/>
                </a:cxn>
                <a:cxn ang="0">
                  <a:pos x="0" y="938"/>
                </a:cxn>
                <a:cxn ang="0">
                  <a:pos x="7" y="945"/>
                </a:cxn>
                <a:cxn ang="0">
                  <a:pos x="0" y="938"/>
                </a:cxn>
                <a:cxn ang="0">
                  <a:pos x="0" y="945"/>
                </a:cxn>
                <a:cxn ang="0">
                  <a:pos x="7" y="945"/>
                </a:cxn>
                <a:cxn ang="0">
                  <a:pos x="7" y="931"/>
                </a:cxn>
              </a:cxnLst>
              <a:rect l="0" t="0" r="r" b="b"/>
              <a:pathLst>
                <a:path w="14" h="945">
                  <a:moveTo>
                    <a:pt x="7" y="931"/>
                  </a:moveTo>
                  <a:lnTo>
                    <a:pt x="14" y="938"/>
                  </a:lnTo>
                  <a:lnTo>
                    <a:pt x="14" y="0"/>
                  </a:lnTo>
                  <a:lnTo>
                    <a:pt x="0" y="0"/>
                  </a:lnTo>
                  <a:lnTo>
                    <a:pt x="0" y="938"/>
                  </a:lnTo>
                  <a:lnTo>
                    <a:pt x="7" y="945"/>
                  </a:lnTo>
                  <a:lnTo>
                    <a:pt x="0" y="938"/>
                  </a:lnTo>
                  <a:lnTo>
                    <a:pt x="0" y="945"/>
                  </a:lnTo>
                  <a:lnTo>
                    <a:pt x="7" y="945"/>
                  </a:lnTo>
                  <a:lnTo>
                    <a:pt x="7" y="9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7" name="Rectangle 153"/>
            <p:cNvSpPr>
              <a:spLocks noChangeArrowheads="1"/>
            </p:cNvSpPr>
            <p:nvPr/>
          </p:nvSpPr>
          <p:spPr bwMode="gray">
            <a:xfrm>
              <a:off x="4341813" y="5668963"/>
              <a:ext cx="658813" cy="16668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8" name="Freeform 154"/>
            <p:cNvSpPr>
              <a:spLocks/>
            </p:cNvSpPr>
            <p:nvPr/>
          </p:nvSpPr>
          <p:spPr bwMode="gray">
            <a:xfrm>
              <a:off x="4337050" y="5829300"/>
              <a:ext cx="663575" cy="11113"/>
            </a:xfrm>
            <a:custGeom>
              <a:avLst/>
              <a:gdLst/>
              <a:ahLst/>
              <a:cxnLst>
                <a:cxn ang="0">
                  <a:pos x="0" y="4"/>
                </a:cxn>
                <a:cxn ang="0">
                  <a:pos x="3" y="7"/>
                </a:cxn>
                <a:cxn ang="0">
                  <a:pos x="418" y="7"/>
                </a:cxn>
                <a:cxn ang="0">
                  <a:pos x="418" y="0"/>
                </a:cxn>
                <a:cxn ang="0">
                  <a:pos x="3" y="0"/>
                </a:cxn>
                <a:cxn ang="0">
                  <a:pos x="7" y="4"/>
                </a:cxn>
                <a:cxn ang="0">
                  <a:pos x="0" y="4"/>
                </a:cxn>
                <a:cxn ang="0">
                  <a:pos x="0" y="7"/>
                </a:cxn>
                <a:cxn ang="0">
                  <a:pos x="3" y="7"/>
                </a:cxn>
                <a:cxn ang="0">
                  <a:pos x="0" y="4"/>
                </a:cxn>
              </a:cxnLst>
              <a:rect l="0" t="0" r="r" b="b"/>
              <a:pathLst>
                <a:path w="418" h="7">
                  <a:moveTo>
                    <a:pt x="0" y="4"/>
                  </a:moveTo>
                  <a:lnTo>
                    <a:pt x="3" y="7"/>
                  </a:lnTo>
                  <a:lnTo>
                    <a:pt x="418" y="7"/>
                  </a:lnTo>
                  <a:lnTo>
                    <a:pt x="418" y="0"/>
                  </a:lnTo>
                  <a:lnTo>
                    <a:pt x="3" y="0"/>
                  </a:lnTo>
                  <a:lnTo>
                    <a:pt x="7" y="4"/>
                  </a:lnTo>
                  <a:lnTo>
                    <a:pt x="0" y="4"/>
                  </a:lnTo>
                  <a:lnTo>
                    <a:pt x="0" y="7"/>
                  </a:lnTo>
                  <a:lnTo>
                    <a:pt x="3" y="7"/>
                  </a:lnTo>
                  <a:lnTo>
                    <a:pt x="0"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59" name="Freeform 155"/>
            <p:cNvSpPr>
              <a:spLocks/>
            </p:cNvSpPr>
            <p:nvPr/>
          </p:nvSpPr>
          <p:spPr bwMode="gray">
            <a:xfrm>
              <a:off x="4337050" y="5662613"/>
              <a:ext cx="11113" cy="173038"/>
            </a:xfrm>
            <a:custGeom>
              <a:avLst/>
              <a:gdLst/>
              <a:ahLst/>
              <a:cxnLst>
                <a:cxn ang="0">
                  <a:pos x="3" y="0"/>
                </a:cxn>
                <a:cxn ang="0">
                  <a:pos x="0" y="4"/>
                </a:cxn>
                <a:cxn ang="0">
                  <a:pos x="0" y="109"/>
                </a:cxn>
                <a:cxn ang="0">
                  <a:pos x="7" y="109"/>
                </a:cxn>
                <a:cxn ang="0">
                  <a:pos x="7" y="4"/>
                </a:cxn>
                <a:cxn ang="0">
                  <a:pos x="3" y="7"/>
                </a:cxn>
                <a:cxn ang="0">
                  <a:pos x="3" y="0"/>
                </a:cxn>
                <a:cxn ang="0">
                  <a:pos x="0" y="0"/>
                </a:cxn>
                <a:cxn ang="0">
                  <a:pos x="0" y="4"/>
                </a:cxn>
                <a:cxn ang="0">
                  <a:pos x="3" y="0"/>
                </a:cxn>
              </a:cxnLst>
              <a:rect l="0" t="0" r="r" b="b"/>
              <a:pathLst>
                <a:path w="7" h="109">
                  <a:moveTo>
                    <a:pt x="3" y="0"/>
                  </a:moveTo>
                  <a:lnTo>
                    <a:pt x="0" y="4"/>
                  </a:lnTo>
                  <a:lnTo>
                    <a:pt x="0" y="109"/>
                  </a:lnTo>
                  <a:lnTo>
                    <a:pt x="7" y="109"/>
                  </a:lnTo>
                  <a:lnTo>
                    <a:pt x="7" y="4"/>
                  </a:lnTo>
                  <a:lnTo>
                    <a:pt x="3" y="7"/>
                  </a:lnTo>
                  <a:lnTo>
                    <a:pt x="3" y="0"/>
                  </a:lnTo>
                  <a:lnTo>
                    <a:pt x="0" y="0"/>
                  </a:lnTo>
                  <a:lnTo>
                    <a:pt x="0" y="4"/>
                  </a:lnTo>
                  <a:lnTo>
                    <a:pt x="3"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0" name="Freeform 156"/>
            <p:cNvSpPr>
              <a:spLocks/>
            </p:cNvSpPr>
            <p:nvPr/>
          </p:nvSpPr>
          <p:spPr bwMode="gray">
            <a:xfrm>
              <a:off x="4341813" y="5662613"/>
              <a:ext cx="665163" cy="11113"/>
            </a:xfrm>
            <a:custGeom>
              <a:avLst/>
              <a:gdLst/>
              <a:ahLst/>
              <a:cxnLst>
                <a:cxn ang="0">
                  <a:pos x="419" y="4"/>
                </a:cxn>
                <a:cxn ang="0">
                  <a:pos x="415" y="0"/>
                </a:cxn>
                <a:cxn ang="0">
                  <a:pos x="0" y="0"/>
                </a:cxn>
                <a:cxn ang="0">
                  <a:pos x="0" y="7"/>
                </a:cxn>
                <a:cxn ang="0">
                  <a:pos x="415" y="7"/>
                </a:cxn>
                <a:cxn ang="0">
                  <a:pos x="412" y="4"/>
                </a:cxn>
                <a:cxn ang="0">
                  <a:pos x="419" y="4"/>
                </a:cxn>
                <a:cxn ang="0">
                  <a:pos x="419" y="0"/>
                </a:cxn>
                <a:cxn ang="0">
                  <a:pos x="415" y="0"/>
                </a:cxn>
                <a:cxn ang="0">
                  <a:pos x="419" y="4"/>
                </a:cxn>
              </a:cxnLst>
              <a:rect l="0" t="0" r="r" b="b"/>
              <a:pathLst>
                <a:path w="419" h="7">
                  <a:moveTo>
                    <a:pt x="419" y="4"/>
                  </a:moveTo>
                  <a:lnTo>
                    <a:pt x="415" y="0"/>
                  </a:lnTo>
                  <a:lnTo>
                    <a:pt x="0" y="0"/>
                  </a:lnTo>
                  <a:lnTo>
                    <a:pt x="0" y="7"/>
                  </a:lnTo>
                  <a:lnTo>
                    <a:pt x="415" y="7"/>
                  </a:lnTo>
                  <a:lnTo>
                    <a:pt x="412" y="4"/>
                  </a:lnTo>
                  <a:lnTo>
                    <a:pt x="419" y="4"/>
                  </a:lnTo>
                  <a:lnTo>
                    <a:pt x="419" y="0"/>
                  </a:lnTo>
                  <a:lnTo>
                    <a:pt x="415" y="0"/>
                  </a:lnTo>
                  <a:lnTo>
                    <a:pt x="41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1" name="Freeform 157"/>
            <p:cNvSpPr>
              <a:spLocks/>
            </p:cNvSpPr>
            <p:nvPr/>
          </p:nvSpPr>
          <p:spPr bwMode="gray">
            <a:xfrm>
              <a:off x="4995863" y="5668963"/>
              <a:ext cx="11113" cy="171450"/>
            </a:xfrm>
            <a:custGeom>
              <a:avLst/>
              <a:gdLst/>
              <a:ahLst/>
              <a:cxnLst>
                <a:cxn ang="0">
                  <a:pos x="3" y="108"/>
                </a:cxn>
                <a:cxn ang="0">
                  <a:pos x="7" y="105"/>
                </a:cxn>
                <a:cxn ang="0">
                  <a:pos x="7" y="0"/>
                </a:cxn>
                <a:cxn ang="0">
                  <a:pos x="0" y="0"/>
                </a:cxn>
                <a:cxn ang="0">
                  <a:pos x="0" y="105"/>
                </a:cxn>
                <a:cxn ang="0">
                  <a:pos x="3" y="101"/>
                </a:cxn>
                <a:cxn ang="0">
                  <a:pos x="3" y="108"/>
                </a:cxn>
                <a:cxn ang="0">
                  <a:pos x="7" y="108"/>
                </a:cxn>
                <a:cxn ang="0">
                  <a:pos x="7" y="105"/>
                </a:cxn>
                <a:cxn ang="0">
                  <a:pos x="3" y="108"/>
                </a:cxn>
              </a:cxnLst>
              <a:rect l="0" t="0" r="r" b="b"/>
              <a:pathLst>
                <a:path w="7" h="108">
                  <a:moveTo>
                    <a:pt x="3" y="108"/>
                  </a:moveTo>
                  <a:lnTo>
                    <a:pt x="7" y="105"/>
                  </a:lnTo>
                  <a:lnTo>
                    <a:pt x="7" y="0"/>
                  </a:lnTo>
                  <a:lnTo>
                    <a:pt x="0" y="0"/>
                  </a:lnTo>
                  <a:lnTo>
                    <a:pt x="0" y="105"/>
                  </a:lnTo>
                  <a:lnTo>
                    <a:pt x="3" y="101"/>
                  </a:lnTo>
                  <a:lnTo>
                    <a:pt x="3" y="108"/>
                  </a:lnTo>
                  <a:lnTo>
                    <a:pt x="7" y="108"/>
                  </a:lnTo>
                  <a:lnTo>
                    <a:pt x="7" y="105"/>
                  </a:lnTo>
                  <a:lnTo>
                    <a:pt x="3"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2" name="Freeform 158"/>
            <p:cNvSpPr>
              <a:spLocks/>
            </p:cNvSpPr>
            <p:nvPr/>
          </p:nvSpPr>
          <p:spPr bwMode="gray">
            <a:xfrm>
              <a:off x="4854575" y="5854700"/>
              <a:ext cx="73025" cy="58738"/>
            </a:xfrm>
            <a:custGeom>
              <a:avLst/>
              <a:gdLst/>
              <a:ahLst/>
              <a:cxnLst>
                <a:cxn ang="0">
                  <a:pos x="0" y="37"/>
                </a:cxn>
                <a:cxn ang="0">
                  <a:pos x="23" y="0"/>
                </a:cxn>
                <a:cxn ang="0">
                  <a:pos x="46" y="37"/>
                </a:cxn>
                <a:cxn ang="0">
                  <a:pos x="0" y="37"/>
                </a:cxn>
              </a:cxnLst>
              <a:rect l="0" t="0" r="r" b="b"/>
              <a:pathLst>
                <a:path w="46" h="37">
                  <a:moveTo>
                    <a:pt x="0" y="37"/>
                  </a:moveTo>
                  <a:lnTo>
                    <a:pt x="23" y="0"/>
                  </a:lnTo>
                  <a:lnTo>
                    <a:pt x="46" y="37"/>
                  </a:lnTo>
                  <a:lnTo>
                    <a:pt x="0" y="3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3" name="Freeform 159"/>
            <p:cNvSpPr>
              <a:spLocks/>
            </p:cNvSpPr>
            <p:nvPr/>
          </p:nvSpPr>
          <p:spPr bwMode="gray">
            <a:xfrm>
              <a:off x="4854575" y="5854700"/>
              <a:ext cx="73025" cy="58738"/>
            </a:xfrm>
            <a:custGeom>
              <a:avLst/>
              <a:gdLst/>
              <a:ahLst/>
              <a:cxnLst>
                <a:cxn ang="0">
                  <a:pos x="0" y="37"/>
                </a:cxn>
                <a:cxn ang="0">
                  <a:pos x="23" y="0"/>
                </a:cxn>
                <a:cxn ang="0">
                  <a:pos x="46" y="37"/>
                </a:cxn>
                <a:cxn ang="0">
                  <a:pos x="0" y="37"/>
                </a:cxn>
              </a:cxnLst>
              <a:rect l="0" t="0" r="r" b="b"/>
              <a:pathLst>
                <a:path w="46" h="37">
                  <a:moveTo>
                    <a:pt x="0" y="37"/>
                  </a:moveTo>
                  <a:lnTo>
                    <a:pt x="23" y="0"/>
                  </a:lnTo>
                  <a:lnTo>
                    <a:pt x="46" y="37"/>
                  </a:lnTo>
                  <a:lnTo>
                    <a:pt x="0" y="37"/>
                  </a:lnTo>
                </a:path>
              </a:pathLst>
            </a:custGeom>
            <a:no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065" name="Rectangle 161"/>
            <p:cNvSpPr>
              <a:spLocks noChangeArrowheads="1"/>
            </p:cNvSpPr>
            <p:nvPr/>
          </p:nvSpPr>
          <p:spPr bwMode="gray">
            <a:xfrm>
              <a:off x="4500563" y="5678488"/>
              <a:ext cx="409575" cy="1746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000" b="1" smtClean="0">
                  <a:solidFill>
                    <a:srgbClr val="000000"/>
                  </a:solidFill>
                  <a:latin typeface="Swis721 Ex BT" charset="0"/>
                </a:rPr>
                <a:t>BUS</a:t>
              </a:r>
              <a:endParaRPr lang="en-US" smtClean="0">
                <a:solidFill>
                  <a:srgbClr val="000000"/>
                </a:solidFill>
                <a:latin typeface="Arial" pitchFamily="34" charset="0"/>
              </a:endParaRPr>
            </a:p>
          </p:txBody>
        </p:sp>
        <p:sp>
          <p:nvSpPr>
            <p:cNvPr id="124070" name="Rectangle 166"/>
            <p:cNvSpPr>
              <a:spLocks noChangeArrowheads="1"/>
            </p:cNvSpPr>
            <p:nvPr/>
          </p:nvSpPr>
          <p:spPr bwMode="gray">
            <a:xfrm>
              <a:off x="6804025" y="5883275"/>
              <a:ext cx="266700" cy="53816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3100" smtClean="0">
                  <a:solidFill>
                    <a:srgbClr val="000000"/>
                  </a:solidFill>
                  <a:latin typeface="Times New Roman" pitchFamily="18" charset="0"/>
                </a:rPr>
                <a:t> </a:t>
              </a:r>
              <a:endParaRPr lang="en-US" smtClean="0">
                <a:solidFill>
                  <a:srgbClr val="000000"/>
                </a:solidFill>
                <a:latin typeface="Arial" pitchFamily="34" charset="0"/>
              </a:endParaRPr>
            </a:p>
          </p:txBody>
        </p:sp>
      </p:grpSp>
    </p:spTree>
    <p:custDataLst>
      <p:tags r:id="rId1"/>
    </p:custDataLst>
    <p:extLst>
      <p:ext uri="{BB962C8B-B14F-4D97-AF65-F5344CB8AC3E}">
        <p14:creationId xmlns:p14="http://schemas.microsoft.com/office/powerpoint/2010/main" val="21788948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On-street Bus Stop Locations</a:t>
            </a:r>
            <a:endParaRPr lang="en-US" dirty="0"/>
          </a:p>
        </p:txBody>
      </p:sp>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0650" y="2087880"/>
            <a:ext cx="8877300" cy="233172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Far-side Locations</a:t>
            </a:r>
            <a:endParaRPr lang="en-US" dirty="0"/>
          </a:p>
        </p:txBody>
      </p:sp>
      <p:sp>
        <p:nvSpPr>
          <p:cNvPr id="6" name="Content Placeholder 5"/>
          <p:cNvSpPr>
            <a:spLocks noGrp="1"/>
          </p:cNvSpPr>
          <p:nvPr>
            <p:ph idx="1"/>
          </p:nvPr>
        </p:nvSpPr>
        <p:spPr/>
        <p:txBody>
          <a:bodyPr/>
          <a:lstStyle/>
          <a:p>
            <a:r>
              <a:rPr lang="en-US" dirty="0" smtClean="0"/>
              <a:t>Advantages</a:t>
            </a:r>
          </a:p>
          <a:p>
            <a:pPr lvl="1"/>
            <a:r>
              <a:rPr lang="en-US" sz="2000" dirty="0" smtClean="0"/>
              <a:t>Minimizes conflicts between right-turning </a:t>
            </a:r>
            <a:br>
              <a:rPr lang="en-US" sz="2000" dirty="0" smtClean="0"/>
            </a:br>
            <a:r>
              <a:rPr lang="en-US" sz="2000" dirty="0" smtClean="0"/>
              <a:t>vehicles and buses </a:t>
            </a:r>
          </a:p>
          <a:p>
            <a:pPr lvl="1"/>
            <a:r>
              <a:rPr lang="en-US" sz="2000" dirty="0" smtClean="0"/>
              <a:t>Provides additional right-turn capacity lane </a:t>
            </a:r>
          </a:p>
          <a:p>
            <a:pPr lvl="1"/>
            <a:r>
              <a:rPr lang="en-US" sz="2000" dirty="0" smtClean="0"/>
              <a:t>Minimizes sight distance problems on intersection approaches</a:t>
            </a:r>
          </a:p>
          <a:p>
            <a:pPr lvl="1"/>
            <a:r>
              <a:rPr lang="en-US" sz="2000" dirty="0" smtClean="0"/>
              <a:t>Encourages pedestrians to cross behind the bus</a:t>
            </a:r>
          </a:p>
          <a:p>
            <a:pPr lvl="1"/>
            <a:r>
              <a:rPr lang="en-US" sz="2000" dirty="0" smtClean="0"/>
              <a:t>Creates shorter deceleration distances for buses</a:t>
            </a:r>
          </a:p>
          <a:p>
            <a:pPr lvl="1"/>
            <a:r>
              <a:rPr lang="en-US" sz="2000" dirty="0" smtClean="0"/>
              <a:t>Allows buses to enter traffic gaps created by signalized intersections </a:t>
            </a:r>
          </a:p>
          <a:p>
            <a:pPr lvl="1"/>
            <a:r>
              <a:rPr lang="en-US" sz="2000" dirty="0" smtClean="0"/>
              <a:t>Facilitates bus signal priority operation</a:t>
            </a:r>
            <a:endParaRPr lang="en-US" sz="2000" dirty="0"/>
          </a:p>
        </p:txBody>
      </p:sp>
      <p:grpSp>
        <p:nvGrpSpPr>
          <p:cNvPr id="25" name="Group 24"/>
          <p:cNvGrpSpPr/>
          <p:nvPr/>
        </p:nvGrpSpPr>
        <p:grpSpPr bwMode="gray">
          <a:xfrm>
            <a:off x="6258911" y="2143447"/>
            <a:ext cx="2447925" cy="1602536"/>
            <a:chOff x="6290261" y="2162891"/>
            <a:chExt cx="2447925" cy="1602536"/>
          </a:xfrm>
        </p:grpSpPr>
        <p:sp>
          <p:nvSpPr>
            <p:cNvPr id="86" name="Rectangle 85"/>
            <p:cNvSpPr/>
            <p:nvPr/>
          </p:nvSpPr>
          <p:spPr bwMode="gray">
            <a:xfrm rot="16200000">
              <a:off x="7239000" y="170307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bwMode="gray">
            <a:xfrm>
              <a:off x="7125426" y="2194560"/>
              <a:ext cx="570774"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Line 19"/>
            <p:cNvSpPr>
              <a:spLocks noChangeShapeType="1"/>
            </p:cNvSpPr>
            <p:nvPr/>
          </p:nvSpPr>
          <p:spPr bwMode="gray">
            <a:xfrm>
              <a:off x="6290261" y="264727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89" name="Line 22"/>
            <p:cNvSpPr>
              <a:spLocks noChangeShapeType="1"/>
            </p:cNvSpPr>
            <p:nvPr/>
          </p:nvSpPr>
          <p:spPr bwMode="gray">
            <a:xfrm>
              <a:off x="6318836" y="320538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0" name="Line 23"/>
            <p:cNvSpPr>
              <a:spLocks noChangeShapeType="1"/>
            </p:cNvSpPr>
            <p:nvPr/>
          </p:nvSpPr>
          <p:spPr bwMode="gray">
            <a:xfrm>
              <a:off x="6318836" y="292633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1" name="Line 26"/>
            <p:cNvSpPr>
              <a:spLocks noChangeShapeType="1"/>
            </p:cNvSpPr>
            <p:nvPr/>
          </p:nvSpPr>
          <p:spPr bwMode="gray">
            <a:xfrm flipV="1">
              <a:off x="7121312" y="217931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92" name="Line 27"/>
            <p:cNvSpPr>
              <a:spLocks noChangeShapeType="1"/>
            </p:cNvSpPr>
            <p:nvPr/>
          </p:nvSpPr>
          <p:spPr bwMode="gray">
            <a:xfrm flipV="1">
              <a:off x="7121312" y="320538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93" name="Line 28"/>
            <p:cNvSpPr>
              <a:spLocks noChangeShapeType="1"/>
            </p:cNvSpPr>
            <p:nvPr/>
          </p:nvSpPr>
          <p:spPr bwMode="gray">
            <a:xfrm flipV="1">
              <a:off x="7400417" y="218693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4" name="Line 29"/>
            <p:cNvSpPr>
              <a:spLocks noChangeShapeType="1"/>
            </p:cNvSpPr>
            <p:nvPr/>
          </p:nvSpPr>
          <p:spPr bwMode="gray">
            <a:xfrm flipV="1">
              <a:off x="7400417" y="320538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5" name="Line 30"/>
            <p:cNvSpPr>
              <a:spLocks noChangeShapeType="1"/>
            </p:cNvSpPr>
            <p:nvPr/>
          </p:nvSpPr>
          <p:spPr bwMode="gray">
            <a:xfrm>
              <a:off x="7702781" y="264921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6" name="Line 31"/>
            <p:cNvSpPr>
              <a:spLocks noChangeShapeType="1"/>
            </p:cNvSpPr>
            <p:nvPr/>
          </p:nvSpPr>
          <p:spPr bwMode="gray">
            <a:xfrm>
              <a:off x="7709486" y="320538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7" name="Line 32"/>
            <p:cNvSpPr>
              <a:spLocks noChangeShapeType="1"/>
            </p:cNvSpPr>
            <p:nvPr/>
          </p:nvSpPr>
          <p:spPr bwMode="gray">
            <a:xfrm>
              <a:off x="7702781" y="292633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8" name="Line 59"/>
            <p:cNvSpPr>
              <a:spLocks noChangeShapeType="1"/>
            </p:cNvSpPr>
            <p:nvPr/>
          </p:nvSpPr>
          <p:spPr bwMode="gray">
            <a:xfrm flipV="1">
              <a:off x="7702781" y="216289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99" name="Line 60"/>
            <p:cNvSpPr>
              <a:spLocks noChangeShapeType="1"/>
            </p:cNvSpPr>
            <p:nvPr/>
          </p:nvSpPr>
          <p:spPr bwMode="gray">
            <a:xfrm flipV="1">
              <a:off x="7702781" y="320656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nvGrpSpPr>
            <p:cNvPr id="100" name="Group 99"/>
            <p:cNvGrpSpPr/>
            <p:nvPr/>
          </p:nvGrpSpPr>
          <p:grpSpPr bwMode="gray">
            <a:xfrm>
              <a:off x="7753119" y="2990185"/>
              <a:ext cx="546580" cy="186035"/>
              <a:chOff x="2101033" y="3250724"/>
              <a:chExt cx="546580" cy="186035"/>
            </a:xfrm>
          </p:grpSpPr>
          <p:sp>
            <p:nvSpPr>
              <p:cNvPr id="101" name="Rectangle 15"/>
              <p:cNvSpPr>
                <a:spLocks noChangeArrowheads="1"/>
              </p:cNvSpPr>
              <p:nvPr/>
            </p:nvSpPr>
            <p:spPr bwMode="gray">
              <a:xfrm>
                <a:off x="2101033" y="3250724"/>
                <a:ext cx="546580" cy="186035"/>
              </a:xfrm>
              <a:prstGeom prst="rect">
                <a:avLst/>
              </a:prstGeom>
              <a:solidFill>
                <a:schemeClr val="folHlink"/>
              </a:solidFill>
              <a:ln w="19050">
                <a:solidFill>
                  <a:schemeClr val="tx1"/>
                </a:solidFill>
                <a:miter lim="800000"/>
                <a:headEnd/>
                <a:tailEnd/>
              </a:ln>
            </p:spPr>
            <p:txBody>
              <a:bodyPr wrap="none" anchor="ctr"/>
              <a:lstStyle/>
              <a:p>
                <a:endParaRPr lang="en-US">
                  <a:solidFill>
                    <a:srgbClr val="000000"/>
                  </a:solidFill>
                </a:endParaRPr>
              </a:p>
            </p:txBody>
          </p:sp>
          <p:sp>
            <p:nvSpPr>
              <p:cNvPr id="102" name="Text Box 56"/>
              <p:cNvSpPr txBox="1">
                <a:spLocks noChangeArrowheads="1"/>
              </p:cNvSpPr>
              <p:nvPr/>
            </p:nvSpPr>
            <p:spPr bwMode="gray">
              <a:xfrm>
                <a:off x="2234771" y="3250724"/>
                <a:ext cx="302363" cy="153091"/>
              </a:xfrm>
              <a:prstGeom prst="rect">
                <a:avLst/>
              </a:prstGeom>
              <a:noFill/>
              <a:ln w="19050">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grpSp>
        <p:sp>
          <p:nvSpPr>
            <p:cNvPr id="103" name="Isosceles Triangle 102"/>
            <p:cNvSpPr/>
            <p:nvPr/>
          </p:nvSpPr>
          <p:spPr bwMode="gray">
            <a:xfrm>
              <a:off x="8210107" y="3243547"/>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Far-side Locations</a:t>
            </a:r>
            <a:endParaRPr lang="en-US" dirty="0"/>
          </a:p>
        </p:txBody>
      </p:sp>
      <p:sp>
        <p:nvSpPr>
          <p:cNvPr id="6" name="Content Placeholder 5"/>
          <p:cNvSpPr>
            <a:spLocks noGrp="1"/>
          </p:cNvSpPr>
          <p:nvPr>
            <p:ph idx="1"/>
          </p:nvPr>
        </p:nvSpPr>
        <p:spPr/>
        <p:txBody>
          <a:bodyPr>
            <a:noAutofit/>
          </a:bodyPr>
          <a:lstStyle/>
          <a:p>
            <a:r>
              <a:rPr lang="en-US" dirty="0" smtClean="0"/>
              <a:t>Disadvantages</a:t>
            </a:r>
          </a:p>
          <a:p>
            <a:pPr lvl="1"/>
            <a:r>
              <a:rPr lang="en-US" sz="2000" dirty="0" smtClean="0"/>
              <a:t>Could result in traffic queued into                             intersection when a bus stops in the </a:t>
            </a:r>
            <a:br>
              <a:rPr lang="en-US" sz="2000" dirty="0" smtClean="0"/>
            </a:br>
            <a:r>
              <a:rPr lang="en-US" sz="2000" dirty="0" smtClean="0"/>
              <a:t>travel lane </a:t>
            </a:r>
          </a:p>
          <a:p>
            <a:pPr lvl="1"/>
            <a:r>
              <a:rPr lang="en-US" sz="2000" dirty="0" smtClean="0"/>
              <a:t>May obscure sight distance for crossing                         vehicles </a:t>
            </a:r>
          </a:p>
          <a:p>
            <a:pPr lvl="1"/>
            <a:r>
              <a:rPr lang="en-US" sz="2000" dirty="0" smtClean="0"/>
              <a:t>May increase sight distance problems for crossing pedestrians </a:t>
            </a:r>
          </a:p>
          <a:p>
            <a:pPr lvl="1"/>
            <a:r>
              <a:rPr lang="en-US" sz="2000" dirty="0" smtClean="0"/>
              <a:t>Can cause a bus to stop far side after stopping for a red light, interfering with both bus operations and all other traffic </a:t>
            </a:r>
          </a:p>
          <a:p>
            <a:pPr lvl="1"/>
            <a:r>
              <a:rPr lang="en-US" sz="2000" dirty="0" smtClean="0"/>
              <a:t>May increase the number of rear-end crashes since drivers may not expect buses to stop again after stopping at a red light</a:t>
            </a:r>
          </a:p>
        </p:txBody>
      </p:sp>
      <p:grpSp>
        <p:nvGrpSpPr>
          <p:cNvPr id="24" name="Group 23"/>
          <p:cNvGrpSpPr/>
          <p:nvPr/>
        </p:nvGrpSpPr>
        <p:grpSpPr bwMode="gray">
          <a:xfrm>
            <a:off x="6258911" y="2143447"/>
            <a:ext cx="2447925" cy="1602536"/>
            <a:chOff x="6290261" y="2162891"/>
            <a:chExt cx="2447925" cy="1602536"/>
          </a:xfrm>
        </p:grpSpPr>
        <p:sp>
          <p:nvSpPr>
            <p:cNvPr id="25" name="Rectangle 24"/>
            <p:cNvSpPr/>
            <p:nvPr/>
          </p:nvSpPr>
          <p:spPr bwMode="gray">
            <a:xfrm rot="16200000">
              <a:off x="7239000" y="170307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bwMode="gray">
            <a:xfrm>
              <a:off x="7125426" y="2194560"/>
              <a:ext cx="570774"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Line 19"/>
            <p:cNvSpPr>
              <a:spLocks noChangeShapeType="1"/>
            </p:cNvSpPr>
            <p:nvPr/>
          </p:nvSpPr>
          <p:spPr bwMode="gray">
            <a:xfrm>
              <a:off x="6290261" y="264727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7" name="Line 22"/>
            <p:cNvSpPr>
              <a:spLocks noChangeShapeType="1"/>
            </p:cNvSpPr>
            <p:nvPr/>
          </p:nvSpPr>
          <p:spPr bwMode="gray">
            <a:xfrm>
              <a:off x="6318836" y="320538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48" name="Line 23"/>
            <p:cNvSpPr>
              <a:spLocks noChangeShapeType="1"/>
            </p:cNvSpPr>
            <p:nvPr/>
          </p:nvSpPr>
          <p:spPr bwMode="gray">
            <a:xfrm>
              <a:off x="6318836" y="292633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49" name="Line 26"/>
            <p:cNvSpPr>
              <a:spLocks noChangeShapeType="1"/>
            </p:cNvSpPr>
            <p:nvPr/>
          </p:nvSpPr>
          <p:spPr bwMode="gray">
            <a:xfrm flipV="1">
              <a:off x="7121312" y="217931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50" name="Line 27"/>
            <p:cNvSpPr>
              <a:spLocks noChangeShapeType="1"/>
            </p:cNvSpPr>
            <p:nvPr/>
          </p:nvSpPr>
          <p:spPr bwMode="gray">
            <a:xfrm flipV="1">
              <a:off x="7121312" y="320538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51" name="Line 28"/>
            <p:cNvSpPr>
              <a:spLocks noChangeShapeType="1"/>
            </p:cNvSpPr>
            <p:nvPr/>
          </p:nvSpPr>
          <p:spPr bwMode="gray">
            <a:xfrm flipV="1">
              <a:off x="7400417" y="218693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52" name="Line 29"/>
            <p:cNvSpPr>
              <a:spLocks noChangeShapeType="1"/>
            </p:cNvSpPr>
            <p:nvPr/>
          </p:nvSpPr>
          <p:spPr bwMode="gray">
            <a:xfrm flipV="1">
              <a:off x="7400417" y="320538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53" name="Line 30"/>
            <p:cNvSpPr>
              <a:spLocks noChangeShapeType="1"/>
            </p:cNvSpPr>
            <p:nvPr/>
          </p:nvSpPr>
          <p:spPr bwMode="gray">
            <a:xfrm>
              <a:off x="7702781" y="264921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54" name="Line 31"/>
            <p:cNvSpPr>
              <a:spLocks noChangeShapeType="1"/>
            </p:cNvSpPr>
            <p:nvPr/>
          </p:nvSpPr>
          <p:spPr bwMode="gray">
            <a:xfrm>
              <a:off x="7709486" y="320538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55" name="Line 32"/>
            <p:cNvSpPr>
              <a:spLocks noChangeShapeType="1"/>
            </p:cNvSpPr>
            <p:nvPr/>
          </p:nvSpPr>
          <p:spPr bwMode="gray">
            <a:xfrm>
              <a:off x="7702781" y="292633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56" name="Line 59"/>
            <p:cNvSpPr>
              <a:spLocks noChangeShapeType="1"/>
            </p:cNvSpPr>
            <p:nvPr/>
          </p:nvSpPr>
          <p:spPr bwMode="gray">
            <a:xfrm flipV="1">
              <a:off x="7702781" y="216289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57" name="Line 60"/>
            <p:cNvSpPr>
              <a:spLocks noChangeShapeType="1"/>
            </p:cNvSpPr>
            <p:nvPr/>
          </p:nvSpPr>
          <p:spPr bwMode="gray">
            <a:xfrm flipV="1">
              <a:off x="7702781" y="320656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nvGrpSpPr>
            <p:cNvPr id="58" name="Group 57"/>
            <p:cNvGrpSpPr/>
            <p:nvPr/>
          </p:nvGrpSpPr>
          <p:grpSpPr bwMode="gray">
            <a:xfrm>
              <a:off x="7753119" y="2990185"/>
              <a:ext cx="546580" cy="186035"/>
              <a:chOff x="2101033" y="3250724"/>
              <a:chExt cx="546580" cy="186035"/>
            </a:xfrm>
          </p:grpSpPr>
          <p:sp>
            <p:nvSpPr>
              <p:cNvPr id="60" name="Rectangle 15"/>
              <p:cNvSpPr>
                <a:spLocks noChangeArrowheads="1"/>
              </p:cNvSpPr>
              <p:nvPr/>
            </p:nvSpPr>
            <p:spPr bwMode="gray">
              <a:xfrm>
                <a:off x="2101033" y="3250724"/>
                <a:ext cx="546580" cy="186035"/>
              </a:xfrm>
              <a:prstGeom prst="rect">
                <a:avLst/>
              </a:prstGeom>
              <a:solidFill>
                <a:schemeClr val="folHlink"/>
              </a:solidFill>
              <a:ln w="19050">
                <a:solidFill>
                  <a:schemeClr val="tx1"/>
                </a:solidFill>
                <a:miter lim="800000"/>
                <a:headEnd/>
                <a:tailEnd/>
              </a:ln>
            </p:spPr>
            <p:txBody>
              <a:bodyPr wrap="none" anchor="ctr"/>
              <a:lstStyle/>
              <a:p>
                <a:endParaRPr lang="en-US">
                  <a:solidFill>
                    <a:srgbClr val="000000"/>
                  </a:solidFill>
                </a:endParaRPr>
              </a:p>
            </p:txBody>
          </p:sp>
          <p:sp>
            <p:nvSpPr>
              <p:cNvPr id="61" name="Text Box 56"/>
              <p:cNvSpPr txBox="1">
                <a:spLocks noChangeArrowheads="1"/>
              </p:cNvSpPr>
              <p:nvPr/>
            </p:nvSpPr>
            <p:spPr bwMode="gray">
              <a:xfrm>
                <a:off x="2234771" y="3250724"/>
                <a:ext cx="302363" cy="153091"/>
              </a:xfrm>
              <a:prstGeom prst="rect">
                <a:avLst/>
              </a:prstGeom>
              <a:noFill/>
              <a:ln w="19050">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grpSp>
        <p:sp>
          <p:nvSpPr>
            <p:cNvPr id="59" name="Isosceles Triangle 58"/>
            <p:cNvSpPr/>
            <p:nvPr/>
          </p:nvSpPr>
          <p:spPr bwMode="gray">
            <a:xfrm>
              <a:off x="8210107" y="3243547"/>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Mid-block Locations</a:t>
            </a:r>
            <a:endParaRPr lang="en-US" dirty="0"/>
          </a:p>
        </p:txBody>
      </p:sp>
      <p:sp>
        <p:nvSpPr>
          <p:cNvPr id="3" name="Content Placeholder 2"/>
          <p:cNvSpPr>
            <a:spLocks noGrp="1"/>
          </p:cNvSpPr>
          <p:nvPr>
            <p:ph idx="1"/>
          </p:nvPr>
        </p:nvSpPr>
        <p:spPr/>
        <p:txBody>
          <a:bodyPr/>
          <a:lstStyle/>
          <a:p>
            <a:r>
              <a:rPr lang="en-US" smtClean="0"/>
              <a:t>Advantages</a:t>
            </a:r>
          </a:p>
          <a:p>
            <a:pPr lvl="1"/>
            <a:r>
              <a:rPr lang="en-US" smtClean="0"/>
              <a:t>Minimizes sight distance </a:t>
            </a:r>
            <a:br>
              <a:rPr lang="en-US" smtClean="0"/>
            </a:br>
            <a:r>
              <a:rPr lang="en-US" smtClean="0"/>
              <a:t>problems for vehicles and </a:t>
            </a:r>
            <a:br>
              <a:rPr lang="en-US" smtClean="0"/>
            </a:br>
            <a:r>
              <a:rPr lang="en-US" smtClean="0"/>
              <a:t>pedestrians </a:t>
            </a:r>
          </a:p>
          <a:p>
            <a:pPr lvl="1"/>
            <a:r>
              <a:rPr lang="en-US" smtClean="0"/>
              <a:t>May result in passenger waiting areas experiencing less pedestrian congestion	</a:t>
            </a:r>
          </a:p>
          <a:p>
            <a:endParaRPr lang="en-US" dirty="0"/>
          </a:p>
        </p:txBody>
      </p:sp>
      <p:grpSp>
        <p:nvGrpSpPr>
          <p:cNvPr id="4" name="Group 3"/>
          <p:cNvGrpSpPr/>
          <p:nvPr/>
        </p:nvGrpSpPr>
        <p:grpSpPr>
          <a:xfrm>
            <a:off x="6262146" y="2630345"/>
            <a:ext cx="2444164" cy="769472"/>
            <a:chOff x="6262146" y="2630345"/>
            <a:chExt cx="2444164" cy="769472"/>
          </a:xfrm>
        </p:grpSpPr>
        <p:sp>
          <p:nvSpPr>
            <p:cNvPr id="6" name="Rectangle 5"/>
            <p:cNvSpPr/>
            <p:nvPr/>
          </p:nvSpPr>
          <p:spPr bwMode="gray">
            <a:xfrm rot="16200000">
              <a:off x="7210885" y="1693085"/>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ine 19"/>
            <p:cNvSpPr>
              <a:spLocks noChangeShapeType="1"/>
            </p:cNvSpPr>
            <p:nvPr/>
          </p:nvSpPr>
          <p:spPr bwMode="gray">
            <a:xfrm>
              <a:off x="6262146" y="2637294"/>
              <a:ext cx="2444164"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 name="Line 22"/>
            <p:cNvSpPr>
              <a:spLocks noChangeShapeType="1"/>
            </p:cNvSpPr>
            <p:nvPr/>
          </p:nvSpPr>
          <p:spPr bwMode="gray">
            <a:xfrm>
              <a:off x="6290720" y="3195400"/>
              <a:ext cx="2415589"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0" name="Line 23"/>
            <p:cNvSpPr>
              <a:spLocks noChangeShapeType="1"/>
            </p:cNvSpPr>
            <p:nvPr/>
          </p:nvSpPr>
          <p:spPr bwMode="gray">
            <a:xfrm>
              <a:off x="6290721" y="2916347"/>
              <a:ext cx="2406064" cy="0"/>
            </a:xfrm>
            <a:prstGeom prst="line">
              <a:avLst/>
            </a:prstGeom>
            <a:noFill/>
            <a:ln w="19050">
              <a:solidFill>
                <a:schemeClr val="tx1"/>
              </a:solidFill>
              <a:prstDash val="dash"/>
              <a:round/>
              <a:headEnd/>
              <a:tailEnd/>
            </a:ln>
          </p:spPr>
          <p:txBody>
            <a:bodyPr/>
            <a:lstStyle/>
            <a:p>
              <a:endParaRPr lang="en-US">
                <a:solidFill>
                  <a:srgbClr val="000000"/>
                </a:solidFill>
              </a:endParaRPr>
            </a:p>
          </p:txBody>
        </p:sp>
        <p:grpSp>
          <p:nvGrpSpPr>
            <p:cNvPr id="20" name="Group 19"/>
            <p:cNvGrpSpPr/>
            <p:nvPr/>
          </p:nvGrpSpPr>
          <p:grpSpPr bwMode="gray">
            <a:xfrm>
              <a:off x="7277329" y="2980200"/>
              <a:ext cx="546580" cy="186035"/>
              <a:chOff x="2101033" y="3250724"/>
              <a:chExt cx="546580" cy="186035"/>
            </a:xfrm>
          </p:grpSpPr>
          <p:sp>
            <p:nvSpPr>
              <p:cNvPr id="21" name="Rectangle 15"/>
              <p:cNvSpPr>
                <a:spLocks noChangeArrowheads="1"/>
              </p:cNvSpPr>
              <p:nvPr/>
            </p:nvSpPr>
            <p:spPr bwMode="gray">
              <a:xfrm>
                <a:off x="2101033" y="3250724"/>
                <a:ext cx="546580" cy="186035"/>
              </a:xfrm>
              <a:prstGeom prst="rect">
                <a:avLst/>
              </a:prstGeom>
              <a:solidFill>
                <a:schemeClr val="folHlink"/>
              </a:solidFill>
              <a:ln w="19050">
                <a:solidFill>
                  <a:schemeClr val="tx1"/>
                </a:solidFill>
                <a:miter lim="800000"/>
                <a:headEnd/>
                <a:tailEnd/>
              </a:ln>
            </p:spPr>
            <p:txBody>
              <a:bodyPr wrap="none" anchor="ctr"/>
              <a:lstStyle/>
              <a:p>
                <a:endParaRPr lang="en-US">
                  <a:solidFill>
                    <a:srgbClr val="000000"/>
                  </a:solidFill>
                </a:endParaRPr>
              </a:p>
            </p:txBody>
          </p:sp>
          <p:sp>
            <p:nvSpPr>
              <p:cNvPr id="22" name="Text Box 56"/>
              <p:cNvSpPr txBox="1">
                <a:spLocks noChangeArrowheads="1"/>
              </p:cNvSpPr>
              <p:nvPr/>
            </p:nvSpPr>
            <p:spPr bwMode="gray">
              <a:xfrm>
                <a:off x="2234771" y="3250724"/>
                <a:ext cx="302363" cy="153091"/>
              </a:xfrm>
              <a:prstGeom prst="rect">
                <a:avLst/>
              </a:prstGeom>
              <a:noFill/>
              <a:ln w="19050">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grpSp>
        <p:sp>
          <p:nvSpPr>
            <p:cNvPr id="23" name="Isosceles Triangle 22"/>
            <p:cNvSpPr/>
            <p:nvPr/>
          </p:nvSpPr>
          <p:spPr bwMode="gray">
            <a:xfrm>
              <a:off x="7734317" y="3233562"/>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Mid-block Locations</a:t>
            </a:r>
            <a:endParaRPr lang="en-US" dirty="0"/>
          </a:p>
        </p:txBody>
      </p:sp>
      <p:sp>
        <p:nvSpPr>
          <p:cNvPr id="3" name="Content Placeholder 2"/>
          <p:cNvSpPr>
            <a:spLocks noGrp="1"/>
          </p:cNvSpPr>
          <p:nvPr>
            <p:ph idx="1"/>
          </p:nvPr>
        </p:nvSpPr>
        <p:spPr/>
        <p:txBody>
          <a:bodyPr/>
          <a:lstStyle/>
          <a:p>
            <a:r>
              <a:rPr lang="en-US" dirty="0" smtClean="0"/>
              <a:t>Disadvantages</a:t>
            </a:r>
          </a:p>
          <a:p>
            <a:pPr lvl="1"/>
            <a:r>
              <a:rPr lang="en-US" dirty="0" smtClean="0"/>
              <a:t>Requires additional distance </a:t>
            </a:r>
            <a:br>
              <a:rPr lang="en-US" dirty="0" smtClean="0"/>
            </a:br>
            <a:r>
              <a:rPr lang="en-US" dirty="0" smtClean="0"/>
              <a:t>for no-parking restrictions </a:t>
            </a:r>
          </a:p>
          <a:p>
            <a:pPr lvl="1"/>
            <a:r>
              <a:rPr lang="en-US" dirty="0" smtClean="0"/>
              <a:t>Encourages passengers to cross street mid-block (jaywalking) </a:t>
            </a:r>
          </a:p>
          <a:p>
            <a:pPr lvl="1"/>
            <a:r>
              <a:rPr lang="en-US" dirty="0" smtClean="0"/>
              <a:t>Increases walking distance for passengers crossing at intersections </a:t>
            </a:r>
            <a:endParaRPr lang="en-US" dirty="0"/>
          </a:p>
        </p:txBody>
      </p:sp>
      <p:grpSp>
        <p:nvGrpSpPr>
          <p:cNvPr id="13" name="Group 12"/>
          <p:cNvGrpSpPr/>
          <p:nvPr/>
        </p:nvGrpSpPr>
        <p:grpSpPr>
          <a:xfrm>
            <a:off x="6262146" y="2630345"/>
            <a:ext cx="2444164" cy="769472"/>
            <a:chOff x="6262146" y="2630345"/>
            <a:chExt cx="2444164" cy="769472"/>
          </a:xfrm>
        </p:grpSpPr>
        <p:sp>
          <p:nvSpPr>
            <p:cNvPr id="21" name="Rectangle 20"/>
            <p:cNvSpPr/>
            <p:nvPr/>
          </p:nvSpPr>
          <p:spPr bwMode="gray">
            <a:xfrm rot="16200000">
              <a:off x="7210885" y="1693085"/>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ine 19"/>
            <p:cNvSpPr>
              <a:spLocks noChangeShapeType="1"/>
            </p:cNvSpPr>
            <p:nvPr/>
          </p:nvSpPr>
          <p:spPr bwMode="gray">
            <a:xfrm>
              <a:off x="6262146" y="2637294"/>
              <a:ext cx="2444164"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23" name="Line 22"/>
            <p:cNvSpPr>
              <a:spLocks noChangeShapeType="1"/>
            </p:cNvSpPr>
            <p:nvPr/>
          </p:nvSpPr>
          <p:spPr bwMode="gray">
            <a:xfrm>
              <a:off x="6290720" y="3195400"/>
              <a:ext cx="2415589"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24" name="Line 23"/>
            <p:cNvSpPr>
              <a:spLocks noChangeShapeType="1"/>
            </p:cNvSpPr>
            <p:nvPr/>
          </p:nvSpPr>
          <p:spPr bwMode="gray">
            <a:xfrm>
              <a:off x="6290721" y="2916347"/>
              <a:ext cx="2406064" cy="0"/>
            </a:xfrm>
            <a:prstGeom prst="line">
              <a:avLst/>
            </a:prstGeom>
            <a:noFill/>
            <a:ln w="19050">
              <a:solidFill>
                <a:schemeClr val="tx1"/>
              </a:solidFill>
              <a:prstDash val="dash"/>
              <a:round/>
              <a:headEnd/>
              <a:tailEnd/>
            </a:ln>
          </p:spPr>
          <p:txBody>
            <a:bodyPr/>
            <a:lstStyle/>
            <a:p>
              <a:endParaRPr lang="en-US">
                <a:solidFill>
                  <a:srgbClr val="000000"/>
                </a:solidFill>
              </a:endParaRPr>
            </a:p>
          </p:txBody>
        </p:sp>
        <p:grpSp>
          <p:nvGrpSpPr>
            <p:cNvPr id="25" name="Group 24"/>
            <p:cNvGrpSpPr/>
            <p:nvPr/>
          </p:nvGrpSpPr>
          <p:grpSpPr bwMode="gray">
            <a:xfrm>
              <a:off x="7277329" y="2980200"/>
              <a:ext cx="546580" cy="186035"/>
              <a:chOff x="2101033" y="3250724"/>
              <a:chExt cx="546580" cy="186035"/>
            </a:xfrm>
          </p:grpSpPr>
          <p:sp>
            <p:nvSpPr>
              <p:cNvPr id="27" name="Rectangle 15"/>
              <p:cNvSpPr>
                <a:spLocks noChangeArrowheads="1"/>
              </p:cNvSpPr>
              <p:nvPr/>
            </p:nvSpPr>
            <p:spPr bwMode="gray">
              <a:xfrm>
                <a:off x="2101033" y="3250724"/>
                <a:ext cx="546580" cy="186035"/>
              </a:xfrm>
              <a:prstGeom prst="rect">
                <a:avLst/>
              </a:prstGeom>
              <a:solidFill>
                <a:schemeClr val="folHlink"/>
              </a:solidFill>
              <a:ln w="19050">
                <a:solidFill>
                  <a:schemeClr val="tx1"/>
                </a:solidFill>
                <a:miter lim="800000"/>
                <a:headEnd/>
                <a:tailEnd/>
              </a:ln>
            </p:spPr>
            <p:txBody>
              <a:bodyPr wrap="none" anchor="ctr"/>
              <a:lstStyle/>
              <a:p>
                <a:endParaRPr lang="en-US">
                  <a:solidFill>
                    <a:srgbClr val="000000"/>
                  </a:solidFill>
                </a:endParaRPr>
              </a:p>
            </p:txBody>
          </p:sp>
          <p:sp>
            <p:nvSpPr>
              <p:cNvPr id="28" name="Text Box 56"/>
              <p:cNvSpPr txBox="1">
                <a:spLocks noChangeArrowheads="1"/>
              </p:cNvSpPr>
              <p:nvPr/>
            </p:nvSpPr>
            <p:spPr bwMode="gray">
              <a:xfrm>
                <a:off x="2234771" y="3250724"/>
                <a:ext cx="302363" cy="153091"/>
              </a:xfrm>
              <a:prstGeom prst="rect">
                <a:avLst/>
              </a:prstGeom>
              <a:noFill/>
              <a:ln w="19050">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grpSp>
        <p:sp>
          <p:nvSpPr>
            <p:cNvPr id="26" name="Isosceles Triangle 25"/>
            <p:cNvSpPr/>
            <p:nvPr/>
          </p:nvSpPr>
          <p:spPr bwMode="gray">
            <a:xfrm>
              <a:off x="7734317" y="3233562"/>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Near-side Locations</a:t>
            </a:r>
            <a:endParaRPr lang="en-US" dirty="0"/>
          </a:p>
        </p:txBody>
      </p:sp>
      <p:sp>
        <p:nvSpPr>
          <p:cNvPr id="3" name="Content Placeholder 2"/>
          <p:cNvSpPr>
            <a:spLocks noGrp="1"/>
          </p:cNvSpPr>
          <p:nvPr>
            <p:ph idx="1"/>
          </p:nvPr>
        </p:nvSpPr>
        <p:spPr/>
        <p:txBody>
          <a:bodyPr/>
          <a:lstStyle/>
          <a:p>
            <a:r>
              <a:rPr lang="en-US" dirty="0" smtClean="0"/>
              <a:t>Advantages</a:t>
            </a:r>
          </a:p>
          <a:p>
            <a:pPr lvl="1"/>
            <a:r>
              <a:rPr lang="en-US" sz="2000" dirty="0" smtClean="0"/>
              <a:t>Minimizes interferences when traffic is </a:t>
            </a:r>
            <a:br>
              <a:rPr lang="en-US" sz="2000" dirty="0" smtClean="0"/>
            </a:br>
            <a:r>
              <a:rPr lang="en-US" sz="2000" dirty="0" smtClean="0"/>
              <a:t>heavy on the far side of the intersection </a:t>
            </a:r>
          </a:p>
          <a:p>
            <a:pPr lvl="1"/>
            <a:r>
              <a:rPr lang="en-US" sz="2000" dirty="0" smtClean="0"/>
              <a:t>Allows passengers to access buses close</a:t>
            </a:r>
            <a:br>
              <a:rPr lang="en-US" sz="2000" dirty="0" smtClean="0"/>
            </a:br>
            <a:r>
              <a:rPr lang="en-US" sz="2000" dirty="0" smtClean="0"/>
              <a:t> to crosswalk </a:t>
            </a:r>
          </a:p>
          <a:p>
            <a:pPr lvl="1"/>
            <a:r>
              <a:rPr lang="en-US" sz="2000" dirty="0" smtClean="0"/>
              <a:t>Intersection width available for bus to pull away from the curb </a:t>
            </a:r>
          </a:p>
          <a:p>
            <a:pPr lvl="1"/>
            <a:r>
              <a:rPr lang="en-US" sz="2000" dirty="0" smtClean="0"/>
              <a:t>Eliminates potential for double stopping </a:t>
            </a:r>
          </a:p>
          <a:p>
            <a:pPr lvl="1"/>
            <a:r>
              <a:rPr lang="en-US" sz="2000" dirty="0" smtClean="0"/>
              <a:t>Allows passengers to board and alight while bus stopped </a:t>
            </a:r>
            <a:br>
              <a:rPr lang="en-US" sz="2000" dirty="0" smtClean="0"/>
            </a:br>
            <a:r>
              <a:rPr lang="en-US" sz="2000" dirty="0" smtClean="0"/>
              <a:t>for red light </a:t>
            </a:r>
          </a:p>
          <a:p>
            <a:pPr lvl="1"/>
            <a:r>
              <a:rPr lang="en-US" sz="2000" dirty="0" smtClean="0"/>
              <a:t>Allows driver to look for oncoming traffic, including </a:t>
            </a:r>
            <a:br>
              <a:rPr lang="en-US" sz="2000" dirty="0" smtClean="0"/>
            </a:br>
            <a:r>
              <a:rPr lang="en-US" sz="2000" dirty="0" smtClean="0"/>
              <a:t>other buses with potential passengers </a:t>
            </a:r>
            <a:endParaRPr lang="en-US" sz="2000" dirty="0"/>
          </a:p>
        </p:txBody>
      </p:sp>
      <p:grpSp>
        <p:nvGrpSpPr>
          <p:cNvPr id="4" name="Group 3"/>
          <p:cNvGrpSpPr/>
          <p:nvPr/>
        </p:nvGrpSpPr>
        <p:grpSpPr>
          <a:xfrm>
            <a:off x="6471097" y="1741870"/>
            <a:ext cx="2447925" cy="1602536"/>
            <a:chOff x="6471097" y="1741870"/>
            <a:chExt cx="2447925" cy="1602536"/>
          </a:xfrm>
        </p:grpSpPr>
        <p:grpSp>
          <p:nvGrpSpPr>
            <p:cNvPr id="6" name="Group 5"/>
            <p:cNvGrpSpPr/>
            <p:nvPr/>
          </p:nvGrpSpPr>
          <p:grpSpPr bwMode="gray">
            <a:xfrm>
              <a:off x="6471097" y="1741870"/>
              <a:ext cx="2447925" cy="1602536"/>
              <a:chOff x="5482541" y="3923111"/>
              <a:chExt cx="2447925" cy="1602536"/>
            </a:xfrm>
          </p:grpSpPr>
          <p:sp>
            <p:nvSpPr>
              <p:cNvPr id="7" name="Rectangle 6"/>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0"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1"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2"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13"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14"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5"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6"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7"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18"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19"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20"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grpSp>
          <p:nvGrpSpPr>
            <p:cNvPr id="21" name="Group 20"/>
            <p:cNvGrpSpPr/>
            <p:nvPr/>
          </p:nvGrpSpPr>
          <p:grpSpPr bwMode="gray">
            <a:xfrm>
              <a:off x="6678871" y="2569164"/>
              <a:ext cx="546580" cy="186035"/>
              <a:chOff x="2101033" y="3250724"/>
              <a:chExt cx="546580" cy="186035"/>
            </a:xfrm>
          </p:grpSpPr>
          <p:sp>
            <p:nvSpPr>
              <p:cNvPr id="22" name="Rectangle 15"/>
              <p:cNvSpPr>
                <a:spLocks noChangeArrowheads="1"/>
              </p:cNvSpPr>
              <p:nvPr/>
            </p:nvSpPr>
            <p:spPr bwMode="gray">
              <a:xfrm>
                <a:off x="2101033" y="3250724"/>
                <a:ext cx="546580" cy="186035"/>
              </a:xfrm>
              <a:prstGeom prst="rect">
                <a:avLst/>
              </a:prstGeom>
              <a:solidFill>
                <a:schemeClr val="folHlink"/>
              </a:solidFill>
              <a:ln w="19050">
                <a:solidFill>
                  <a:schemeClr val="tx1"/>
                </a:solidFill>
                <a:miter lim="800000"/>
                <a:headEnd/>
                <a:tailEnd/>
              </a:ln>
            </p:spPr>
            <p:txBody>
              <a:bodyPr wrap="none" anchor="ctr"/>
              <a:lstStyle/>
              <a:p>
                <a:endParaRPr lang="en-US">
                  <a:solidFill>
                    <a:srgbClr val="000000"/>
                  </a:solidFill>
                </a:endParaRPr>
              </a:p>
            </p:txBody>
          </p:sp>
          <p:sp>
            <p:nvSpPr>
              <p:cNvPr id="23" name="Text Box 56"/>
              <p:cNvSpPr txBox="1">
                <a:spLocks noChangeArrowheads="1"/>
              </p:cNvSpPr>
              <p:nvPr/>
            </p:nvSpPr>
            <p:spPr bwMode="gray">
              <a:xfrm>
                <a:off x="2234771" y="3250724"/>
                <a:ext cx="302363" cy="153091"/>
              </a:xfrm>
              <a:prstGeom prst="rect">
                <a:avLst/>
              </a:prstGeom>
              <a:noFill/>
              <a:ln w="19050">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grpSp>
        <p:sp>
          <p:nvSpPr>
            <p:cNvPr id="24" name="Isosceles Triangle 23"/>
            <p:cNvSpPr/>
            <p:nvPr/>
          </p:nvSpPr>
          <p:spPr bwMode="gray">
            <a:xfrm>
              <a:off x="7015939" y="2822526"/>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Day in the Life of a Bus</a:t>
            </a:r>
            <a:endParaRPr lang="en-US" dirty="0"/>
          </a:p>
        </p:txBody>
      </p:sp>
      <p:sp>
        <p:nvSpPr>
          <p:cNvPr id="5" name="Content Placeholder 4"/>
          <p:cNvSpPr>
            <a:spLocks noGrp="1"/>
          </p:cNvSpPr>
          <p:nvPr>
            <p:ph idx="1"/>
          </p:nvPr>
        </p:nvSpPr>
        <p:spPr>
          <a:xfrm>
            <a:off x="457200" y="1901825"/>
            <a:ext cx="4947138" cy="4259263"/>
          </a:xfrm>
        </p:spPr>
        <p:txBody>
          <a:bodyPr/>
          <a:lstStyle/>
          <a:p>
            <a:r>
              <a:rPr lang="en-US" b="1" dirty="0" smtClean="0"/>
              <a:t>Block</a:t>
            </a:r>
            <a:r>
              <a:rPr lang="en-US" dirty="0" smtClean="0"/>
              <a:t> – the daily assignments of a single bus</a:t>
            </a:r>
          </a:p>
          <a:p>
            <a:r>
              <a:rPr lang="en-US" b="1" dirty="0" smtClean="0"/>
              <a:t>Run</a:t>
            </a:r>
            <a:r>
              <a:rPr lang="en-US" dirty="0" smtClean="0"/>
              <a:t> – the daily assignments of a </a:t>
            </a:r>
            <a:br>
              <a:rPr lang="en-US" dirty="0" smtClean="0"/>
            </a:br>
            <a:r>
              <a:rPr lang="en-US" dirty="0" smtClean="0"/>
              <a:t>single driver</a:t>
            </a:r>
          </a:p>
          <a:p>
            <a:r>
              <a:rPr lang="en-US" b="1" dirty="0" smtClean="0"/>
              <a:t>Trip</a:t>
            </a:r>
            <a:r>
              <a:rPr lang="en-US" dirty="0" smtClean="0"/>
              <a:t> – the one-way operation between two terminal points on a route</a:t>
            </a:r>
          </a:p>
        </p:txBody>
      </p:sp>
      <p:pic>
        <p:nvPicPr>
          <p:cNvPr id="12288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73969" y="1969477"/>
            <a:ext cx="3282462" cy="417693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Near-side Locations</a:t>
            </a:r>
            <a:endParaRPr lang="en-US" dirty="0"/>
          </a:p>
        </p:txBody>
      </p:sp>
      <p:sp>
        <p:nvSpPr>
          <p:cNvPr id="3" name="Content Placeholder 2"/>
          <p:cNvSpPr>
            <a:spLocks noGrp="1"/>
          </p:cNvSpPr>
          <p:nvPr>
            <p:ph idx="1"/>
          </p:nvPr>
        </p:nvSpPr>
        <p:spPr/>
        <p:txBody>
          <a:bodyPr>
            <a:noAutofit/>
          </a:bodyPr>
          <a:lstStyle/>
          <a:p>
            <a:r>
              <a:rPr lang="en-US" dirty="0" smtClean="0"/>
              <a:t>Disadvantages</a:t>
            </a:r>
          </a:p>
          <a:p>
            <a:pPr lvl="1"/>
            <a:r>
              <a:rPr lang="en-US" sz="2400" dirty="0" smtClean="0"/>
              <a:t>Conflicts with right-turning vehicles </a:t>
            </a:r>
          </a:p>
          <a:p>
            <a:pPr lvl="1"/>
            <a:r>
              <a:rPr lang="en-US" sz="2400" dirty="0" smtClean="0"/>
              <a:t>Buses obscure curbside traffic </a:t>
            </a:r>
            <a:br>
              <a:rPr lang="en-US" sz="2400" dirty="0" smtClean="0"/>
            </a:br>
            <a:r>
              <a:rPr lang="en-US" sz="2400" dirty="0" smtClean="0"/>
              <a:t>control devices and crossing pedestrians </a:t>
            </a:r>
          </a:p>
          <a:p>
            <a:pPr lvl="1"/>
            <a:r>
              <a:rPr lang="en-US" sz="2400" dirty="0" smtClean="0"/>
              <a:t>Sight distance obscured for side street vehicles</a:t>
            </a:r>
          </a:p>
          <a:p>
            <a:pPr lvl="1"/>
            <a:r>
              <a:rPr lang="en-US" sz="2400" dirty="0" smtClean="0"/>
              <a:t>Increases sight distance problems for crossing pedestrians </a:t>
            </a:r>
          </a:p>
          <a:p>
            <a:pPr lvl="1"/>
            <a:r>
              <a:rPr lang="en-US" sz="2400" dirty="0" smtClean="0"/>
              <a:t>Complicates bus signal priority operation, </a:t>
            </a:r>
          </a:p>
          <a:p>
            <a:pPr lvl="1"/>
            <a:r>
              <a:rPr lang="en-US" sz="2400" dirty="0" smtClean="0"/>
              <a:t>Difficulty merging into traffic</a:t>
            </a:r>
          </a:p>
        </p:txBody>
      </p:sp>
      <p:grpSp>
        <p:nvGrpSpPr>
          <p:cNvPr id="78" name="Group 77"/>
          <p:cNvGrpSpPr/>
          <p:nvPr/>
        </p:nvGrpSpPr>
        <p:grpSpPr>
          <a:xfrm>
            <a:off x="6471097" y="1741870"/>
            <a:ext cx="2447925" cy="1602536"/>
            <a:chOff x="6471097" y="1741870"/>
            <a:chExt cx="2447925" cy="1602536"/>
          </a:xfrm>
        </p:grpSpPr>
        <p:grpSp>
          <p:nvGrpSpPr>
            <p:cNvPr id="79" name="Group 78"/>
            <p:cNvGrpSpPr/>
            <p:nvPr/>
          </p:nvGrpSpPr>
          <p:grpSpPr bwMode="gray">
            <a:xfrm>
              <a:off x="6471097" y="1741870"/>
              <a:ext cx="2447925" cy="1602536"/>
              <a:chOff x="5482541" y="3923111"/>
              <a:chExt cx="2447925" cy="1602536"/>
            </a:xfrm>
          </p:grpSpPr>
          <p:sp>
            <p:nvSpPr>
              <p:cNvPr id="84" name="Rectangle 83"/>
              <p:cNvSpPr/>
              <p:nvPr/>
            </p:nvSpPr>
            <p:spPr bwMode="gray">
              <a:xfrm rot="16200000">
                <a:off x="6431280" y="3463290"/>
                <a:ext cx="556260" cy="243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bwMode="gray">
              <a:xfrm>
                <a:off x="6332220" y="3954780"/>
                <a:ext cx="556260" cy="1554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Line 19"/>
              <p:cNvSpPr>
                <a:spLocks noChangeShapeType="1"/>
              </p:cNvSpPr>
              <p:nvPr/>
            </p:nvSpPr>
            <p:spPr bwMode="gray">
              <a:xfrm>
                <a:off x="5482541" y="4407499"/>
                <a:ext cx="831052"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87" name="Line 22"/>
              <p:cNvSpPr>
                <a:spLocks noChangeShapeType="1"/>
              </p:cNvSpPr>
              <p:nvPr/>
            </p:nvSpPr>
            <p:spPr bwMode="gray">
              <a:xfrm>
                <a:off x="5511116" y="4965605"/>
                <a:ext cx="802476"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88" name="Line 23"/>
              <p:cNvSpPr>
                <a:spLocks noChangeShapeType="1"/>
              </p:cNvSpPr>
              <p:nvPr/>
            </p:nvSpPr>
            <p:spPr bwMode="gray">
              <a:xfrm>
                <a:off x="5511116" y="4686552"/>
                <a:ext cx="802476"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89" name="Line 26"/>
              <p:cNvSpPr>
                <a:spLocks noChangeShapeType="1"/>
              </p:cNvSpPr>
              <p:nvPr/>
            </p:nvSpPr>
            <p:spPr bwMode="gray">
              <a:xfrm flipV="1">
                <a:off x="6313592" y="3939539"/>
                <a:ext cx="0" cy="467958"/>
              </a:xfrm>
              <a:prstGeom prst="line">
                <a:avLst/>
              </a:prstGeom>
              <a:noFill/>
              <a:ln w="19050">
                <a:solidFill>
                  <a:schemeClr val="tx1"/>
                </a:solidFill>
                <a:round/>
                <a:headEnd/>
                <a:tailEnd/>
              </a:ln>
            </p:spPr>
            <p:txBody>
              <a:bodyPr/>
              <a:lstStyle/>
              <a:p>
                <a:endParaRPr lang="en-US">
                  <a:solidFill>
                    <a:srgbClr val="000000"/>
                  </a:solidFill>
                </a:endParaRPr>
              </a:p>
            </p:txBody>
          </p:sp>
          <p:sp>
            <p:nvSpPr>
              <p:cNvPr id="90" name="Line 27"/>
              <p:cNvSpPr>
                <a:spLocks noChangeShapeType="1"/>
              </p:cNvSpPr>
              <p:nvPr/>
            </p:nvSpPr>
            <p:spPr bwMode="gray">
              <a:xfrm flipV="1">
                <a:off x="6313592" y="4965604"/>
                <a:ext cx="0" cy="558895"/>
              </a:xfrm>
              <a:prstGeom prst="line">
                <a:avLst/>
              </a:prstGeom>
              <a:noFill/>
              <a:ln w="19050">
                <a:solidFill>
                  <a:schemeClr val="tx1"/>
                </a:solidFill>
                <a:round/>
                <a:headEnd/>
                <a:tailEnd/>
              </a:ln>
            </p:spPr>
            <p:txBody>
              <a:bodyPr/>
              <a:lstStyle/>
              <a:p>
                <a:endParaRPr lang="en-US">
                  <a:solidFill>
                    <a:srgbClr val="000000"/>
                  </a:solidFill>
                </a:endParaRPr>
              </a:p>
            </p:txBody>
          </p:sp>
          <p:sp>
            <p:nvSpPr>
              <p:cNvPr id="91" name="Line 28"/>
              <p:cNvSpPr>
                <a:spLocks noChangeShapeType="1"/>
              </p:cNvSpPr>
              <p:nvPr/>
            </p:nvSpPr>
            <p:spPr bwMode="gray">
              <a:xfrm flipV="1">
                <a:off x="6592697" y="3947159"/>
                <a:ext cx="0" cy="460339"/>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2" name="Line 29"/>
              <p:cNvSpPr>
                <a:spLocks noChangeShapeType="1"/>
              </p:cNvSpPr>
              <p:nvPr/>
            </p:nvSpPr>
            <p:spPr bwMode="gray">
              <a:xfrm flipV="1">
                <a:off x="6592697" y="4965605"/>
                <a:ext cx="0" cy="558106"/>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3" name="Line 30"/>
              <p:cNvSpPr>
                <a:spLocks noChangeShapeType="1"/>
              </p:cNvSpPr>
              <p:nvPr/>
            </p:nvSpPr>
            <p:spPr bwMode="gray">
              <a:xfrm>
                <a:off x="6895061" y="4409437"/>
                <a:ext cx="1035405"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4" name="Line 31"/>
              <p:cNvSpPr>
                <a:spLocks noChangeShapeType="1"/>
              </p:cNvSpPr>
              <p:nvPr/>
            </p:nvSpPr>
            <p:spPr bwMode="gray">
              <a:xfrm>
                <a:off x="6901766" y="4965605"/>
                <a:ext cx="1009650" cy="0"/>
              </a:xfrm>
              <a:prstGeom prst="line">
                <a:avLst/>
              </a:prstGeom>
              <a:noFill/>
              <a:ln w="19050">
                <a:solidFill>
                  <a:schemeClr val="tx1"/>
                </a:solidFill>
                <a:round/>
                <a:headEnd/>
                <a:tailEnd/>
              </a:ln>
            </p:spPr>
            <p:txBody>
              <a:bodyPr/>
              <a:lstStyle/>
              <a:p>
                <a:endParaRPr lang="en-US">
                  <a:solidFill>
                    <a:srgbClr val="000000"/>
                  </a:solidFill>
                </a:endParaRPr>
              </a:p>
            </p:txBody>
          </p:sp>
          <p:sp>
            <p:nvSpPr>
              <p:cNvPr id="95" name="Line 32"/>
              <p:cNvSpPr>
                <a:spLocks noChangeShapeType="1"/>
              </p:cNvSpPr>
              <p:nvPr/>
            </p:nvSpPr>
            <p:spPr bwMode="gray">
              <a:xfrm>
                <a:off x="6895061" y="4686552"/>
                <a:ext cx="1006830" cy="0"/>
              </a:xfrm>
              <a:prstGeom prst="line">
                <a:avLst/>
              </a:prstGeom>
              <a:noFill/>
              <a:ln w="19050">
                <a:solidFill>
                  <a:schemeClr val="tx1"/>
                </a:solidFill>
                <a:prstDash val="dash"/>
                <a:round/>
                <a:headEnd/>
                <a:tailEnd/>
              </a:ln>
            </p:spPr>
            <p:txBody>
              <a:bodyPr/>
              <a:lstStyle/>
              <a:p>
                <a:endParaRPr lang="en-US">
                  <a:solidFill>
                    <a:srgbClr val="000000"/>
                  </a:solidFill>
                </a:endParaRPr>
              </a:p>
            </p:txBody>
          </p:sp>
          <p:sp>
            <p:nvSpPr>
              <p:cNvPr id="96" name="Line 59"/>
              <p:cNvSpPr>
                <a:spLocks noChangeShapeType="1"/>
              </p:cNvSpPr>
              <p:nvPr/>
            </p:nvSpPr>
            <p:spPr bwMode="gray">
              <a:xfrm flipV="1">
                <a:off x="6895061" y="3923111"/>
                <a:ext cx="0" cy="486325"/>
              </a:xfrm>
              <a:prstGeom prst="line">
                <a:avLst/>
              </a:prstGeom>
              <a:noFill/>
              <a:ln w="19050">
                <a:solidFill>
                  <a:schemeClr val="tx1"/>
                </a:solidFill>
                <a:round/>
                <a:headEnd/>
                <a:tailEnd/>
              </a:ln>
            </p:spPr>
            <p:txBody>
              <a:bodyPr/>
              <a:lstStyle/>
              <a:p>
                <a:endParaRPr lang="en-US">
                  <a:solidFill>
                    <a:srgbClr val="000000"/>
                  </a:solidFill>
                </a:endParaRPr>
              </a:p>
            </p:txBody>
          </p:sp>
          <p:sp>
            <p:nvSpPr>
              <p:cNvPr id="97" name="Line 60"/>
              <p:cNvSpPr>
                <a:spLocks noChangeShapeType="1"/>
              </p:cNvSpPr>
              <p:nvPr/>
            </p:nvSpPr>
            <p:spPr bwMode="gray">
              <a:xfrm flipV="1">
                <a:off x="6895061" y="4966780"/>
                <a:ext cx="0" cy="558867"/>
              </a:xfrm>
              <a:prstGeom prst="line">
                <a:avLst/>
              </a:prstGeom>
              <a:noFill/>
              <a:ln w="19050">
                <a:solidFill>
                  <a:schemeClr val="tx1"/>
                </a:solidFill>
                <a:round/>
                <a:headEnd/>
                <a:tailEnd/>
              </a:ln>
            </p:spPr>
            <p:txBody>
              <a:bodyPr/>
              <a:lstStyle/>
              <a:p>
                <a:endParaRPr lang="en-US">
                  <a:solidFill>
                    <a:srgbClr val="000000"/>
                  </a:solidFill>
                </a:endParaRPr>
              </a:p>
            </p:txBody>
          </p:sp>
        </p:grpSp>
        <p:grpSp>
          <p:nvGrpSpPr>
            <p:cNvPr id="80" name="Group 79"/>
            <p:cNvGrpSpPr/>
            <p:nvPr/>
          </p:nvGrpSpPr>
          <p:grpSpPr bwMode="gray">
            <a:xfrm>
              <a:off x="6678871" y="2569164"/>
              <a:ext cx="546580" cy="186035"/>
              <a:chOff x="2101033" y="3250724"/>
              <a:chExt cx="546580" cy="186035"/>
            </a:xfrm>
          </p:grpSpPr>
          <p:sp>
            <p:nvSpPr>
              <p:cNvPr id="82" name="Rectangle 15"/>
              <p:cNvSpPr>
                <a:spLocks noChangeArrowheads="1"/>
              </p:cNvSpPr>
              <p:nvPr/>
            </p:nvSpPr>
            <p:spPr bwMode="gray">
              <a:xfrm>
                <a:off x="2101033" y="3250724"/>
                <a:ext cx="546580" cy="186035"/>
              </a:xfrm>
              <a:prstGeom prst="rect">
                <a:avLst/>
              </a:prstGeom>
              <a:solidFill>
                <a:schemeClr val="folHlink"/>
              </a:solidFill>
              <a:ln w="19050">
                <a:solidFill>
                  <a:schemeClr val="tx1"/>
                </a:solidFill>
                <a:miter lim="800000"/>
                <a:headEnd/>
                <a:tailEnd/>
              </a:ln>
            </p:spPr>
            <p:txBody>
              <a:bodyPr wrap="none" anchor="ctr"/>
              <a:lstStyle/>
              <a:p>
                <a:endParaRPr lang="en-US">
                  <a:solidFill>
                    <a:srgbClr val="000000"/>
                  </a:solidFill>
                </a:endParaRPr>
              </a:p>
            </p:txBody>
          </p:sp>
          <p:sp>
            <p:nvSpPr>
              <p:cNvPr id="83" name="Text Box 56"/>
              <p:cNvSpPr txBox="1">
                <a:spLocks noChangeArrowheads="1"/>
              </p:cNvSpPr>
              <p:nvPr/>
            </p:nvSpPr>
            <p:spPr bwMode="gray">
              <a:xfrm>
                <a:off x="2234771" y="3250724"/>
                <a:ext cx="302363" cy="153091"/>
              </a:xfrm>
              <a:prstGeom prst="rect">
                <a:avLst/>
              </a:prstGeom>
              <a:noFill/>
              <a:ln w="19050">
                <a:noFill/>
                <a:miter lim="800000"/>
                <a:headEnd/>
                <a:tailEnd/>
              </a:ln>
            </p:spPr>
            <p:txBody>
              <a:bodyPr lIns="0" tIns="0" rIns="0" bIns="0">
                <a:spAutoFit/>
              </a:bodyPr>
              <a:lstStyle/>
              <a:p>
                <a:pPr>
                  <a:spcBef>
                    <a:spcPct val="50000"/>
                  </a:spcBef>
                </a:pPr>
                <a:r>
                  <a:rPr lang="en-US" sz="1000" dirty="0">
                    <a:solidFill>
                      <a:srgbClr val="000000"/>
                    </a:solidFill>
                    <a:latin typeface="Tahoma" pitchFamily="34" charset="0"/>
                  </a:rPr>
                  <a:t>Bus</a:t>
                </a:r>
              </a:p>
            </p:txBody>
          </p:sp>
        </p:grpSp>
        <p:sp>
          <p:nvSpPr>
            <p:cNvPr id="81" name="Isosceles Triangle 80"/>
            <p:cNvSpPr/>
            <p:nvPr/>
          </p:nvSpPr>
          <p:spPr bwMode="gray">
            <a:xfrm>
              <a:off x="7015939" y="2822526"/>
              <a:ext cx="192856" cy="166255"/>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smtClean="0"/>
              <a:t>Loading Area Designs</a:t>
            </a:r>
          </a:p>
        </p:txBody>
      </p:sp>
      <p:sp>
        <p:nvSpPr>
          <p:cNvPr id="46083" name="Rectangle 3"/>
          <p:cNvSpPr>
            <a:spLocks noGrp="1" noChangeArrowheads="1"/>
          </p:cNvSpPr>
          <p:nvPr>
            <p:ph idx="1"/>
          </p:nvPr>
        </p:nvSpPr>
        <p:spPr/>
        <p:txBody>
          <a:bodyPr/>
          <a:lstStyle/>
          <a:p>
            <a:r>
              <a:rPr lang="en-US" altLang="en-US" dirty="0" smtClean="0"/>
              <a:t>Linear</a:t>
            </a:r>
          </a:p>
          <a:p>
            <a:pPr lvl="1"/>
            <a:r>
              <a:rPr lang="en-US" altLang="en-US" dirty="0" smtClean="0"/>
              <a:t>Typical curb-side stop</a:t>
            </a:r>
          </a:p>
          <a:p>
            <a:pPr lvl="1"/>
            <a:r>
              <a:rPr lang="en-US" altLang="en-US" dirty="0" smtClean="0"/>
              <a:t>First bus to arrive stops at first loading area</a:t>
            </a:r>
          </a:p>
          <a:p>
            <a:pPr lvl="1"/>
            <a:r>
              <a:rPr lang="en-US" altLang="en-US" dirty="0" smtClean="0"/>
              <a:t>Buses may be blocked by buses in front </a:t>
            </a:r>
          </a:p>
          <a:p>
            <a:r>
              <a:rPr lang="en-US" altLang="en-US" dirty="0" smtClean="0"/>
              <a:t>Non-linear</a:t>
            </a:r>
          </a:p>
          <a:p>
            <a:pPr lvl="1"/>
            <a:r>
              <a:rPr lang="en-US" altLang="en-US" dirty="0" smtClean="0"/>
              <a:t>Buses have assigned stops</a:t>
            </a:r>
          </a:p>
          <a:p>
            <a:pPr lvl="1"/>
            <a:r>
              <a:rPr lang="en-US" altLang="en-US" dirty="0" smtClean="0"/>
              <a:t>Buses move independently</a:t>
            </a:r>
          </a:p>
          <a:p>
            <a:pPr lvl="1"/>
            <a:r>
              <a:rPr lang="en-US" altLang="en-US" dirty="0" smtClean="0"/>
              <a:t>More efficient usage</a:t>
            </a:r>
          </a:p>
        </p:txBody>
      </p:sp>
      <p:grpSp>
        <p:nvGrpSpPr>
          <p:cNvPr id="2" name="Group 1"/>
          <p:cNvGrpSpPr/>
          <p:nvPr/>
        </p:nvGrpSpPr>
        <p:grpSpPr>
          <a:xfrm>
            <a:off x="4456909" y="2116617"/>
            <a:ext cx="4335518" cy="346841"/>
            <a:chOff x="4493172" y="2680142"/>
            <a:chExt cx="4335518" cy="346841"/>
          </a:xfrm>
        </p:grpSpPr>
        <p:sp>
          <p:nvSpPr>
            <p:cNvPr id="4" name="Rectangle 3"/>
            <p:cNvSpPr/>
            <p:nvPr/>
          </p:nvSpPr>
          <p:spPr>
            <a:xfrm>
              <a:off x="7362481" y="2853562"/>
              <a:ext cx="740979" cy="173421"/>
            </a:xfrm>
            <a:prstGeom prst="rect">
              <a:avLst/>
            </a:prstGeom>
            <a:solidFill>
              <a:schemeClr val="bg1">
                <a:lumMod val="75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sp>
          <p:nvSpPr>
            <p:cNvPr id="5" name="Rectangle 4"/>
            <p:cNvSpPr/>
            <p:nvPr/>
          </p:nvSpPr>
          <p:spPr>
            <a:xfrm>
              <a:off x="6348233" y="2848307"/>
              <a:ext cx="740979" cy="173421"/>
            </a:xfrm>
            <a:prstGeom prst="rect">
              <a:avLst/>
            </a:prstGeom>
            <a:solidFill>
              <a:schemeClr val="bg1">
                <a:lumMod val="75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sp>
          <p:nvSpPr>
            <p:cNvPr id="6" name="Rectangle 5"/>
            <p:cNvSpPr/>
            <p:nvPr/>
          </p:nvSpPr>
          <p:spPr>
            <a:xfrm>
              <a:off x="5323475" y="2832542"/>
              <a:ext cx="740979" cy="173421"/>
            </a:xfrm>
            <a:prstGeom prst="rect">
              <a:avLst/>
            </a:prstGeom>
            <a:solidFill>
              <a:schemeClr val="bg1">
                <a:lumMod val="75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cxnSp>
          <p:nvCxnSpPr>
            <p:cNvPr id="11" name="Straight Arrow Connector 10"/>
            <p:cNvCxnSpPr>
              <a:endCxn id="6" idx="1"/>
            </p:cNvCxnSpPr>
            <p:nvPr/>
          </p:nvCxnSpPr>
          <p:spPr>
            <a:xfrm>
              <a:off x="4493172" y="2680142"/>
              <a:ext cx="830303" cy="239111"/>
            </a:xfrm>
            <a:prstGeom prst="straightConnector1">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3"/>
              <a:endCxn id="5" idx="1"/>
            </p:cNvCxnSpPr>
            <p:nvPr/>
          </p:nvCxnSpPr>
          <p:spPr>
            <a:xfrm>
              <a:off x="6064454" y="2919253"/>
              <a:ext cx="283779" cy="15765"/>
            </a:xfrm>
            <a:prstGeom prst="straightConnector1">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5" idx="3"/>
              <a:endCxn id="4" idx="1"/>
            </p:cNvCxnSpPr>
            <p:nvPr/>
          </p:nvCxnSpPr>
          <p:spPr>
            <a:xfrm>
              <a:off x="7089212" y="2935018"/>
              <a:ext cx="273269" cy="5255"/>
            </a:xfrm>
            <a:prstGeom prst="straightConnector1">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4" idx="3"/>
            </p:cNvCxnSpPr>
            <p:nvPr/>
          </p:nvCxnSpPr>
          <p:spPr>
            <a:xfrm flipV="1">
              <a:off x="8103460" y="2711673"/>
              <a:ext cx="725230" cy="228600"/>
            </a:xfrm>
            <a:prstGeom prst="straightConnector1">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5828510" y="4585077"/>
            <a:ext cx="2963917" cy="914400"/>
            <a:chOff x="5700919" y="4818993"/>
            <a:chExt cx="2963917" cy="914400"/>
          </a:xfrm>
        </p:grpSpPr>
        <p:sp>
          <p:nvSpPr>
            <p:cNvPr id="7" name="Rectangle 6"/>
            <p:cNvSpPr/>
            <p:nvPr/>
          </p:nvSpPr>
          <p:spPr>
            <a:xfrm>
              <a:off x="6972671" y="4818993"/>
              <a:ext cx="740979" cy="173421"/>
            </a:xfrm>
            <a:prstGeom prst="rect">
              <a:avLst/>
            </a:prstGeom>
            <a:solidFill>
              <a:schemeClr val="bg1">
                <a:lumMod val="75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sp>
          <p:nvSpPr>
            <p:cNvPr id="8" name="Rectangle 7"/>
            <p:cNvSpPr/>
            <p:nvPr/>
          </p:nvSpPr>
          <p:spPr>
            <a:xfrm>
              <a:off x="6972671" y="5181600"/>
              <a:ext cx="740979" cy="173421"/>
            </a:xfrm>
            <a:prstGeom prst="rect">
              <a:avLst/>
            </a:prstGeom>
            <a:solidFill>
              <a:schemeClr val="bg1">
                <a:lumMod val="75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sp>
          <p:nvSpPr>
            <p:cNvPr id="9" name="Rectangle 8"/>
            <p:cNvSpPr/>
            <p:nvPr/>
          </p:nvSpPr>
          <p:spPr>
            <a:xfrm>
              <a:off x="6972671" y="5559972"/>
              <a:ext cx="740979" cy="173421"/>
            </a:xfrm>
            <a:prstGeom prst="rect">
              <a:avLst/>
            </a:prstGeom>
            <a:solidFill>
              <a:schemeClr val="bg1">
                <a:lumMod val="75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cxnSp>
          <p:nvCxnSpPr>
            <p:cNvPr id="26" name="Straight Arrow Connector 25"/>
            <p:cNvCxnSpPr>
              <a:endCxn id="7" idx="1"/>
            </p:cNvCxnSpPr>
            <p:nvPr/>
          </p:nvCxnSpPr>
          <p:spPr>
            <a:xfrm flipV="1">
              <a:off x="5716684" y="4905704"/>
              <a:ext cx="1255987" cy="44668"/>
            </a:xfrm>
            <a:prstGeom prst="straightConnector1">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3"/>
            </p:cNvCxnSpPr>
            <p:nvPr/>
          </p:nvCxnSpPr>
          <p:spPr>
            <a:xfrm>
              <a:off x="7713650" y="4905704"/>
              <a:ext cx="951186" cy="13137"/>
            </a:xfrm>
            <a:prstGeom prst="straightConnector1">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33" name="Curved Connector 32"/>
            <p:cNvCxnSpPr>
              <a:endCxn id="8" idx="1"/>
            </p:cNvCxnSpPr>
            <p:nvPr/>
          </p:nvCxnSpPr>
          <p:spPr>
            <a:xfrm>
              <a:off x="5700919" y="4934607"/>
              <a:ext cx="1271752" cy="333704"/>
            </a:xfrm>
            <a:prstGeom prst="curvedConnector3">
              <a:avLst>
                <a:gd name="adj1" fmla="val 55136"/>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35" name="Curved Connector 34"/>
            <p:cNvCxnSpPr>
              <a:endCxn id="9" idx="1"/>
            </p:cNvCxnSpPr>
            <p:nvPr/>
          </p:nvCxnSpPr>
          <p:spPr>
            <a:xfrm>
              <a:off x="5714995" y="4947557"/>
              <a:ext cx="1257676" cy="699126"/>
            </a:xfrm>
            <a:prstGeom prst="curvedConnector3">
              <a:avLst>
                <a:gd name="adj1" fmla="val 50000"/>
              </a:avLst>
            </a:prstGeom>
            <a:ln w="38100">
              <a:solidFill>
                <a:srgbClr val="00B05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38" name="Curved Connector 37"/>
            <p:cNvCxnSpPr>
              <a:stCxn id="8" idx="3"/>
            </p:cNvCxnSpPr>
            <p:nvPr/>
          </p:nvCxnSpPr>
          <p:spPr>
            <a:xfrm flipV="1">
              <a:off x="7713650" y="4914900"/>
              <a:ext cx="826188" cy="353411"/>
            </a:xfrm>
            <a:prstGeom prst="curvedConnector3">
              <a:avLst>
                <a:gd name="adj1" fmla="val 40118"/>
              </a:avLst>
            </a:prstGeom>
            <a:ln w="38100">
              <a:solidFill>
                <a:srgbClr val="00B05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Curved Connector 40"/>
            <p:cNvCxnSpPr>
              <a:stCxn id="9" idx="3"/>
            </p:cNvCxnSpPr>
            <p:nvPr/>
          </p:nvCxnSpPr>
          <p:spPr>
            <a:xfrm flipV="1">
              <a:off x="7713650" y="4898571"/>
              <a:ext cx="809860" cy="748112"/>
            </a:xfrm>
            <a:prstGeom prst="curvedConnector3">
              <a:avLst>
                <a:gd name="adj1" fmla="val 50000"/>
              </a:avLst>
            </a:prstGeom>
            <a:ln w="38100">
              <a:solidFill>
                <a:srgbClr val="00B05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 Stop Design Options</a:t>
            </a:r>
            <a:endParaRPr lang="en-US" dirty="0"/>
          </a:p>
        </p:txBody>
      </p:sp>
      <p:pic>
        <p:nvPicPr>
          <p:cNvPr id="1945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236" y="1731866"/>
            <a:ext cx="7549495" cy="424363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title"/>
          </p:nvPr>
        </p:nvSpPr>
        <p:spPr>
          <a:noFill/>
        </p:spPr>
        <p:txBody>
          <a:bodyPr/>
          <a:lstStyle/>
          <a:p>
            <a:r>
              <a:rPr lang="en-US" altLang="en-US" dirty="0" smtClean="0"/>
              <a:t>Loading Areas, Stops, and Facilities</a:t>
            </a:r>
          </a:p>
        </p:txBody>
      </p:sp>
      <p:grpSp>
        <p:nvGrpSpPr>
          <p:cNvPr id="2" name="Group 8"/>
          <p:cNvGrpSpPr>
            <a:grpSpLocks/>
          </p:cNvGrpSpPr>
          <p:nvPr/>
        </p:nvGrpSpPr>
        <p:grpSpPr bwMode="gray">
          <a:xfrm>
            <a:off x="329610" y="2057400"/>
            <a:ext cx="8484781" cy="3156541"/>
            <a:chOff x="576" y="768"/>
            <a:chExt cx="4128" cy="1536"/>
          </a:xfrm>
        </p:grpSpPr>
        <p:sp>
          <p:nvSpPr>
            <p:cNvPr id="9220" name="Rectangle 9"/>
            <p:cNvSpPr>
              <a:spLocks noChangeArrowheads="1"/>
            </p:cNvSpPr>
            <p:nvPr/>
          </p:nvSpPr>
          <p:spPr bwMode="gray">
            <a:xfrm>
              <a:off x="576" y="768"/>
              <a:ext cx="4128" cy="1536"/>
            </a:xfrm>
            <a:prstGeom prst="rect">
              <a:avLst/>
            </a:prstGeom>
            <a:solidFill>
              <a:schemeClr val="bg1"/>
            </a:solidFill>
            <a:ln w="28575">
              <a:noFill/>
              <a:miter lim="800000"/>
              <a:headEnd/>
              <a:tailEnd/>
            </a:ln>
          </p:spPr>
          <p:txBody>
            <a:bodyPr wrap="none" anchor="ctr"/>
            <a:lstStyle/>
            <a:p>
              <a:endParaRPr lang="en-US" sz="2000">
                <a:solidFill>
                  <a:srgbClr val="000000"/>
                </a:solidFill>
                <a:latin typeface="+mn-lt"/>
              </a:endParaRPr>
            </a:p>
          </p:txBody>
        </p:sp>
        <p:sp>
          <p:nvSpPr>
            <p:cNvPr id="9221" name="Line 10"/>
            <p:cNvSpPr>
              <a:spLocks noChangeShapeType="1"/>
            </p:cNvSpPr>
            <p:nvPr/>
          </p:nvSpPr>
          <p:spPr bwMode="gray">
            <a:xfrm>
              <a:off x="720" y="1008"/>
              <a:ext cx="96"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22" name="Line 11"/>
            <p:cNvSpPr>
              <a:spLocks noChangeShapeType="1"/>
            </p:cNvSpPr>
            <p:nvPr/>
          </p:nvSpPr>
          <p:spPr bwMode="gray">
            <a:xfrm flipV="1">
              <a:off x="1104" y="1413"/>
              <a:ext cx="657"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23" name="Line 12"/>
            <p:cNvSpPr>
              <a:spLocks noChangeShapeType="1"/>
            </p:cNvSpPr>
            <p:nvPr/>
          </p:nvSpPr>
          <p:spPr bwMode="gray">
            <a:xfrm rot="5400000">
              <a:off x="1764" y="1295"/>
              <a:ext cx="117" cy="117"/>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24" name="Rectangle 13"/>
            <p:cNvSpPr>
              <a:spLocks noChangeArrowheads="1"/>
            </p:cNvSpPr>
            <p:nvPr/>
          </p:nvSpPr>
          <p:spPr bwMode="gray">
            <a:xfrm>
              <a:off x="1152" y="1298"/>
              <a:ext cx="282" cy="96"/>
            </a:xfrm>
            <a:prstGeom prst="rect">
              <a:avLst/>
            </a:prstGeom>
            <a:solidFill>
              <a:schemeClr val="folHlink"/>
            </a:solidFill>
            <a:ln w="9525">
              <a:solidFill>
                <a:schemeClr val="tx1"/>
              </a:solidFill>
              <a:miter lim="800000"/>
              <a:headEnd/>
              <a:tailEnd/>
            </a:ln>
          </p:spPr>
          <p:txBody>
            <a:bodyPr wrap="none" anchor="ctr"/>
            <a:lstStyle/>
            <a:p>
              <a:endParaRPr lang="en-US" sz="2000">
                <a:solidFill>
                  <a:srgbClr val="000000"/>
                </a:solidFill>
                <a:latin typeface="+mn-lt"/>
              </a:endParaRPr>
            </a:p>
          </p:txBody>
        </p:sp>
        <p:sp>
          <p:nvSpPr>
            <p:cNvPr id="9225" name="Line 14"/>
            <p:cNvSpPr>
              <a:spLocks noChangeShapeType="1"/>
            </p:cNvSpPr>
            <p:nvPr/>
          </p:nvSpPr>
          <p:spPr bwMode="gray">
            <a:xfrm>
              <a:off x="720" y="1317"/>
              <a:ext cx="96"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26" name="Rectangle 15"/>
            <p:cNvSpPr>
              <a:spLocks noChangeArrowheads="1"/>
            </p:cNvSpPr>
            <p:nvPr/>
          </p:nvSpPr>
          <p:spPr bwMode="gray">
            <a:xfrm>
              <a:off x="1467" y="1298"/>
              <a:ext cx="282" cy="96"/>
            </a:xfrm>
            <a:prstGeom prst="rect">
              <a:avLst/>
            </a:prstGeom>
            <a:solidFill>
              <a:schemeClr val="folHlink"/>
            </a:solidFill>
            <a:ln w="9525">
              <a:solidFill>
                <a:schemeClr val="tx1"/>
              </a:solidFill>
              <a:miter lim="800000"/>
              <a:headEnd/>
              <a:tailEnd/>
            </a:ln>
          </p:spPr>
          <p:txBody>
            <a:bodyPr wrap="none" anchor="ctr"/>
            <a:lstStyle/>
            <a:p>
              <a:endParaRPr lang="en-US" sz="2000">
                <a:solidFill>
                  <a:srgbClr val="000000"/>
                </a:solidFill>
                <a:latin typeface="+mn-lt"/>
              </a:endParaRPr>
            </a:p>
          </p:txBody>
        </p:sp>
        <p:sp>
          <p:nvSpPr>
            <p:cNvPr id="9227" name="Line 16"/>
            <p:cNvSpPr>
              <a:spLocks noChangeShapeType="1"/>
            </p:cNvSpPr>
            <p:nvPr/>
          </p:nvSpPr>
          <p:spPr bwMode="gray">
            <a:xfrm flipV="1">
              <a:off x="816" y="864"/>
              <a:ext cx="0" cy="144"/>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28" name="Line 17"/>
            <p:cNvSpPr>
              <a:spLocks noChangeShapeType="1"/>
            </p:cNvSpPr>
            <p:nvPr/>
          </p:nvSpPr>
          <p:spPr bwMode="gray">
            <a:xfrm flipV="1">
              <a:off x="816" y="1317"/>
              <a:ext cx="0" cy="267"/>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29" name="Line 18"/>
            <p:cNvSpPr>
              <a:spLocks noChangeShapeType="1"/>
            </p:cNvSpPr>
            <p:nvPr/>
          </p:nvSpPr>
          <p:spPr bwMode="gray">
            <a:xfrm>
              <a:off x="720" y="1152"/>
              <a:ext cx="96" cy="0"/>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sp>
          <p:nvSpPr>
            <p:cNvPr id="9230" name="Line 19"/>
            <p:cNvSpPr>
              <a:spLocks noChangeShapeType="1"/>
            </p:cNvSpPr>
            <p:nvPr/>
          </p:nvSpPr>
          <p:spPr bwMode="gray">
            <a:xfrm>
              <a:off x="1104" y="1008"/>
              <a:ext cx="2160"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31" name="Line 20"/>
            <p:cNvSpPr>
              <a:spLocks noChangeShapeType="1"/>
            </p:cNvSpPr>
            <p:nvPr/>
          </p:nvSpPr>
          <p:spPr bwMode="gray">
            <a:xfrm flipV="1">
              <a:off x="1104" y="864"/>
              <a:ext cx="0" cy="144"/>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32" name="Line 21"/>
            <p:cNvSpPr>
              <a:spLocks noChangeShapeType="1"/>
            </p:cNvSpPr>
            <p:nvPr/>
          </p:nvSpPr>
          <p:spPr bwMode="gray">
            <a:xfrm flipV="1">
              <a:off x="960" y="864"/>
              <a:ext cx="0" cy="144"/>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sp>
          <p:nvSpPr>
            <p:cNvPr id="9233" name="Line 22"/>
            <p:cNvSpPr>
              <a:spLocks noChangeShapeType="1"/>
            </p:cNvSpPr>
            <p:nvPr/>
          </p:nvSpPr>
          <p:spPr bwMode="gray">
            <a:xfrm>
              <a:off x="1880" y="1296"/>
              <a:ext cx="1384"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34" name="Line 23"/>
            <p:cNvSpPr>
              <a:spLocks noChangeShapeType="1"/>
            </p:cNvSpPr>
            <p:nvPr/>
          </p:nvSpPr>
          <p:spPr bwMode="gray">
            <a:xfrm>
              <a:off x="1104" y="1152"/>
              <a:ext cx="2160" cy="0"/>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sp>
          <p:nvSpPr>
            <p:cNvPr id="9235" name="Line 24"/>
            <p:cNvSpPr>
              <a:spLocks noChangeShapeType="1"/>
            </p:cNvSpPr>
            <p:nvPr/>
          </p:nvSpPr>
          <p:spPr bwMode="gray">
            <a:xfrm flipV="1">
              <a:off x="1104" y="1413"/>
              <a:ext cx="0" cy="171"/>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36" name="Line 25"/>
            <p:cNvSpPr>
              <a:spLocks noChangeShapeType="1"/>
            </p:cNvSpPr>
            <p:nvPr/>
          </p:nvSpPr>
          <p:spPr bwMode="gray">
            <a:xfrm flipV="1">
              <a:off x="960" y="1296"/>
              <a:ext cx="0" cy="288"/>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sp>
          <p:nvSpPr>
            <p:cNvPr id="9237" name="Line 26"/>
            <p:cNvSpPr>
              <a:spLocks noChangeShapeType="1"/>
            </p:cNvSpPr>
            <p:nvPr/>
          </p:nvSpPr>
          <p:spPr bwMode="gray">
            <a:xfrm flipV="1">
              <a:off x="3264" y="864"/>
              <a:ext cx="0" cy="144"/>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38" name="Line 27"/>
            <p:cNvSpPr>
              <a:spLocks noChangeShapeType="1"/>
            </p:cNvSpPr>
            <p:nvPr/>
          </p:nvSpPr>
          <p:spPr bwMode="gray">
            <a:xfrm flipV="1">
              <a:off x="3264" y="1296"/>
              <a:ext cx="0" cy="267"/>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39" name="Line 28"/>
            <p:cNvSpPr>
              <a:spLocks noChangeShapeType="1"/>
            </p:cNvSpPr>
            <p:nvPr/>
          </p:nvSpPr>
          <p:spPr bwMode="gray">
            <a:xfrm flipV="1">
              <a:off x="3408" y="864"/>
              <a:ext cx="0" cy="144"/>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sp>
          <p:nvSpPr>
            <p:cNvPr id="9240" name="Line 29"/>
            <p:cNvSpPr>
              <a:spLocks noChangeShapeType="1"/>
            </p:cNvSpPr>
            <p:nvPr/>
          </p:nvSpPr>
          <p:spPr bwMode="gray">
            <a:xfrm flipV="1">
              <a:off x="3408" y="1296"/>
              <a:ext cx="0" cy="288"/>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sp>
          <p:nvSpPr>
            <p:cNvPr id="9241" name="Line 30"/>
            <p:cNvSpPr>
              <a:spLocks noChangeShapeType="1"/>
            </p:cNvSpPr>
            <p:nvPr/>
          </p:nvSpPr>
          <p:spPr bwMode="gray">
            <a:xfrm>
              <a:off x="3564" y="1009"/>
              <a:ext cx="998"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42" name="Line 31"/>
            <p:cNvSpPr>
              <a:spLocks noChangeShapeType="1"/>
            </p:cNvSpPr>
            <p:nvPr/>
          </p:nvSpPr>
          <p:spPr bwMode="gray">
            <a:xfrm>
              <a:off x="4341" y="1296"/>
              <a:ext cx="219"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43" name="Line 32"/>
            <p:cNvSpPr>
              <a:spLocks noChangeShapeType="1"/>
            </p:cNvSpPr>
            <p:nvPr/>
          </p:nvSpPr>
          <p:spPr bwMode="gray">
            <a:xfrm>
              <a:off x="3564" y="1152"/>
              <a:ext cx="996" cy="0"/>
            </a:xfrm>
            <a:prstGeom prst="line">
              <a:avLst/>
            </a:prstGeom>
            <a:noFill/>
            <a:ln w="9525">
              <a:solidFill>
                <a:schemeClr val="tx1"/>
              </a:solidFill>
              <a:prstDash val="dash"/>
              <a:round/>
              <a:headEnd/>
              <a:tailEnd/>
            </a:ln>
          </p:spPr>
          <p:txBody>
            <a:bodyPr/>
            <a:lstStyle/>
            <a:p>
              <a:endParaRPr lang="en-US" sz="2000">
                <a:solidFill>
                  <a:srgbClr val="000000"/>
                </a:solidFill>
                <a:latin typeface="+mn-lt"/>
              </a:endParaRPr>
            </a:p>
          </p:txBody>
        </p:sp>
        <p:grpSp>
          <p:nvGrpSpPr>
            <p:cNvPr id="3" name="Group 33"/>
            <p:cNvGrpSpPr>
              <a:grpSpLocks/>
            </p:cNvGrpSpPr>
            <p:nvPr/>
          </p:nvGrpSpPr>
          <p:grpSpPr bwMode="gray">
            <a:xfrm>
              <a:off x="1488" y="1442"/>
              <a:ext cx="240" cy="246"/>
              <a:chOff x="1296" y="1440"/>
              <a:chExt cx="240" cy="246"/>
            </a:xfrm>
          </p:grpSpPr>
          <p:sp>
            <p:nvSpPr>
              <p:cNvPr id="9278" name="Text Box 34"/>
              <p:cNvSpPr txBox="1">
                <a:spLocks noChangeArrowheads="1"/>
              </p:cNvSpPr>
              <p:nvPr/>
            </p:nvSpPr>
            <p:spPr bwMode="gray">
              <a:xfrm>
                <a:off x="1380" y="1536"/>
                <a:ext cx="90" cy="150"/>
              </a:xfrm>
              <a:prstGeom prst="rect">
                <a:avLst/>
              </a:prstGeom>
              <a:noFill/>
              <a:ln w="9525">
                <a:noFill/>
                <a:miter lim="800000"/>
                <a:headEnd/>
                <a:tailEnd/>
              </a:ln>
            </p:spPr>
            <p:txBody>
              <a:bodyPr lIns="0" tIns="0" rIns="0" bIns="0">
                <a:spAutoFit/>
              </a:bodyPr>
              <a:lstStyle/>
              <a:p>
                <a:pPr>
                  <a:spcBef>
                    <a:spcPct val="50000"/>
                  </a:spcBef>
                </a:pPr>
                <a:r>
                  <a:rPr lang="en-US" sz="2000">
                    <a:solidFill>
                      <a:srgbClr val="000000"/>
                    </a:solidFill>
                    <a:latin typeface="+mn-lt"/>
                  </a:rPr>
                  <a:t>L</a:t>
                </a:r>
              </a:p>
            </p:txBody>
          </p:sp>
          <p:sp>
            <p:nvSpPr>
              <p:cNvPr id="9279" name="AutoShape 35"/>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sz="2000">
                  <a:solidFill>
                    <a:srgbClr val="000000"/>
                  </a:solidFill>
                  <a:latin typeface="+mn-lt"/>
                </a:endParaRPr>
              </a:p>
            </p:txBody>
          </p:sp>
        </p:grpSp>
        <p:grpSp>
          <p:nvGrpSpPr>
            <p:cNvPr id="4" name="Group 36"/>
            <p:cNvGrpSpPr>
              <a:grpSpLocks/>
            </p:cNvGrpSpPr>
            <p:nvPr/>
          </p:nvGrpSpPr>
          <p:grpSpPr bwMode="gray">
            <a:xfrm>
              <a:off x="1176" y="1442"/>
              <a:ext cx="240" cy="246"/>
              <a:chOff x="1296" y="1440"/>
              <a:chExt cx="240" cy="246"/>
            </a:xfrm>
          </p:grpSpPr>
          <p:sp>
            <p:nvSpPr>
              <p:cNvPr id="9276" name="Text Box 37"/>
              <p:cNvSpPr txBox="1">
                <a:spLocks noChangeArrowheads="1"/>
              </p:cNvSpPr>
              <p:nvPr/>
            </p:nvSpPr>
            <p:spPr bwMode="gray">
              <a:xfrm>
                <a:off x="1381" y="1536"/>
                <a:ext cx="89" cy="150"/>
              </a:xfrm>
              <a:prstGeom prst="rect">
                <a:avLst/>
              </a:prstGeom>
              <a:noFill/>
              <a:ln w="9525">
                <a:noFill/>
                <a:miter lim="800000"/>
                <a:headEnd/>
                <a:tailEnd/>
              </a:ln>
            </p:spPr>
            <p:txBody>
              <a:bodyPr lIns="0" tIns="0" rIns="0" bIns="0">
                <a:spAutoFit/>
              </a:bodyPr>
              <a:lstStyle/>
              <a:p>
                <a:pPr>
                  <a:spcBef>
                    <a:spcPct val="50000"/>
                  </a:spcBef>
                </a:pPr>
                <a:r>
                  <a:rPr lang="en-US" sz="2000">
                    <a:solidFill>
                      <a:srgbClr val="000000"/>
                    </a:solidFill>
                    <a:latin typeface="+mn-lt"/>
                  </a:rPr>
                  <a:t>L</a:t>
                </a:r>
              </a:p>
            </p:txBody>
          </p:sp>
          <p:sp>
            <p:nvSpPr>
              <p:cNvPr id="9277" name="AutoShape 38"/>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sz="2000">
                  <a:solidFill>
                    <a:srgbClr val="000000"/>
                  </a:solidFill>
                  <a:latin typeface="+mn-lt"/>
                </a:endParaRPr>
              </a:p>
            </p:txBody>
          </p:sp>
        </p:grpSp>
        <p:sp>
          <p:nvSpPr>
            <p:cNvPr id="9246" name="Text Box 39"/>
            <p:cNvSpPr txBox="1">
              <a:spLocks noChangeArrowheads="1"/>
            </p:cNvSpPr>
            <p:nvPr/>
          </p:nvSpPr>
          <p:spPr bwMode="gray">
            <a:xfrm>
              <a:off x="1440" y="1776"/>
              <a:ext cx="90" cy="150"/>
            </a:xfrm>
            <a:prstGeom prst="rect">
              <a:avLst/>
            </a:prstGeom>
            <a:noFill/>
            <a:ln w="9525">
              <a:noFill/>
              <a:miter lim="800000"/>
              <a:headEnd/>
              <a:tailEnd/>
            </a:ln>
          </p:spPr>
          <p:txBody>
            <a:bodyPr lIns="0" tIns="0" rIns="0" bIns="0">
              <a:spAutoFit/>
            </a:bodyPr>
            <a:lstStyle/>
            <a:p>
              <a:pPr>
                <a:spcBef>
                  <a:spcPct val="50000"/>
                </a:spcBef>
              </a:pPr>
              <a:r>
                <a:rPr lang="en-US" sz="2000" dirty="0">
                  <a:solidFill>
                    <a:srgbClr val="000000"/>
                  </a:solidFill>
                  <a:latin typeface="+mn-lt"/>
                </a:rPr>
                <a:t>S</a:t>
              </a:r>
            </a:p>
          </p:txBody>
        </p:sp>
        <p:sp>
          <p:nvSpPr>
            <p:cNvPr id="9247" name="AutoShape 40"/>
            <p:cNvSpPr>
              <a:spLocks/>
            </p:cNvSpPr>
            <p:nvPr/>
          </p:nvSpPr>
          <p:spPr bwMode="gray">
            <a:xfrm rot="-5400000">
              <a:off x="1416" y="1466"/>
              <a:ext cx="96" cy="528"/>
            </a:xfrm>
            <a:prstGeom prst="leftBrace">
              <a:avLst>
                <a:gd name="adj1" fmla="val 45833"/>
                <a:gd name="adj2" fmla="val 50000"/>
              </a:avLst>
            </a:prstGeom>
            <a:noFill/>
            <a:ln w="9525">
              <a:solidFill>
                <a:schemeClr val="tx1"/>
              </a:solidFill>
              <a:round/>
              <a:headEnd/>
              <a:tailEnd/>
            </a:ln>
          </p:spPr>
          <p:txBody>
            <a:bodyPr wrap="none" anchor="ctr"/>
            <a:lstStyle/>
            <a:p>
              <a:endParaRPr lang="en-US" sz="2000">
                <a:solidFill>
                  <a:srgbClr val="000000"/>
                </a:solidFill>
                <a:latin typeface="+mn-lt"/>
              </a:endParaRPr>
            </a:p>
          </p:txBody>
        </p:sp>
        <p:sp>
          <p:nvSpPr>
            <p:cNvPr id="9248" name="Line 41"/>
            <p:cNvSpPr>
              <a:spLocks noChangeShapeType="1"/>
            </p:cNvSpPr>
            <p:nvPr/>
          </p:nvSpPr>
          <p:spPr bwMode="gray">
            <a:xfrm>
              <a:off x="672" y="2016"/>
              <a:ext cx="1968" cy="0"/>
            </a:xfrm>
            <a:prstGeom prst="line">
              <a:avLst/>
            </a:prstGeom>
            <a:noFill/>
            <a:ln w="6350">
              <a:solidFill>
                <a:schemeClr val="tx1"/>
              </a:solidFill>
              <a:round/>
              <a:headEnd type="triangle" w="med" len="med"/>
              <a:tailEnd/>
            </a:ln>
          </p:spPr>
          <p:txBody>
            <a:bodyPr/>
            <a:lstStyle/>
            <a:p>
              <a:endParaRPr lang="en-US" sz="2000">
                <a:solidFill>
                  <a:srgbClr val="000000"/>
                </a:solidFill>
                <a:latin typeface="+mn-lt"/>
              </a:endParaRPr>
            </a:p>
          </p:txBody>
        </p:sp>
        <p:sp>
          <p:nvSpPr>
            <p:cNvPr id="9249" name="Line 42"/>
            <p:cNvSpPr>
              <a:spLocks noChangeShapeType="1"/>
            </p:cNvSpPr>
            <p:nvPr/>
          </p:nvSpPr>
          <p:spPr bwMode="gray">
            <a:xfrm>
              <a:off x="2832" y="2016"/>
              <a:ext cx="1776" cy="0"/>
            </a:xfrm>
            <a:prstGeom prst="line">
              <a:avLst/>
            </a:prstGeom>
            <a:noFill/>
            <a:ln w="6350">
              <a:solidFill>
                <a:schemeClr val="tx1"/>
              </a:solidFill>
              <a:round/>
              <a:headEnd/>
              <a:tailEnd type="triangle" w="med" len="med"/>
            </a:ln>
          </p:spPr>
          <p:txBody>
            <a:bodyPr/>
            <a:lstStyle/>
            <a:p>
              <a:endParaRPr lang="en-US" sz="2000">
                <a:solidFill>
                  <a:srgbClr val="000000"/>
                </a:solidFill>
                <a:latin typeface="+mn-lt"/>
              </a:endParaRPr>
            </a:p>
          </p:txBody>
        </p:sp>
        <p:sp>
          <p:nvSpPr>
            <p:cNvPr id="9250" name="Text Box 43"/>
            <p:cNvSpPr txBox="1">
              <a:spLocks noChangeArrowheads="1"/>
            </p:cNvSpPr>
            <p:nvPr/>
          </p:nvSpPr>
          <p:spPr bwMode="gray">
            <a:xfrm>
              <a:off x="2688" y="1920"/>
              <a:ext cx="90" cy="150"/>
            </a:xfrm>
            <a:prstGeom prst="rect">
              <a:avLst/>
            </a:prstGeom>
            <a:noFill/>
            <a:ln w="9525">
              <a:noFill/>
              <a:miter lim="800000"/>
              <a:headEnd/>
              <a:tailEnd/>
            </a:ln>
          </p:spPr>
          <p:txBody>
            <a:bodyPr lIns="0" tIns="0" rIns="0" bIns="0">
              <a:spAutoFit/>
            </a:bodyPr>
            <a:lstStyle/>
            <a:p>
              <a:pPr>
                <a:spcBef>
                  <a:spcPct val="50000"/>
                </a:spcBef>
              </a:pPr>
              <a:r>
                <a:rPr lang="en-US" sz="2000">
                  <a:solidFill>
                    <a:srgbClr val="000000"/>
                  </a:solidFill>
                  <a:latin typeface="+mn-lt"/>
                </a:rPr>
                <a:t>F</a:t>
              </a:r>
            </a:p>
          </p:txBody>
        </p:sp>
        <p:sp>
          <p:nvSpPr>
            <p:cNvPr id="9251" name="Text Box 44"/>
            <p:cNvSpPr txBox="1">
              <a:spLocks noChangeArrowheads="1"/>
            </p:cNvSpPr>
            <p:nvPr/>
          </p:nvSpPr>
          <p:spPr bwMode="gray">
            <a:xfrm>
              <a:off x="624" y="2112"/>
              <a:ext cx="3936" cy="150"/>
            </a:xfrm>
            <a:prstGeom prst="rect">
              <a:avLst/>
            </a:prstGeom>
            <a:noFill/>
            <a:ln w="9525">
              <a:noFill/>
              <a:miter lim="800000"/>
              <a:headEnd/>
              <a:tailEnd/>
            </a:ln>
          </p:spPr>
          <p:txBody>
            <a:bodyPr lIns="0" tIns="0" rIns="0" bIns="0">
              <a:spAutoFit/>
            </a:bodyPr>
            <a:lstStyle/>
            <a:p>
              <a:pPr>
                <a:spcBef>
                  <a:spcPct val="50000"/>
                </a:spcBef>
              </a:pPr>
              <a:r>
                <a:rPr lang="en-US" sz="2000" dirty="0">
                  <a:solidFill>
                    <a:srgbClr val="000000"/>
                  </a:solidFill>
                  <a:latin typeface="+mn-lt"/>
                </a:rPr>
                <a:t>L = loading area, S = bus stop, F = bus facility</a:t>
              </a:r>
            </a:p>
          </p:txBody>
        </p:sp>
        <p:grpSp>
          <p:nvGrpSpPr>
            <p:cNvPr id="5" name="Group 45"/>
            <p:cNvGrpSpPr>
              <a:grpSpLocks/>
            </p:cNvGrpSpPr>
            <p:nvPr/>
          </p:nvGrpSpPr>
          <p:grpSpPr bwMode="gray">
            <a:xfrm>
              <a:off x="936" y="1083"/>
              <a:ext cx="54" cy="150"/>
              <a:chOff x="1680" y="1056"/>
              <a:chExt cx="54" cy="150"/>
            </a:xfrm>
          </p:grpSpPr>
          <p:sp>
            <p:nvSpPr>
              <p:cNvPr id="9272" name="Rectangle 46"/>
              <p:cNvSpPr>
                <a:spLocks noChangeArrowheads="1"/>
              </p:cNvSpPr>
              <p:nvPr/>
            </p:nvSpPr>
            <p:spPr bwMode="gray">
              <a:xfrm>
                <a:off x="1680" y="1056"/>
                <a:ext cx="54" cy="150"/>
              </a:xfrm>
              <a:prstGeom prst="rect">
                <a:avLst/>
              </a:prstGeom>
              <a:solidFill>
                <a:srgbClr val="000000"/>
              </a:solidFill>
              <a:ln w="9525">
                <a:solidFill>
                  <a:schemeClr val="tx1"/>
                </a:solidFill>
                <a:miter lim="800000"/>
                <a:headEnd/>
                <a:tailEnd/>
              </a:ln>
            </p:spPr>
            <p:txBody>
              <a:bodyPr wrap="none" anchor="ctr"/>
              <a:lstStyle/>
              <a:p>
                <a:endParaRPr lang="en-US" sz="2000">
                  <a:solidFill>
                    <a:srgbClr val="000000"/>
                  </a:solidFill>
                  <a:latin typeface="+mn-lt"/>
                </a:endParaRPr>
              </a:p>
            </p:txBody>
          </p:sp>
          <p:sp>
            <p:nvSpPr>
              <p:cNvPr id="9273" name="Oval 47"/>
              <p:cNvSpPr>
                <a:spLocks noChangeArrowheads="1"/>
              </p:cNvSpPr>
              <p:nvPr/>
            </p:nvSpPr>
            <p:spPr bwMode="gray">
              <a:xfrm>
                <a:off x="1680" y="1056"/>
                <a:ext cx="48" cy="48"/>
              </a:xfrm>
              <a:prstGeom prst="ellipse">
                <a:avLst/>
              </a:prstGeom>
              <a:solidFill>
                <a:srgbClr val="FF0000"/>
              </a:solidFill>
              <a:ln w="9525">
                <a:solidFill>
                  <a:schemeClr val="tx1"/>
                </a:solidFill>
                <a:round/>
                <a:headEnd/>
                <a:tailEnd/>
              </a:ln>
            </p:spPr>
            <p:txBody>
              <a:bodyPr wrap="none" anchor="ctr"/>
              <a:lstStyle/>
              <a:p>
                <a:endParaRPr lang="en-US" sz="2000">
                  <a:solidFill>
                    <a:srgbClr val="000000"/>
                  </a:solidFill>
                  <a:latin typeface="+mn-lt"/>
                </a:endParaRPr>
              </a:p>
            </p:txBody>
          </p:sp>
          <p:sp>
            <p:nvSpPr>
              <p:cNvPr id="9274" name="Oval 48"/>
              <p:cNvSpPr>
                <a:spLocks noChangeArrowheads="1"/>
              </p:cNvSpPr>
              <p:nvPr/>
            </p:nvSpPr>
            <p:spPr bwMode="gray">
              <a:xfrm>
                <a:off x="1680" y="1104"/>
                <a:ext cx="48" cy="48"/>
              </a:xfrm>
              <a:prstGeom prst="ellipse">
                <a:avLst/>
              </a:prstGeom>
              <a:solidFill>
                <a:srgbClr val="FFCC00"/>
              </a:solidFill>
              <a:ln w="9525">
                <a:solidFill>
                  <a:schemeClr val="tx1"/>
                </a:solidFill>
                <a:round/>
                <a:headEnd/>
                <a:tailEnd/>
              </a:ln>
            </p:spPr>
            <p:txBody>
              <a:bodyPr wrap="none" anchor="ctr"/>
              <a:lstStyle/>
              <a:p>
                <a:endParaRPr lang="en-US" sz="2000">
                  <a:solidFill>
                    <a:srgbClr val="000000"/>
                  </a:solidFill>
                  <a:latin typeface="+mn-lt"/>
                </a:endParaRPr>
              </a:p>
            </p:txBody>
          </p:sp>
          <p:sp>
            <p:nvSpPr>
              <p:cNvPr id="9275" name="Oval 49"/>
              <p:cNvSpPr>
                <a:spLocks noChangeArrowheads="1"/>
              </p:cNvSpPr>
              <p:nvPr/>
            </p:nvSpPr>
            <p:spPr bwMode="gray">
              <a:xfrm>
                <a:off x="1680" y="1152"/>
                <a:ext cx="48" cy="48"/>
              </a:xfrm>
              <a:prstGeom prst="ellipse">
                <a:avLst/>
              </a:prstGeom>
              <a:solidFill>
                <a:srgbClr val="00FF00"/>
              </a:solidFill>
              <a:ln w="9525">
                <a:solidFill>
                  <a:schemeClr val="tx1"/>
                </a:solidFill>
                <a:round/>
                <a:headEnd/>
                <a:tailEnd/>
              </a:ln>
            </p:spPr>
            <p:txBody>
              <a:bodyPr wrap="none" anchor="ctr"/>
              <a:lstStyle/>
              <a:p>
                <a:endParaRPr lang="en-US" sz="2000">
                  <a:solidFill>
                    <a:srgbClr val="000000"/>
                  </a:solidFill>
                  <a:latin typeface="+mn-lt"/>
                </a:endParaRPr>
              </a:p>
            </p:txBody>
          </p:sp>
        </p:grpSp>
        <p:grpSp>
          <p:nvGrpSpPr>
            <p:cNvPr id="6" name="Group 50"/>
            <p:cNvGrpSpPr>
              <a:grpSpLocks/>
            </p:cNvGrpSpPr>
            <p:nvPr/>
          </p:nvGrpSpPr>
          <p:grpSpPr bwMode="gray">
            <a:xfrm>
              <a:off x="3378" y="1077"/>
              <a:ext cx="54" cy="150"/>
              <a:chOff x="1680" y="1056"/>
              <a:chExt cx="54" cy="150"/>
            </a:xfrm>
          </p:grpSpPr>
          <p:sp>
            <p:nvSpPr>
              <p:cNvPr id="9268" name="Rectangle 51"/>
              <p:cNvSpPr>
                <a:spLocks noChangeArrowheads="1"/>
              </p:cNvSpPr>
              <p:nvPr/>
            </p:nvSpPr>
            <p:spPr bwMode="gray">
              <a:xfrm>
                <a:off x="1680" y="1056"/>
                <a:ext cx="54" cy="150"/>
              </a:xfrm>
              <a:prstGeom prst="rect">
                <a:avLst/>
              </a:prstGeom>
              <a:solidFill>
                <a:srgbClr val="000000"/>
              </a:solidFill>
              <a:ln w="9525">
                <a:solidFill>
                  <a:schemeClr val="tx1"/>
                </a:solidFill>
                <a:miter lim="800000"/>
                <a:headEnd/>
                <a:tailEnd/>
              </a:ln>
            </p:spPr>
            <p:txBody>
              <a:bodyPr wrap="none" anchor="ctr"/>
              <a:lstStyle/>
              <a:p>
                <a:endParaRPr lang="en-US" sz="2000">
                  <a:solidFill>
                    <a:srgbClr val="000000"/>
                  </a:solidFill>
                  <a:latin typeface="+mn-lt"/>
                </a:endParaRPr>
              </a:p>
            </p:txBody>
          </p:sp>
          <p:sp>
            <p:nvSpPr>
              <p:cNvPr id="9269" name="Oval 52"/>
              <p:cNvSpPr>
                <a:spLocks noChangeArrowheads="1"/>
              </p:cNvSpPr>
              <p:nvPr/>
            </p:nvSpPr>
            <p:spPr bwMode="gray">
              <a:xfrm>
                <a:off x="1680" y="1056"/>
                <a:ext cx="48" cy="48"/>
              </a:xfrm>
              <a:prstGeom prst="ellipse">
                <a:avLst/>
              </a:prstGeom>
              <a:solidFill>
                <a:srgbClr val="FF0000"/>
              </a:solidFill>
              <a:ln w="9525">
                <a:solidFill>
                  <a:schemeClr val="tx1"/>
                </a:solidFill>
                <a:round/>
                <a:headEnd/>
                <a:tailEnd/>
              </a:ln>
            </p:spPr>
            <p:txBody>
              <a:bodyPr wrap="none" anchor="ctr"/>
              <a:lstStyle/>
              <a:p>
                <a:endParaRPr lang="en-US" sz="2000">
                  <a:solidFill>
                    <a:srgbClr val="000000"/>
                  </a:solidFill>
                  <a:latin typeface="+mn-lt"/>
                </a:endParaRPr>
              </a:p>
            </p:txBody>
          </p:sp>
          <p:sp>
            <p:nvSpPr>
              <p:cNvPr id="9270" name="Oval 53"/>
              <p:cNvSpPr>
                <a:spLocks noChangeArrowheads="1"/>
              </p:cNvSpPr>
              <p:nvPr/>
            </p:nvSpPr>
            <p:spPr bwMode="gray">
              <a:xfrm>
                <a:off x="1680" y="1104"/>
                <a:ext cx="48" cy="48"/>
              </a:xfrm>
              <a:prstGeom prst="ellipse">
                <a:avLst/>
              </a:prstGeom>
              <a:solidFill>
                <a:srgbClr val="FFCC00"/>
              </a:solidFill>
              <a:ln w="9525">
                <a:solidFill>
                  <a:schemeClr val="tx1"/>
                </a:solidFill>
                <a:round/>
                <a:headEnd/>
                <a:tailEnd/>
              </a:ln>
            </p:spPr>
            <p:txBody>
              <a:bodyPr wrap="none" anchor="ctr"/>
              <a:lstStyle/>
              <a:p>
                <a:endParaRPr lang="en-US" sz="2000">
                  <a:solidFill>
                    <a:srgbClr val="000000"/>
                  </a:solidFill>
                  <a:latin typeface="+mn-lt"/>
                </a:endParaRPr>
              </a:p>
            </p:txBody>
          </p:sp>
          <p:sp>
            <p:nvSpPr>
              <p:cNvPr id="9271" name="Oval 54"/>
              <p:cNvSpPr>
                <a:spLocks noChangeArrowheads="1"/>
              </p:cNvSpPr>
              <p:nvPr/>
            </p:nvSpPr>
            <p:spPr bwMode="gray">
              <a:xfrm>
                <a:off x="1680" y="1152"/>
                <a:ext cx="48" cy="48"/>
              </a:xfrm>
              <a:prstGeom prst="ellipse">
                <a:avLst/>
              </a:prstGeom>
              <a:solidFill>
                <a:srgbClr val="00FF00"/>
              </a:solidFill>
              <a:ln w="9525">
                <a:solidFill>
                  <a:schemeClr val="tx1"/>
                </a:solidFill>
                <a:round/>
                <a:headEnd/>
                <a:tailEnd/>
              </a:ln>
            </p:spPr>
            <p:txBody>
              <a:bodyPr wrap="none" anchor="ctr"/>
              <a:lstStyle/>
              <a:p>
                <a:endParaRPr lang="en-US" sz="2000">
                  <a:solidFill>
                    <a:srgbClr val="000000"/>
                  </a:solidFill>
                  <a:latin typeface="+mn-lt"/>
                </a:endParaRPr>
              </a:p>
            </p:txBody>
          </p:sp>
        </p:grpSp>
        <p:sp>
          <p:nvSpPr>
            <p:cNvPr id="9254" name="Text Box 55"/>
            <p:cNvSpPr txBox="1">
              <a:spLocks noChangeArrowheads="1"/>
            </p:cNvSpPr>
            <p:nvPr/>
          </p:nvSpPr>
          <p:spPr bwMode="gray">
            <a:xfrm>
              <a:off x="1236" y="1298"/>
              <a:ext cx="156" cy="82"/>
            </a:xfrm>
            <a:prstGeom prst="rect">
              <a:avLst/>
            </a:prstGeom>
            <a:noFill/>
            <a:ln w="9525">
              <a:noFill/>
              <a:miter lim="800000"/>
              <a:headEnd/>
              <a:tailEnd/>
            </a:ln>
          </p:spPr>
          <p:txBody>
            <a:bodyPr lIns="0" tIns="0" rIns="0" bIns="0">
              <a:spAutoFit/>
            </a:bodyPr>
            <a:lstStyle/>
            <a:p>
              <a:pPr>
                <a:spcBef>
                  <a:spcPct val="50000"/>
                </a:spcBef>
              </a:pPr>
              <a:r>
                <a:rPr lang="en-US" sz="1100" dirty="0">
                  <a:solidFill>
                    <a:srgbClr val="000000"/>
                  </a:solidFill>
                  <a:latin typeface="+mn-lt"/>
                </a:rPr>
                <a:t>Bus</a:t>
              </a:r>
            </a:p>
          </p:txBody>
        </p:sp>
        <p:sp>
          <p:nvSpPr>
            <p:cNvPr id="9255" name="Text Box 56"/>
            <p:cNvSpPr txBox="1">
              <a:spLocks noChangeArrowheads="1"/>
            </p:cNvSpPr>
            <p:nvPr/>
          </p:nvSpPr>
          <p:spPr bwMode="gray">
            <a:xfrm>
              <a:off x="1536" y="1298"/>
              <a:ext cx="156" cy="82"/>
            </a:xfrm>
            <a:prstGeom prst="rect">
              <a:avLst/>
            </a:prstGeom>
            <a:noFill/>
            <a:ln w="9525">
              <a:noFill/>
              <a:miter lim="800000"/>
              <a:headEnd/>
              <a:tailEnd/>
            </a:ln>
          </p:spPr>
          <p:txBody>
            <a:bodyPr lIns="0" tIns="0" rIns="0" bIns="0">
              <a:spAutoFit/>
            </a:bodyPr>
            <a:lstStyle/>
            <a:p>
              <a:pPr>
                <a:spcBef>
                  <a:spcPct val="50000"/>
                </a:spcBef>
              </a:pPr>
              <a:r>
                <a:rPr lang="en-US" sz="1100">
                  <a:solidFill>
                    <a:srgbClr val="000000"/>
                  </a:solidFill>
                  <a:latin typeface="+mn-lt"/>
                </a:rPr>
                <a:t>Bus</a:t>
              </a:r>
            </a:p>
          </p:txBody>
        </p:sp>
        <p:sp>
          <p:nvSpPr>
            <p:cNvPr id="9256" name="Line 57"/>
            <p:cNvSpPr>
              <a:spLocks noChangeShapeType="1"/>
            </p:cNvSpPr>
            <p:nvPr/>
          </p:nvSpPr>
          <p:spPr bwMode="gray">
            <a:xfrm flipV="1">
              <a:off x="3564" y="1414"/>
              <a:ext cx="657" cy="0"/>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57" name="Line 58"/>
            <p:cNvSpPr>
              <a:spLocks noChangeShapeType="1"/>
            </p:cNvSpPr>
            <p:nvPr/>
          </p:nvSpPr>
          <p:spPr bwMode="gray">
            <a:xfrm rot="5400000">
              <a:off x="4224" y="1296"/>
              <a:ext cx="117" cy="117"/>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58" name="Line 59"/>
            <p:cNvSpPr>
              <a:spLocks noChangeShapeType="1"/>
            </p:cNvSpPr>
            <p:nvPr/>
          </p:nvSpPr>
          <p:spPr bwMode="gray">
            <a:xfrm flipV="1">
              <a:off x="3564" y="865"/>
              <a:ext cx="0" cy="144"/>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sp>
          <p:nvSpPr>
            <p:cNvPr id="9259" name="Line 60"/>
            <p:cNvSpPr>
              <a:spLocks noChangeShapeType="1"/>
            </p:cNvSpPr>
            <p:nvPr/>
          </p:nvSpPr>
          <p:spPr bwMode="gray">
            <a:xfrm flipV="1">
              <a:off x="3564" y="1414"/>
              <a:ext cx="0" cy="171"/>
            </a:xfrm>
            <a:prstGeom prst="line">
              <a:avLst/>
            </a:prstGeom>
            <a:noFill/>
            <a:ln w="9525">
              <a:solidFill>
                <a:schemeClr val="tx1"/>
              </a:solidFill>
              <a:round/>
              <a:headEnd/>
              <a:tailEnd/>
            </a:ln>
          </p:spPr>
          <p:txBody>
            <a:bodyPr/>
            <a:lstStyle/>
            <a:p>
              <a:endParaRPr lang="en-US" sz="2000">
                <a:solidFill>
                  <a:srgbClr val="000000"/>
                </a:solidFill>
                <a:latin typeface="+mn-lt"/>
              </a:endParaRPr>
            </a:p>
          </p:txBody>
        </p:sp>
        <p:grpSp>
          <p:nvGrpSpPr>
            <p:cNvPr id="7" name="Group 61"/>
            <p:cNvGrpSpPr>
              <a:grpSpLocks/>
            </p:cNvGrpSpPr>
            <p:nvPr/>
          </p:nvGrpSpPr>
          <p:grpSpPr bwMode="gray">
            <a:xfrm>
              <a:off x="3948" y="1443"/>
              <a:ext cx="240" cy="246"/>
              <a:chOff x="1296" y="1440"/>
              <a:chExt cx="240" cy="246"/>
            </a:xfrm>
          </p:grpSpPr>
          <p:sp>
            <p:nvSpPr>
              <p:cNvPr id="9266" name="Text Box 62"/>
              <p:cNvSpPr txBox="1">
                <a:spLocks noChangeArrowheads="1"/>
              </p:cNvSpPr>
              <p:nvPr/>
            </p:nvSpPr>
            <p:spPr bwMode="gray">
              <a:xfrm>
                <a:off x="1380" y="1536"/>
                <a:ext cx="90" cy="150"/>
              </a:xfrm>
              <a:prstGeom prst="rect">
                <a:avLst/>
              </a:prstGeom>
              <a:noFill/>
              <a:ln w="9525">
                <a:noFill/>
                <a:miter lim="800000"/>
                <a:headEnd/>
                <a:tailEnd/>
              </a:ln>
            </p:spPr>
            <p:txBody>
              <a:bodyPr lIns="0" tIns="0" rIns="0" bIns="0">
                <a:spAutoFit/>
              </a:bodyPr>
              <a:lstStyle/>
              <a:p>
                <a:pPr>
                  <a:spcBef>
                    <a:spcPct val="50000"/>
                  </a:spcBef>
                </a:pPr>
                <a:r>
                  <a:rPr lang="en-US" sz="2000">
                    <a:solidFill>
                      <a:srgbClr val="000000"/>
                    </a:solidFill>
                    <a:latin typeface="+mn-lt"/>
                  </a:rPr>
                  <a:t>L</a:t>
                </a:r>
              </a:p>
            </p:txBody>
          </p:sp>
          <p:sp>
            <p:nvSpPr>
              <p:cNvPr id="9267" name="AutoShape 63"/>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sz="2000">
                  <a:solidFill>
                    <a:srgbClr val="000000"/>
                  </a:solidFill>
                  <a:latin typeface="+mn-lt"/>
                </a:endParaRPr>
              </a:p>
            </p:txBody>
          </p:sp>
        </p:grpSp>
        <p:grpSp>
          <p:nvGrpSpPr>
            <p:cNvPr id="8" name="Group 64"/>
            <p:cNvGrpSpPr>
              <a:grpSpLocks/>
            </p:cNvGrpSpPr>
            <p:nvPr/>
          </p:nvGrpSpPr>
          <p:grpSpPr bwMode="gray">
            <a:xfrm>
              <a:off x="3636" y="1443"/>
              <a:ext cx="240" cy="246"/>
              <a:chOff x="1296" y="1440"/>
              <a:chExt cx="240" cy="246"/>
            </a:xfrm>
          </p:grpSpPr>
          <p:sp>
            <p:nvSpPr>
              <p:cNvPr id="9264" name="Text Box 65"/>
              <p:cNvSpPr txBox="1">
                <a:spLocks noChangeArrowheads="1"/>
              </p:cNvSpPr>
              <p:nvPr/>
            </p:nvSpPr>
            <p:spPr bwMode="gray">
              <a:xfrm>
                <a:off x="1380" y="1536"/>
                <a:ext cx="90" cy="150"/>
              </a:xfrm>
              <a:prstGeom prst="rect">
                <a:avLst/>
              </a:prstGeom>
              <a:noFill/>
              <a:ln w="9525">
                <a:noFill/>
                <a:miter lim="800000"/>
                <a:headEnd/>
                <a:tailEnd/>
              </a:ln>
            </p:spPr>
            <p:txBody>
              <a:bodyPr lIns="0" tIns="0" rIns="0" bIns="0">
                <a:spAutoFit/>
              </a:bodyPr>
              <a:lstStyle/>
              <a:p>
                <a:pPr>
                  <a:spcBef>
                    <a:spcPct val="50000"/>
                  </a:spcBef>
                </a:pPr>
                <a:r>
                  <a:rPr lang="en-US" sz="2000">
                    <a:solidFill>
                      <a:srgbClr val="000000"/>
                    </a:solidFill>
                    <a:latin typeface="+mn-lt"/>
                  </a:rPr>
                  <a:t>L</a:t>
                </a:r>
              </a:p>
            </p:txBody>
          </p:sp>
          <p:sp>
            <p:nvSpPr>
              <p:cNvPr id="9265" name="AutoShape 66"/>
              <p:cNvSpPr>
                <a:spLocks/>
              </p:cNvSpPr>
              <p:nvPr/>
            </p:nvSpPr>
            <p:spPr bwMode="gray">
              <a:xfrm rot="-5400000">
                <a:off x="1368" y="1368"/>
                <a:ext cx="96" cy="240"/>
              </a:xfrm>
              <a:prstGeom prst="leftBrace">
                <a:avLst>
                  <a:gd name="adj1" fmla="val 20833"/>
                  <a:gd name="adj2" fmla="val 50000"/>
                </a:avLst>
              </a:prstGeom>
              <a:noFill/>
              <a:ln w="9525">
                <a:solidFill>
                  <a:schemeClr val="tx1"/>
                </a:solidFill>
                <a:round/>
                <a:headEnd/>
                <a:tailEnd/>
              </a:ln>
            </p:spPr>
            <p:txBody>
              <a:bodyPr wrap="none" anchor="ctr"/>
              <a:lstStyle/>
              <a:p>
                <a:endParaRPr lang="en-US" sz="2000">
                  <a:solidFill>
                    <a:srgbClr val="000000"/>
                  </a:solidFill>
                  <a:latin typeface="+mn-lt"/>
                </a:endParaRPr>
              </a:p>
            </p:txBody>
          </p:sp>
        </p:grpSp>
        <p:sp>
          <p:nvSpPr>
            <p:cNvPr id="9262" name="Text Box 67"/>
            <p:cNvSpPr txBox="1">
              <a:spLocks noChangeArrowheads="1"/>
            </p:cNvSpPr>
            <p:nvPr/>
          </p:nvSpPr>
          <p:spPr bwMode="gray">
            <a:xfrm>
              <a:off x="3900" y="1777"/>
              <a:ext cx="90" cy="150"/>
            </a:xfrm>
            <a:prstGeom prst="rect">
              <a:avLst/>
            </a:prstGeom>
            <a:noFill/>
            <a:ln w="9525">
              <a:noFill/>
              <a:miter lim="800000"/>
              <a:headEnd/>
              <a:tailEnd/>
            </a:ln>
          </p:spPr>
          <p:txBody>
            <a:bodyPr lIns="0" tIns="0" rIns="0" bIns="0">
              <a:spAutoFit/>
            </a:bodyPr>
            <a:lstStyle/>
            <a:p>
              <a:pPr>
                <a:spcBef>
                  <a:spcPct val="50000"/>
                </a:spcBef>
              </a:pPr>
              <a:r>
                <a:rPr lang="en-US" sz="2000">
                  <a:solidFill>
                    <a:srgbClr val="000000"/>
                  </a:solidFill>
                  <a:latin typeface="+mn-lt"/>
                </a:rPr>
                <a:t>S</a:t>
              </a:r>
            </a:p>
          </p:txBody>
        </p:sp>
        <p:sp>
          <p:nvSpPr>
            <p:cNvPr id="9263" name="AutoShape 68"/>
            <p:cNvSpPr>
              <a:spLocks/>
            </p:cNvSpPr>
            <p:nvPr/>
          </p:nvSpPr>
          <p:spPr bwMode="gray">
            <a:xfrm rot="-5400000">
              <a:off x="3876" y="1467"/>
              <a:ext cx="96" cy="528"/>
            </a:xfrm>
            <a:prstGeom prst="leftBrace">
              <a:avLst>
                <a:gd name="adj1" fmla="val 45833"/>
                <a:gd name="adj2" fmla="val 50000"/>
              </a:avLst>
            </a:prstGeom>
            <a:noFill/>
            <a:ln w="9525">
              <a:solidFill>
                <a:schemeClr val="tx1"/>
              </a:solidFill>
              <a:round/>
              <a:headEnd/>
              <a:tailEnd/>
            </a:ln>
          </p:spPr>
          <p:txBody>
            <a:bodyPr wrap="none" anchor="ctr"/>
            <a:lstStyle/>
            <a:p>
              <a:endParaRPr lang="en-US" sz="2000">
                <a:solidFill>
                  <a:srgbClr val="000000"/>
                </a:solidFill>
                <a:latin typeface="+mn-lt"/>
              </a:endParaRPr>
            </a:p>
          </p:txBody>
        </p:sp>
      </p:gr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Bus Stops and Loading Areas</a:t>
            </a:r>
            <a:endParaRPr lang="en-US" dirty="0"/>
          </a:p>
        </p:txBody>
      </p:sp>
      <p:sp>
        <p:nvSpPr>
          <p:cNvPr id="3" name="Content Placeholder 2"/>
          <p:cNvSpPr>
            <a:spLocks noGrp="1"/>
          </p:cNvSpPr>
          <p:nvPr>
            <p:ph idx="1"/>
          </p:nvPr>
        </p:nvSpPr>
        <p:spPr/>
        <p:txBody>
          <a:bodyPr/>
          <a:lstStyle/>
          <a:p>
            <a:r>
              <a:rPr lang="en-US" dirty="0" smtClean="0"/>
              <a:t>Bus stops may contain multiple loading areas</a:t>
            </a:r>
          </a:p>
          <a:p>
            <a:r>
              <a:rPr lang="en-US" altLang="en-US" dirty="0" smtClean="0"/>
              <a:t>Linear designs are not 100% efficient</a:t>
            </a:r>
          </a:p>
          <a:p>
            <a:pPr lvl="1"/>
            <a:r>
              <a:rPr lang="en-US" altLang="en-US" dirty="0" smtClean="0"/>
              <a:t>Loss of efficiency is                                        measured by the                                                  number of </a:t>
            </a:r>
            <a:r>
              <a:rPr lang="en-US" altLang="en-US" b="1" dirty="0" smtClean="0"/>
              <a:t>effective                                             </a:t>
            </a:r>
            <a:r>
              <a:rPr lang="en-US" altLang="en-US" dirty="0" smtClean="0"/>
              <a:t> loading areas</a:t>
            </a:r>
          </a:p>
          <a:p>
            <a:r>
              <a:rPr lang="en-US" altLang="en-US" dirty="0" smtClean="0"/>
              <a:t>Non-linear designs are                                         100% efficient</a:t>
            </a:r>
          </a:p>
        </p:txBody>
      </p:sp>
      <p:pic>
        <p:nvPicPr>
          <p:cNvPr id="51202" name="Picture 2" descr="http://www.chicago-l.org/stations/images/Ohare/cumberland0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4481" y="3031067"/>
            <a:ext cx="4322457" cy="3285062"/>
          </a:xfrm>
          <a:prstGeom prst="rect">
            <a:avLst/>
          </a:prstGeom>
          <a:noFill/>
        </p:spPr>
      </p:pic>
      <p:sp>
        <p:nvSpPr>
          <p:cNvPr id="5" name="Text Box 5"/>
          <p:cNvSpPr txBox="1">
            <a:spLocks noChangeArrowheads="1"/>
          </p:cNvSpPr>
          <p:nvPr/>
        </p:nvSpPr>
        <p:spPr bwMode="auto">
          <a:xfrm>
            <a:off x="4588788" y="6321666"/>
            <a:ext cx="3276600"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solidFill>
                  <a:srgbClr val="000000"/>
                </a:solidFill>
                <a:latin typeface="+mn-lt"/>
              </a:rPr>
              <a:t>Chicago, IL</a:t>
            </a:r>
            <a:endParaRPr lang="en-US" sz="1400" dirty="0">
              <a:solidFill>
                <a:srgbClr val="000000"/>
              </a:solidFill>
              <a:latin typeface="+mn-lt"/>
            </a:endParaRP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p:txBody>
          <a:bodyPr/>
          <a:lstStyle/>
          <a:p>
            <a:r>
              <a:rPr lang="en-US" altLang="en-US" smtClean="0"/>
              <a:t>Linear Loading Area Efficiency</a:t>
            </a:r>
          </a:p>
        </p:txBody>
      </p:sp>
      <p:sp>
        <p:nvSpPr>
          <p:cNvPr id="50179" name="Rectangle 4"/>
          <p:cNvSpPr>
            <a:spLocks noGrp="1" noChangeArrowheads="1"/>
          </p:cNvSpPr>
          <p:nvPr>
            <p:ph idx="1"/>
          </p:nvPr>
        </p:nvSpPr>
        <p:spPr/>
        <p:txBody>
          <a:bodyPr/>
          <a:lstStyle/>
          <a:p>
            <a:r>
              <a:rPr lang="en-US" altLang="en-US" sz="2400" dirty="0" smtClean="0"/>
              <a:t>Fourth and fifth loading areas add little additional capacity</a:t>
            </a:r>
          </a:p>
          <a:p>
            <a:r>
              <a:rPr lang="en-US" altLang="en-US" sz="2400" dirty="0" smtClean="0"/>
              <a:t>Measures that decrease average dwell times may have a greater capacity benefit than adding loading areas</a:t>
            </a:r>
          </a:p>
        </p:txBody>
      </p:sp>
      <p:pic>
        <p:nvPicPr>
          <p:cNvPr id="5018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r="14610"/>
          <a:stretch>
            <a:fillRect/>
          </a:stretch>
        </p:blipFill>
        <p:spPr bwMode="gray">
          <a:xfrm>
            <a:off x="228600" y="1662210"/>
            <a:ext cx="8382000" cy="2566988"/>
          </a:xfrm>
          <a:prstGeom prst="rect">
            <a:avLst/>
          </a:prstGeom>
          <a:solidFill>
            <a:schemeClr val="bg1"/>
          </a:solidFill>
          <a:ln w="12700">
            <a:noFill/>
            <a:miter lim="800000"/>
            <a:headEnd type="none" w="sm" len="sm"/>
            <a:tailEnd type="none" w="sm" len="sm"/>
          </a:ln>
        </p:spPr>
      </p:pic>
      <p:sp>
        <p:nvSpPr>
          <p:cNvPr id="6" name="TextBox 5"/>
          <p:cNvSpPr txBox="1"/>
          <p:nvPr/>
        </p:nvSpPr>
        <p:spPr>
          <a:xfrm>
            <a:off x="0" y="6581001"/>
            <a:ext cx="64008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TCRP, </a:t>
            </a:r>
            <a:r>
              <a:rPr lang="en-US" sz="1200" i="1" dirty="0" smtClean="0">
                <a:solidFill>
                  <a:srgbClr val="000000"/>
                </a:solidFill>
                <a:latin typeface="Tahoma"/>
              </a:rPr>
              <a:t>Transit Capacity and Quality of Service Manual. 2013.</a:t>
            </a:r>
            <a:endParaRPr lang="en-US" sz="1200" dirty="0">
              <a:solidFill>
                <a:srgbClr val="000000"/>
              </a:solidFill>
              <a:latin typeface="Tahoma"/>
            </a:endParaRP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smtClean="0"/>
              <a:t>Bus Stop Size Constraints</a:t>
            </a:r>
          </a:p>
        </p:txBody>
      </p:sp>
      <p:sp>
        <p:nvSpPr>
          <p:cNvPr id="45059" name="Rectangle 3"/>
          <p:cNvSpPr>
            <a:spLocks noGrp="1" noChangeArrowheads="1"/>
          </p:cNvSpPr>
          <p:nvPr>
            <p:ph idx="1"/>
          </p:nvPr>
        </p:nvSpPr>
        <p:spPr/>
        <p:txBody>
          <a:bodyPr/>
          <a:lstStyle/>
          <a:p>
            <a:r>
              <a:rPr lang="en-US" altLang="en-US" dirty="0" smtClean="0"/>
              <a:t>Block lengths</a:t>
            </a:r>
          </a:p>
          <a:p>
            <a:r>
              <a:rPr lang="en-US" altLang="en-US" dirty="0" smtClean="0"/>
              <a:t>On-street parking and other community needs</a:t>
            </a:r>
          </a:p>
          <a:p>
            <a:r>
              <a:rPr lang="en-US" altLang="en-US" dirty="0" smtClean="0"/>
              <a:t>Passenger walking distance</a:t>
            </a:r>
          </a:p>
          <a:p>
            <a:r>
              <a:rPr lang="en-US" altLang="en-US" dirty="0" smtClean="0"/>
              <a:t>Driveway locations</a:t>
            </a:r>
          </a:p>
          <a:p>
            <a:r>
              <a:rPr lang="en-US" altLang="en-US" dirty="0" smtClean="0"/>
              <a:t>Ability of buses to                                        maneuver around                                            each other at stop</a:t>
            </a:r>
          </a:p>
        </p:txBody>
      </p:sp>
      <p:pic>
        <p:nvPicPr>
          <p:cNvPr id="4" name="Picture 5" descr="D:\Transit Pictures\Portland\Portland 99-4-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2365" y="3823309"/>
            <a:ext cx="4432855" cy="2895546"/>
          </a:xfrm>
          <a:prstGeom prst="rect">
            <a:avLst/>
          </a:prstGeom>
          <a:noFill/>
          <a:ln w="6350">
            <a:noFill/>
            <a:miter lim="800000"/>
            <a:headEnd/>
            <a:tailEnd/>
          </a:ln>
        </p:spPr>
      </p:pic>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Basics of Demand Forecasting</a:t>
            </a:r>
            <a:endParaRPr lang="en-US" dirty="0" smtClean="0"/>
          </a:p>
        </p:txBody>
      </p:sp>
      <p:sp>
        <p:nvSpPr>
          <p:cNvPr id="4" name="Subtitle 3"/>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Why Forecast Demand?</a:t>
            </a:r>
          </a:p>
        </p:txBody>
      </p:sp>
      <p:sp>
        <p:nvSpPr>
          <p:cNvPr id="4099" name="Rectangle 3"/>
          <p:cNvSpPr>
            <a:spLocks noGrp="1" noChangeArrowheads="1"/>
          </p:cNvSpPr>
          <p:nvPr>
            <p:ph idx="1"/>
          </p:nvPr>
        </p:nvSpPr>
        <p:spPr/>
        <p:txBody>
          <a:bodyPr/>
          <a:lstStyle/>
          <a:p>
            <a:r>
              <a:rPr lang="en-US" dirty="0" smtClean="0"/>
              <a:t>Determines ridership and revenue for new projects and major service changes</a:t>
            </a:r>
          </a:p>
          <a:p>
            <a:r>
              <a:rPr lang="en-US" dirty="0" smtClean="0"/>
              <a:t>Helps select appropriate level of service </a:t>
            </a:r>
            <a:br>
              <a:rPr lang="en-US" dirty="0" smtClean="0"/>
            </a:br>
            <a:r>
              <a:rPr lang="en-US" dirty="0" smtClean="0"/>
              <a:t>for a route</a:t>
            </a:r>
          </a:p>
          <a:p>
            <a:r>
              <a:rPr lang="en-US" dirty="0" smtClean="0"/>
              <a:t>Creates basis for ordering needed equipment and facilities</a:t>
            </a:r>
          </a:p>
          <a:p>
            <a:r>
              <a:rPr lang="en-US" dirty="0" smtClean="0"/>
              <a:t>Assists the long-range strategic planning process </a:t>
            </a:r>
          </a:p>
          <a:p>
            <a:r>
              <a:rPr lang="en-US" dirty="0" smtClean="0"/>
              <a:t>Enhances political and community support </a:t>
            </a:r>
            <a:br>
              <a:rPr lang="en-US" dirty="0" smtClean="0"/>
            </a:br>
            <a:r>
              <a:rPr lang="en-US" dirty="0" smtClean="0"/>
              <a:t>for transit investment</a:t>
            </a: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808038"/>
            <a:ext cx="8686800" cy="822325"/>
          </a:xfrm>
        </p:spPr>
        <p:txBody>
          <a:bodyPr/>
          <a:lstStyle/>
          <a:p>
            <a:pPr eaLnBrk="1" hangingPunct="1"/>
            <a:r>
              <a:rPr lang="en-US" smtClean="0"/>
              <a:t>When to Use Demand Forecasting</a:t>
            </a:r>
            <a:endParaRPr lang="en-US" dirty="0" smtClean="0"/>
          </a:p>
        </p:txBody>
      </p:sp>
      <p:sp>
        <p:nvSpPr>
          <p:cNvPr id="4099" name="Rectangle 3"/>
          <p:cNvSpPr>
            <a:spLocks noGrp="1" noChangeArrowheads="1"/>
          </p:cNvSpPr>
          <p:nvPr>
            <p:ph idx="1"/>
          </p:nvPr>
        </p:nvSpPr>
        <p:spPr/>
        <p:txBody>
          <a:bodyPr/>
          <a:lstStyle/>
          <a:p>
            <a:r>
              <a:rPr lang="en-US" smtClean="0"/>
              <a:t>Estimate overall demand for a </a:t>
            </a:r>
            <a:r>
              <a:rPr lang="en-US" b="1" smtClean="0"/>
              <a:t>new</a:t>
            </a:r>
            <a:r>
              <a:rPr lang="en-US" smtClean="0"/>
              <a:t> transit route</a:t>
            </a:r>
          </a:p>
          <a:p>
            <a:r>
              <a:rPr lang="en-US" smtClean="0"/>
              <a:t>Estimate </a:t>
            </a:r>
            <a:r>
              <a:rPr lang="en-US" b="1" smtClean="0"/>
              <a:t>changes </a:t>
            </a:r>
            <a:r>
              <a:rPr lang="en-US" smtClean="0"/>
              <a:t>in demand based on changes in service levels or pricing</a:t>
            </a:r>
            <a:endParaRPr lang="en-US" dirty="0" smtClean="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from the Garage</a:t>
            </a:r>
            <a:endParaRPr lang="en-US" dirty="0"/>
          </a:p>
        </p:txBody>
      </p:sp>
      <p:sp>
        <p:nvSpPr>
          <p:cNvPr id="3" name="Content Placeholder 2"/>
          <p:cNvSpPr>
            <a:spLocks noGrp="1"/>
          </p:cNvSpPr>
          <p:nvPr>
            <p:ph idx="1"/>
          </p:nvPr>
        </p:nvSpPr>
        <p:spPr/>
        <p:txBody>
          <a:bodyPr/>
          <a:lstStyle/>
          <a:p>
            <a:r>
              <a:rPr lang="en-US" b="1" dirty="0" smtClean="0"/>
              <a:t>Deadhead</a:t>
            </a:r>
            <a:r>
              <a:rPr lang="en-US" dirty="0" smtClean="0"/>
              <a:t> is non-revenue travel:</a:t>
            </a:r>
          </a:p>
          <a:p>
            <a:pPr lvl="1"/>
            <a:r>
              <a:rPr lang="en-US" dirty="0" smtClean="0"/>
              <a:t>From the garage to the start of the route</a:t>
            </a:r>
          </a:p>
          <a:p>
            <a:pPr lvl="1"/>
            <a:r>
              <a:rPr lang="en-US" dirty="0" smtClean="0"/>
              <a:t>From the end of the route back to the garage</a:t>
            </a:r>
          </a:p>
          <a:p>
            <a:pPr lvl="1"/>
            <a:r>
              <a:rPr lang="en-US" dirty="0" smtClean="0"/>
              <a:t>From the end of one route to the start of another</a:t>
            </a:r>
          </a:p>
          <a:p>
            <a:endParaRPr lang="en-US" dirty="0" smtClean="0"/>
          </a:p>
          <a:p>
            <a:pPr lvl="1"/>
            <a:endParaRPr lang="en-US" dirty="0"/>
          </a:p>
        </p:txBody>
      </p:sp>
      <p:pic>
        <p:nvPicPr>
          <p:cNvPr id="12185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897644" y="4241993"/>
            <a:ext cx="5092787" cy="226952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Topics</a:t>
            </a:r>
            <a:endParaRPr lang="en-US" dirty="0"/>
          </a:p>
        </p:txBody>
      </p:sp>
      <p:sp>
        <p:nvSpPr>
          <p:cNvPr id="3" name="Content Placeholder 2"/>
          <p:cNvSpPr>
            <a:spLocks noGrp="1"/>
          </p:cNvSpPr>
          <p:nvPr>
            <p:ph idx="1"/>
          </p:nvPr>
        </p:nvSpPr>
        <p:spPr/>
        <p:txBody>
          <a:bodyPr/>
          <a:lstStyle/>
          <a:p>
            <a:r>
              <a:rPr lang="en-US" dirty="0" smtClean="0"/>
              <a:t>Trial implementation</a:t>
            </a:r>
          </a:p>
          <a:p>
            <a:r>
              <a:rPr lang="en-US" dirty="0" smtClean="0"/>
              <a:t>Comparisons</a:t>
            </a:r>
          </a:p>
          <a:p>
            <a:r>
              <a:rPr lang="en-US" dirty="0" err="1" smtClean="0"/>
              <a:t>Elasticities</a:t>
            </a:r>
            <a:endParaRPr lang="en-US" dirty="0" smtClean="0"/>
          </a:p>
          <a:p>
            <a:r>
              <a:rPr lang="en-US" dirty="0" smtClean="0"/>
              <a:t>Network modeling</a:t>
            </a:r>
          </a:p>
          <a:p>
            <a:r>
              <a:rPr lang="en-US" dirty="0" smtClean="0"/>
              <a:t>Discrete choice methods</a:t>
            </a:r>
          </a:p>
          <a:p>
            <a:endParaRPr lang="en-US" dirty="0"/>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Trial Implementation</a:t>
            </a:r>
            <a:endParaRPr lang="en-US" dirty="0"/>
          </a:p>
        </p:txBody>
      </p:sp>
      <p:sp>
        <p:nvSpPr>
          <p:cNvPr id="3" name="Content Placeholder 2"/>
          <p:cNvSpPr>
            <a:spLocks noGrp="1"/>
          </p:cNvSpPr>
          <p:nvPr>
            <p:ph idx="1"/>
          </p:nvPr>
        </p:nvSpPr>
        <p:spPr/>
        <p:txBody>
          <a:bodyPr/>
          <a:lstStyle/>
          <a:p>
            <a:r>
              <a:rPr lang="en-US" dirty="0" smtClean="0"/>
              <a:t>Forecasting is not always necessary</a:t>
            </a:r>
          </a:p>
          <a:p>
            <a:r>
              <a:rPr lang="en-US" dirty="0" smtClean="0"/>
              <a:t>Example: change service levels to examine ridership changes</a:t>
            </a:r>
          </a:p>
          <a:p>
            <a:r>
              <a:rPr lang="en-US" dirty="0" smtClean="0"/>
              <a:t>Difficulties:</a:t>
            </a:r>
          </a:p>
          <a:p>
            <a:pPr lvl="1"/>
            <a:r>
              <a:rPr lang="en-US" dirty="0" smtClean="0"/>
              <a:t>Can be expensive</a:t>
            </a:r>
          </a:p>
          <a:p>
            <a:pPr lvl="1"/>
            <a:r>
              <a:rPr lang="en-US" dirty="0" smtClean="0"/>
              <a:t>Experiments are often brief</a:t>
            </a:r>
          </a:p>
          <a:p>
            <a:pPr lvl="1"/>
            <a:r>
              <a:rPr lang="en-US" dirty="0" smtClean="0"/>
              <a:t>Never a completely controlled experiment</a:t>
            </a:r>
          </a:p>
          <a:p>
            <a:pPr lvl="1"/>
            <a:endParaRPr lang="en-US" dirty="0" smtClean="0"/>
          </a:p>
          <a:p>
            <a:endParaRPr lang="en-US" dirty="0"/>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Comparisons</a:t>
            </a:r>
            <a:endParaRPr lang="en-US" dirty="0"/>
          </a:p>
        </p:txBody>
      </p:sp>
      <p:sp>
        <p:nvSpPr>
          <p:cNvPr id="3" name="Content Placeholder 2"/>
          <p:cNvSpPr>
            <a:spLocks noGrp="1"/>
          </p:cNvSpPr>
          <p:nvPr>
            <p:ph idx="1"/>
          </p:nvPr>
        </p:nvSpPr>
        <p:spPr/>
        <p:txBody>
          <a:bodyPr/>
          <a:lstStyle/>
          <a:p>
            <a:r>
              <a:rPr lang="en-US" dirty="0" smtClean="0"/>
              <a:t>Compare with a similar existing service</a:t>
            </a:r>
          </a:p>
          <a:p>
            <a:r>
              <a:rPr lang="en-US" dirty="0" smtClean="0"/>
              <a:t>For a route modification:  How did a similar change affect another route?</a:t>
            </a:r>
          </a:p>
          <a:p>
            <a:r>
              <a:rPr lang="en-US" dirty="0" smtClean="0"/>
              <a:t>For a new route:  Does another route serve a similar set of land uses?</a:t>
            </a:r>
          </a:p>
          <a:p>
            <a:endParaRPr lang="en-US" dirty="0" smtClean="0"/>
          </a:p>
        </p:txBody>
      </p:sp>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Elasticities</a:t>
            </a:r>
            <a:endParaRPr lang="en-US" dirty="0"/>
          </a:p>
        </p:txBody>
      </p:sp>
      <p:sp>
        <p:nvSpPr>
          <p:cNvPr id="3" name="Content Placeholder 2"/>
          <p:cNvSpPr>
            <a:spLocks noGrp="1"/>
          </p:cNvSpPr>
          <p:nvPr>
            <p:ph idx="1"/>
          </p:nvPr>
        </p:nvSpPr>
        <p:spPr/>
        <p:txBody>
          <a:bodyPr/>
          <a:lstStyle/>
          <a:p>
            <a:r>
              <a:rPr lang="en-US" dirty="0" smtClean="0"/>
              <a:t>Elasticity = % change in A per % change in B</a:t>
            </a:r>
          </a:p>
          <a:p>
            <a:r>
              <a:rPr lang="en-US" dirty="0" smtClean="0"/>
              <a:t>Price elasticity of ridership = slope of this graph</a:t>
            </a:r>
            <a:endParaRPr lang="en-US" dirty="0"/>
          </a:p>
        </p:txBody>
      </p:sp>
      <p:grpSp>
        <p:nvGrpSpPr>
          <p:cNvPr id="4" name="Group 3"/>
          <p:cNvGrpSpPr/>
          <p:nvPr/>
        </p:nvGrpSpPr>
        <p:grpSpPr>
          <a:xfrm>
            <a:off x="1825316" y="3265714"/>
            <a:ext cx="5146983" cy="3097435"/>
            <a:chOff x="1825316" y="3265714"/>
            <a:chExt cx="5146983" cy="3097435"/>
          </a:xfrm>
        </p:grpSpPr>
        <p:pic>
          <p:nvPicPr>
            <p:cNvPr id="1607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5316" y="3265714"/>
              <a:ext cx="5146983" cy="2882310"/>
            </a:xfrm>
            <a:prstGeom prst="rect">
              <a:avLst/>
            </a:prstGeom>
            <a:noFill/>
            <a:ln w="9525">
              <a:noFill/>
              <a:miter lim="800000"/>
              <a:headEnd/>
              <a:tailEnd/>
            </a:ln>
          </p:spPr>
        </p:pic>
        <p:sp>
          <p:nvSpPr>
            <p:cNvPr id="10" name="TextBox 9"/>
            <p:cNvSpPr txBox="1"/>
            <p:nvPr/>
          </p:nvSpPr>
          <p:spPr bwMode="gray">
            <a:xfrm>
              <a:off x="1828799" y="5963039"/>
              <a:ext cx="5139560" cy="400110"/>
            </a:xfrm>
            <a:prstGeom prst="rect">
              <a:avLst/>
            </a:prstGeom>
            <a:solidFill>
              <a:schemeClr val="bg1"/>
            </a:solidFill>
            <a:ln>
              <a:noFill/>
            </a:ln>
          </p:spPr>
          <p:txBody>
            <a:bodyPr wrap="square" rtlCol="0">
              <a:spAutoFit/>
            </a:bodyPr>
            <a:lstStyle/>
            <a:p>
              <a:pPr algn="ctr"/>
              <a:r>
                <a:rPr lang="en-US" sz="2000" dirty="0" smtClean="0">
                  <a:solidFill>
                    <a:srgbClr val="000000"/>
                  </a:solidFill>
                  <a:latin typeface="+mn-lt"/>
                </a:rPr>
                <a:t>Fare</a:t>
              </a:r>
              <a:endParaRPr lang="en-US" sz="2000" dirty="0">
                <a:solidFill>
                  <a:srgbClr val="000000"/>
                </a:solidFill>
                <a:latin typeface="+mn-lt"/>
              </a:endParaRPr>
            </a:p>
          </p:txBody>
        </p:sp>
        <p:sp>
          <p:nvSpPr>
            <p:cNvPr id="11" name="TextBox 10"/>
            <p:cNvSpPr txBox="1"/>
            <p:nvPr/>
          </p:nvSpPr>
          <p:spPr bwMode="gray">
            <a:xfrm rot="16200000">
              <a:off x="1133314" y="4586077"/>
              <a:ext cx="1987243" cy="400110"/>
            </a:xfrm>
            <a:prstGeom prst="rect">
              <a:avLst/>
            </a:prstGeom>
            <a:solidFill>
              <a:schemeClr val="bg1"/>
            </a:solidFill>
            <a:ln>
              <a:noFill/>
            </a:ln>
          </p:spPr>
          <p:txBody>
            <a:bodyPr wrap="square" rtlCol="0">
              <a:spAutoFit/>
            </a:bodyPr>
            <a:lstStyle/>
            <a:p>
              <a:pPr algn="ctr"/>
              <a:r>
                <a:rPr lang="en-US" sz="2000" dirty="0" smtClean="0">
                  <a:solidFill>
                    <a:srgbClr val="000000"/>
                  </a:solidFill>
                  <a:latin typeface="+mn-lt"/>
                </a:rPr>
                <a:t>Ridership</a:t>
              </a:r>
              <a:endParaRPr lang="en-US" sz="2000" dirty="0">
                <a:solidFill>
                  <a:srgbClr val="000000"/>
                </a:solidFill>
                <a:latin typeface="+mn-lt"/>
              </a:endParaRPr>
            </a:p>
          </p:txBody>
        </p:sp>
        <p:cxnSp>
          <p:nvCxnSpPr>
            <p:cNvPr id="8" name="Straight Connector 7"/>
            <p:cNvCxnSpPr/>
            <p:nvPr/>
          </p:nvCxnSpPr>
          <p:spPr>
            <a:xfrm>
              <a:off x="2365829" y="3595005"/>
              <a:ext cx="3622381" cy="2224770"/>
            </a:xfrm>
            <a:prstGeom prst="line">
              <a:avLst/>
            </a:prstGeom>
            <a:ln w="57150">
              <a:solidFill>
                <a:srgbClr val="00B05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384879" y="3601355"/>
              <a:ext cx="3590471" cy="1516745"/>
            </a:xfrm>
            <a:prstGeom prst="line">
              <a:avLst/>
            </a:prstGeom>
            <a:ln w="5715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378529" y="3595005"/>
              <a:ext cx="3577771" cy="919845"/>
            </a:xfrm>
            <a:prstGeom prst="line">
              <a:avLst/>
            </a:prstGeom>
            <a:ln w="571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91229" y="3595005"/>
              <a:ext cx="3577771" cy="519795"/>
            </a:xfrm>
            <a:prstGeom prst="line">
              <a:avLst/>
            </a:prstGeom>
            <a:ln w="57150">
              <a:solidFill>
                <a:srgbClr val="CE002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378529" y="3601355"/>
              <a:ext cx="3603171" cy="227695"/>
            </a:xfrm>
            <a:prstGeom prst="line">
              <a:avLst/>
            </a:prstGeom>
            <a:ln w="57150">
              <a:solidFill>
                <a:srgbClr val="E6A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2365829" y="3587750"/>
              <a:ext cx="3609521" cy="905"/>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Elasticity Examples</a:t>
            </a:r>
            <a:endParaRPr lang="en-US" dirty="0"/>
          </a:p>
        </p:txBody>
      </p:sp>
      <p:sp>
        <p:nvSpPr>
          <p:cNvPr id="3" name="Content Placeholder 2"/>
          <p:cNvSpPr>
            <a:spLocks noGrp="1"/>
          </p:cNvSpPr>
          <p:nvPr>
            <p:ph idx="1"/>
          </p:nvPr>
        </p:nvSpPr>
        <p:spPr/>
        <p:txBody>
          <a:bodyPr/>
          <a:lstStyle/>
          <a:p>
            <a:pPr marL="0" indent="0">
              <a:buNone/>
            </a:pPr>
            <a:r>
              <a:rPr lang="en-US" dirty="0" smtClean="0"/>
              <a:t>If you are cutting fares by 10% and you know the price elasticity of ridership is -0.5 then…</a:t>
            </a:r>
          </a:p>
          <a:p>
            <a:endParaRPr lang="en-US" dirty="0" smtClean="0"/>
          </a:p>
          <a:p>
            <a:pPr lvl="1">
              <a:buNone/>
            </a:pPr>
            <a:r>
              <a:rPr lang="en-US" dirty="0" smtClean="0"/>
              <a:t>			</a:t>
            </a:r>
            <a:r>
              <a:rPr lang="en-US" u="sng" dirty="0" smtClean="0"/>
              <a:t>Ridership will change by</a:t>
            </a:r>
            <a:r>
              <a:rPr lang="en-US" dirty="0" smtClean="0"/>
              <a:t>:</a:t>
            </a:r>
          </a:p>
          <a:p>
            <a:pPr lvl="1">
              <a:buNone/>
            </a:pPr>
            <a:r>
              <a:rPr lang="en-US" dirty="0" smtClean="0">
                <a:solidFill>
                  <a:srgbClr val="000000"/>
                </a:solidFill>
              </a:rPr>
              <a:t>			elasticity   x    % change in fare</a:t>
            </a:r>
            <a:endParaRPr lang="en-US" b="1" dirty="0" smtClean="0">
              <a:solidFill>
                <a:srgbClr val="000000"/>
              </a:solidFill>
            </a:endParaRPr>
          </a:p>
          <a:p>
            <a:pPr lvl="1">
              <a:buNone/>
            </a:pPr>
            <a:r>
              <a:rPr lang="en-US" dirty="0" smtClean="0"/>
              <a:t>			    -0.5     x    -10%</a:t>
            </a:r>
          </a:p>
          <a:p>
            <a:pPr lvl="1">
              <a:buNone/>
            </a:pPr>
            <a:r>
              <a:rPr lang="en-US" dirty="0" smtClean="0"/>
              <a:t>				</a:t>
            </a:r>
            <a:r>
              <a:rPr lang="en-US" b="1" dirty="0" smtClean="0"/>
              <a:t>+5%</a:t>
            </a:r>
            <a:endParaRPr lang="en-US" b="1" dirty="0"/>
          </a:p>
        </p:txBody>
      </p:sp>
    </p:spTree>
    <p:custDataLst>
      <p:tags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Variation in Fare Elasticity</a:t>
            </a:r>
            <a:endParaRPr lang="en-US" dirty="0"/>
          </a:p>
        </p:txBody>
      </p:sp>
      <p:sp>
        <p:nvSpPr>
          <p:cNvPr id="2" name="Text Placeholder 1"/>
          <p:cNvSpPr>
            <a:spLocks noGrp="1"/>
          </p:cNvSpPr>
          <p:nvPr>
            <p:ph type="body" idx="1"/>
          </p:nvPr>
        </p:nvSpPr>
        <p:spPr>
          <a:xfrm>
            <a:off x="457200" y="1651225"/>
            <a:ext cx="4040188" cy="1463040"/>
          </a:xfrm>
        </p:spPr>
        <p:txBody>
          <a:bodyPr/>
          <a:lstStyle/>
          <a:p>
            <a:r>
              <a:rPr lang="en-US" dirty="0">
                <a:solidFill>
                  <a:srgbClr val="000000"/>
                </a:solidFill>
              </a:rPr>
              <a:t>High Fare </a:t>
            </a:r>
            <a:r>
              <a:rPr lang="en-US" dirty="0" smtClean="0">
                <a:solidFill>
                  <a:srgbClr val="000000"/>
                </a:solidFill>
              </a:rPr>
              <a:t>Elasticity</a:t>
            </a:r>
          </a:p>
          <a:p>
            <a:endParaRPr lang="en-US" sz="2800" dirty="0">
              <a:solidFill>
                <a:srgbClr val="000000"/>
              </a:solidFill>
            </a:endParaRPr>
          </a:p>
          <a:p>
            <a:r>
              <a:rPr lang="en-US" sz="2000" dirty="0" smtClean="0">
                <a:solidFill>
                  <a:srgbClr val="000000"/>
                </a:solidFill>
              </a:rPr>
              <a:t>(Ridership </a:t>
            </a:r>
            <a:r>
              <a:rPr lang="en-US" sz="2000" dirty="0">
                <a:solidFill>
                  <a:srgbClr val="000000"/>
                </a:solidFill>
              </a:rPr>
              <a:t>More Sensitive</a:t>
            </a:r>
            <a:r>
              <a:rPr lang="en-US" sz="2000" dirty="0" smtClean="0">
                <a:solidFill>
                  <a:srgbClr val="000000"/>
                </a:solidFill>
              </a:rPr>
              <a:t>)</a:t>
            </a:r>
            <a:endParaRPr lang="en-US" sz="2000" dirty="0">
              <a:solidFill>
                <a:srgbClr val="000000"/>
              </a:solidFill>
            </a:endParaRPr>
          </a:p>
        </p:txBody>
      </p:sp>
      <p:sp>
        <p:nvSpPr>
          <p:cNvPr id="3" name="Content Placeholder 2"/>
          <p:cNvSpPr>
            <a:spLocks noGrp="1"/>
          </p:cNvSpPr>
          <p:nvPr>
            <p:ph sz="half" idx="2"/>
          </p:nvPr>
        </p:nvSpPr>
        <p:spPr>
          <a:xfrm>
            <a:off x="457200" y="3433087"/>
            <a:ext cx="4040188" cy="3192896"/>
          </a:xfrm>
        </p:spPr>
        <p:txBody>
          <a:bodyPr/>
          <a:lstStyle/>
          <a:p>
            <a:pPr>
              <a:spcBef>
                <a:spcPct val="20000"/>
              </a:spcBef>
              <a:defRPr/>
            </a:pPr>
            <a:r>
              <a:rPr lang="en-US" sz="2200" dirty="0">
                <a:solidFill>
                  <a:srgbClr val="000000"/>
                </a:solidFill>
              </a:rPr>
              <a:t>Small urban areas</a:t>
            </a:r>
          </a:p>
          <a:p>
            <a:pPr>
              <a:spcBef>
                <a:spcPct val="20000"/>
              </a:spcBef>
              <a:defRPr/>
            </a:pPr>
            <a:r>
              <a:rPr lang="en-US" sz="2200" dirty="0">
                <a:solidFill>
                  <a:srgbClr val="000000"/>
                </a:solidFill>
              </a:rPr>
              <a:t>Sparse transit service</a:t>
            </a:r>
          </a:p>
          <a:p>
            <a:pPr>
              <a:spcBef>
                <a:spcPct val="20000"/>
              </a:spcBef>
              <a:defRPr/>
            </a:pPr>
            <a:r>
              <a:rPr lang="en-US" sz="2200" dirty="0">
                <a:solidFill>
                  <a:srgbClr val="000000"/>
                </a:solidFill>
              </a:rPr>
              <a:t>Low cost of driving</a:t>
            </a:r>
          </a:p>
          <a:p>
            <a:pPr>
              <a:spcBef>
                <a:spcPct val="20000"/>
              </a:spcBef>
              <a:defRPr/>
            </a:pPr>
            <a:r>
              <a:rPr lang="en-US" sz="2200" dirty="0">
                <a:solidFill>
                  <a:srgbClr val="000000"/>
                </a:solidFill>
              </a:rPr>
              <a:t>Low transit mode choice</a:t>
            </a:r>
          </a:p>
          <a:p>
            <a:pPr>
              <a:spcBef>
                <a:spcPct val="20000"/>
              </a:spcBef>
              <a:defRPr/>
            </a:pPr>
            <a:r>
              <a:rPr lang="en-US" sz="2200" dirty="0">
                <a:solidFill>
                  <a:srgbClr val="000000"/>
                </a:solidFill>
              </a:rPr>
              <a:t>Off-peak</a:t>
            </a:r>
          </a:p>
          <a:p>
            <a:pPr>
              <a:spcBef>
                <a:spcPct val="20000"/>
              </a:spcBef>
              <a:defRPr/>
            </a:pPr>
            <a:r>
              <a:rPr lang="en-US" sz="2200" dirty="0">
                <a:solidFill>
                  <a:srgbClr val="000000"/>
                </a:solidFill>
              </a:rPr>
              <a:t>Weekends</a:t>
            </a:r>
          </a:p>
          <a:p>
            <a:pPr>
              <a:spcBef>
                <a:spcPct val="20000"/>
              </a:spcBef>
              <a:defRPr/>
            </a:pPr>
            <a:r>
              <a:rPr lang="en-US" sz="2200" dirty="0">
                <a:solidFill>
                  <a:srgbClr val="000000"/>
                </a:solidFill>
              </a:rPr>
              <a:t>Feeder </a:t>
            </a:r>
            <a:r>
              <a:rPr lang="en-US" sz="2200" dirty="0" smtClean="0">
                <a:solidFill>
                  <a:srgbClr val="000000"/>
                </a:solidFill>
              </a:rPr>
              <a:t>service</a:t>
            </a:r>
            <a:endParaRPr lang="en-US" sz="2200" dirty="0">
              <a:solidFill>
                <a:srgbClr val="000000"/>
              </a:solidFill>
            </a:endParaRPr>
          </a:p>
        </p:txBody>
      </p:sp>
      <p:sp>
        <p:nvSpPr>
          <p:cNvPr id="4" name="Text Placeholder 3"/>
          <p:cNvSpPr>
            <a:spLocks noGrp="1"/>
          </p:cNvSpPr>
          <p:nvPr>
            <p:ph type="body" sz="quarter" idx="3"/>
          </p:nvPr>
        </p:nvSpPr>
        <p:spPr>
          <a:xfrm>
            <a:off x="4794926" y="1651224"/>
            <a:ext cx="3734480" cy="1463040"/>
          </a:xfrm>
        </p:spPr>
        <p:txBody>
          <a:bodyPr/>
          <a:lstStyle/>
          <a:p>
            <a:pPr algn="r">
              <a:spcBef>
                <a:spcPct val="20000"/>
              </a:spcBef>
              <a:defRPr/>
            </a:pPr>
            <a:r>
              <a:rPr lang="en-US" dirty="0">
                <a:solidFill>
                  <a:srgbClr val="000000"/>
                </a:solidFill>
              </a:rPr>
              <a:t>Low Fare </a:t>
            </a:r>
            <a:r>
              <a:rPr lang="en-US" dirty="0" smtClean="0">
                <a:solidFill>
                  <a:srgbClr val="000000"/>
                </a:solidFill>
              </a:rPr>
              <a:t>Elasticity</a:t>
            </a:r>
            <a:endParaRPr lang="en-US" sz="2800" dirty="0" smtClean="0">
              <a:solidFill>
                <a:srgbClr val="000000"/>
              </a:solidFill>
            </a:endParaRPr>
          </a:p>
          <a:p>
            <a:pPr algn="r">
              <a:spcBef>
                <a:spcPct val="20000"/>
              </a:spcBef>
              <a:defRPr/>
            </a:pPr>
            <a:endParaRPr lang="en-US" sz="2800" dirty="0">
              <a:solidFill>
                <a:srgbClr val="000000"/>
              </a:solidFill>
            </a:endParaRPr>
          </a:p>
          <a:p>
            <a:pPr algn="r">
              <a:spcBef>
                <a:spcPct val="20000"/>
              </a:spcBef>
              <a:defRPr/>
            </a:pPr>
            <a:r>
              <a:rPr lang="en-US" sz="2000" dirty="0">
                <a:solidFill>
                  <a:srgbClr val="000000"/>
                </a:solidFill>
              </a:rPr>
              <a:t>(Ridership Less Sensitive</a:t>
            </a:r>
            <a:r>
              <a:rPr lang="en-US" sz="2000" dirty="0" smtClean="0">
                <a:solidFill>
                  <a:srgbClr val="000000"/>
                </a:solidFill>
              </a:rPr>
              <a:t>)</a:t>
            </a:r>
            <a:endParaRPr lang="en-US" sz="2000" dirty="0">
              <a:solidFill>
                <a:srgbClr val="000000"/>
              </a:solidFill>
            </a:endParaRPr>
          </a:p>
        </p:txBody>
      </p:sp>
      <p:sp>
        <p:nvSpPr>
          <p:cNvPr id="6" name="Content Placeholder 5"/>
          <p:cNvSpPr>
            <a:spLocks noGrp="1"/>
          </p:cNvSpPr>
          <p:nvPr>
            <p:ph sz="quarter" idx="4"/>
          </p:nvPr>
        </p:nvSpPr>
        <p:spPr>
          <a:xfrm>
            <a:off x="4914846" y="3433087"/>
            <a:ext cx="3734480" cy="2607940"/>
          </a:xfrm>
        </p:spPr>
        <p:txBody>
          <a:bodyPr/>
          <a:lstStyle/>
          <a:p>
            <a:pPr>
              <a:spcBef>
                <a:spcPct val="20000"/>
              </a:spcBef>
              <a:defRPr/>
            </a:pPr>
            <a:r>
              <a:rPr lang="en-US" sz="2200" dirty="0">
                <a:solidFill>
                  <a:srgbClr val="000000"/>
                </a:solidFill>
              </a:rPr>
              <a:t>Large dense cities</a:t>
            </a:r>
          </a:p>
          <a:p>
            <a:pPr>
              <a:spcBef>
                <a:spcPct val="20000"/>
              </a:spcBef>
              <a:defRPr/>
            </a:pPr>
            <a:r>
              <a:rPr lang="en-US" sz="2200" dirty="0">
                <a:solidFill>
                  <a:srgbClr val="000000"/>
                </a:solidFill>
              </a:rPr>
              <a:t>Rapid transit</a:t>
            </a:r>
          </a:p>
          <a:p>
            <a:pPr>
              <a:spcBef>
                <a:spcPct val="20000"/>
              </a:spcBef>
              <a:defRPr/>
            </a:pPr>
            <a:r>
              <a:rPr lang="en-US" sz="2200" dirty="0">
                <a:solidFill>
                  <a:srgbClr val="000000"/>
                </a:solidFill>
              </a:rPr>
              <a:t>High cost of driving</a:t>
            </a:r>
          </a:p>
          <a:p>
            <a:pPr>
              <a:spcBef>
                <a:spcPct val="20000"/>
              </a:spcBef>
              <a:defRPr/>
            </a:pPr>
            <a:r>
              <a:rPr lang="en-US" sz="2200" dirty="0">
                <a:solidFill>
                  <a:srgbClr val="000000"/>
                </a:solidFill>
              </a:rPr>
              <a:t>High transit mode choice</a:t>
            </a:r>
          </a:p>
          <a:p>
            <a:pPr>
              <a:spcBef>
                <a:spcPct val="20000"/>
              </a:spcBef>
              <a:defRPr/>
            </a:pPr>
            <a:r>
              <a:rPr lang="en-US" sz="2200" dirty="0">
                <a:solidFill>
                  <a:srgbClr val="000000"/>
                </a:solidFill>
              </a:rPr>
              <a:t>Peak </a:t>
            </a:r>
            <a:r>
              <a:rPr lang="en-US" sz="2200" dirty="0" smtClean="0">
                <a:solidFill>
                  <a:srgbClr val="000000"/>
                </a:solidFill>
              </a:rPr>
              <a:t>period</a:t>
            </a:r>
            <a:endParaRPr lang="en-US" sz="2200" dirty="0">
              <a:solidFill>
                <a:srgbClr val="000000"/>
              </a:solidFill>
            </a:endParaRPr>
          </a:p>
        </p:txBody>
      </p:sp>
      <p:sp>
        <p:nvSpPr>
          <p:cNvPr id="11" name="Content Placeholder 5"/>
          <p:cNvSpPr txBox="1">
            <a:spLocks/>
          </p:cNvSpPr>
          <p:nvPr/>
        </p:nvSpPr>
        <p:spPr>
          <a:xfrm>
            <a:off x="5377542" y="3608612"/>
            <a:ext cx="3374571" cy="2890159"/>
          </a:xfrm>
          <a:prstGeom prst="rect">
            <a:avLst/>
          </a:prstGeom>
        </p:spPr>
        <p:txBody>
          <a:bodyPr/>
          <a:lstStyle/>
          <a:p>
            <a:pPr eaLnBrk="0" hangingPunct="0">
              <a:spcBef>
                <a:spcPct val="20000"/>
              </a:spcBef>
              <a:defRPr/>
            </a:pPr>
            <a:endParaRPr lang="en-US" sz="2000" kern="0" dirty="0">
              <a:solidFill>
                <a:srgbClr val="000000"/>
              </a:solidFill>
              <a:latin typeface="+mj-lt"/>
            </a:endParaRPr>
          </a:p>
        </p:txBody>
      </p:sp>
      <p:cxnSp>
        <p:nvCxnSpPr>
          <p:cNvPr id="13" name="Straight Arrow Connector 12"/>
          <p:cNvCxnSpPr/>
          <p:nvPr/>
        </p:nvCxnSpPr>
        <p:spPr>
          <a:xfrm>
            <a:off x="628650" y="2375938"/>
            <a:ext cx="7886700" cy="6806"/>
          </a:xfrm>
          <a:prstGeom prst="straightConnector1">
            <a:avLst/>
          </a:prstGeom>
          <a:ln w="127000">
            <a:solidFill>
              <a:srgbClr val="CE0026"/>
            </a:solidFill>
            <a:headEnd type="arrow"/>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Selecting Appropriate Level of Service</a:t>
            </a:r>
            <a:endParaRPr lang="en-US" dirty="0" smtClean="0"/>
          </a:p>
        </p:txBody>
      </p:sp>
      <p:sp>
        <p:nvSpPr>
          <p:cNvPr id="4" name="Subtitle 3"/>
          <p:cNvSpPr>
            <a:spLocks noGrp="1"/>
          </p:cNvSpPr>
          <p:nvPr>
            <p:ph type="subTitle" idx="1"/>
          </p:nvPr>
        </p:nvSpPr>
        <p:spPr/>
        <p:txBody>
          <a:bodyPr/>
          <a:lstStyle/>
          <a:p>
            <a:endParaRPr lang="en-US"/>
          </a:p>
        </p:txBody>
      </p:sp>
    </p:spTree>
    <p:custDataLst>
      <p:tags r:id="rId1"/>
    </p:custDataLst>
    <p:extLst>
      <p:ext uri="{BB962C8B-B14F-4D97-AF65-F5344CB8AC3E}">
        <p14:creationId xmlns:p14="http://schemas.microsoft.com/office/powerpoint/2010/main" val="15907603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mtClean="0"/>
              <a:t>Bus Service Types</a:t>
            </a:r>
            <a:endParaRPr lang="en-US" dirty="0" smtClean="0"/>
          </a:p>
        </p:txBody>
      </p:sp>
      <p:sp>
        <p:nvSpPr>
          <p:cNvPr id="4099" name="Rectangle 3"/>
          <p:cNvSpPr>
            <a:spLocks noGrp="1" noChangeArrowheads="1"/>
          </p:cNvSpPr>
          <p:nvPr>
            <p:ph idx="1"/>
          </p:nvPr>
        </p:nvSpPr>
        <p:spPr>
          <a:xfrm>
            <a:off x="457200" y="1676400"/>
            <a:ext cx="8229600" cy="4648200"/>
          </a:xfrm>
        </p:spPr>
        <p:txBody>
          <a:bodyPr/>
          <a:lstStyle/>
          <a:p>
            <a:r>
              <a:rPr lang="en-US" dirty="0" smtClean="0"/>
              <a:t>Determine the appropriate type of service (e.g., local, express, etc.)</a:t>
            </a:r>
          </a:p>
        </p:txBody>
      </p:sp>
      <p:sp>
        <p:nvSpPr>
          <p:cNvPr id="5" name="TextBox 4"/>
          <p:cNvSpPr txBox="1"/>
          <p:nvPr/>
        </p:nvSpPr>
        <p:spPr>
          <a:xfrm>
            <a:off x="0" y="6581001"/>
            <a:ext cx="9144000" cy="276999"/>
          </a:xfrm>
          <a:prstGeom prst="rect">
            <a:avLst/>
          </a:prstGeom>
          <a:noFill/>
        </p:spPr>
        <p:txBody>
          <a:bodyPr wrap="square" rtlCol="0">
            <a:spAutoFit/>
          </a:bodyPr>
          <a:lstStyle/>
          <a:p>
            <a:pPr eaLnBrk="0" hangingPunct="0">
              <a:spcBef>
                <a:spcPct val="30000"/>
              </a:spcBef>
              <a:defRPr/>
            </a:pPr>
            <a:r>
              <a:rPr lang="en-US" sz="1200" dirty="0" smtClean="0">
                <a:solidFill>
                  <a:srgbClr val="000000"/>
                </a:solidFill>
                <a:latin typeface="Tahoma"/>
              </a:rPr>
              <a:t>Source: </a:t>
            </a:r>
            <a:r>
              <a:rPr lang="en-US" sz="1200" dirty="0" smtClean="0">
                <a:solidFill>
                  <a:srgbClr val="000000"/>
                </a:solidFill>
              </a:rPr>
              <a:t>TCRP Report 111. Elements Needed to Create High Ridership Transit Systems. 2007.</a:t>
            </a:r>
          </a:p>
        </p:txBody>
      </p:sp>
      <p:graphicFrame>
        <p:nvGraphicFramePr>
          <p:cNvPr id="2" name="Table 1"/>
          <p:cNvGraphicFramePr>
            <a:graphicFrameLocks noGrp="1"/>
          </p:cNvGraphicFramePr>
          <p:nvPr>
            <p:extLst>
              <p:ext uri="{D42A27DB-BD31-4B8C-83A1-F6EECF244321}">
                <p14:modId xmlns:p14="http://schemas.microsoft.com/office/powerpoint/2010/main" val="2304814302"/>
              </p:ext>
            </p:extLst>
          </p:nvPr>
        </p:nvGraphicFramePr>
        <p:xfrm>
          <a:off x="304800" y="2514600"/>
          <a:ext cx="8279568" cy="3962400"/>
        </p:xfrm>
        <a:graphic>
          <a:graphicData uri="http://schemas.openxmlformats.org/drawingml/2006/table">
            <a:tbl>
              <a:tblPr firstRow="1" bandRow="1">
                <a:tableStyleId>{9DCAF9ED-07DC-4A11-8D7F-57B35C25682E}</a:tableStyleId>
              </a:tblPr>
              <a:tblGrid>
                <a:gridCol w="3258584"/>
                <a:gridCol w="1293368"/>
                <a:gridCol w="1084339"/>
                <a:gridCol w="1107897"/>
                <a:gridCol w="1535380"/>
              </a:tblGrid>
              <a:tr h="733926">
                <a:tc gridSpan="2">
                  <a:txBody>
                    <a:bodyPr/>
                    <a:lstStyle/>
                    <a:p>
                      <a:pPr algn="l"/>
                      <a:r>
                        <a:rPr lang="en-US" sz="1600" dirty="0" smtClean="0"/>
                        <a:t>Type of Service </a:t>
                      </a:r>
                    </a:p>
                    <a:p>
                      <a:pPr algn="l"/>
                      <a:endParaRPr lang="en-US" sz="1600" dirty="0">
                        <a:solidFill>
                          <a:schemeClr val="tx1"/>
                        </a:solidFill>
                      </a:endParaRPr>
                    </a:p>
                  </a:txBody>
                  <a:tcPr anchor="b"/>
                </a:tc>
                <a:tc hMerge="1">
                  <a:txBody>
                    <a:bodyPr/>
                    <a:lstStyle/>
                    <a:p>
                      <a:endParaRPr lang="en-US" dirty="0"/>
                    </a:p>
                  </a:txBody>
                  <a:tcPr/>
                </a:tc>
                <a:tc>
                  <a:txBody>
                    <a:bodyPr/>
                    <a:lstStyle/>
                    <a:p>
                      <a:pPr algn="ctr"/>
                      <a:r>
                        <a:rPr lang="en-US" sz="1600" dirty="0" smtClean="0"/>
                        <a:t>Weekday  Peak Period</a:t>
                      </a:r>
                      <a:endParaRPr lang="en-US" sz="1600" dirty="0">
                        <a:solidFill>
                          <a:schemeClr val="tx1"/>
                        </a:solidFill>
                      </a:endParaRPr>
                    </a:p>
                  </a:txBody>
                  <a:tcPr anchor="b"/>
                </a:tc>
                <a:tc>
                  <a:txBody>
                    <a:bodyPr/>
                    <a:lstStyle/>
                    <a:p>
                      <a:pPr algn="ctr"/>
                      <a:r>
                        <a:rPr lang="en-US" sz="1600" dirty="0" smtClean="0"/>
                        <a:t>Weekday Whole Day</a:t>
                      </a:r>
                      <a:endParaRPr lang="en-US" sz="1600" dirty="0">
                        <a:solidFill>
                          <a:schemeClr val="tx1"/>
                        </a:solidFill>
                      </a:endParaRPr>
                    </a:p>
                  </a:txBody>
                  <a:tcPr anchor="b"/>
                </a:tc>
                <a:tc>
                  <a:txBody>
                    <a:bodyPr/>
                    <a:lstStyle/>
                    <a:p>
                      <a:pPr algn="ctr"/>
                      <a:r>
                        <a:rPr lang="en-US" sz="1600" dirty="0" smtClean="0"/>
                        <a:t>Weekday Off-Peak and Weekend</a:t>
                      </a:r>
                      <a:endParaRPr lang="en-US" sz="1600" dirty="0">
                        <a:solidFill>
                          <a:schemeClr val="tx1"/>
                        </a:solidFill>
                      </a:endParaRPr>
                    </a:p>
                  </a:txBody>
                  <a:tcPr anchor="b"/>
                </a:tc>
              </a:tr>
              <a:tr h="516466">
                <a:tc>
                  <a:txBody>
                    <a:bodyPr/>
                    <a:lstStyle/>
                    <a:p>
                      <a:r>
                        <a:rPr lang="en-US" sz="1600" dirty="0" smtClean="0"/>
                        <a:t>Radial Line Haul Routes:</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t>Boardings</a:t>
                      </a:r>
                      <a:r>
                        <a:rPr lang="en-US" sz="1600" dirty="0" smtClean="0"/>
                        <a:t> per VRH</a:t>
                      </a:r>
                      <a:endParaRPr lang="en-US" sz="1600" dirty="0"/>
                    </a:p>
                  </a:txBody>
                  <a:tcPr/>
                </a:tc>
                <a:tc>
                  <a:txBody>
                    <a:bodyPr/>
                    <a:lstStyle/>
                    <a:p>
                      <a:r>
                        <a:rPr lang="en-US" sz="1600" dirty="0" smtClean="0"/>
                        <a:t>30</a:t>
                      </a:r>
                      <a:endParaRPr lang="en-US" sz="1600" dirty="0"/>
                    </a:p>
                  </a:txBody>
                  <a:tcPr/>
                </a:tc>
                <a:tc>
                  <a:txBody>
                    <a:bodyPr/>
                    <a:lstStyle/>
                    <a:p>
                      <a:r>
                        <a:rPr lang="en-US" sz="1600" dirty="0" smtClean="0"/>
                        <a:t>24</a:t>
                      </a:r>
                      <a:endParaRPr lang="en-US" sz="1600" dirty="0"/>
                    </a:p>
                  </a:txBody>
                  <a:tcPr/>
                </a:tc>
                <a:tc>
                  <a:txBody>
                    <a:bodyPr/>
                    <a:lstStyle/>
                    <a:p>
                      <a:r>
                        <a:rPr lang="en-US" sz="1600" dirty="0" smtClean="0"/>
                        <a:t>18</a:t>
                      </a:r>
                      <a:endParaRPr lang="en-US" sz="1600" dirty="0"/>
                    </a:p>
                  </a:txBody>
                  <a:tcPr/>
                </a:tc>
              </a:tr>
              <a:tr h="516466">
                <a:tc>
                  <a:txBody>
                    <a:bodyPr/>
                    <a:lstStyle/>
                    <a:p>
                      <a:r>
                        <a:rPr lang="en-US" sz="1600" dirty="0" smtClean="0"/>
                        <a:t>Urban Classes (buses &gt;=30 ft.):</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t>Boardings</a:t>
                      </a:r>
                      <a:r>
                        <a:rPr lang="en-US" sz="1600" dirty="0" smtClean="0"/>
                        <a:t> per VRH</a:t>
                      </a:r>
                      <a:endParaRPr lang="en-US" sz="1600" dirty="0"/>
                    </a:p>
                  </a:txBody>
                  <a:tcPr/>
                </a:tc>
                <a:tc>
                  <a:txBody>
                    <a:bodyPr/>
                    <a:lstStyle/>
                    <a:p>
                      <a:r>
                        <a:rPr lang="en-US" sz="1600" dirty="0" smtClean="0"/>
                        <a:t>30</a:t>
                      </a:r>
                      <a:endParaRPr lang="en-US" sz="1600" dirty="0"/>
                    </a:p>
                  </a:txBody>
                  <a:tcPr/>
                </a:tc>
                <a:tc>
                  <a:txBody>
                    <a:bodyPr/>
                    <a:lstStyle/>
                    <a:p>
                      <a:r>
                        <a:rPr lang="en-US" sz="1600" dirty="0" smtClean="0"/>
                        <a:t>24</a:t>
                      </a:r>
                      <a:endParaRPr lang="en-US" sz="1600" dirty="0"/>
                    </a:p>
                  </a:txBody>
                  <a:tcPr/>
                </a:tc>
                <a:tc>
                  <a:txBody>
                    <a:bodyPr/>
                    <a:lstStyle/>
                    <a:p>
                      <a:r>
                        <a:rPr lang="en-US" sz="1600" dirty="0" smtClean="0"/>
                        <a:t>18</a:t>
                      </a:r>
                      <a:endParaRPr lang="en-US" sz="1600" dirty="0"/>
                    </a:p>
                  </a:txBody>
                  <a:tcPr/>
                </a:tc>
              </a:tr>
              <a:tr h="516466">
                <a:tc>
                  <a:txBody>
                    <a:bodyPr/>
                    <a:lstStyle/>
                    <a:p>
                      <a:r>
                        <a:rPr lang="en-US" sz="1600" dirty="0" smtClean="0"/>
                        <a:t>Suburban Classes (buses &gt;=30 ft.):</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t>Boardings</a:t>
                      </a:r>
                      <a:r>
                        <a:rPr lang="en-US" sz="1600" dirty="0" smtClean="0"/>
                        <a:t> per VRH</a:t>
                      </a:r>
                      <a:endParaRPr lang="en-US" sz="1600" dirty="0"/>
                    </a:p>
                  </a:txBody>
                  <a:tcPr/>
                </a:tc>
                <a:tc>
                  <a:txBody>
                    <a:bodyPr/>
                    <a:lstStyle/>
                    <a:p>
                      <a:r>
                        <a:rPr lang="en-US" sz="1600" dirty="0" smtClean="0"/>
                        <a:t>15</a:t>
                      </a:r>
                      <a:endParaRPr lang="en-US" sz="1600" dirty="0"/>
                    </a:p>
                  </a:txBody>
                  <a:tcPr/>
                </a:tc>
                <a:tc>
                  <a:txBody>
                    <a:bodyPr/>
                    <a:lstStyle/>
                    <a:p>
                      <a:r>
                        <a:rPr lang="en-US" sz="1600" dirty="0" smtClean="0"/>
                        <a:t>12.5</a:t>
                      </a:r>
                      <a:endParaRPr lang="en-US" sz="1600" dirty="0"/>
                    </a:p>
                  </a:txBody>
                  <a:tcPr/>
                </a:tc>
                <a:tc>
                  <a:txBody>
                    <a:bodyPr/>
                    <a:lstStyle/>
                    <a:p>
                      <a:r>
                        <a:rPr lang="en-US" sz="1600" dirty="0" smtClean="0"/>
                        <a:t>10</a:t>
                      </a:r>
                      <a:endParaRPr lang="en-US" sz="1600" dirty="0"/>
                    </a:p>
                  </a:txBody>
                  <a:tcPr/>
                </a:tc>
              </a:tr>
              <a:tr h="733926">
                <a:tc>
                  <a:txBody>
                    <a:bodyPr/>
                    <a:lstStyle/>
                    <a:p>
                      <a:r>
                        <a:rPr lang="en-US" sz="1600" dirty="0" smtClean="0"/>
                        <a:t>Express Routes: </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t>Boardings</a:t>
                      </a:r>
                      <a:r>
                        <a:rPr lang="en-US" sz="1600" dirty="0" smtClean="0"/>
                        <a:t> per trip</a:t>
                      </a:r>
                    </a:p>
                    <a:p>
                      <a:endParaRPr lang="en-US" sz="1600" dirty="0"/>
                    </a:p>
                  </a:txBody>
                  <a:tcPr/>
                </a:tc>
                <a:tc>
                  <a:txBody>
                    <a:bodyPr/>
                    <a:lstStyle/>
                    <a:p>
                      <a:r>
                        <a:rPr lang="en-US" sz="1600" dirty="0" smtClean="0"/>
                        <a:t>23</a:t>
                      </a:r>
                      <a:endParaRPr lang="en-US" sz="1600" dirty="0"/>
                    </a:p>
                  </a:txBody>
                  <a:tcPr/>
                </a:tc>
                <a:tc>
                  <a:txBody>
                    <a:bodyPr/>
                    <a:lstStyle/>
                    <a:p>
                      <a:r>
                        <a:rPr lang="en-US" sz="1600" dirty="0" smtClean="0"/>
                        <a:t>23</a:t>
                      </a:r>
                      <a:endParaRPr lang="en-US" sz="1600" dirty="0"/>
                    </a:p>
                  </a:txBody>
                  <a:tcPr/>
                </a:tc>
                <a:tc>
                  <a:txBody>
                    <a:bodyPr/>
                    <a:lstStyle/>
                    <a:p>
                      <a:r>
                        <a:rPr lang="en-US" sz="1600" dirty="0" smtClean="0"/>
                        <a:t>23</a:t>
                      </a:r>
                      <a:endParaRPr lang="en-US" sz="1600" dirty="0"/>
                    </a:p>
                  </a:txBody>
                  <a:tcPr/>
                </a:tc>
              </a:tr>
              <a:tr h="516466">
                <a:tc>
                  <a:txBody>
                    <a:bodyPr/>
                    <a:lstStyle/>
                    <a:p>
                      <a:r>
                        <a:rPr lang="en-US" sz="1600" dirty="0" smtClean="0"/>
                        <a:t>All Classes (buses &lt;30 ft.): </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t>Boardings</a:t>
                      </a:r>
                      <a:r>
                        <a:rPr lang="en-US" sz="1600" dirty="0" smtClean="0"/>
                        <a:t> per VRH</a:t>
                      </a:r>
                      <a:endParaRPr lang="en-US" sz="1600" dirty="0"/>
                    </a:p>
                  </a:txBody>
                  <a:tcPr/>
                </a:tc>
                <a:tc>
                  <a:txBody>
                    <a:bodyPr/>
                    <a:lstStyle/>
                    <a:p>
                      <a:r>
                        <a:rPr lang="en-US" sz="1600" dirty="0" smtClean="0"/>
                        <a:t>12</a:t>
                      </a:r>
                      <a:endParaRPr lang="en-US" sz="1600" dirty="0"/>
                    </a:p>
                  </a:txBody>
                  <a:tcPr/>
                </a:tc>
                <a:tc>
                  <a:txBody>
                    <a:bodyPr/>
                    <a:lstStyle/>
                    <a:p>
                      <a:r>
                        <a:rPr lang="en-US" sz="1600" dirty="0" smtClean="0"/>
                        <a:t>11</a:t>
                      </a:r>
                      <a:endParaRPr lang="en-US" sz="1600" dirty="0"/>
                    </a:p>
                  </a:txBody>
                  <a:tcPr/>
                </a:tc>
                <a:tc>
                  <a:txBody>
                    <a:bodyPr/>
                    <a:lstStyle/>
                    <a:p>
                      <a:r>
                        <a:rPr lang="en-US" sz="1600" dirty="0" smtClean="0"/>
                        <a:t>10</a:t>
                      </a:r>
                      <a:endParaRPr lang="en-US" sz="1600" dirty="0"/>
                    </a:p>
                  </a:txBody>
                  <a:tcPr/>
                </a:tc>
              </a:tr>
            </a:tbl>
          </a:graphicData>
        </a:graphic>
      </p:graphicFrame>
    </p:spTree>
    <p:custDataLst>
      <p:tags r:id="rId1"/>
    </p:custDataLst>
    <p:extLst>
      <p:ext uri="{BB962C8B-B14F-4D97-AF65-F5344CB8AC3E}">
        <p14:creationId xmlns:p14="http://schemas.microsoft.com/office/powerpoint/2010/main" val="31446175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Headways</a:t>
            </a:r>
            <a:endParaRPr lang="en-US" dirty="0"/>
          </a:p>
        </p:txBody>
      </p:sp>
      <p:sp>
        <p:nvSpPr>
          <p:cNvPr id="3" name="Content Placeholder 2"/>
          <p:cNvSpPr>
            <a:spLocks noGrp="1"/>
          </p:cNvSpPr>
          <p:nvPr>
            <p:ph idx="1"/>
          </p:nvPr>
        </p:nvSpPr>
        <p:spPr/>
        <p:txBody>
          <a:bodyPr/>
          <a:lstStyle/>
          <a:p>
            <a:r>
              <a:rPr lang="en-US" dirty="0" smtClean="0"/>
              <a:t>Transit agencies may have policies that dictate how the routes operate.  For example:</a:t>
            </a:r>
          </a:p>
          <a:p>
            <a:pPr lvl="1"/>
            <a:r>
              <a:rPr lang="en-US" dirty="0" smtClean="0"/>
              <a:t>All routes will be operated on a </a:t>
            </a:r>
            <a:r>
              <a:rPr lang="en-US" b="1" dirty="0" smtClean="0"/>
              <a:t>clock headway </a:t>
            </a:r>
            <a:r>
              <a:rPr lang="en-US" dirty="0" smtClean="0"/>
              <a:t>system</a:t>
            </a:r>
          </a:p>
          <a:p>
            <a:pPr lvl="2"/>
            <a:r>
              <a:rPr lang="en-US" dirty="0" smtClean="0"/>
              <a:t>Round values of 60, 30, 20, 15, 12, 10, or 5 min</a:t>
            </a:r>
          </a:p>
          <a:p>
            <a:pPr lvl="1"/>
            <a:r>
              <a:rPr lang="en-US" dirty="0" smtClean="0"/>
              <a:t>Headways are determined by </a:t>
            </a:r>
            <a:r>
              <a:rPr lang="en-US" b="1" dirty="0" smtClean="0"/>
              <a:t>ridership demand </a:t>
            </a:r>
          </a:p>
        </p:txBody>
      </p:sp>
    </p:spTree>
    <p:custDataLst>
      <p:tags r:id="rId1"/>
    </p:custDataLst>
    <p:extLst>
      <p:ext uri="{BB962C8B-B14F-4D97-AF65-F5344CB8AC3E}">
        <p14:creationId xmlns:p14="http://schemas.microsoft.com/office/powerpoint/2010/main" val="35789068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Clock Headway Policy</a:t>
            </a:r>
            <a:endParaRPr lang="en-US" dirty="0"/>
          </a:p>
        </p:txBody>
      </p:sp>
      <p:sp>
        <p:nvSpPr>
          <p:cNvPr id="4" name="Text Placeholder 3"/>
          <p:cNvSpPr>
            <a:spLocks noGrp="1"/>
          </p:cNvSpPr>
          <p:nvPr>
            <p:ph type="body" idx="1"/>
          </p:nvPr>
        </p:nvSpPr>
        <p:spPr/>
        <p:txBody>
          <a:bodyPr/>
          <a:lstStyle/>
          <a:p>
            <a:r>
              <a:rPr lang="en-US" dirty="0" smtClean="0"/>
              <a:t>Advantages</a:t>
            </a:r>
            <a:endParaRPr lang="en-US" dirty="0"/>
          </a:p>
        </p:txBody>
      </p:sp>
      <p:sp>
        <p:nvSpPr>
          <p:cNvPr id="3" name="Content Placeholder 2"/>
          <p:cNvSpPr>
            <a:spLocks noGrp="1"/>
          </p:cNvSpPr>
          <p:nvPr>
            <p:ph sz="half" idx="2"/>
          </p:nvPr>
        </p:nvSpPr>
        <p:spPr/>
        <p:txBody>
          <a:bodyPr/>
          <a:lstStyle/>
          <a:p>
            <a:r>
              <a:rPr lang="en-US" dirty="0" smtClean="0"/>
              <a:t>Easy for passengers to remember</a:t>
            </a:r>
          </a:p>
          <a:p>
            <a:r>
              <a:rPr lang="en-US" dirty="0" smtClean="0"/>
              <a:t>Excellent marketing tool</a:t>
            </a:r>
          </a:p>
          <a:p>
            <a:r>
              <a:rPr lang="en-US" dirty="0" smtClean="0"/>
              <a:t>Appeal to new riders inexperienced with the system</a:t>
            </a:r>
            <a:endParaRPr lang="en-US" dirty="0"/>
          </a:p>
        </p:txBody>
      </p:sp>
      <p:sp>
        <p:nvSpPr>
          <p:cNvPr id="5" name="Text Placeholder 4"/>
          <p:cNvSpPr>
            <a:spLocks noGrp="1"/>
          </p:cNvSpPr>
          <p:nvPr>
            <p:ph type="body" sz="quarter" idx="3"/>
          </p:nvPr>
        </p:nvSpPr>
        <p:spPr/>
        <p:txBody>
          <a:bodyPr/>
          <a:lstStyle/>
          <a:p>
            <a:r>
              <a:rPr lang="en-US" dirty="0" smtClean="0"/>
              <a:t>Disadvantages</a:t>
            </a:r>
            <a:endParaRPr lang="en-US" dirty="0"/>
          </a:p>
        </p:txBody>
      </p:sp>
      <p:sp>
        <p:nvSpPr>
          <p:cNvPr id="6" name="Content Placeholder 5"/>
          <p:cNvSpPr>
            <a:spLocks noGrp="1"/>
          </p:cNvSpPr>
          <p:nvPr>
            <p:ph sz="quarter" idx="4"/>
          </p:nvPr>
        </p:nvSpPr>
        <p:spPr/>
        <p:txBody>
          <a:bodyPr/>
          <a:lstStyle/>
          <a:p>
            <a:r>
              <a:rPr lang="en-US" dirty="0"/>
              <a:t>Don’t always match perfectly with route timing</a:t>
            </a:r>
          </a:p>
          <a:p>
            <a:r>
              <a:rPr lang="en-US" dirty="0"/>
              <a:t>Don’t recognize </a:t>
            </a:r>
            <a:r>
              <a:rPr lang="en-US" dirty="0" smtClean="0"/>
              <a:t>peak hour traffic differentials</a:t>
            </a:r>
            <a:endParaRPr lang="en-US" dirty="0"/>
          </a:p>
          <a:p>
            <a:r>
              <a:rPr lang="en-US" dirty="0"/>
              <a:t>Can be a cost driver with additional layover and recovery time to make the service “fit the </a:t>
            </a:r>
            <a:r>
              <a:rPr lang="en-US" dirty="0" smtClean="0"/>
              <a:t>clock”</a:t>
            </a:r>
            <a:endParaRPr lang="en-US" dirty="0"/>
          </a:p>
        </p:txBody>
      </p:sp>
    </p:spTree>
    <p:custDataLst>
      <p:tags r:id="rId1"/>
    </p:custDataLst>
    <p:extLst>
      <p:ext uri="{BB962C8B-B14F-4D97-AF65-F5344CB8AC3E}">
        <p14:creationId xmlns:p14="http://schemas.microsoft.com/office/powerpoint/2010/main" val="6895494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p:txBody>
          <a:bodyPr/>
          <a:lstStyle/>
          <a:p>
            <a:r>
              <a:rPr lang="en-US" dirty="0" smtClean="0"/>
              <a:t>Travel Speed Topics</a:t>
            </a:r>
            <a:endParaRPr lang="en-US" dirty="0"/>
          </a:p>
        </p:txBody>
      </p:sp>
      <p:sp>
        <p:nvSpPr>
          <p:cNvPr id="357379" name="Rectangle 3"/>
          <p:cNvSpPr>
            <a:spLocks noGrp="1" noChangeArrowheads="1"/>
          </p:cNvSpPr>
          <p:nvPr>
            <p:ph idx="1"/>
          </p:nvPr>
        </p:nvSpPr>
        <p:spPr/>
        <p:txBody>
          <a:bodyPr/>
          <a:lstStyle/>
          <a:p>
            <a:r>
              <a:rPr lang="en-US" dirty="0" smtClean="0"/>
              <a:t>Travel time and speed factors</a:t>
            </a:r>
          </a:p>
          <a:p>
            <a:pPr lvl="1"/>
            <a:r>
              <a:rPr lang="en-US" dirty="0" smtClean="0"/>
              <a:t>Running speed</a:t>
            </a:r>
          </a:p>
          <a:p>
            <a:pPr lvl="1"/>
            <a:r>
              <a:rPr lang="en-US" dirty="0" smtClean="0"/>
              <a:t>Flow interruptions</a:t>
            </a:r>
          </a:p>
          <a:p>
            <a:pPr lvl="1"/>
            <a:r>
              <a:rPr lang="en-US" dirty="0" smtClean="0"/>
              <a:t>Stopping patterns</a:t>
            </a:r>
          </a:p>
          <a:p>
            <a:r>
              <a:rPr lang="en-US" dirty="0" smtClean="0"/>
              <a:t>Bus travel speed estimation</a:t>
            </a:r>
          </a:p>
          <a:p>
            <a:endParaRPr lang="en-US" sz="3600" i="1" dirty="0" smtClean="0"/>
          </a:p>
          <a:p>
            <a:pPr marL="0" indent="0">
              <a:buNone/>
            </a:pPr>
            <a:r>
              <a:rPr lang="en-US" i="1" dirty="0" smtClean="0"/>
              <a:t>Why is travel time important to transit agencies? To transit users?</a:t>
            </a:r>
          </a:p>
          <a:p>
            <a:endParaRPr lang="en-US" dirty="0" smtClean="0"/>
          </a:p>
          <a:p>
            <a:endParaRPr lang="en-US" dirty="0"/>
          </a:p>
        </p:txBody>
      </p:sp>
    </p:spTree>
    <p:custDataLst>
      <p:tags r:id="rId1"/>
    </p:custData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Frequency and Capacity</a:t>
            </a:r>
            <a:endParaRPr lang="en-US" dirty="0"/>
          </a:p>
        </p:txBody>
      </p:sp>
      <p:sp>
        <p:nvSpPr>
          <p:cNvPr id="3" name="Content Placeholder 2"/>
          <p:cNvSpPr>
            <a:spLocks noGrp="1"/>
          </p:cNvSpPr>
          <p:nvPr>
            <p:ph idx="1"/>
          </p:nvPr>
        </p:nvSpPr>
        <p:spPr/>
        <p:txBody>
          <a:bodyPr/>
          <a:lstStyle/>
          <a:p>
            <a:r>
              <a:rPr lang="en-US" dirty="0" smtClean="0"/>
              <a:t>Policy headways – desired frequency of service </a:t>
            </a:r>
          </a:p>
          <a:p>
            <a:r>
              <a:rPr lang="en-US" dirty="0" smtClean="0"/>
              <a:t>Clock face headways benefit everyone</a:t>
            </a:r>
          </a:p>
          <a:p>
            <a:r>
              <a:rPr lang="en-US" dirty="0" smtClean="0"/>
              <a:t>Passenger volume driven – bus capacity limits frequency of service headways during heavy use time</a:t>
            </a:r>
          </a:p>
          <a:p>
            <a:r>
              <a:rPr lang="en-US" dirty="0" smtClean="0"/>
              <a:t>Vehicle capacity includes vehicle loading areas, bus lanes and seating</a:t>
            </a:r>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Resource Allocation and Budgeting</a:t>
            </a:r>
            <a:endParaRPr lang="en-US" dirty="0" smtClean="0"/>
          </a:p>
        </p:txBody>
      </p:sp>
      <p:sp>
        <p:nvSpPr>
          <p:cNvPr id="5" name="Subtitle 4"/>
          <p:cNvSpPr>
            <a:spLocks noGrp="1"/>
          </p:cNvSpPr>
          <p:nvPr>
            <p:ph type="subTitle" idx="1"/>
          </p:nvPr>
        </p:nvSpPr>
        <p:spPr/>
        <p:txBody>
          <a:bodyPr/>
          <a:lstStyle/>
          <a:p>
            <a:endParaRPr lang="en-US"/>
          </a:p>
        </p:txBody>
      </p:sp>
    </p:spTree>
    <p:custDataLst>
      <p:tags r:id="rId1"/>
    </p:custDataLst>
    <p:extLst>
      <p:ext uri="{BB962C8B-B14F-4D97-AF65-F5344CB8AC3E}">
        <p14:creationId xmlns:p14="http://schemas.microsoft.com/office/powerpoint/2010/main" val="15907603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Many Buses Needed?</a:t>
            </a:r>
            <a:endParaRPr lang="en-US" dirty="0"/>
          </a:p>
        </p:txBody>
      </p:sp>
      <p:graphicFrame>
        <p:nvGraphicFramePr>
          <p:cNvPr id="1026" name="Object 8"/>
          <p:cNvGraphicFramePr>
            <a:graphicFrameLocks noChangeAspect="1"/>
          </p:cNvGraphicFramePr>
          <p:nvPr/>
        </p:nvGraphicFramePr>
        <p:xfrm>
          <a:off x="775964" y="2570432"/>
          <a:ext cx="7424503" cy="1893080"/>
        </p:xfrm>
        <a:graphic>
          <a:graphicData uri="http://schemas.openxmlformats.org/presentationml/2006/ole">
            <mc:AlternateContent xmlns:mc="http://schemas.openxmlformats.org/markup-compatibility/2006">
              <mc:Choice xmlns:v="urn:schemas-microsoft-com:vml" Requires="v">
                <p:oleObj spid="_x0000_s1041" name="Equation" r:id="rId5" imgW="1726920" imgH="444240" progId="Equation.3">
                  <p:embed/>
                </p:oleObj>
              </mc:Choice>
              <mc:Fallback>
                <p:oleObj name="Equation" r:id="rId5" imgW="1726920" imgH="444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5964" y="2570432"/>
                        <a:ext cx="7424503" cy="1893080"/>
                      </a:xfrm>
                      <a:prstGeom prst="rect">
                        <a:avLst/>
                      </a:prstGeom>
                      <a:solidFill>
                        <a:schemeClr val="bg1"/>
                      </a:solidFill>
                    </p:spPr>
                  </p:pic>
                </p:oleObj>
              </mc:Fallback>
            </mc:AlternateContent>
          </a:graphicData>
        </a:graphic>
      </p:graphicFrame>
    </p:spTree>
    <p:custDataLst>
      <p:tags r:id="rId2"/>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Principles of Blocking</a:t>
            </a:r>
            <a:endParaRPr lang="en-US" dirty="0"/>
          </a:p>
        </p:txBody>
      </p:sp>
      <p:sp>
        <p:nvSpPr>
          <p:cNvPr id="3" name="Content Placeholder 2"/>
          <p:cNvSpPr>
            <a:spLocks noGrp="1"/>
          </p:cNvSpPr>
          <p:nvPr>
            <p:ph idx="1"/>
          </p:nvPr>
        </p:nvSpPr>
        <p:spPr/>
        <p:txBody>
          <a:bodyPr/>
          <a:lstStyle/>
          <a:p>
            <a:r>
              <a:rPr lang="en-US" dirty="0" smtClean="0"/>
              <a:t>A vehicle</a:t>
            </a:r>
            <a:r>
              <a:rPr lang="en-US" b="1" dirty="0" smtClean="0"/>
              <a:t> block </a:t>
            </a:r>
            <a:r>
              <a:rPr lang="en-US" dirty="0" smtClean="0"/>
              <a:t>is the set of trips that one particular bus does in the course of a day</a:t>
            </a:r>
          </a:p>
          <a:p>
            <a:r>
              <a:rPr lang="en-US" dirty="0" smtClean="0"/>
              <a:t>Capacity of layover point for buses to meet needs to be considered</a:t>
            </a:r>
          </a:p>
          <a:p>
            <a:r>
              <a:rPr lang="en-US" dirty="0" smtClean="0"/>
              <a:t>Assume bus operates out of the closest garage and/or where it enters revenue to reduce costs</a:t>
            </a:r>
          </a:p>
          <a:p>
            <a:r>
              <a:rPr lang="en-US" dirty="0" smtClean="0"/>
              <a:t>Consider layover time requirements</a:t>
            </a:r>
          </a:p>
          <a:p>
            <a:r>
              <a:rPr lang="en-US" dirty="0" smtClean="0"/>
              <a:t>Interlining can be done between routes </a:t>
            </a:r>
            <a:br>
              <a:rPr lang="en-US" dirty="0" smtClean="0"/>
            </a:br>
            <a:r>
              <a:rPr lang="en-US" dirty="0" smtClean="0"/>
              <a:t>to add efficiency</a:t>
            </a:r>
            <a:endParaRPr lang="en-US" dirty="0"/>
          </a:p>
        </p:txBody>
      </p:sp>
    </p:spTree>
    <p:custDataLst>
      <p:tags r:id="rId1"/>
    </p:custDataLst>
    <p:extLst>
      <p:ext uri="{BB962C8B-B14F-4D97-AF65-F5344CB8AC3E}">
        <p14:creationId xmlns:p14="http://schemas.microsoft.com/office/powerpoint/2010/main" val="372272940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Principles of Runcutting</a:t>
            </a:r>
            <a:endParaRPr lang="en-US" dirty="0"/>
          </a:p>
        </p:txBody>
      </p:sp>
      <p:sp>
        <p:nvSpPr>
          <p:cNvPr id="3" name="Content Placeholder 2"/>
          <p:cNvSpPr>
            <a:spLocks noGrp="1"/>
          </p:cNvSpPr>
          <p:nvPr>
            <p:ph idx="1"/>
          </p:nvPr>
        </p:nvSpPr>
        <p:spPr/>
        <p:txBody>
          <a:bodyPr/>
          <a:lstStyle/>
          <a:p>
            <a:r>
              <a:rPr lang="en-US" b="1" dirty="0" err="1" smtClean="0"/>
              <a:t>Runcutting</a:t>
            </a:r>
            <a:r>
              <a:rPr lang="en-US" dirty="0" smtClean="0"/>
              <a:t> is the task of creating driver work assignments from the schedule </a:t>
            </a:r>
          </a:p>
          <a:p>
            <a:r>
              <a:rPr lang="en-US" dirty="0" smtClean="0"/>
              <a:t>By cutting and recombining vehicle blocks of time into daily driving assignments, a work schedule is created</a:t>
            </a:r>
          </a:p>
          <a:p>
            <a:r>
              <a:rPr lang="en-US" dirty="0" smtClean="0"/>
              <a:t>Relief points are designated as part of the process in order to facilitate a shift change</a:t>
            </a:r>
            <a:endParaRPr lang="en-US" dirty="0"/>
          </a:p>
        </p:txBody>
      </p:sp>
    </p:spTree>
    <p:custDataLst>
      <p:tags r:id="rId1"/>
    </p:custDataLst>
    <p:extLst>
      <p:ext uri="{BB962C8B-B14F-4D97-AF65-F5344CB8AC3E}">
        <p14:creationId xmlns:p14="http://schemas.microsoft.com/office/powerpoint/2010/main" val="238436684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 Cutting</a:t>
            </a:r>
            <a:endParaRPr lang="en-US" dirty="0"/>
          </a:p>
        </p:txBody>
      </p:sp>
      <p:graphicFrame>
        <p:nvGraphicFramePr>
          <p:cNvPr id="6" name="Chart 5"/>
          <p:cNvGraphicFramePr/>
          <p:nvPr>
            <p:extLst>
              <p:ext uri="{D42A27DB-BD31-4B8C-83A1-F6EECF244321}">
                <p14:modId xmlns:p14="http://schemas.microsoft.com/office/powerpoint/2010/main" val="3212532273"/>
              </p:ext>
            </p:extLst>
          </p:nvPr>
        </p:nvGraphicFramePr>
        <p:xfrm>
          <a:off x="542086" y="1693889"/>
          <a:ext cx="7189974" cy="4916773"/>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Straight Arrow Connector 7"/>
          <p:cNvCxnSpPr/>
          <p:nvPr/>
        </p:nvCxnSpPr>
        <p:spPr>
          <a:xfrm>
            <a:off x="1559859" y="5304978"/>
            <a:ext cx="2998694" cy="0"/>
          </a:xfrm>
          <a:prstGeom prst="straightConnector1">
            <a:avLst/>
          </a:prstGeom>
          <a:ln>
            <a:solidFill>
              <a:srgbClr val="FF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9" name="Rectangle 8"/>
          <p:cNvSpPr/>
          <p:nvPr/>
        </p:nvSpPr>
        <p:spPr>
          <a:xfrm>
            <a:off x="4621432" y="5116719"/>
            <a:ext cx="1492716" cy="369332"/>
          </a:xfrm>
          <a:prstGeom prst="rect">
            <a:avLst/>
          </a:prstGeom>
        </p:spPr>
        <p:txBody>
          <a:bodyPr wrap="square">
            <a:spAutoFit/>
          </a:bodyPr>
          <a:lstStyle/>
          <a:p>
            <a:r>
              <a:rPr lang="en-US" dirty="0" smtClean="0"/>
              <a:t>Straight run</a:t>
            </a:r>
            <a:endParaRPr lang="en-US" dirty="0"/>
          </a:p>
        </p:txBody>
      </p:sp>
      <p:cxnSp>
        <p:nvCxnSpPr>
          <p:cNvPr id="10" name="Straight Arrow Connector 9"/>
          <p:cNvCxnSpPr/>
          <p:nvPr/>
        </p:nvCxnSpPr>
        <p:spPr>
          <a:xfrm>
            <a:off x="3016623" y="5780108"/>
            <a:ext cx="2998694" cy="0"/>
          </a:xfrm>
          <a:prstGeom prst="straightConnector1">
            <a:avLst/>
          </a:prstGeom>
          <a:ln>
            <a:solidFill>
              <a:srgbClr val="FF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11" name="Rectangle 10"/>
          <p:cNvSpPr/>
          <p:nvPr/>
        </p:nvSpPr>
        <p:spPr>
          <a:xfrm>
            <a:off x="1533090" y="5578402"/>
            <a:ext cx="1492716" cy="369332"/>
          </a:xfrm>
          <a:prstGeom prst="rect">
            <a:avLst/>
          </a:prstGeom>
        </p:spPr>
        <p:txBody>
          <a:bodyPr wrap="square">
            <a:spAutoFit/>
          </a:bodyPr>
          <a:lstStyle/>
          <a:p>
            <a:r>
              <a:rPr lang="en-US" dirty="0" smtClean="0"/>
              <a:t>Straight run</a:t>
            </a:r>
            <a:endParaRPr lang="en-US" dirty="0"/>
          </a:p>
        </p:txBody>
      </p:sp>
      <p:cxnSp>
        <p:nvCxnSpPr>
          <p:cNvPr id="12" name="Straight Arrow Connector 11"/>
          <p:cNvCxnSpPr/>
          <p:nvPr/>
        </p:nvCxnSpPr>
        <p:spPr>
          <a:xfrm>
            <a:off x="1565158" y="6305969"/>
            <a:ext cx="1407458" cy="0"/>
          </a:xfrm>
          <a:prstGeom prst="straightConnector1">
            <a:avLst/>
          </a:prstGeom>
          <a:ln>
            <a:solidFill>
              <a:srgbClr val="FF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13" name="Rectangle 12"/>
          <p:cNvSpPr/>
          <p:nvPr/>
        </p:nvSpPr>
        <p:spPr>
          <a:xfrm>
            <a:off x="2971800" y="6084907"/>
            <a:ext cx="1667655" cy="369332"/>
          </a:xfrm>
          <a:prstGeom prst="rect">
            <a:avLst/>
          </a:prstGeom>
        </p:spPr>
        <p:txBody>
          <a:bodyPr wrap="square">
            <a:spAutoFit/>
          </a:bodyPr>
          <a:lstStyle/>
          <a:p>
            <a:pPr algn="ctr"/>
            <a:r>
              <a:rPr lang="en-US" dirty="0" smtClean="0"/>
              <a:t>Split run</a:t>
            </a:r>
            <a:endParaRPr lang="en-US" dirty="0"/>
          </a:p>
        </p:txBody>
      </p:sp>
      <p:cxnSp>
        <p:nvCxnSpPr>
          <p:cNvPr id="18" name="Straight Arrow Connector 17"/>
          <p:cNvCxnSpPr/>
          <p:nvPr/>
        </p:nvCxnSpPr>
        <p:spPr>
          <a:xfrm>
            <a:off x="4591968" y="6305969"/>
            <a:ext cx="1407458" cy="0"/>
          </a:xfrm>
          <a:prstGeom prst="straightConnector1">
            <a:avLst/>
          </a:prstGeom>
          <a:noFill/>
          <a:ln w="38100" cap="flat" cmpd="sng" algn="ctr">
            <a:solidFill>
              <a:srgbClr val="FF0000"/>
            </a:solidFill>
            <a:prstDash val="solid"/>
            <a:headEnd type="arrow"/>
            <a:tailEnd type="arrow"/>
          </a:ln>
          <a:effectLst>
            <a:outerShdw blurRad="40000" dist="23000" dir="5400000" rotWithShape="0">
              <a:srgbClr val="000000">
                <a:alpha val="35000"/>
              </a:srgbClr>
            </a:outerShdw>
          </a:effectLst>
        </p:spPr>
        <p:style>
          <a:lnRef idx="3">
            <a:schemeClr val="accent1"/>
          </a:lnRef>
          <a:fillRef idx="0">
            <a:schemeClr val="accent1"/>
          </a:fillRef>
          <a:effectRef idx="2">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Work Rule Impacts</a:t>
            </a:r>
            <a:endParaRPr lang="en-US" dirty="0"/>
          </a:p>
        </p:txBody>
      </p:sp>
      <p:sp>
        <p:nvSpPr>
          <p:cNvPr id="3" name="Content Placeholder 2"/>
          <p:cNvSpPr>
            <a:spLocks noGrp="1"/>
          </p:cNvSpPr>
          <p:nvPr>
            <p:ph idx="1"/>
          </p:nvPr>
        </p:nvSpPr>
        <p:spPr/>
        <p:txBody>
          <a:bodyPr/>
          <a:lstStyle/>
          <a:p>
            <a:r>
              <a:rPr lang="en-US" sz="2400" dirty="0" smtClean="0"/>
              <a:t>Most labor agreements include requirements and processes that must be followed when scheduling and bidding work.  For example:</a:t>
            </a:r>
          </a:p>
          <a:p>
            <a:pPr lvl="1"/>
            <a:r>
              <a:rPr lang="en-US" sz="2000" dirty="0" smtClean="0"/>
              <a:t>Minimum amount of work that must be paid</a:t>
            </a:r>
          </a:p>
          <a:p>
            <a:pPr lvl="1"/>
            <a:r>
              <a:rPr lang="en-US" sz="2000" dirty="0" smtClean="0"/>
              <a:t>Whether or not you can have split shifts, and how many split shifts you can have</a:t>
            </a:r>
          </a:p>
          <a:p>
            <a:pPr lvl="1"/>
            <a:r>
              <a:rPr lang="en-US" sz="2000" dirty="0" smtClean="0"/>
              <a:t>How long can the work be split over the course of a 24 hour period</a:t>
            </a:r>
          </a:p>
          <a:p>
            <a:pPr lvl="1"/>
            <a:r>
              <a:rPr lang="en-US" sz="2000" dirty="0" smtClean="0"/>
              <a:t>How long a driver can operate a bus</a:t>
            </a:r>
          </a:p>
          <a:p>
            <a:pPr lvl="1"/>
            <a:r>
              <a:rPr lang="en-US" sz="2000" dirty="0"/>
              <a:t>How the work can be assembled for the bus operators to bid on</a:t>
            </a:r>
          </a:p>
          <a:p>
            <a:pPr lvl="1"/>
            <a:r>
              <a:rPr lang="en-US" sz="2000" dirty="0" smtClean="0"/>
              <a:t>If there is a premium pay or penalty payments</a:t>
            </a:r>
          </a:p>
        </p:txBody>
      </p:sp>
    </p:spTree>
    <p:custDataLst>
      <p:tags r:id="rId1"/>
    </p:custDataLst>
    <p:extLst>
      <p:ext uri="{BB962C8B-B14F-4D97-AF65-F5344CB8AC3E}">
        <p14:creationId xmlns:p14="http://schemas.microsoft.com/office/powerpoint/2010/main" val="327212636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Factors</a:t>
            </a:r>
            <a:endParaRPr lang="en-US" dirty="0"/>
          </a:p>
        </p:txBody>
      </p:sp>
      <p:sp>
        <p:nvSpPr>
          <p:cNvPr id="3" name="Content Placeholder 2"/>
          <p:cNvSpPr>
            <a:spLocks noGrp="1"/>
          </p:cNvSpPr>
          <p:nvPr>
            <p:ph idx="1"/>
          </p:nvPr>
        </p:nvSpPr>
        <p:spPr/>
        <p:txBody>
          <a:bodyPr/>
          <a:lstStyle/>
          <a:p>
            <a:r>
              <a:rPr lang="en-US" dirty="0" smtClean="0"/>
              <a:t>Minimum guarantees</a:t>
            </a:r>
          </a:p>
          <a:p>
            <a:r>
              <a:rPr lang="en-US" dirty="0" smtClean="0"/>
              <a:t>Overtime calculated based on labor agreement</a:t>
            </a:r>
          </a:p>
          <a:p>
            <a:r>
              <a:rPr lang="en-US" dirty="0" smtClean="0"/>
              <a:t>Meal and rest breaks</a:t>
            </a:r>
          </a:p>
          <a:p>
            <a:r>
              <a:rPr lang="en-US" dirty="0" err="1" smtClean="0"/>
              <a:t>Rostering</a:t>
            </a:r>
            <a:endParaRPr lang="en-US" dirty="0" smtClean="0"/>
          </a:p>
          <a:p>
            <a:r>
              <a:rPr lang="en-US" dirty="0" smtClean="0"/>
              <a:t>Requirements to limit split shift and maximize straight shifts</a:t>
            </a:r>
          </a:p>
          <a:p>
            <a:r>
              <a:rPr lang="en-US" dirty="0" smtClean="0"/>
              <a:t>Extra board supply</a:t>
            </a:r>
            <a:endParaRPr lang="en-US" dirty="0"/>
          </a:p>
        </p:txBody>
      </p:sp>
    </p:spTree>
    <p:custDataLst>
      <p:tags r:id="rId1"/>
    </p:custDataLst>
    <p:extLst>
      <p:ext uri="{BB962C8B-B14F-4D97-AF65-F5344CB8AC3E}">
        <p14:creationId xmlns:p14="http://schemas.microsoft.com/office/powerpoint/2010/main" val="19785582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ChangeArrowheads="1"/>
          </p:cNvSpPr>
          <p:nvPr>
            <p:ph type="title"/>
          </p:nvPr>
        </p:nvSpPr>
        <p:spPr/>
        <p:txBody>
          <a:bodyPr/>
          <a:lstStyle/>
          <a:p>
            <a:r>
              <a:rPr lang="en-US" smtClean="0"/>
              <a:t>Some Types of Speed</a:t>
            </a:r>
            <a:endParaRPr lang="en-US" dirty="0"/>
          </a:p>
        </p:txBody>
      </p:sp>
      <p:sp>
        <p:nvSpPr>
          <p:cNvPr id="686083" name="Rectangle 3"/>
          <p:cNvSpPr>
            <a:spLocks noGrp="1" noChangeArrowheads="1"/>
          </p:cNvSpPr>
          <p:nvPr>
            <p:ph idx="1"/>
          </p:nvPr>
        </p:nvSpPr>
        <p:spPr/>
        <p:txBody>
          <a:bodyPr/>
          <a:lstStyle/>
          <a:p>
            <a:r>
              <a:rPr lang="en-US" b="1" dirty="0" smtClean="0"/>
              <a:t>Travel</a:t>
            </a:r>
            <a:r>
              <a:rPr lang="en-US" dirty="0"/>
              <a:t> – “</a:t>
            </a:r>
            <a:r>
              <a:rPr lang="en-US" dirty="0" smtClean="0"/>
              <a:t>from A to B”</a:t>
            </a:r>
          </a:p>
          <a:p>
            <a:r>
              <a:rPr lang="en-US" b="1" dirty="0" smtClean="0"/>
              <a:t>Running</a:t>
            </a:r>
            <a:r>
              <a:rPr lang="en-US" dirty="0"/>
              <a:t> – when </a:t>
            </a:r>
            <a:r>
              <a:rPr lang="en-US" dirty="0" smtClean="0"/>
              <a:t>in motion; sometimes “when in full motion”</a:t>
            </a:r>
          </a:p>
          <a:p>
            <a:r>
              <a:rPr lang="en-US" b="1" dirty="0" smtClean="0"/>
              <a:t>Spot</a:t>
            </a:r>
            <a:r>
              <a:rPr lang="en-US" dirty="0"/>
              <a:t> – at </a:t>
            </a:r>
            <a:r>
              <a:rPr lang="en-US" dirty="0" smtClean="0"/>
              <a:t>one instant; e.g. measured by radar</a:t>
            </a:r>
          </a:p>
          <a:p>
            <a:r>
              <a:rPr lang="en-US" b="1" dirty="0" smtClean="0"/>
              <a:t>Average</a:t>
            </a:r>
            <a:r>
              <a:rPr lang="en-US" dirty="0"/>
              <a:t> – of </a:t>
            </a:r>
            <a:r>
              <a:rPr lang="en-US" dirty="0" smtClean="0"/>
              <a:t>spot speeds of many vehicles; also average running speed of one vehicle</a:t>
            </a:r>
            <a:endParaRPr lang="en-US" dirty="0"/>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9" name="Rectangle 3"/>
          <p:cNvSpPr>
            <a:spLocks noGrp="1" noChangeArrowheads="1"/>
          </p:cNvSpPr>
          <p:nvPr>
            <p:ph type="title"/>
          </p:nvPr>
        </p:nvSpPr>
        <p:spPr/>
        <p:txBody>
          <a:bodyPr/>
          <a:lstStyle/>
          <a:p>
            <a:r>
              <a:rPr lang="en-US" altLang="en-US" smtClean="0"/>
              <a:t>Running Speed Factors</a:t>
            </a:r>
            <a:endParaRPr lang="en-US" altLang="en-US" dirty="0"/>
          </a:p>
        </p:txBody>
      </p:sp>
      <p:sp>
        <p:nvSpPr>
          <p:cNvPr id="613380" name="Rectangle 4"/>
          <p:cNvSpPr>
            <a:spLocks noGrp="1" noChangeArrowheads="1"/>
          </p:cNvSpPr>
          <p:nvPr>
            <p:ph idx="1"/>
          </p:nvPr>
        </p:nvSpPr>
        <p:spPr>
          <a:xfrm>
            <a:off x="457201" y="1901825"/>
            <a:ext cx="4700954" cy="4259263"/>
          </a:xfrm>
        </p:spPr>
        <p:txBody>
          <a:bodyPr/>
          <a:lstStyle/>
          <a:p>
            <a:r>
              <a:rPr lang="en-US" dirty="0" smtClean="0"/>
              <a:t>Running speed depends on:</a:t>
            </a:r>
          </a:p>
          <a:p>
            <a:pPr lvl="1"/>
            <a:r>
              <a:rPr lang="en-US" dirty="0" smtClean="0"/>
              <a:t>Bus vehicle performance</a:t>
            </a:r>
          </a:p>
          <a:p>
            <a:pPr lvl="1"/>
            <a:r>
              <a:rPr lang="en-US" dirty="0" smtClean="0"/>
              <a:t>Roadway design</a:t>
            </a:r>
          </a:p>
          <a:p>
            <a:pPr lvl="1"/>
            <a:r>
              <a:rPr lang="en-US" dirty="0" smtClean="0"/>
              <a:t>Traffic volume and congestion on facility </a:t>
            </a:r>
          </a:p>
          <a:p>
            <a:pPr lvl="2"/>
            <a:r>
              <a:rPr lang="en-US" dirty="0" smtClean="0"/>
              <a:t>Depends on location – slower downtown</a:t>
            </a:r>
          </a:p>
          <a:p>
            <a:pPr lvl="2"/>
            <a:r>
              <a:rPr lang="en-US" dirty="0" smtClean="0"/>
              <a:t>Depends on time – slower during rush hour</a:t>
            </a:r>
          </a:p>
        </p:txBody>
      </p:sp>
      <p:pic>
        <p:nvPicPr>
          <p:cNvPr id="1443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7415" y="4077049"/>
            <a:ext cx="3108960" cy="2049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4384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5765" b="10471"/>
          <a:stretch/>
        </p:blipFill>
        <p:spPr bwMode="auto">
          <a:xfrm>
            <a:off x="5697415" y="1773322"/>
            <a:ext cx="3108960" cy="1969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p:txBody>
          <a:bodyPr/>
          <a:lstStyle/>
          <a:p>
            <a:r>
              <a:rPr lang="en-US" altLang="en-US" smtClean="0"/>
              <a:t>Interrupted Flow</a:t>
            </a:r>
            <a:endParaRPr lang="en-US" altLang="en-US" dirty="0"/>
          </a:p>
        </p:txBody>
      </p:sp>
      <p:sp>
        <p:nvSpPr>
          <p:cNvPr id="600067" name="Rectangle 3"/>
          <p:cNvSpPr>
            <a:spLocks noGrp="1" noChangeArrowheads="1"/>
          </p:cNvSpPr>
          <p:nvPr>
            <p:ph idx="1"/>
          </p:nvPr>
        </p:nvSpPr>
        <p:spPr/>
        <p:txBody>
          <a:bodyPr/>
          <a:lstStyle/>
          <a:p>
            <a:r>
              <a:rPr lang="en-US" altLang="en-US" dirty="0" smtClean="0"/>
              <a:t>Vehicles often experience interruptions:</a:t>
            </a:r>
          </a:p>
          <a:p>
            <a:pPr lvl="1"/>
            <a:r>
              <a:rPr lang="en-US" altLang="en-US" dirty="0" smtClean="0"/>
              <a:t>Traffic signal timing and spacing</a:t>
            </a:r>
          </a:p>
          <a:p>
            <a:pPr lvl="1"/>
            <a:r>
              <a:rPr lang="en-US" altLang="en-US" dirty="0" smtClean="0"/>
              <a:t>Is there an exclusive bus lane?  Is it enforced?</a:t>
            </a:r>
            <a:endParaRPr lang="en-US" dirty="0" smtClean="0"/>
          </a:p>
          <a:p>
            <a:pPr lvl="1"/>
            <a:endParaRPr lang="en-US" altLang="en-US" dirty="0" smtClean="0"/>
          </a:p>
        </p:txBody>
      </p:sp>
      <p:pic>
        <p:nvPicPr>
          <p:cNvPr id="2355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169" y="3844829"/>
            <a:ext cx="2339269" cy="2669408"/>
          </a:xfrm>
          <a:prstGeom prst="rect">
            <a:avLst/>
          </a:prstGeom>
          <a:noFill/>
          <a:ln w="9525">
            <a:noFill/>
            <a:miter lim="800000"/>
            <a:headEnd/>
            <a:tailEnd/>
          </a:ln>
        </p:spPr>
      </p:pic>
      <p:pic>
        <p:nvPicPr>
          <p:cNvPr id="1444876" name="Picture 12" descr="potential_nostrand_sb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4269" y="3844829"/>
            <a:ext cx="3238500" cy="21431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Elemental</Template>
  <TotalTime>425</TotalTime>
  <Words>6635</Words>
  <Application>Microsoft Office PowerPoint</Application>
  <PresentationFormat>On-screen Show (4:3)</PresentationFormat>
  <Paragraphs>842</Paragraphs>
  <Slides>67</Slides>
  <Notes>67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69" baseType="lpstr">
      <vt:lpstr>Clarity</vt:lpstr>
      <vt:lpstr>Equation</vt:lpstr>
      <vt:lpstr>Module 4, Lesson 3</vt:lpstr>
      <vt:lpstr>Learning Objectives</vt:lpstr>
      <vt:lpstr>Fundamentals of Transit Running Time</vt:lpstr>
      <vt:lpstr>A Day in the Life of a Bus</vt:lpstr>
      <vt:lpstr>Start from the Garage</vt:lpstr>
      <vt:lpstr>Travel Speed Topics</vt:lpstr>
      <vt:lpstr>Some Types of Speed</vt:lpstr>
      <vt:lpstr>Running Speed Factors</vt:lpstr>
      <vt:lpstr>Interrupted Flow</vt:lpstr>
      <vt:lpstr>Traffic Signal Timing</vt:lpstr>
      <vt:lpstr>Stopping Patterns</vt:lpstr>
      <vt:lpstr>Typical Bus Stop Spacing</vt:lpstr>
      <vt:lpstr>Travel Speed Summary</vt:lpstr>
      <vt:lpstr>Dwell Time</vt:lpstr>
      <vt:lpstr>Dwell Time</vt:lpstr>
      <vt:lpstr>Dwell Time Factors</vt:lpstr>
      <vt:lpstr>Dwell Time Factors</vt:lpstr>
      <vt:lpstr>Dwell Time Factors</vt:lpstr>
      <vt:lpstr>Dwell Time Factors</vt:lpstr>
      <vt:lpstr>Dwell Time Factors</vt:lpstr>
      <vt:lpstr>Dwell Time Factors</vt:lpstr>
      <vt:lpstr>Other Dwell Time Considerations</vt:lpstr>
      <vt:lpstr>Dwell Time Variability</vt:lpstr>
      <vt:lpstr>Dwell Time Variability</vt:lpstr>
      <vt:lpstr>Clearance Time</vt:lpstr>
      <vt:lpstr>Yield-to-Bus Laws</vt:lpstr>
      <vt:lpstr>Failure Rate</vt:lpstr>
      <vt:lpstr>Operating Margin</vt:lpstr>
      <vt:lpstr>Trade-Offs…</vt:lpstr>
      <vt:lpstr>Layover Every Trip</vt:lpstr>
      <vt:lpstr>Bus Stop Design</vt:lpstr>
      <vt:lpstr>Locating Bus Stops – Choices</vt:lpstr>
      <vt:lpstr>On-line vs. Off-line Stops</vt:lpstr>
      <vt:lpstr>On-street Bus Stop Locations</vt:lpstr>
      <vt:lpstr>Far-side Locations</vt:lpstr>
      <vt:lpstr>Far-side Locations</vt:lpstr>
      <vt:lpstr>Mid-block Locations</vt:lpstr>
      <vt:lpstr>Mid-block Locations</vt:lpstr>
      <vt:lpstr>Near-side Locations</vt:lpstr>
      <vt:lpstr>Near-side Locations</vt:lpstr>
      <vt:lpstr>Loading Area Designs</vt:lpstr>
      <vt:lpstr>Bus Stop Design Options</vt:lpstr>
      <vt:lpstr>Loading Areas, Stops, and Facilities</vt:lpstr>
      <vt:lpstr>Bus Stops and Loading Areas</vt:lpstr>
      <vt:lpstr>Linear Loading Area Efficiency</vt:lpstr>
      <vt:lpstr>Bus Stop Size Constraints</vt:lpstr>
      <vt:lpstr>Basics of Demand Forecasting</vt:lpstr>
      <vt:lpstr>Why Forecast Demand?</vt:lpstr>
      <vt:lpstr>When to Use Demand Forecasting</vt:lpstr>
      <vt:lpstr>Forecasting Topics</vt:lpstr>
      <vt:lpstr>Trial Implementation</vt:lpstr>
      <vt:lpstr>Comparisons</vt:lpstr>
      <vt:lpstr>Elasticities</vt:lpstr>
      <vt:lpstr>Elasticity Examples</vt:lpstr>
      <vt:lpstr>Variation in Fare Elasticity</vt:lpstr>
      <vt:lpstr>Selecting Appropriate Level of Service</vt:lpstr>
      <vt:lpstr>Bus Service Types</vt:lpstr>
      <vt:lpstr>Service Headways</vt:lpstr>
      <vt:lpstr>Clock Headway Policy</vt:lpstr>
      <vt:lpstr>Frequency and Capacity</vt:lpstr>
      <vt:lpstr>Resource Allocation and Budgeting</vt:lpstr>
      <vt:lpstr>How Many Buses Needed?</vt:lpstr>
      <vt:lpstr>Key Principles of Blocking</vt:lpstr>
      <vt:lpstr>Key Principles of Runcutting</vt:lpstr>
      <vt:lpstr>Run Cutting</vt:lpstr>
      <vt:lpstr>Work Rule Impacts</vt:lpstr>
      <vt:lpstr>Cost Factors</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Paul Larrousse</cp:lastModifiedBy>
  <cp:revision>53</cp:revision>
  <dcterms:created xsi:type="dcterms:W3CDTF">2012-01-19T20:24:50Z</dcterms:created>
  <dcterms:modified xsi:type="dcterms:W3CDTF">2015-06-26T12:54:54Z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A1AF7DB9-DE9D-4868-8BE0-6E34039062DB</vt:lpwstr>
  </property>
  <property fmtid="{D5CDD505-2E9C-101B-9397-08002B2CF9AE}" pid="3" name="ArticulatePath">
    <vt:lpwstr>Module+1+Lesson+3 (2)</vt:lpwstr>
  </property>
</Properties>
</file>