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notesSlides/notesSlide3.xml" ContentType="application/vnd.openxmlformats-officedocument.presentationml.notesSlide+xml"/>
  <Override PartName="/ppt/tags/tag5.xml" ContentType="application/vnd.openxmlformats-officedocument.presentationml.tags+xml"/>
  <Override PartName="/ppt/notesSlides/notesSlide4.xml" ContentType="application/vnd.openxmlformats-officedocument.presentationml.notesSlide+xml"/>
  <Override PartName="/ppt/tags/tag6.xml" ContentType="application/vnd.openxmlformats-officedocument.presentationml.tags+xml"/>
  <Override PartName="/ppt/notesSlides/notesSlide5.xml" ContentType="application/vnd.openxmlformats-officedocument.presentationml.notesSlide+xml"/>
  <Override PartName="/ppt/tags/tag7.xml" ContentType="application/vnd.openxmlformats-officedocument.presentationml.tags+xml"/>
  <Override PartName="/ppt/notesSlides/notesSlide6.xml" ContentType="application/vnd.openxmlformats-officedocument.presentationml.notesSlide+xml"/>
  <Override PartName="/ppt/tags/tag8.xml" ContentType="application/vnd.openxmlformats-officedocument.presentationml.tags+xml"/>
  <Override PartName="/ppt/notesSlides/notesSlide7.xml" ContentType="application/vnd.openxmlformats-officedocument.presentationml.notesSlide+xml"/>
  <Override PartName="/ppt/tags/tag9.xml" ContentType="application/vnd.openxmlformats-officedocument.presentationml.tags+xml"/>
  <Override PartName="/ppt/notesSlides/notesSlide8.xml" ContentType="application/vnd.openxmlformats-officedocument.presentationml.notesSlide+xml"/>
  <Override PartName="/ppt/tags/tag10.xml" ContentType="application/vnd.openxmlformats-officedocument.presentationml.tags+xml"/>
  <Override PartName="/ppt/notesSlides/notesSlide9.xml" ContentType="application/vnd.openxmlformats-officedocument.presentationml.notesSlide+xml"/>
  <Override PartName="/ppt/tags/tag11.xml" ContentType="application/vnd.openxmlformats-officedocument.presentationml.tags+xml"/>
  <Override PartName="/ppt/notesSlides/notesSlide10.xml" ContentType="application/vnd.openxmlformats-officedocument.presentationml.notesSlide+xml"/>
  <Override PartName="/ppt/tags/tag12.xml" ContentType="application/vnd.openxmlformats-officedocument.presentationml.tags+xml"/>
  <Override PartName="/ppt/notesSlides/notesSlide11.xml" ContentType="application/vnd.openxmlformats-officedocument.presentationml.notesSlide+xml"/>
  <Override PartName="/ppt/tags/tag13.xml" ContentType="application/vnd.openxmlformats-officedocument.presentationml.tags+xml"/>
  <Override PartName="/ppt/notesSlides/notesSlide12.xml" ContentType="application/vnd.openxmlformats-officedocument.presentationml.notesSlide+xml"/>
  <Override PartName="/ppt/tags/tag14.xml" ContentType="application/vnd.openxmlformats-officedocument.presentationml.tags+xml"/>
  <Override PartName="/ppt/notesSlides/notesSlide13.xml" ContentType="application/vnd.openxmlformats-officedocument.presentationml.notesSlide+xml"/>
  <Override PartName="/ppt/tags/tag15.xml" ContentType="application/vnd.openxmlformats-officedocument.presentationml.tags+xml"/>
  <Override PartName="/ppt/notesSlides/notesSlide14.xml" ContentType="application/vnd.openxmlformats-officedocument.presentationml.notesSlide+xml"/>
  <Override PartName="/ppt/tags/tag16.xml" ContentType="application/vnd.openxmlformats-officedocument.presentationml.tags+xml"/>
  <Override PartName="/ppt/notesSlides/notesSlide15.xml" ContentType="application/vnd.openxmlformats-officedocument.presentationml.notesSlide+xml"/>
  <Override PartName="/ppt/tags/tag17.xml" ContentType="application/vnd.openxmlformats-officedocument.presentationml.tags+xml"/>
  <Override PartName="/ppt/notesSlides/notesSlide16.xml" ContentType="application/vnd.openxmlformats-officedocument.presentationml.notesSlide+xml"/>
  <Override PartName="/ppt/tags/tag18.xml" ContentType="application/vnd.openxmlformats-officedocument.presentationml.tags+xml"/>
  <Override PartName="/ppt/notesSlides/notesSlide17.xml" ContentType="application/vnd.openxmlformats-officedocument.presentationml.notesSlide+xml"/>
  <Override PartName="/ppt/tags/tag19.xml" ContentType="application/vnd.openxmlformats-officedocument.presentationml.tags+xml"/>
  <Override PartName="/ppt/notesSlides/notesSlide18.xml" ContentType="application/vnd.openxmlformats-officedocument.presentationml.notesSlide+xml"/>
  <Override PartName="/ppt/tags/tag20.xml" ContentType="application/vnd.openxmlformats-officedocument.presentationml.tags+xml"/>
  <Override PartName="/ppt/notesSlides/notesSlide19.xml" ContentType="application/vnd.openxmlformats-officedocument.presentationml.notesSlide+xml"/>
  <Override PartName="/ppt/tags/tag21.xml" ContentType="application/vnd.openxmlformats-officedocument.presentationml.tags+xml"/>
  <Override PartName="/ppt/notesSlides/notesSlide20.xml" ContentType="application/vnd.openxmlformats-officedocument.presentationml.notesSlide+xml"/>
  <Override PartName="/ppt/tags/tag22.xml" ContentType="application/vnd.openxmlformats-officedocument.presentationml.tags+xml"/>
  <Override PartName="/ppt/notesSlides/notesSlide21.xml" ContentType="application/vnd.openxmlformats-officedocument.presentationml.notesSlide+xml"/>
  <Override PartName="/ppt/tags/tag23.xml" ContentType="application/vnd.openxmlformats-officedocument.presentationml.tags+xml"/>
  <Override PartName="/ppt/notesSlides/notesSlide22.xml" ContentType="application/vnd.openxmlformats-officedocument.presentationml.notesSlide+xml"/>
  <Override PartName="/ppt/tags/tag24.xml" ContentType="application/vnd.openxmlformats-officedocument.presentationml.tags+xml"/>
  <Override PartName="/ppt/notesSlides/notesSlide23.xml" ContentType="application/vnd.openxmlformats-officedocument.presentationml.notesSlide+xml"/>
  <Override PartName="/ppt/tags/tag25.xml" ContentType="application/vnd.openxmlformats-officedocument.presentationml.tags+xml"/>
  <Override PartName="/ppt/notesSlides/notesSlide24.xml" ContentType="application/vnd.openxmlformats-officedocument.presentationml.notesSlide+xml"/>
  <Override PartName="/ppt/tags/tag26.xml" ContentType="application/vnd.openxmlformats-officedocument.presentationml.tags+xml"/>
  <Override PartName="/ppt/notesSlides/notesSlide25.xml" ContentType="application/vnd.openxmlformats-officedocument.presentationml.notesSlide+xml"/>
  <Override PartName="/ppt/tags/tag27.xml" ContentType="application/vnd.openxmlformats-officedocument.presentationml.tags+xml"/>
  <Override PartName="/ppt/notesSlides/notesSlide26.xml" ContentType="application/vnd.openxmlformats-officedocument.presentationml.notesSlide+xml"/>
  <Override PartName="/ppt/tags/tag28.xml" ContentType="application/vnd.openxmlformats-officedocument.presentationml.tags+xml"/>
  <Override PartName="/ppt/notesSlides/notesSlide27.xml" ContentType="application/vnd.openxmlformats-officedocument.presentationml.notesSlide+xml"/>
  <Override PartName="/ppt/tags/tag29.xml" ContentType="application/vnd.openxmlformats-officedocument.presentationml.tags+xml"/>
  <Override PartName="/ppt/notesSlides/notesSlide28.xml" ContentType="application/vnd.openxmlformats-officedocument.presentationml.notesSlide+xml"/>
  <Override PartName="/ppt/tags/tag30.xml" ContentType="application/vnd.openxmlformats-officedocument.presentationml.tags+xml"/>
  <Override PartName="/ppt/notesSlides/notesSlide29.xml" ContentType="application/vnd.openxmlformats-officedocument.presentationml.notesSlide+xml"/>
  <Override PartName="/ppt/tags/tag31.xml" ContentType="application/vnd.openxmlformats-officedocument.presentationml.tags+xml"/>
  <Override PartName="/ppt/notesSlides/notesSlide30.xml" ContentType="application/vnd.openxmlformats-officedocument.presentationml.notesSlide+xml"/>
  <Override PartName="/ppt/tags/tag32.xml" ContentType="application/vnd.openxmlformats-officedocument.presentationml.tags+xml"/>
  <Override PartName="/ppt/notesSlides/notesSlide31.xml" ContentType="application/vnd.openxmlformats-officedocument.presentationml.notesSlide+xml"/>
  <Override PartName="/ppt/tags/tag33.xml" ContentType="application/vnd.openxmlformats-officedocument.presentationml.tags+xml"/>
  <Override PartName="/ppt/notesSlides/notesSlide32.xml" ContentType="application/vnd.openxmlformats-officedocument.presentationml.notesSlide+xml"/>
  <Override PartName="/ppt/tags/tag34.xml" ContentType="application/vnd.openxmlformats-officedocument.presentationml.tags+xml"/>
  <Override PartName="/ppt/notesSlides/notesSlide33.xml" ContentType="application/vnd.openxmlformats-officedocument.presentationml.notesSlide+xml"/>
  <Override PartName="/ppt/tags/tag35.xml" ContentType="application/vnd.openxmlformats-officedocument.presentationml.tags+xml"/>
  <Override PartName="/ppt/notesSlides/notesSlide34.xml" ContentType="application/vnd.openxmlformats-officedocument.presentationml.notesSlide+xml"/>
  <Override PartName="/ppt/tags/tag36.xml" ContentType="application/vnd.openxmlformats-officedocument.presentationml.tags+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52" r:id="rId1"/>
  </p:sldMasterIdLst>
  <p:notesMasterIdLst>
    <p:notesMasterId r:id="rId37"/>
  </p:notesMasterIdLst>
  <p:sldIdLst>
    <p:sldId id="453" r:id="rId2"/>
    <p:sldId id="454" r:id="rId3"/>
    <p:sldId id="455" r:id="rId4"/>
    <p:sldId id="457" r:id="rId5"/>
    <p:sldId id="458" r:id="rId6"/>
    <p:sldId id="459" r:id="rId7"/>
    <p:sldId id="461" r:id="rId8"/>
    <p:sldId id="462" r:id="rId9"/>
    <p:sldId id="463" r:id="rId10"/>
    <p:sldId id="464" r:id="rId11"/>
    <p:sldId id="465" r:id="rId12"/>
    <p:sldId id="467" r:id="rId13"/>
    <p:sldId id="468" r:id="rId14"/>
    <p:sldId id="470" r:id="rId15"/>
    <p:sldId id="471" r:id="rId16"/>
    <p:sldId id="472" r:id="rId17"/>
    <p:sldId id="474" r:id="rId18"/>
    <p:sldId id="475" r:id="rId19"/>
    <p:sldId id="476" r:id="rId20"/>
    <p:sldId id="479" r:id="rId21"/>
    <p:sldId id="481" r:id="rId22"/>
    <p:sldId id="482" r:id="rId23"/>
    <p:sldId id="484" r:id="rId24"/>
    <p:sldId id="486" r:id="rId25"/>
    <p:sldId id="487" r:id="rId26"/>
    <p:sldId id="489" r:id="rId27"/>
    <p:sldId id="491" r:id="rId28"/>
    <p:sldId id="492" r:id="rId29"/>
    <p:sldId id="495" r:id="rId30"/>
    <p:sldId id="496" r:id="rId31"/>
    <p:sldId id="497" r:id="rId32"/>
    <p:sldId id="498" r:id="rId33"/>
    <p:sldId id="499" r:id="rId34"/>
    <p:sldId id="501" r:id="rId35"/>
    <p:sldId id="502" r:id="rId36"/>
  </p:sldIdLst>
  <p:sldSz cx="9144000" cy="6858000" type="screen4x3"/>
  <p:notesSz cx="6858000" cy="9144000"/>
  <p:custDataLst>
    <p:tags r:id="rId38"/>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8215" autoAdjust="0"/>
  </p:normalViewPr>
  <p:slideViewPr>
    <p:cSldViewPr>
      <p:cViewPr varScale="1">
        <p:scale>
          <a:sx n="87" d="100"/>
          <a:sy n="87" d="100"/>
        </p:scale>
        <p:origin x="-1668" y="-90"/>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p:cViewPr>
        <p:scale>
          <a:sx n="90" d="100"/>
          <a:sy n="90" d="100"/>
        </p:scale>
        <p:origin x="-1812" y="4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9B71D85-367C-4C6D-B64D-F8F86FB525D5}" type="datetimeFigureOut">
              <a:rPr lang="en-US" smtClean="0"/>
              <a:pPr/>
              <a:t>6/26/2015</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1A1F8C8-8E18-48E8-A745-10AB944894D6}" type="slidenum">
              <a:rPr lang="en-US" smtClean="0"/>
              <a:pPr/>
              <a:t>‹#›</a:t>
            </a:fld>
            <a:endParaRPr lang="en-US" dirty="0"/>
          </a:p>
        </p:txBody>
      </p:sp>
    </p:spTree>
    <p:extLst>
      <p:ext uri="{BB962C8B-B14F-4D97-AF65-F5344CB8AC3E}">
        <p14:creationId xmlns:p14="http://schemas.microsoft.com/office/powerpoint/2010/main" val="15985390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p:cNvSpPr>
            <a:spLocks noGrp="1"/>
          </p:cNvSpPr>
          <p:nvPr>
            <p:ph type="body" idx="1"/>
          </p:nvPr>
        </p:nvSpPr>
        <p:spPr/>
        <p:txBody>
          <a:bodyPr>
            <a:normAutofit/>
          </a:bodyPr>
          <a:lstStyle/>
          <a:p>
            <a:r>
              <a:rPr lang="en-US" smtClean="0"/>
              <a:t>Unless otherwise indicated, the source for all content in this module is the 2003 NTI course “Transit Capacity and Quality of Service Short Course.”</a:t>
            </a:r>
            <a:endParaRPr lang="en-US" dirty="0" smtClean="0"/>
          </a:p>
        </p:txBody>
      </p:sp>
      <p:sp>
        <p:nvSpPr>
          <p:cNvPr id="7" name="Slide Image Placeholder 6"/>
          <p:cNvSpPr>
            <a:spLocks noGrp="1" noRot="1" noChangeAspect="1"/>
          </p:cNvSpPr>
          <p:nvPr>
            <p:ph type="sldImg"/>
          </p:nvPr>
        </p:nvSpPr>
        <p:spPr/>
      </p:sp>
    </p:spTree>
    <p:extLst>
      <p:ext uri="{BB962C8B-B14F-4D97-AF65-F5344CB8AC3E}">
        <p14:creationId xmlns:p14="http://schemas.microsoft.com/office/powerpoint/2010/main" val="28261986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5474" name="Rectangle 2"/>
          <p:cNvSpPr>
            <a:spLocks noGrp="1" noRot="1" noChangeAspect="1" noChangeArrowheads="1" noTextEdit="1"/>
          </p:cNvSpPr>
          <p:nvPr>
            <p:ph type="sldImg"/>
          </p:nvPr>
        </p:nvSpPr>
        <p:spPr>
          <a:xfrm>
            <a:off x="1150938" y="692150"/>
            <a:ext cx="4556125" cy="3417888"/>
          </a:xfrm>
          <a:ln/>
        </p:spPr>
      </p:sp>
      <p:sp>
        <p:nvSpPr>
          <p:cNvPr id="745475" name="Rectangle 3"/>
          <p:cNvSpPr>
            <a:spLocks noGrp="1" noChangeArrowheads="1"/>
          </p:cNvSpPr>
          <p:nvPr>
            <p:ph type="body" idx="1"/>
          </p:nvPr>
        </p:nvSpPr>
        <p:spPr/>
        <p:txBody>
          <a:bodyPr/>
          <a:lstStyle/>
          <a:p>
            <a:r>
              <a:rPr lang="en-US"/>
              <a:t>Passenger-based measures directly measure the passenger point-of-view and are the focus of transit quality of service.</a:t>
            </a:r>
          </a:p>
        </p:txBody>
      </p:sp>
    </p:spTree>
    <p:extLst>
      <p:ext uri="{BB962C8B-B14F-4D97-AF65-F5344CB8AC3E}">
        <p14:creationId xmlns:p14="http://schemas.microsoft.com/office/powerpoint/2010/main" val="34725032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QOS measures focus on measuring service availability and comfort</a:t>
            </a:r>
            <a:r>
              <a:rPr lang="en-US" baseline="0" dirty="0" smtClean="0"/>
              <a:t> &amp; convenience. The fixed route QOS framework incorporates six measures. An overall multimodal LOS can be calculated which incorporates automobile, pedestrian, bicycle and transit LOS (see Chapter 17: Urban Street Segments of the Highway Capacity Manual 2010). </a:t>
            </a:r>
            <a:r>
              <a:rPr lang="en-US" dirty="0"/>
              <a:t>Because the transit LOS component incorporates many of the factors included in the fixed route QOS framework, it is also useful for analyses where a range of transit QOS factors are desired to be evaluated, but only a single transit LOS letter is desired as an output. </a:t>
            </a:r>
            <a:endParaRPr lang="en-US" dirty="0" smtClean="0"/>
          </a:p>
          <a:p>
            <a:endParaRPr lang="en-US" dirty="0" smtClean="0"/>
          </a:p>
          <a:p>
            <a:r>
              <a:rPr lang="en-US" dirty="0" smtClean="0"/>
              <a:t>Source: Transit Capacity and Quality</a:t>
            </a:r>
            <a:r>
              <a:rPr lang="en-US" baseline="0" dirty="0" smtClean="0"/>
              <a:t> of Service Manual, 3</a:t>
            </a:r>
            <a:r>
              <a:rPr lang="en-US" baseline="30000" dirty="0" smtClean="0"/>
              <a:t>rd</a:t>
            </a:r>
            <a:r>
              <a:rPr lang="en-US" baseline="0" dirty="0" smtClean="0"/>
              <a:t> Edition, 4-6</a:t>
            </a:r>
            <a:endParaRPr lang="en-US" dirty="0" smtClean="0"/>
          </a:p>
        </p:txBody>
      </p:sp>
    </p:spTree>
    <p:extLst>
      <p:ext uri="{BB962C8B-B14F-4D97-AF65-F5344CB8AC3E}">
        <p14:creationId xmlns:p14="http://schemas.microsoft.com/office/powerpoint/2010/main" val="25109431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4802" name="Rectangle 2"/>
          <p:cNvSpPr>
            <a:spLocks noGrp="1" noRot="1" noChangeAspect="1" noChangeArrowheads="1" noTextEdit="1"/>
          </p:cNvSpPr>
          <p:nvPr>
            <p:ph type="sldImg"/>
          </p:nvPr>
        </p:nvSpPr>
        <p:spPr>
          <a:xfrm>
            <a:off x="1150938" y="692150"/>
            <a:ext cx="4556125" cy="3417888"/>
          </a:xfrm>
          <a:ln/>
        </p:spPr>
      </p:sp>
      <p:sp>
        <p:nvSpPr>
          <p:cNvPr id="844803" name="Rectangle 3"/>
          <p:cNvSpPr>
            <a:spLocks noGrp="1" noChangeArrowheads="1"/>
          </p:cNvSpPr>
          <p:nvPr>
            <p:ph type="body" idx="1"/>
          </p:nvPr>
        </p:nvSpPr>
        <p:spPr/>
        <p:txBody>
          <a:bodyPr/>
          <a:lstStyle/>
          <a:p>
            <a:r>
              <a:rPr lang="en-US" dirty="0"/>
              <a:t>The QOS framework provides six service </a:t>
            </a:r>
            <a:r>
              <a:rPr lang="en-US" dirty="0" smtClean="0"/>
              <a:t>measures, grouped into two areas: availability,</a:t>
            </a:r>
            <a:r>
              <a:rPr lang="en-US" baseline="0" dirty="0" smtClean="0"/>
              <a:t> and comfort and convenience</a:t>
            </a:r>
            <a:r>
              <a:rPr lang="en-US" dirty="0" smtClean="0"/>
              <a:t>. These measures apply to fixed route transit, though there is a similar framework for demand responsive transit</a:t>
            </a:r>
            <a:r>
              <a:rPr lang="en-US" baseline="0" dirty="0" smtClean="0"/>
              <a:t> as well.</a:t>
            </a:r>
            <a:endParaRPr lang="en-US" dirty="0"/>
          </a:p>
        </p:txBody>
      </p:sp>
    </p:spTree>
    <p:extLst>
      <p:ext uri="{BB962C8B-B14F-4D97-AF65-F5344CB8AC3E}">
        <p14:creationId xmlns:p14="http://schemas.microsoft.com/office/powerpoint/2010/main" val="5341785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One measure of service</a:t>
            </a:r>
            <a:r>
              <a:rPr lang="en-US" baseline="0" dirty="0" smtClean="0"/>
              <a:t> availability is frequency.</a:t>
            </a:r>
            <a:endParaRPr lang="en-US" dirty="0"/>
          </a:p>
        </p:txBody>
      </p:sp>
    </p:spTree>
    <p:extLst>
      <p:ext uri="{BB962C8B-B14F-4D97-AF65-F5344CB8AC3E}">
        <p14:creationId xmlns:p14="http://schemas.microsoft.com/office/powerpoint/2010/main" val="25373959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7874" name="Rectangle 2"/>
          <p:cNvSpPr>
            <a:spLocks noGrp="1" noRot="1" noChangeAspect="1" noChangeArrowheads="1" noTextEdit="1"/>
          </p:cNvSpPr>
          <p:nvPr>
            <p:ph type="sldImg"/>
          </p:nvPr>
        </p:nvSpPr>
        <p:spPr>
          <a:xfrm>
            <a:off x="1150938" y="692150"/>
            <a:ext cx="4556125" cy="3417888"/>
          </a:xfrm>
          <a:ln/>
        </p:spPr>
      </p:sp>
      <p:sp>
        <p:nvSpPr>
          <p:cNvPr id="847875" name="Rectangle 3"/>
          <p:cNvSpPr>
            <a:spLocks noGrp="1" noChangeArrowheads="1"/>
          </p:cNvSpPr>
          <p:nvPr>
            <p:ph type="body" idx="1"/>
          </p:nvPr>
        </p:nvSpPr>
        <p:spPr/>
        <p:txBody>
          <a:bodyPr/>
          <a:lstStyle/>
          <a:p>
            <a:r>
              <a:rPr lang="en-US" altLang="en-US" dirty="0" smtClean="0"/>
              <a:t>Headway is the service measure; frequency given for comparison.</a:t>
            </a:r>
          </a:p>
          <a:p>
            <a:endParaRPr lang="en-US" altLang="en-US" dirty="0" smtClean="0"/>
          </a:p>
          <a:p>
            <a:r>
              <a:rPr lang="en-US" altLang="en-US" dirty="0" smtClean="0"/>
              <a:t>Clock headways preferable to customers for less-frequent service (&gt;10 minutes).</a:t>
            </a:r>
          </a:p>
          <a:p>
            <a:endParaRPr lang="en-US" dirty="0"/>
          </a:p>
        </p:txBody>
      </p:sp>
    </p:spTree>
    <p:extLst>
      <p:ext uri="{BB962C8B-B14F-4D97-AF65-F5344CB8AC3E}">
        <p14:creationId xmlns:p14="http://schemas.microsoft.com/office/powerpoint/2010/main" val="284525511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7874" name="Rectangle 2"/>
          <p:cNvSpPr>
            <a:spLocks noGrp="1" noRot="1" noChangeAspect="1" noChangeArrowheads="1" noTextEdit="1"/>
          </p:cNvSpPr>
          <p:nvPr>
            <p:ph type="sldImg"/>
          </p:nvPr>
        </p:nvSpPr>
        <p:spPr>
          <a:xfrm>
            <a:off x="1150938" y="692150"/>
            <a:ext cx="4556125" cy="3417888"/>
          </a:xfrm>
          <a:ln/>
        </p:spPr>
      </p:sp>
      <p:sp>
        <p:nvSpPr>
          <p:cNvPr id="847875" name="Rectangle 3"/>
          <p:cNvSpPr>
            <a:spLocks noGrp="1" noChangeArrowheads="1"/>
          </p:cNvSpPr>
          <p:nvPr>
            <p:ph type="body" idx="1"/>
          </p:nvPr>
        </p:nvSpPr>
        <p:spPr/>
        <p:txBody>
          <a:bodyPr/>
          <a:lstStyle/>
          <a:p>
            <a:r>
              <a:rPr lang="en-US" altLang="en-US" dirty="0" smtClean="0"/>
              <a:t>Headway is the service measure; frequency given for comparison.</a:t>
            </a:r>
          </a:p>
          <a:p>
            <a:endParaRPr lang="en-US" altLang="en-US" dirty="0" smtClean="0"/>
          </a:p>
          <a:p>
            <a:r>
              <a:rPr lang="en-US" altLang="en-US" dirty="0" smtClean="0"/>
              <a:t>Clock headways preferable to customers for less-frequent service (&gt;10 minutes).</a:t>
            </a:r>
          </a:p>
          <a:p>
            <a:endParaRPr lang="en-US" dirty="0"/>
          </a:p>
        </p:txBody>
      </p:sp>
    </p:spTree>
    <p:extLst>
      <p:ext uri="{BB962C8B-B14F-4D97-AF65-F5344CB8AC3E}">
        <p14:creationId xmlns:p14="http://schemas.microsoft.com/office/powerpoint/2010/main" val="13742500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895759">
              <a:defRPr/>
            </a:pPr>
            <a:r>
              <a:rPr lang="en-US" dirty="0" smtClean="0"/>
              <a:t>Service</a:t>
            </a:r>
            <a:r>
              <a:rPr lang="en-US" baseline="0" dirty="0" smtClean="0"/>
              <a:t> availability is measured using hours of service.</a:t>
            </a:r>
            <a:endParaRPr lang="en-US" dirty="0" smtClean="0"/>
          </a:p>
          <a:p>
            <a:endParaRPr lang="en-US" dirty="0" smtClean="0"/>
          </a:p>
          <a:p>
            <a:r>
              <a:rPr lang="en-US" dirty="0" smtClean="0"/>
              <a:t>Travelers will only use a transit</a:t>
            </a:r>
            <a:r>
              <a:rPr lang="en-US" baseline="0" dirty="0" smtClean="0"/>
              <a:t> route if service is available near the time they need to leave – as well as the time they need to make their </a:t>
            </a:r>
            <a:r>
              <a:rPr lang="en-US" b="1" baseline="0" dirty="0" smtClean="0"/>
              <a:t>return trip</a:t>
            </a:r>
            <a:r>
              <a:rPr lang="en-US" baseline="0" dirty="0" smtClean="0"/>
              <a:t>.</a:t>
            </a:r>
            <a:endParaRPr lang="en-US" dirty="0"/>
          </a:p>
        </p:txBody>
      </p:sp>
    </p:spTree>
    <p:extLst>
      <p:ext uri="{BB962C8B-B14F-4D97-AF65-F5344CB8AC3E}">
        <p14:creationId xmlns:p14="http://schemas.microsoft.com/office/powerpoint/2010/main" val="374588522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7874" name="Rectangle 2"/>
          <p:cNvSpPr>
            <a:spLocks noGrp="1" noRot="1" noChangeAspect="1" noChangeArrowheads="1" noTextEdit="1"/>
          </p:cNvSpPr>
          <p:nvPr>
            <p:ph type="sldImg"/>
          </p:nvPr>
        </p:nvSpPr>
        <p:spPr>
          <a:xfrm>
            <a:off x="1150938" y="692150"/>
            <a:ext cx="4556125" cy="3417888"/>
          </a:xfrm>
          <a:ln/>
        </p:spPr>
      </p:sp>
      <p:sp>
        <p:nvSpPr>
          <p:cNvPr id="847875"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271660914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7874" name="Rectangle 2"/>
          <p:cNvSpPr>
            <a:spLocks noGrp="1" noRot="1" noChangeAspect="1" noChangeArrowheads="1" noTextEdit="1"/>
          </p:cNvSpPr>
          <p:nvPr>
            <p:ph type="sldImg"/>
          </p:nvPr>
        </p:nvSpPr>
        <p:spPr>
          <a:xfrm>
            <a:off x="1150938" y="692150"/>
            <a:ext cx="4556125" cy="3417888"/>
          </a:xfrm>
          <a:ln/>
        </p:spPr>
      </p:sp>
      <p:sp>
        <p:nvSpPr>
          <p:cNvPr id="847875"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420170074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9138" name="Rectangle 2"/>
          <p:cNvSpPr>
            <a:spLocks noGrp="1" noRot="1" noChangeAspect="1" noChangeArrowheads="1" noTextEdit="1"/>
          </p:cNvSpPr>
          <p:nvPr>
            <p:ph type="sldImg"/>
          </p:nvPr>
        </p:nvSpPr>
        <p:spPr>
          <a:xfrm>
            <a:off x="1150938" y="692150"/>
            <a:ext cx="4556125" cy="3417888"/>
          </a:xfrm>
          <a:ln/>
        </p:spPr>
      </p:sp>
      <p:sp>
        <p:nvSpPr>
          <p:cNvPr id="859139" name="Rectangle 3"/>
          <p:cNvSpPr>
            <a:spLocks noGrp="1" noChangeArrowheads="1"/>
          </p:cNvSpPr>
          <p:nvPr>
            <p:ph type="body" idx="1"/>
          </p:nvPr>
        </p:nvSpPr>
        <p:spPr/>
        <p:txBody>
          <a:bodyPr/>
          <a:lstStyle/>
          <a:p>
            <a:r>
              <a:rPr lang="en-US" dirty="0"/>
              <a:t>The basic procedure is to count the number of hours during the day that have service. The method described here formalizes how to do this, when working with a schedule book</a:t>
            </a:r>
            <a:r>
              <a:rPr lang="en-US" dirty="0" smtClean="0"/>
              <a:t>.</a:t>
            </a:r>
          </a:p>
        </p:txBody>
      </p:sp>
    </p:spTree>
    <p:extLst>
      <p:ext uri="{BB962C8B-B14F-4D97-AF65-F5344CB8AC3E}">
        <p14:creationId xmlns:p14="http://schemas.microsoft.com/office/powerpoint/2010/main" val="15506471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82" name="Rectangle 2"/>
          <p:cNvSpPr>
            <a:spLocks noGrp="1" noRot="1" noChangeAspect="1" noChangeArrowheads="1" noTextEdit="1"/>
          </p:cNvSpPr>
          <p:nvPr>
            <p:ph type="sldImg"/>
          </p:nvPr>
        </p:nvSpPr>
        <p:spPr>
          <a:xfrm>
            <a:off x="1150938" y="692150"/>
            <a:ext cx="4556125" cy="3417888"/>
          </a:xfrm>
          <a:ln/>
        </p:spPr>
      </p:sp>
      <p:sp>
        <p:nvSpPr>
          <p:cNvPr id="890883"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235867005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895759">
              <a:defRPr/>
            </a:pPr>
            <a:r>
              <a:rPr lang="en-US" dirty="0" smtClean="0"/>
              <a:t>Service</a:t>
            </a:r>
            <a:r>
              <a:rPr lang="en-US" baseline="0" dirty="0" smtClean="0"/>
              <a:t> availability over a system is measured using access.</a:t>
            </a:r>
            <a:endParaRPr lang="en-US" dirty="0" smtClean="0"/>
          </a:p>
          <a:p>
            <a:endParaRPr lang="en-US" dirty="0"/>
          </a:p>
        </p:txBody>
      </p:sp>
    </p:spTree>
    <p:extLst>
      <p:ext uri="{BB962C8B-B14F-4D97-AF65-F5344CB8AC3E}">
        <p14:creationId xmlns:p14="http://schemas.microsoft.com/office/powerpoint/2010/main" val="217139458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Note:</a:t>
            </a:r>
          </a:p>
          <a:p>
            <a:r>
              <a:rPr lang="en-US" dirty="0" smtClean="0"/>
              <a:t>This is best done with GIS software.  It requires</a:t>
            </a:r>
            <a:r>
              <a:rPr lang="en-US" baseline="0" dirty="0" smtClean="0"/>
              <a:t> </a:t>
            </a:r>
            <a:r>
              <a:rPr lang="en-US" dirty="0" smtClean="0"/>
              <a:t>transit stop or route locations, as well as population and employment data for relatively small areas.  You can obtain from the local planning model</a:t>
            </a:r>
            <a:r>
              <a:rPr lang="en-US" baseline="0" dirty="0" smtClean="0"/>
              <a:t> and/or </a:t>
            </a:r>
            <a:r>
              <a:rPr lang="en-US" dirty="0" smtClean="0"/>
              <a:t>Census population data.  You may need to subdivide some large zones.  The method is described</a:t>
            </a:r>
            <a:r>
              <a:rPr lang="en-US" baseline="0" dirty="0" smtClean="0"/>
              <a:t> in more detail in the </a:t>
            </a:r>
            <a:r>
              <a:rPr lang="en-US" dirty="0" smtClean="0"/>
              <a:t>TCQSM.</a:t>
            </a:r>
          </a:p>
          <a:p>
            <a:endParaRPr lang="en-US" dirty="0" smtClean="0"/>
          </a:p>
        </p:txBody>
      </p:sp>
    </p:spTree>
    <p:extLst>
      <p:ext uri="{BB962C8B-B14F-4D97-AF65-F5344CB8AC3E}">
        <p14:creationId xmlns:p14="http://schemas.microsoft.com/office/powerpoint/2010/main" val="421860118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Note:</a:t>
            </a:r>
          </a:p>
          <a:p>
            <a:r>
              <a:rPr lang="en-US" dirty="0" smtClean="0"/>
              <a:t>This is best done with GIS software.  It requires</a:t>
            </a:r>
            <a:r>
              <a:rPr lang="en-US" baseline="0" dirty="0" smtClean="0"/>
              <a:t> </a:t>
            </a:r>
            <a:r>
              <a:rPr lang="en-US" dirty="0" smtClean="0"/>
              <a:t>transit stop or route locations, as well as population and employment data for relatively small areas.  You can obtain from the local planning model</a:t>
            </a:r>
            <a:r>
              <a:rPr lang="en-US" baseline="0" dirty="0" smtClean="0"/>
              <a:t> and/or </a:t>
            </a:r>
            <a:r>
              <a:rPr lang="en-US" dirty="0" smtClean="0"/>
              <a:t>Census population data.  You may need to subdivide some large zones.  The method is described</a:t>
            </a:r>
            <a:r>
              <a:rPr lang="en-US" baseline="0" dirty="0" smtClean="0"/>
              <a:t> in more detail in the </a:t>
            </a:r>
            <a:r>
              <a:rPr lang="en-US" dirty="0" smtClean="0"/>
              <a:t>TCQSM.</a:t>
            </a:r>
          </a:p>
          <a:p>
            <a:endParaRPr lang="en-US" dirty="0" smtClean="0"/>
          </a:p>
        </p:txBody>
      </p:sp>
    </p:spTree>
    <p:extLst>
      <p:ext uri="{BB962C8B-B14F-4D97-AF65-F5344CB8AC3E}">
        <p14:creationId xmlns:p14="http://schemas.microsoft.com/office/powerpoint/2010/main" val="185225422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895759">
              <a:defRPr/>
            </a:pPr>
            <a:r>
              <a:rPr lang="en-US" dirty="0" smtClean="0"/>
              <a:t>Comfort &amp; convenience</a:t>
            </a:r>
            <a:r>
              <a:rPr lang="en-US" baseline="0" dirty="0" smtClean="0"/>
              <a:t> is measured using passenger loads.</a:t>
            </a:r>
            <a:endParaRPr lang="en-US" dirty="0" smtClean="0"/>
          </a:p>
          <a:p>
            <a:endParaRPr lang="en-US" altLang="en-US" dirty="0" smtClean="0"/>
          </a:p>
          <a:p>
            <a:r>
              <a:rPr lang="en-US" altLang="en-US" dirty="0" smtClean="0"/>
              <a:t>This reflects passengers’ ability to find a seat and overall crowding levels within a vehicle.  More crowding results in longer dwell times, affecting capacity, reliability, and travel time.</a:t>
            </a:r>
          </a:p>
          <a:p>
            <a:endParaRPr lang="en-US" dirty="0"/>
          </a:p>
        </p:txBody>
      </p:sp>
    </p:spTree>
    <p:extLst>
      <p:ext uri="{BB962C8B-B14F-4D97-AF65-F5344CB8AC3E}">
        <p14:creationId xmlns:p14="http://schemas.microsoft.com/office/powerpoint/2010/main" val="399627673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Tree>
    <p:extLst>
      <p:ext uri="{BB962C8B-B14F-4D97-AF65-F5344CB8AC3E}">
        <p14:creationId xmlns:p14="http://schemas.microsoft.com/office/powerpoint/2010/main" val="197772060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Tree>
    <p:extLst>
      <p:ext uri="{BB962C8B-B14F-4D97-AF65-F5344CB8AC3E}">
        <p14:creationId xmlns:p14="http://schemas.microsoft.com/office/powerpoint/2010/main" val="322446855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895759">
              <a:defRPr/>
            </a:pPr>
            <a:r>
              <a:rPr lang="en-US" dirty="0" smtClean="0"/>
              <a:t>Comfort &amp; convenience</a:t>
            </a:r>
            <a:r>
              <a:rPr lang="en-US" baseline="0" dirty="0" smtClean="0"/>
              <a:t> is measured based on service reliability.</a:t>
            </a:r>
            <a:endParaRPr lang="en-US" dirty="0" smtClean="0"/>
          </a:p>
          <a:p>
            <a:pPr defTabSz="895759">
              <a:defRPr/>
            </a:pPr>
            <a:endParaRPr lang="en-US" dirty="0" smtClean="0"/>
          </a:p>
          <a:p>
            <a:pPr defTabSz="895759">
              <a:defRPr/>
            </a:pPr>
            <a:r>
              <a:rPr lang="en-US" dirty="0" smtClean="0"/>
              <a:t>On-time performance is used for service operating at greater than 10-minute headways. Headway adherence is used for headways of 10 minutes or less, when regularity of service becomes more important.</a:t>
            </a:r>
          </a:p>
          <a:p>
            <a:endParaRPr lang="en-US" dirty="0"/>
          </a:p>
        </p:txBody>
      </p:sp>
    </p:spTree>
    <p:extLst>
      <p:ext uri="{BB962C8B-B14F-4D97-AF65-F5344CB8AC3E}">
        <p14:creationId xmlns:p14="http://schemas.microsoft.com/office/powerpoint/2010/main" val="255263033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Tree>
    <p:extLst>
      <p:ext uri="{BB962C8B-B14F-4D97-AF65-F5344CB8AC3E}">
        <p14:creationId xmlns:p14="http://schemas.microsoft.com/office/powerpoint/2010/main" val="91958549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Tree>
    <p:extLst>
      <p:ext uri="{BB962C8B-B14F-4D97-AF65-F5344CB8AC3E}">
        <p14:creationId xmlns:p14="http://schemas.microsoft.com/office/powerpoint/2010/main" val="37103970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Applies to average scheduled</a:t>
            </a:r>
            <a:r>
              <a:rPr lang="en-US" baseline="0" dirty="0" smtClean="0"/>
              <a:t> headways of 10 min or less</a:t>
            </a:r>
            <a:endParaRPr lang="en-US" dirty="0" smtClean="0"/>
          </a:p>
        </p:txBody>
      </p:sp>
    </p:spTree>
    <p:extLst>
      <p:ext uri="{BB962C8B-B14F-4D97-AF65-F5344CB8AC3E}">
        <p14:creationId xmlns:p14="http://schemas.microsoft.com/office/powerpoint/2010/main" val="8634229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extLst>
      <p:ext uri="{BB962C8B-B14F-4D97-AF65-F5344CB8AC3E}">
        <p14:creationId xmlns:p14="http://schemas.microsoft.com/office/powerpoint/2010/main" val="401368463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895759">
              <a:defRPr/>
            </a:pPr>
            <a:r>
              <a:rPr lang="en-US" dirty="0" smtClean="0"/>
              <a:t>Comfort &amp; convenience</a:t>
            </a:r>
            <a:r>
              <a:rPr lang="en-US" baseline="0" dirty="0" smtClean="0"/>
              <a:t> at the system level is measured by comparing transit and auto travel times.</a:t>
            </a:r>
            <a:endParaRPr lang="en-US" dirty="0" smtClean="0"/>
          </a:p>
          <a:p>
            <a:endParaRPr lang="en-US" dirty="0"/>
          </a:p>
        </p:txBody>
      </p:sp>
    </p:spTree>
    <p:extLst>
      <p:ext uri="{BB962C8B-B14F-4D97-AF65-F5344CB8AC3E}">
        <p14:creationId xmlns:p14="http://schemas.microsoft.com/office/powerpoint/2010/main" val="193557187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0818" name="Rectangle 2"/>
          <p:cNvSpPr>
            <a:spLocks noGrp="1" noRot="1" noChangeAspect="1" noChangeArrowheads="1" noTextEdit="1"/>
          </p:cNvSpPr>
          <p:nvPr>
            <p:ph type="sldImg"/>
          </p:nvPr>
        </p:nvSpPr>
        <p:spPr>
          <a:xfrm>
            <a:off x="1150938" y="692150"/>
            <a:ext cx="4556125" cy="3417888"/>
          </a:xfrm>
          <a:ln/>
        </p:spPr>
      </p:sp>
      <p:sp>
        <p:nvSpPr>
          <p:cNvPr id="930819" name="Rectangle 3"/>
          <p:cNvSpPr>
            <a:spLocks noGrp="1" noChangeArrowheads="1"/>
          </p:cNvSpPr>
          <p:nvPr>
            <p:ph type="body" idx="1"/>
          </p:nvPr>
        </p:nvSpPr>
        <p:spPr/>
        <p:txBody>
          <a:bodyPr/>
          <a:lstStyle/>
          <a:p>
            <a:r>
              <a:rPr lang="en-US" dirty="0"/>
              <a:t>Typical values: 2-3 min walk time to/from transit, ½ headway wait time for frequent service (&lt;=10 min), or square root of headway for longer </a:t>
            </a:r>
            <a:r>
              <a:rPr lang="en-US" dirty="0" smtClean="0"/>
              <a:t>service</a:t>
            </a:r>
          </a:p>
          <a:p>
            <a:endParaRPr lang="en-US" dirty="0" smtClean="0"/>
          </a:p>
          <a:p>
            <a:r>
              <a:rPr lang="en-US" dirty="0" smtClean="0"/>
              <a:t>Image:</a:t>
            </a:r>
          </a:p>
          <a:p>
            <a:r>
              <a:rPr lang="en-US" dirty="0" smtClean="0"/>
              <a:t>http://www.flickr.com/photos/herrvebah/5190587344/</a:t>
            </a:r>
            <a:endParaRPr lang="en-US" dirty="0"/>
          </a:p>
        </p:txBody>
      </p:sp>
    </p:spTree>
    <p:extLst>
      <p:ext uri="{BB962C8B-B14F-4D97-AF65-F5344CB8AC3E}">
        <p14:creationId xmlns:p14="http://schemas.microsoft.com/office/powerpoint/2010/main" val="67043088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As of 2009, the US</a:t>
            </a:r>
            <a:r>
              <a:rPr lang="en-US" baseline="0" dirty="0" smtClean="0"/>
              <a:t> </a:t>
            </a:r>
            <a:r>
              <a:rPr lang="en-US" dirty="0" smtClean="0"/>
              <a:t>average auto trip took</a:t>
            </a:r>
            <a:r>
              <a:rPr lang="en-US" baseline="0" dirty="0" smtClean="0"/>
              <a:t> 26 minutes, while the average transit trip took 59 minutes (Transit-Auto Travel Time Ratio of 2.3)</a:t>
            </a:r>
            <a:endParaRPr lang="en-US" dirty="0" smtClean="0"/>
          </a:p>
        </p:txBody>
      </p:sp>
    </p:spTree>
    <p:extLst>
      <p:ext uri="{BB962C8B-B14F-4D97-AF65-F5344CB8AC3E}">
        <p14:creationId xmlns:p14="http://schemas.microsoft.com/office/powerpoint/2010/main" val="358315101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Tree>
    <p:extLst>
      <p:ext uri="{BB962C8B-B14F-4D97-AF65-F5344CB8AC3E}">
        <p14:creationId xmlns:p14="http://schemas.microsoft.com/office/powerpoint/2010/main" val="292061536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7746" name="Rectangle 2"/>
          <p:cNvSpPr>
            <a:spLocks noGrp="1" noRot="1" noChangeAspect="1" noChangeArrowheads="1" noTextEdit="1"/>
          </p:cNvSpPr>
          <p:nvPr>
            <p:ph type="sldImg"/>
          </p:nvPr>
        </p:nvSpPr>
        <p:spPr>
          <a:xfrm>
            <a:off x="1150938" y="692150"/>
            <a:ext cx="4556125" cy="3417888"/>
          </a:xfrm>
          <a:ln/>
        </p:spPr>
      </p:sp>
      <p:sp>
        <p:nvSpPr>
          <p:cNvPr id="927747" name="Rectangle 3"/>
          <p:cNvSpPr>
            <a:spLocks noGrp="1" noChangeArrowheads="1"/>
          </p:cNvSpPr>
          <p:nvPr>
            <p:ph type="body" idx="1"/>
          </p:nvPr>
        </p:nvSpPr>
        <p:spPr/>
        <p:txBody>
          <a:bodyPr/>
          <a:lstStyle/>
          <a:p>
            <a:r>
              <a:rPr lang="en-US"/>
              <a:t>Service regularity is the % of intervals between transit vehicles that exceed the scheduled headway.</a:t>
            </a:r>
          </a:p>
        </p:txBody>
      </p:sp>
    </p:spTree>
    <p:extLst>
      <p:ext uri="{BB962C8B-B14F-4D97-AF65-F5344CB8AC3E}">
        <p14:creationId xmlns:p14="http://schemas.microsoft.com/office/powerpoint/2010/main" val="204948452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7266" name="Rectangle 2"/>
          <p:cNvSpPr>
            <a:spLocks noGrp="1" noRot="1" noChangeAspect="1" noChangeArrowheads="1" noTextEdit="1"/>
          </p:cNvSpPr>
          <p:nvPr>
            <p:ph type="sldImg"/>
          </p:nvPr>
        </p:nvSpPr>
        <p:spPr>
          <a:xfrm>
            <a:off x="1150938" y="692150"/>
            <a:ext cx="4556125" cy="3417888"/>
          </a:xfrm>
          <a:ln/>
        </p:spPr>
      </p:sp>
      <p:sp>
        <p:nvSpPr>
          <p:cNvPr id="907267" name="Rectangle 3"/>
          <p:cNvSpPr>
            <a:spLocks noGrp="1" noChangeArrowheads="1"/>
          </p:cNvSpPr>
          <p:nvPr>
            <p:ph type="body" idx="1"/>
          </p:nvPr>
        </p:nvSpPr>
        <p:spPr/>
        <p:txBody>
          <a:bodyPr/>
          <a:lstStyle/>
          <a:p>
            <a:r>
              <a:rPr lang="en-US" dirty="0"/>
              <a:t>The reliability measures are used as service measures for route segments, and will be discussed in the next set of slides.</a:t>
            </a:r>
          </a:p>
        </p:txBody>
      </p:sp>
    </p:spTree>
    <p:extLst>
      <p:ext uri="{BB962C8B-B14F-4D97-AF65-F5344CB8AC3E}">
        <p14:creationId xmlns:p14="http://schemas.microsoft.com/office/powerpoint/2010/main" val="23329677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your work as a service planner you will represent the view</a:t>
            </a:r>
            <a:r>
              <a:rPr lang="en-US" baseline="0" dirty="0" smtClean="0"/>
              <a:t>s of the transit agency – but these other viewpoints are valid and should be considered as well.</a:t>
            </a:r>
            <a:endParaRPr lang="en-US" dirty="0"/>
          </a:p>
        </p:txBody>
      </p:sp>
    </p:spTree>
    <p:extLst>
      <p:ext uri="{BB962C8B-B14F-4D97-AF65-F5344CB8AC3E}">
        <p14:creationId xmlns:p14="http://schemas.microsoft.com/office/powerpoint/2010/main" val="32717312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concept of</a:t>
            </a:r>
            <a:r>
              <a:rPr lang="en-US" baseline="0" dirty="0" smtClean="0"/>
              <a:t> “Quality of Service” means evaluating service from the </a:t>
            </a:r>
            <a:r>
              <a:rPr lang="en-US" b="1" baseline="0" dirty="0" smtClean="0"/>
              <a:t>passenger </a:t>
            </a:r>
            <a:r>
              <a:rPr lang="en-US" baseline="0" dirty="0" smtClean="0"/>
              <a:t>perspective.</a:t>
            </a:r>
          </a:p>
          <a:p>
            <a:endParaRPr lang="en-US" baseline="0" dirty="0" smtClean="0"/>
          </a:p>
          <a:p>
            <a:r>
              <a:rPr lang="en-US" baseline="0" dirty="0" smtClean="0"/>
              <a:t>Quality of Service measures can counterbalance an agency’s focus on its internal needs and bring the focus back to the customer.</a:t>
            </a:r>
            <a:endParaRPr lang="en-US" dirty="0"/>
          </a:p>
        </p:txBody>
      </p:sp>
    </p:spTree>
    <p:extLst>
      <p:ext uri="{BB962C8B-B14F-4D97-AF65-F5344CB8AC3E}">
        <p14:creationId xmlns:p14="http://schemas.microsoft.com/office/powerpoint/2010/main" val="16570946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00" name="Rectangle 3"/>
          <p:cNvSpPr>
            <a:spLocks noGrp="1" noChangeArrowheads="1"/>
          </p:cNvSpPr>
          <p:nvPr>
            <p:ph type="body" idx="1"/>
          </p:nvPr>
        </p:nvSpPr>
        <p:spPr/>
        <p:txBody>
          <a:bodyPr>
            <a:normAutofit/>
          </a:bodyPr>
          <a:lstStyle/>
          <a:p>
            <a:r>
              <a:rPr lang="en-US" dirty="0" smtClean="0"/>
              <a:t>This figure shows</a:t>
            </a:r>
            <a:r>
              <a:rPr lang="en-US" baseline="0" dirty="0" smtClean="0"/>
              <a:t> </a:t>
            </a:r>
            <a:r>
              <a:rPr lang="en-US" dirty="0" smtClean="0"/>
              <a:t>examples of the types of measures used in the transit industry, and the points-of-view they relate to. Some measures relate to more than one point-of-view.</a:t>
            </a:r>
          </a:p>
          <a:p>
            <a:endParaRPr lang="en-US" dirty="0" smtClean="0"/>
          </a:p>
          <a:p>
            <a:r>
              <a:rPr lang="en-US" dirty="0" smtClean="0"/>
              <a:t>“Quality of service” focuses on the passenger point of view.  </a:t>
            </a:r>
          </a:p>
          <a:p>
            <a:endParaRPr lang="en-US" b="1" dirty="0" smtClean="0"/>
          </a:p>
          <a:p>
            <a:r>
              <a:rPr lang="en-US" b="1" dirty="0" smtClean="0"/>
              <a:t>Click once </a:t>
            </a:r>
            <a:r>
              <a:rPr lang="en-US" dirty="0" smtClean="0"/>
              <a:t>to bring up a circle highlighting the passenger’s areas of concern: Service</a:t>
            </a:r>
            <a:r>
              <a:rPr lang="en-US" baseline="0" dirty="0" smtClean="0"/>
              <a:t> </a:t>
            </a:r>
            <a:r>
              <a:rPr lang="en-US" dirty="0" smtClean="0"/>
              <a:t>Availability and Comfort &amp; Convenience.</a:t>
            </a:r>
          </a:p>
          <a:p>
            <a:endParaRPr lang="en-US" dirty="0" smtClean="0"/>
          </a:p>
          <a:p>
            <a:r>
              <a:rPr lang="en-US" dirty="0" smtClean="0"/>
              <a:t>Source: Transit Capacity and Quality of Service Manual 4-5</a:t>
            </a:r>
          </a:p>
        </p:txBody>
      </p:sp>
      <p:sp>
        <p:nvSpPr>
          <p:cNvPr id="7" name="Slide Image Placeholder 6"/>
          <p:cNvSpPr>
            <a:spLocks noGrp="1" noRot="1" noChangeAspect="1"/>
          </p:cNvSpPr>
          <p:nvPr>
            <p:ph type="sldImg"/>
          </p:nvPr>
        </p:nvSpPr>
        <p:spPr/>
      </p:sp>
    </p:spTree>
    <p:extLst>
      <p:ext uri="{BB962C8B-B14F-4D97-AF65-F5344CB8AC3E}">
        <p14:creationId xmlns:p14="http://schemas.microsoft.com/office/powerpoint/2010/main" val="14264535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3426" name="Rectangle 2"/>
          <p:cNvSpPr>
            <a:spLocks noGrp="1" noRot="1" noChangeAspect="1" noChangeArrowheads="1" noTextEdit="1"/>
          </p:cNvSpPr>
          <p:nvPr>
            <p:ph type="sldImg"/>
          </p:nvPr>
        </p:nvSpPr>
        <p:spPr>
          <a:xfrm>
            <a:off x="1150938" y="692150"/>
            <a:ext cx="4556125" cy="3417888"/>
          </a:xfrm>
          <a:ln/>
        </p:spPr>
      </p:sp>
      <p:sp>
        <p:nvSpPr>
          <p:cNvPr id="743427" name="Rectangle 3"/>
          <p:cNvSpPr>
            <a:spLocks noGrp="1" noChangeArrowheads="1"/>
          </p:cNvSpPr>
          <p:nvPr>
            <p:ph type="body" idx="1"/>
          </p:nvPr>
        </p:nvSpPr>
        <p:spPr/>
        <p:txBody>
          <a:bodyPr/>
          <a:lstStyle/>
          <a:p>
            <a:r>
              <a:rPr lang="en-US" dirty="0" smtClean="0"/>
              <a:t>The precise metrics that your</a:t>
            </a:r>
            <a:r>
              <a:rPr lang="en-US" baseline="0" dirty="0" smtClean="0"/>
              <a:t> agency emphasizes will vary based on agency priorities.</a:t>
            </a:r>
          </a:p>
          <a:p>
            <a:endParaRPr lang="en-US" baseline="0" dirty="0" smtClean="0"/>
          </a:p>
          <a:p>
            <a:r>
              <a:rPr lang="en-US" baseline="0" dirty="0" err="1" smtClean="0"/>
              <a:t>Farebox</a:t>
            </a:r>
            <a:r>
              <a:rPr lang="en-US" baseline="0" dirty="0" smtClean="0"/>
              <a:t> recovery ratio standards vary significantly by the type of service provided.  The goal might be as low as 20% or as high as 40%.</a:t>
            </a:r>
          </a:p>
          <a:p>
            <a:endParaRPr lang="en-US" baseline="0" dirty="0" smtClean="0"/>
          </a:p>
          <a:p>
            <a:r>
              <a:rPr lang="en-US" baseline="0" dirty="0" smtClean="0"/>
              <a:t>Note that the number of unlinked passenger trips will NOT be the same as the number of individuals using the system.  Transit commuters will be using the service at least twice a day – more if you consider transfers.</a:t>
            </a:r>
            <a:endParaRPr lang="en-US" dirty="0"/>
          </a:p>
        </p:txBody>
      </p:sp>
    </p:spTree>
    <p:extLst>
      <p:ext uri="{BB962C8B-B14F-4D97-AF65-F5344CB8AC3E}">
        <p14:creationId xmlns:p14="http://schemas.microsoft.com/office/powerpoint/2010/main" val="4615274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4450" name="Rectangle 2"/>
          <p:cNvSpPr>
            <a:spLocks noGrp="1" noRot="1" noChangeAspect="1" noChangeArrowheads="1" noTextEdit="1"/>
          </p:cNvSpPr>
          <p:nvPr>
            <p:ph type="sldImg"/>
          </p:nvPr>
        </p:nvSpPr>
        <p:spPr>
          <a:xfrm>
            <a:off x="1150938" y="692150"/>
            <a:ext cx="4556125" cy="3417888"/>
          </a:xfrm>
          <a:ln/>
        </p:spPr>
      </p:sp>
      <p:sp>
        <p:nvSpPr>
          <p:cNvPr id="744451" name="Rectangle 3"/>
          <p:cNvSpPr>
            <a:spLocks noGrp="1" noChangeArrowheads="1"/>
          </p:cNvSpPr>
          <p:nvPr>
            <p:ph type="body" idx="1"/>
          </p:nvPr>
        </p:nvSpPr>
        <p:spPr/>
        <p:txBody>
          <a:bodyPr/>
          <a:lstStyle/>
          <a:p>
            <a:r>
              <a:rPr lang="en-US" dirty="0"/>
              <a:t>These measures look at individual vehicles. For transit riders, they can reflect the passenger’s point-of-view, because passengers are riding in the vehicles, but when used to make decisions, they can work against transit, because there are typically many more passenger vehicles than transit vehicles on the roadway system.</a:t>
            </a:r>
          </a:p>
        </p:txBody>
      </p:sp>
    </p:spTree>
    <p:extLst>
      <p:ext uri="{BB962C8B-B14F-4D97-AF65-F5344CB8AC3E}">
        <p14:creationId xmlns:p14="http://schemas.microsoft.com/office/powerpoint/2010/main" val="37854383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5410" name="Rectangle 1026"/>
          <p:cNvSpPr>
            <a:spLocks noGrp="1" noRot="1" noChangeAspect="1" noChangeArrowheads="1" noTextEdit="1"/>
          </p:cNvSpPr>
          <p:nvPr>
            <p:ph type="sldImg"/>
          </p:nvPr>
        </p:nvSpPr>
        <p:spPr>
          <a:xfrm>
            <a:off x="1150938" y="692150"/>
            <a:ext cx="4556125" cy="3417888"/>
          </a:xfrm>
          <a:ln/>
        </p:spPr>
      </p:sp>
      <p:sp>
        <p:nvSpPr>
          <p:cNvPr id="785411" name="Rectangle 1027"/>
          <p:cNvSpPr>
            <a:spLocks noGrp="1" noChangeArrowheads="1"/>
          </p:cNvSpPr>
          <p:nvPr>
            <p:ph type="body" idx="1"/>
          </p:nvPr>
        </p:nvSpPr>
        <p:spPr/>
        <p:txBody>
          <a:bodyPr/>
          <a:lstStyle/>
          <a:p>
            <a:r>
              <a:rPr lang="en-US" dirty="0" smtClean="0"/>
              <a:t>The community</a:t>
            </a:r>
            <a:r>
              <a:rPr lang="en-US" baseline="0" dirty="0" smtClean="0"/>
              <a:t> point of view measures transit’s role in meeting broad community objectives.</a:t>
            </a:r>
            <a:endParaRPr lang="en-US" dirty="0"/>
          </a:p>
        </p:txBody>
      </p:sp>
    </p:spTree>
    <p:extLst>
      <p:ext uri="{BB962C8B-B14F-4D97-AF65-F5344CB8AC3E}">
        <p14:creationId xmlns:p14="http://schemas.microsoft.com/office/powerpoint/2010/main" val="422017510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4800" cap="all" baseline="0"/>
            </a:lvl1pPr>
          </a:lstStyle>
          <a:p>
            <a:r>
              <a:rPr lang="en-US" dirty="0" smtClean="0"/>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5" name="Footer Placeholder 4"/>
          <p:cNvSpPr>
            <a:spLocks noGrp="1"/>
          </p:cNvSpPr>
          <p:nvPr>
            <p:ph type="ftr" sz="quarter" idx="11"/>
          </p:nvPr>
        </p:nvSpPr>
        <p:spPr>
          <a:xfrm>
            <a:off x="3429000" y="18288"/>
            <a:ext cx="4114800" cy="329184"/>
          </a:xfrm>
          <a:prstGeom prst="rect">
            <a:avLst/>
          </a:prstGeom>
        </p:spPr>
        <p:txBody>
          <a:bodyPr/>
          <a:lstStyle/>
          <a:p>
            <a:endParaRPr lang="en-US" dirty="0"/>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172200" y="609601"/>
            <a:ext cx="2411539" cy="911188"/>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7772400" cy="12954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752600"/>
            <a:ext cx="3810000" cy="4343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752600"/>
            <a:ext cx="3810000" cy="20955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4000500"/>
            <a:ext cx="3810000" cy="20955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6"/>
          <p:cNvSpPr>
            <a:spLocks noGrp="1" noChangeArrowheads="1"/>
          </p:cNvSpPr>
          <p:nvPr>
            <p:ph type="sldNum" sz="quarter" idx="10"/>
          </p:nvPr>
        </p:nvSpPr>
        <p:spPr>
          <a:xfrm>
            <a:off x="8531788" y="5648960"/>
            <a:ext cx="548640" cy="396240"/>
          </a:xfrm>
          <a:prstGeom prst="bracketPair">
            <a:avLst>
              <a:gd name="adj" fmla="val 17949"/>
            </a:avLst>
          </a:prstGeom>
          <a:ln/>
        </p:spPr>
        <p:txBody>
          <a:bodyPr/>
          <a:lstStyle>
            <a:lvl1pPr>
              <a:defRPr/>
            </a:lvl1pPr>
          </a:lstStyle>
          <a:p>
            <a:pPr>
              <a:defRPr/>
            </a:pPr>
            <a:fld id="{AAECB1DD-265B-3A4A-B926-F28A7408B8F7}" type="slidenum">
              <a:rPr lang="en-US"/>
              <a:pPr>
                <a:defRPr/>
              </a:pPr>
              <a:t>‹#›</a:t>
            </a:fld>
            <a:endParaRPr lang="en-US"/>
          </a:p>
        </p:txBody>
      </p:sp>
    </p:spTree>
    <p:extLst>
      <p:ext uri="{BB962C8B-B14F-4D97-AF65-F5344CB8AC3E}">
        <p14:creationId xmlns:p14="http://schemas.microsoft.com/office/powerpoint/2010/main" val="18979060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dgm">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7772400" cy="1295400"/>
          </a:xfrm>
        </p:spPr>
        <p:txBody>
          <a:bodyPr/>
          <a:lstStyle/>
          <a:p>
            <a:r>
              <a:rPr lang="en-US" smtClean="0"/>
              <a:t>Click to edit Master title style</a:t>
            </a:r>
            <a:endParaRPr lang="en-US"/>
          </a:p>
        </p:txBody>
      </p:sp>
      <p:sp>
        <p:nvSpPr>
          <p:cNvPr id="3" name="SmartArt Placeholder 2"/>
          <p:cNvSpPr>
            <a:spLocks noGrp="1"/>
          </p:cNvSpPr>
          <p:nvPr>
            <p:ph type="dgm" idx="1"/>
          </p:nvPr>
        </p:nvSpPr>
        <p:spPr>
          <a:xfrm>
            <a:off x="685800" y="1752600"/>
            <a:ext cx="7772400" cy="4343400"/>
          </a:xfrm>
        </p:spPr>
        <p:txBody>
          <a:bodyPr/>
          <a:lstStyle/>
          <a:p>
            <a:pPr lvl="0"/>
            <a:endParaRPr lang="en-US" noProof="0" dirty="0" smtClean="0"/>
          </a:p>
        </p:txBody>
      </p:sp>
      <p:sp>
        <p:nvSpPr>
          <p:cNvPr id="4" name="Rectangle 6"/>
          <p:cNvSpPr>
            <a:spLocks noGrp="1" noChangeArrowheads="1"/>
          </p:cNvSpPr>
          <p:nvPr>
            <p:ph type="sldNum" sz="quarter" idx="10"/>
          </p:nvPr>
        </p:nvSpPr>
        <p:spPr>
          <a:xfrm>
            <a:off x="8531788" y="5648960"/>
            <a:ext cx="548640" cy="396240"/>
          </a:xfrm>
          <a:prstGeom prst="bracketPair">
            <a:avLst>
              <a:gd name="adj" fmla="val 17949"/>
            </a:avLst>
          </a:prstGeom>
          <a:ln/>
        </p:spPr>
        <p:txBody>
          <a:bodyPr/>
          <a:lstStyle>
            <a:lvl1pPr>
              <a:defRPr/>
            </a:lvl1pPr>
          </a:lstStyle>
          <a:p>
            <a:pPr>
              <a:defRPr/>
            </a:pPr>
            <a:fld id="{30094AD7-0F5C-814E-B6D3-72B05812DE94}" type="slidenum">
              <a:rPr lang="en-US"/>
              <a:pPr>
                <a:defRPr/>
              </a:pPr>
              <a:t>‹#›</a:t>
            </a:fld>
            <a:endParaRPr lang="en-US"/>
          </a:p>
        </p:txBody>
      </p:sp>
    </p:spTree>
    <p:extLst>
      <p:ext uri="{BB962C8B-B14F-4D97-AF65-F5344CB8AC3E}">
        <p14:creationId xmlns:p14="http://schemas.microsoft.com/office/powerpoint/2010/main" val="15927343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First Line no Bullet - 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457200" y="1828800"/>
            <a:ext cx="8229600" cy="4648200"/>
          </a:xfrm>
        </p:spPr>
        <p:txBody>
          <a:bodyPr/>
          <a:lstStyle>
            <a:lvl1pPr marL="0" indent="0">
              <a:lnSpc>
                <a:spcPct val="100000"/>
              </a:lnSpc>
              <a:spcBef>
                <a:spcPts val="600"/>
              </a:spcBef>
              <a:spcAft>
                <a:spcPts val="600"/>
              </a:spcAft>
              <a:buSzPct val="90000"/>
              <a:buNone/>
              <a:defRPr/>
            </a:lvl1pPr>
            <a:lvl2pPr marL="617220" indent="-342900">
              <a:lnSpc>
                <a:spcPct val="100000"/>
              </a:lnSpc>
              <a:spcBef>
                <a:spcPts val="600"/>
              </a:spcBef>
              <a:spcAft>
                <a:spcPts val="600"/>
              </a:spcAft>
              <a:buSzPct val="90000"/>
              <a:buFont typeface="Arial" pitchFamily="34" charset="0"/>
              <a:buChar char="•"/>
              <a:defRPr sz="2400"/>
            </a:lvl2pPr>
            <a:lvl3pPr marL="834390" indent="-285750">
              <a:lnSpc>
                <a:spcPct val="100000"/>
              </a:lnSpc>
              <a:spcBef>
                <a:spcPts val="600"/>
              </a:spcBef>
              <a:spcAft>
                <a:spcPts val="600"/>
              </a:spcAft>
              <a:buFont typeface="Wingdings" pitchFamily="2" charset="2"/>
              <a:buChar char="Ø"/>
              <a:defRPr sz="2000"/>
            </a:lvl3pPr>
            <a:lvl4pPr marL="1108710" indent="-285750">
              <a:lnSpc>
                <a:spcPct val="100000"/>
              </a:lnSpc>
              <a:spcBef>
                <a:spcPts val="600"/>
              </a:spcBef>
              <a:spcAft>
                <a:spcPts val="600"/>
              </a:spcAft>
              <a:buFont typeface="Arial" pitchFamily="34" charset="0"/>
              <a:buChar char="•"/>
              <a:defRPr sz="1800"/>
            </a:lvl4pPr>
            <a:lvl5pPr marL="1337310" indent="-285750">
              <a:lnSpc>
                <a:spcPct val="100000"/>
              </a:lnSpc>
              <a:spcBef>
                <a:spcPts val="600"/>
              </a:spcBef>
              <a:spcAft>
                <a:spcPts val="600"/>
              </a:spcAft>
              <a:buFont typeface="Arial" pitchFamily="34" charset="0"/>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457200" y="1828800"/>
            <a:ext cx="8229600" cy="4648200"/>
          </a:xfrm>
        </p:spPr>
        <p:txBody>
          <a:bodyPr/>
          <a:lstStyle>
            <a:lvl1pPr marL="342900" indent="-342900">
              <a:lnSpc>
                <a:spcPct val="100000"/>
              </a:lnSpc>
              <a:spcBef>
                <a:spcPts val="600"/>
              </a:spcBef>
              <a:spcAft>
                <a:spcPts val="600"/>
              </a:spcAft>
              <a:buSzPct val="90000"/>
              <a:buFont typeface="Arial" pitchFamily="34" charset="0"/>
              <a:buChar char="•"/>
              <a:defRPr/>
            </a:lvl1pPr>
            <a:lvl2pPr marL="617220" indent="-342900">
              <a:lnSpc>
                <a:spcPct val="100000"/>
              </a:lnSpc>
              <a:spcBef>
                <a:spcPts val="600"/>
              </a:spcBef>
              <a:spcAft>
                <a:spcPts val="600"/>
              </a:spcAft>
              <a:buSzPct val="90000"/>
              <a:buFont typeface="Wingdings" pitchFamily="2" charset="2"/>
              <a:buChar char="Ø"/>
              <a:defRPr sz="2000"/>
            </a:lvl2pPr>
            <a:lvl3pPr marL="834390" indent="-285750">
              <a:lnSpc>
                <a:spcPct val="100000"/>
              </a:lnSpc>
              <a:spcBef>
                <a:spcPts val="600"/>
              </a:spcBef>
              <a:spcAft>
                <a:spcPts val="600"/>
              </a:spcAft>
              <a:buFont typeface="Courier New" pitchFamily="49" charset="0"/>
              <a:buChar char="o"/>
              <a:defRPr sz="1800"/>
            </a:lvl3pPr>
            <a:lvl4pPr marL="1108710" indent="-285750">
              <a:lnSpc>
                <a:spcPct val="100000"/>
              </a:lnSpc>
              <a:spcBef>
                <a:spcPts val="600"/>
              </a:spcBef>
              <a:spcAft>
                <a:spcPts val="600"/>
              </a:spcAft>
              <a:buFont typeface="Arial" pitchFamily="34" charset="0"/>
              <a:buChar char="•"/>
              <a:defRPr sz="1800"/>
            </a:lvl4pPr>
            <a:lvl5pPr marL="1337310" indent="-285750">
              <a:lnSpc>
                <a:spcPct val="100000"/>
              </a:lnSpc>
              <a:spcBef>
                <a:spcPts val="600"/>
              </a:spcBef>
              <a:spcAft>
                <a:spcPts val="600"/>
              </a:spcAft>
              <a:buFont typeface="Arial" pitchFamily="34" charset="0"/>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1670969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Break - Less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a:xfrm>
            <a:off x="3429000" y="18288"/>
            <a:ext cx="4114800" cy="329184"/>
          </a:xfrm>
          <a:prstGeom prst="rect">
            <a:avLst/>
          </a:prstGeom>
        </p:spPr>
        <p:txBody>
          <a:bodyPr/>
          <a:lstStyle/>
          <a:p>
            <a:endParaRPr lang="en-US" dirty="0"/>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Footer Placeholder 5"/>
          <p:cNvSpPr>
            <a:spLocks noGrp="1"/>
          </p:cNvSpPr>
          <p:nvPr>
            <p:ph type="ftr" sz="quarter" idx="11"/>
          </p:nvPr>
        </p:nvSpPr>
        <p:spPr>
          <a:xfrm>
            <a:off x="3429000" y="18288"/>
            <a:ext cx="4114800" cy="329184"/>
          </a:xfrm>
          <a:prstGeom prst="rect">
            <a:avLst/>
          </a:prstGeom>
        </p:spPr>
        <p:txBody>
          <a:bodyPr/>
          <a:lstStyle/>
          <a:p>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Footer Placeholder 7"/>
          <p:cNvSpPr>
            <a:spLocks noGrp="1"/>
          </p:cNvSpPr>
          <p:nvPr>
            <p:ph type="ftr" sz="quarter" idx="11"/>
          </p:nvPr>
        </p:nvSpPr>
        <p:spPr>
          <a:xfrm>
            <a:off x="3429000" y="18288"/>
            <a:ext cx="4114800" cy="329184"/>
          </a:xfrm>
          <a:prstGeom prst="rect">
            <a:avLst/>
          </a:prstGeom>
        </p:spPr>
        <p:txBody>
          <a:bodyPr/>
          <a:lstStyle/>
          <a:p>
            <a:endParaRPr lang="en-US" dirty="0"/>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Footer Placeholder 3"/>
          <p:cNvSpPr>
            <a:spLocks noGrp="1"/>
          </p:cNvSpPr>
          <p:nvPr>
            <p:ph type="ftr" sz="quarter" idx="11"/>
          </p:nvPr>
        </p:nvSpPr>
        <p:spPr>
          <a:xfrm>
            <a:off x="3429000" y="18288"/>
            <a:ext cx="4114800" cy="329184"/>
          </a:xfrm>
          <a:prstGeom prst="rect">
            <a:avLst/>
          </a:prstGeom>
        </p:spPr>
        <p:txBody>
          <a:bodyPr/>
          <a:lstStyle/>
          <a:p>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a:xfrm>
            <a:off x="3429000" y="18288"/>
            <a:ext cx="4114800" cy="329184"/>
          </a:xfrm>
          <a:prstGeom prst="rect">
            <a:avLst/>
          </a:prstGeom>
        </p:spPr>
        <p:txBody>
          <a:bodyPr/>
          <a:lstStyle/>
          <a:p>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a:xfrm>
            <a:off x="3429000" y="18288"/>
            <a:ext cx="4114800" cy="329184"/>
          </a:xfrm>
          <a:prstGeom prst="rect">
            <a:avLst/>
          </a:prstGeom>
        </p:spPr>
        <p:txBody>
          <a:bodyPr/>
          <a:lstStyle/>
          <a:p>
            <a:endParaRPr lang="en-US" dirty="0"/>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 bg1="lt1" tx1="dk1" bg2="lt2" tx2="dk2" accent1="accent1" accent2="accent2" accent3="accent3" accent4="accent4" accent5="accent5" accent6="accent6" hlink="hlink" folHlink="folHlink"/>
  <p:sldLayoutIdLst>
    <p:sldLayoutId id="2147483853" r:id="rId1"/>
    <p:sldLayoutId id="2147483854" r:id="rId2"/>
    <p:sldLayoutId id="2147483865" r:id="rId3"/>
    <p:sldLayoutId id="2147483855" r:id="rId4"/>
    <p:sldLayoutId id="2147483856" r:id="rId5"/>
    <p:sldLayoutId id="2147483857" r:id="rId6"/>
    <p:sldLayoutId id="2147483858" r:id="rId7"/>
    <p:sldLayoutId id="2147483859" r:id="rId8"/>
    <p:sldLayoutId id="2147483860" r:id="rId9"/>
    <p:sldLayoutId id="2147483862" r:id="rId10"/>
    <p:sldLayoutId id="2147483863" r:id="rId11"/>
  </p:sldLayoutIdLst>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Wingdings" pitchFamily="2" charset="2"/>
        <a:buChar char="Ø"/>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3.xml"/><Relationship Id="rId1" Type="http://schemas.openxmlformats.org/officeDocument/2006/relationships/tags" Target="../tags/tag11.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tags" Target="../tags/tag1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6.xml"/><Relationship Id="rId1" Type="http://schemas.openxmlformats.org/officeDocument/2006/relationships/tags" Target="../tags/tag13.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3.xml"/><Relationship Id="rId1" Type="http://schemas.openxmlformats.org/officeDocument/2006/relationships/tags" Target="../tags/tag14.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3.xml"/><Relationship Id="rId1" Type="http://schemas.openxmlformats.org/officeDocument/2006/relationships/tags" Target="../tags/tag15.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7.xml"/><Relationship Id="rId1" Type="http://schemas.openxmlformats.org/officeDocument/2006/relationships/tags" Target="../tags/tag16.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3.xml"/><Relationship Id="rId1" Type="http://schemas.openxmlformats.org/officeDocument/2006/relationships/tags" Target="../tags/tag17.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3.xml"/><Relationship Id="rId1" Type="http://schemas.openxmlformats.org/officeDocument/2006/relationships/tags" Target="../tags/tag18.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3.xml"/><Relationship Id="rId1" Type="http://schemas.openxmlformats.org/officeDocument/2006/relationships/tags" Target="../tags/tag19.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3.xml"/><Relationship Id="rId1" Type="http://schemas.openxmlformats.org/officeDocument/2006/relationships/tags" Target="../tags/tag20.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3.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3.xml"/><Relationship Id="rId1" Type="http://schemas.openxmlformats.org/officeDocument/2006/relationships/tags" Target="../tags/tag21.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3.xml"/><Relationship Id="rId1" Type="http://schemas.openxmlformats.org/officeDocument/2006/relationships/tags" Target="../tags/tag22.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3.xml"/><Relationship Id="rId1" Type="http://schemas.openxmlformats.org/officeDocument/2006/relationships/tags" Target="../tags/tag23.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3.xml"/><Relationship Id="rId1" Type="http://schemas.openxmlformats.org/officeDocument/2006/relationships/tags" Target="../tags/tag24.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7.xml"/><Relationship Id="rId1" Type="http://schemas.openxmlformats.org/officeDocument/2006/relationships/tags" Target="../tags/tag25.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3.xml"/><Relationship Id="rId1" Type="http://schemas.openxmlformats.org/officeDocument/2006/relationships/tags" Target="../tags/tag26.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3.xml"/><Relationship Id="rId1" Type="http://schemas.openxmlformats.org/officeDocument/2006/relationships/tags" Target="../tags/tag27.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3.xml"/><Relationship Id="rId1" Type="http://schemas.openxmlformats.org/officeDocument/2006/relationships/tags" Target="../tags/tag28.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3.xml"/><Relationship Id="rId1" Type="http://schemas.openxmlformats.org/officeDocument/2006/relationships/tags" Target="../tags/tag29.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3.xml"/><Relationship Id="rId1" Type="http://schemas.openxmlformats.org/officeDocument/2006/relationships/tags" Target="../tags/tag30.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tags" Target="../tags/tag4.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3.xml"/><Relationship Id="rId1" Type="http://schemas.openxmlformats.org/officeDocument/2006/relationships/tags" Target="../tags/tag31.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3.xml"/><Relationship Id="rId1" Type="http://schemas.openxmlformats.org/officeDocument/2006/relationships/tags" Target="../tags/tag32.xml"/><Relationship Id="rId4" Type="http://schemas.openxmlformats.org/officeDocument/2006/relationships/image" Target="../media/image4.jpeg"/></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3.xml"/><Relationship Id="rId1" Type="http://schemas.openxmlformats.org/officeDocument/2006/relationships/tags" Target="../tags/tag33.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3.xml"/><Relationship Id="rId1" Type="http://schemas.openxmlformats.org/officeDocument/2006/relationships/tags" Target="../tags/tag34.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3.xml"/><Relationship Id="rId1" Type="http://schemas.openxmlformats.org/officeDocument/2006/relationships/tags" Target="../tags/tag35.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3.xml"/><Relationship Id="rId1" Type="http://schemas.openxmlformats.org/officeDocument/2006/relationships/tags" Target="../tags/tag36.xml"/><Relationship Id="rId5" Type="http://schemas.openxmlformats.org/officeDocument/2006/relationships/image" Target="../media/image6.jpeg"/><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3.xml"/><Relationship Id="rId1" Type="http://schemas.openxmlformats.org/officeDocument/2006/relationships/tags" Target="../tags/tag5.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3.xml"/><Relationship Id="rId1" Type="http://schemas.openxmlformats.org/officeDocument/2006/relationships/tags" Target="../tags/tag6.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8.xml"/><Relationship Id="rId1" Type="http://schemas.openxmlformats.org/officeDocument/2006/relationships/tags" Target="../tags/tag7.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3.xml"/><Relationship Id="rId1" Type="http://schemas.openxmlformats.org/officeDocument/2006/relationships/tags" Target="../tags/tag8.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3.xml"/><Relationship Id="rId1" Type="http://schemas.openxmlformats.org/officeDocument/2006/relationships/tags" Target="../tags/tag9.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3.xml"/><Relationship Id="rId1" Type="http://schemas.openxmlformats.org/officeDocument/2006/relationships/tags" Target="../tags/tag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8"/>
          <p:cNvSpPr>
            <a:spLocks noGrp="1" noChangeArrowheads="1"/>
          </p:cNvSpPr>
          <p:nvPr>
            <p:ph type="ctrTitle"/>
          </p:nvPr>
        </p:nvSpPr>
        <p:spPr/>
        <p:txBody>
          <a:bodyPr/>
          <a:lstStyle/>
          <a:p>
            <a:pPr eaLnBrk="1" hangingPunct="1"/>
            <a:r>
              <a:rPr lang="en-US" dirty="0" smtClean="0"/>
              <a:t>Module 4, Lesson 4</a:t>
            </a:r>
          </a:p>
        </p:txBody>
      </p:sp>
      <p:sp>
        <p:nvSpPr>
          <p:cNvPr id="7" name="Subtitle 6"/>
          <p:cNvSpPr>
            <a:spLocks noGrp="1"/>
          </p:cNvSpPr>
          <p:nvPr>
            <p:ph type="subTitle" idx="1"/>
          </p:nvPr>
        </p:nvSpPr>
        <p:spPr>
          <a:xfrm>
            <a:off x="1131849" y="3886200"/>
            <a:ext cx="6880302" cy="1752600"/>
          </a:xfrm>
        </p:spPr>
        <p:txBody>
          <a:bodyPr/>
          <a:lstStyle/>
          <a:p>
            <a:r>
              <a:rPr lang="en-US" dirty="0" smtClean="0"/>
              <a:t>Developing Service: Measuring Quality of Service</a:t>
            </a:r>
            <a:endParaRPr lang="en-US" dirty="0"/>
          </a:p>
        </p:txBody>
      </p:sp>
    </p:spTree>
    <p:custDataLst>
      <p:tags r:id="rId1"/>
    </p:custData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42" name="Rectangle 2"/>
          <p:cNvSpPr>
            <a:spLocks noGrp="1" noChangeArrowheads="1"/>
          </p:cNvSpPr>
          <p:nvPr>
            <p:ph type="title"/>
          </p:nvPr>
        </p:nvSpPr>
        <p:spPr/>
        <p:txBody>
          <a:bodyPr/>
          <a:lstStyle/>
          <a:p>
            <a:r>
              <a:rPr lang="en-US" altLang="en-US" smtClean="0"/>
              <a:t>Passenger Point of View</a:t>
            </a:r>
            <a:endParaRPr lang="en-US" altLang="en-US" dirty="0"/>
          </a:p>
        </p:txBody>
      </p:sp>
      <p:sp>
        <p:nvSpPr>
          <p:cNvPr id="675843" name="Rectangle 3"/>
          <p:cNvSpPr>
            <a:spLocks noGrp="1" noChangeArrowheads="1"/>
          </p:cNvSpPr>
          <p:nvPr>
            <p:ph idx="1"/>
          </p:nvPr>
        </p:nvSpPr>
        <p:spPr/>
        <p:txBody>
          <a:bodyPr/>
          <a:lstStyle/>
          <a:p>
            <a:r>
              <a:rPr lang="en-US" altLang="en-US" smtClean="0"/>
              <a:t>Assess the availability and convenience of transit service as seen by passengers</a:t>
            </a:r>
          </a:p>
          <a:p>
            <a:r>
              <a:rPr lang="en-US" altLang="en-US" smtClean="0"/>
              <a:t>Availability measures are typically under an operator’s control, but limited by funding</a:t>
            </a:r>
          </a:p>
          <a:p>
            <a:r>
              <a:rPr lang="en-US" altLang="en-US" smtClean="0"/>
              <a:t>Comfort and convenience measures</a:t>
            </a:r>
          </a:p>
          <a:p>
            <a:pPr lvl="1"/>
            <a:r>
              <a:rPr lang="en-US" altLang="en-US" smtClean="0"/>
              <a:t>Influenced by equipment choices</a:t>
            </a:r>
          </a:p>
          <a:p>
            <a:pPr lvl="1"/>
            <a:r>
              <a:rPr lang="en-US" altLang="en-US" smtClean="0"/>
              <a:t>Influenced by external factors (e.g., traffic congestion)</a:t>
            </a:r>
            <a:endParaRPr lang="en-US" altLang="en-US" dirty="0"/>
          </a:p>
        </p:txBody>
      </p:sp>
    </p:spTree>
    <p:custDataLst>
      <p:tags r:id="rId1"/>
    </p:custData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US" altLang="en-US" smtClean="0"/>
              <a:t>Quality of Service</a:t>
            </a:r>
          </a:p>
        </p:txBody>
      </p:sp>
      <p:sp>
        <p:nvSpPr>
          <p:cNvPr id="7" name="Content Placeholder 6"/>
          <p:cNvSpPr>
            <a:spLocks noGrp="1"/>
          </p:cNvSpPr>
          <p:nvPr>
            <p:ph idx="1"/>
          </p:nvPr>
        </p:nvSpPr>
        <p:spPr/>
        <p:txBody>
          <a:bodyPr/>
          <a:lstStyle/>
          <a:p>
            <a:r>
              <a:rPr lang="en-US" dirty="0" smtClean="0"/>
              <a:t>The overall measured or perceived performance of transit service from the </a:t>
            </a:r>
            <a:r>
              <a:rPr lang="en-US" b="1" dirty="0" smtClean="0"/>
              <a:t>passenger’s</a:t>
            </a:r>
            <a:r>
              <a:rPr lang="en-US" dirty="0" smtClean="0"/>
              <a:t> point-of-view</a:t>
            </a:r>
          </a:p>
          <a:p>
            <a:pPr lvl="1"/>
            <a:r>
              <a:rPr lang="en-US" dirty="0" smtClean="0"/>
              <a:t>Service availability</a:t>
            </a:r>
          </a:p>
          <a:p>
            <a:pPr lvl="1"/>
            <a:r>
              <a:rPr lang="en-US" dirty="0" smtClean="0"/>
              <a:t>Comfort and convenience</a:t>
            </a:r>
          </a:p>
          <a:p>
            <a:endParaRPr lang="en-US" dirty="0"/>
          </a:p>
        </p:txBody>
      </p:sp>
    </p:spTree>
    <p:custDataLst>
      <p:tags r:id="rId1"/>
    </p:custData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0664" name="Rectangle 72"/>
          <p:cNvSpPr>
            <a:spLocks noGrp="1" noChangeArrowheads="1"/>
          </p:cNvSpPr>
          <p:nvPr>
            <p:ph type="title"/>
          </p:nvPr>
        </p:nvSpPr>
        <p:spPr/>
        <p:txBody>
          <a:bodyPr/>
          <a:lstStyle/>
          <a:p>
            <a:r>
              <a:rPr lang="en-US" altLang="en-US" dirty="0" smtClean="0"/>
              <a:t>Quality of Service Framework</a:t>
            </a:r>
            <a:endParaRPr lang="en-US" altLang="en-US" dirty="0"/>
          </a:p>
        </p:txBody>
      </p:sp>
      <p:sp>
        <p:nvSpPr>
          <p:cNvPr id="5" name="Text Placeholder 4"/>
          <p:cNvSpPr>
            <a:spLocks noGrp="1"/>
          </p:cNvSpPr>
          <p:nvPr>
            <p:ph type="body" idx="1"/>
          </p:nvPr>
        </p:nvSpPr>
        <p:spPr>
          <a:xfrm>
            <a:off x="457200" y="3179801"/>
            <a:ext cx="4040188" cy="639762"/>
          </a:xfrm>
          <a:solidFill>
            <a:srgbClr val="6699FF"/>
          </a:solidFill>
        </p:spPr>
        <p:txBody>
          <a:bodyPr anchor="ctr"/>
          <a:lstStyle/>
          <a:p>
            <a:r>
              <a:rPr lang="en-US" dirty="0" smtClean="0"/>
              <a:t>Availability</a:t>
            </a:r>
            <a:endParaRPr lang="en-US" dirty="0"/>
          </a:p>
        </p:txBody>
      </p:sp>
      <p:sp>
        <p:nvSpPr>
          <p:cNvPr id="6" name="Content Placeholder 5"/>
          <p:cNvSpPr>
            <a:spLocks noGrp="1"/>
          </p:cNvSpPr>
          <p:nvPr>
            <p:ph sz="half" idx="2"/>
          </p:nvPr>
        </p:nvSpPr>
        <p:spPr>
          <a:xfrm>
            <a:off x="457200" y="3956043"/>
            <a:ext cx="4040188" cy="2199126"/>
          </a:xfrm>
          <a:solidFill>
            <a:srgbClr val="FFC000"/>
          </a:solidFill>
        </p:spPr>
        <p:txBody>
          <a:bodyPr/>
          <a:lstStyle/>
          <a:p>
            <a:r>
              <a:rPr lang="en-US" dirty="0" smtClean="0">
                <a:solidFill>
                  <a:srgbClr val="000000"/>
                </a:solidFill>
              </a:rPr>
              <a:t>Service Frequency</a:t>
            </a:r>
          </a:p>
          <a:p>
            <a:r>
              <a:rPr lang="en-US" dirty="0" smtClean="0">
                <a:solidFill>
                  <a:srgbClr val="000000"/>
                </a:solidFill>
              </a:rPr>
              <a:t>Hours of Service</a:t>
            </a:r>
          </a:p>
          <a:p>
            <a:r>
              <a:rPr lang="en-US" dirty="0" smtClean="0">
                <a:solidFill>
                  <a:srgbClr val="000000"/>
                </a:solidFill>
              </a:rPr>
              <a:t>Access</a:t>
            </a:r>
            <a:endParaRPr lang="en-US" dirty="0">
              <a:solidFill>
                <a:srgbClr val="000000"/>
              </a:solidFill>
            </a:endParaRPr>
          </a:p>
          <a:p>
            <a:endParaRPr lang="en-US" dirty="0"/>
          </a:p>
        </p:txBody>
      </p:sp>
      <p:sp>
        <p:nvSpPr>
          <p:cNvPr id="7" name="Text Placeholder 6"/>
          <p:cNvSpPr>
            <a:spLocks noGrp="1"/>
          </p:cNvSpPr>
          <p:nvPr>
            <p:ph type="body" sz="quarter" idx="3"/>
          </p:nvPr>
        </p:nvSpPr>
        <p:spPr>
          <a:xfrm>
            <a:off x="4645025" y="3179801"/>
            <a:ext cx="4206240" cy="639762"/>
          </a:xfrm>
          <a:solidFill>
            <a:srgbClr val="6699FF"/>
          </a:solidFill>
        </p:spPr>
        <p:txBody>
          <a:bodyPr anchor="ctr"/>
          <a:lstStyle/>
          <a:p>
            <a:r>
              <a:rPr lang="en-US" dirty="0" smtClean="0"/>
              <a:t>Comfort and Convenience</a:t>
            </a:r>
            <a:endParaRPr lang="en-US" dirty="0"/>
          </a:p>
        </p:txBody>
      </p:sp>
      <p:sp>
        <p:nvSpPr>
          <p:cNvPr id="8" name="Content Placeholder 7"/>
          <p:cNvSpPr>
            <a:spLocks noGrp="1"/>
          </p:cNvSpPr>
          <p:nvPr>
            <p:ph sz="quarter" idx="4"/>
          </p:nvPr>
        </p:nvSpPr>
        <p:spPr>
          <a:xfrm>
            <a:off x="4645025" y="3956043"/>
            <a:ext cx="4206240" cy="2199126"/>
          </a:xfrm>
          <a:solidFill>
            <a:srgbClr val="FFC000"/>
          </a:solidFill>
        </p:spPr>
        <p:txBody>
          <a:bodyPr/>
          <a:lstStyle/>
          <a:p>
            <a:r>
              <a:rPr lang="en-US" dirty="0" smtClean="0"/>
              <a:t>Passenger loads</a:t>
            </a:r>
          </a:p>
          <a:p>
            <a:r>
              <a:rPr lang="en-US" dirty="0" smtClean="0"/>
              <a:t>Reliability</a:t>
            </a:r>
          </a:p>
          <a:p>
            <a:r>
              <a:rPr lang="en-US" dirty="0" smtClean="0"/>
              <a:t>Travel time</a:t>
            </a:r>
            <a:endParaRPr lang="en-US" dirty="0"/>
          </a:p>
        </p:txBody>
      </p:sp>
      <p:sp>
        <p:nvSpPr>
          <p:cNvPr id="2" name="Rectangle 1"/>
          <p:cNvSpPr/>
          <p:nvPr/>
        </p:nvSpPr>
        <p:spPr>
          <a:xfrm>
            <a:off x="3810000" y="1600200"/>
            <a:ext cx="1600200" cy="1524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4" name="Rectangle 73"/>
          <p:cNvSpPr txBox="1">
            <a:spLocks noChangeArrowheads="1"/>
          </p:cNvSpPr>
          <p:nvPr/>
        </p:nvSpPr>
        <p:spPr bwMode="auto">
          <a:xfrm>
            <a:off x="381000" y="1799510"/>
            <a:ext cx="8229600" cy="116892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0" fontAlgn="base" hangingPunct="0">
              <a:lnSpc>
                <a:spcPct val="95000"/>
              </a:lnSpc>
              <a:spcBef>
                <a:spcPct val="25000"/>
              </a:spcBef>
              <a:spcAft>
                <a:spcPct val="25000"/>
              </a:spcAft>
              <a:buNone/>
              <a:defRPr sz="2400" b="1">
                <a:solidFill>
                  <a:schemeClr val="tx1"/>
                </a:solidFill>
                <a:latin typeface="+mn-lt"/>
                <a:ea typeface="+mn-ea"/>
                <a:cs typeface="+mn-cs"/>
              </a:defRPr>
            </a:lvl1pPr>
            <a:lvl2pPr marL="457200" indent="0" algn="l" rtl="0" eaLnBrk="0" fontAlgn="base" hangingPunct="0">
              <a:lnSpc>
                <a:spcPct val="95000"/>
              </a:lnSpc>
              <a:spcBef>
                <a:spcPct val="25000"/>
              </a:spcBef>
              <a:spcAft>
                <a:spcPct val="25000"/>
              </a:spcAft>
              <a:buSzPct val="85000"/>
              <a:buFont typeface="Wingdings" pitchFamily="2" charset="2"/>
              <a:buNone/>
              <a:defRPr sz="2000" b="1">
                <a:solidFill>
                  <a:schemeClr val="tx1"/>
                </a:solidFill>
                <a:latin typeface="+mn-lt"/>
              </a:defRPr>
            </a:lvl2pPr>
            <a:lvl3pPr marL="914400" indent="0" algn="l" rtl="0" eaLnBrk="0" fontAlgn="base" hangingPunct="0">
              <a:lnSpc>
                <a:spcPct val="95000"/>
              </a:lnSpc>
              <a:spcBef>
                <a:spcPct val="25000"/>
              </a:spcBef>
              <a:spcAft>
                <a:spcPct val="25000"/>
              </a:spcAft>
              <a:buSzPct val="100000"/>
              <a:buNone/>
              <a:defRPr sz="1800" b="1">
                <a:solidFill>
                  <a:schemeClr val="tx1"/>
                </a:solidFill>
                <a:latin typeface="+mn-lt"/>
              </a:defRPr>
            </a:lvl3pPr>
            <a:lvl4pPr marL="1371600" indent="0" algn="l" rtl="0" eaLnBrk="0" fontAlgn="base" hangingPunct="0">
              <a:lnSpc>
                <a:spcPct val="95000"/>
              </a:lnSpc>
              <a:spcBef>
                <a:spcPct val="25000"/>
              </a:spcBef>
              <a:spcAft>
                <a:spcPct val="25000"/>
              </a:spcAft>
              <a:buFont typeface="Arial" charset="0"/>
              <a:buNone/>
              <a:defRPr sz="1600" b="1">
                <a:solidFill>
                  <a:schemeClr val="tx1"/>
                </a:solidFill>
                <a:latin typeface="+mn-lt"/>
              </a:defRPr>
            </a:lvl4pPr>
            <a:lvl5pPr marL="1828800" indent="0" algn="l" rtl="0" eaLnBrk="0" fontAlgn="base" hangingPunct="0">
              <a:lnSpc>
                <a:spcPct val="95000"/>
              </a:lnSpc>
              <a:spcBef>
                <a:spcPct val="25000"/>
              </a:spcBef>
              <a:spcAft>
                <a:spcPct val="25000"/>
              </a:spcAft>
              <a:buSzPct val="60000"/>
              <a:buNone/>
              <a:defRPr sz="1600" b="1">
                <a:solidFill>
                  <a:schemeClr val="tx1"/>
                </a:solidFill>
                <a:latin typeface="+mn-lt"/>
              </a:defRPr>
            </a:lvl5pPr>
            <a:lvl6pPr marL="2286000" indent="0" algn="l" rtl="0" fontAlgn="base">
              <a:lnSpc>
                <a:spcPct val="95000"/>
              </a:lnSpc>
              <a:spcBef>
                <a:spcPct val="25000"/>
              </a:spcBef>
              <a:spcAft>
                <a:spcPct val="25000"/>
              </a:spcAft>
              <a:buSzPct val="60000"/>
              <a:buNone/>
              <a:defRPr sz="1600" b="1">
                <a:solidFill>
                  <a:schemeClr val="tx1"/>
                </a:solidFill>
                <a:latin typeface="+mn-lt"/>
              </a:defRPr>
            </a:lvl6pPr>
            <a:lvl7pPr marL="2743200" indent="0" algn="l" rtl="0" fontAlgn="base">
              <a:lnSpc>
                <a:spcPct val="95000"/>
              </a:lnSpc>
              <a:spcBef>
                <a:spcPct val="25000"/>
              </a:spcBef>
              <a:spcAft>
                <a:spcPct val="25000"/>
              </a:spcAft>
              <a:buSzPct val="60000"/>
              <a:buNone/>
              <a:defRPr sz="1600" b="1">
                <a:solidFill>
                  <a:schemeClr val="tx1"/>
                </a:solidFill>
                <a:latin typeface="+mn-lt"/>
              </a:defRPr>
            </a:lvl7pPr>
            <a:lvl8pPr marL="3200400" indent="0" algn="l" rtl="0" fontAlgn="base">
              <a:lnSpc>
                <a:spcPct val="95000"/>
              </a:lnSpc>
              <a:spcBef>
                <a:spcPct val="25000"/>
              </a:spcBef>
              <a:spcAft>
                <a:spcPct val="25000"/>
              </a:spcAft>
              <a:buSzPct val="60000"/>
              <a:buNone/>
              <a:defRPr sz="1600" b="1">
                <a:solidFill>
                  <a:schemeClr val="tx1"/>
                </a:solidFill>
                <a:latin typeface="+mn-lt"/>
              </a:defRPr>
            </a:lvl8pPr>
            <a:lvl9pPr marL="3657600" indent="0" algn="l" rtl="0" fontAlgn="base">
              <a:lnSpc>
                <a:spcPct val="95000"/>
              </a:lnSpc>
              <a:spcBef>
                <a:spcPct val="25000"/>
              </a:spcBef>
              <a:spcAft>
                <a:spcPct val="25000"/>
              </a:spcAft>
              <a:buSzPct val="60000"/>
              <a:buNone/>
              <a:defRPr sz="1600" b="1">
                <a:solidFill>
                  <a:schemeClr val="tx1"/>
                </a:solidFill>
                <a:latin typeface="+mn-lt"/>
              </a:defRPr>
            </a:lvl9pPr>
          </a:lstStyle>
          <a:p>
            <a:r>
              <a:rPr lang="en-US" altLang="en-US" sz="2600" b="0" kern="0" dirty="0" smtClean="0"/>
              <a:t>Six transit service measures</a:t>
            </a:r>
          </a:p>
          <a:p>
            <a:pPr marL="800100" lvl="1" indent="-342900">
              <a:buSzPct val="100000"/>
              <a:buFont typeface="Tahoma" panose="020B0604030504040204" pitchFamily="34" charset="0"/>
              <a:buChar char="•"/>
            </a:pPr>
            <a:endParaRPr lang="en-US" altLang="en-US" sz="2400" b="0" kern="0" dirty="0" smtClean="0"/>
          </a:p>
          <a:p>
            <a:pPr lvl="1">
              <a:buSzPct val="100000"/>
            </a:pPr>
            <a:endParaRPr lang="en-US" altLang="en-US" sz="2400" b="0" kern="0" dirty="0"/>
          </a:p>
        </p:txBody>
      </p:sp>
    </p:spTree>
    <p:custDataLst>
      <p:tags r:id="rId1"/>
    </p:custData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3128" name="Rectangle 72"/>
          <p:cNvSpPr>
            <a:spLocks noGrp="1" noChangeArrowheads="1"/>
          </p:cNvSpPr>
          <p:nvPr>
            <p:ph type="title"/>
          </p:nvPr>
        </p:nvSpPr>
        <p:spPr/>
        <p:txBody>
          <a:bodyPr/>
          <a:lstStyle/>
          <a:p>
            <a:r>
              <a:rPr lang="en-US" altLang="en-US" dirty="0" smtClean="0"/>
              <a:t>Availability</a:t>
            </a:r>
            <a:endParaRPr lang="en-US" altLang="en-US" dirty="0"/>
          </a:p>
        </p:txBody>
      </p:sp>
      <p:sp>
        <p:nvSpPr>
          <p:cNvPr id="813129" name="Rectangle 73"/>
          <p:cNvSpPr>
            <a:spLocks noGrp="1" noChangeArrowheads="1"/>
          </p:cNvSpPr>
          <p:nvPr>
            <p:ph idx="1"/>
          </p:nvPr>
        </p:nvSpPr>
        <p:spPr>
          <a:xfrm>
            <a:off x="457200" y="2897436"/>
            <a:ext cx="8229600" cy="3263652"/>
          </a:xfrm>
        </p:spPr>
        <p:txBody>
          <a:bodyPr/>
          <a:lstStyle/>
          <a:p>
            <a:r>
              <a:rPr lang="en-US" altLang="en-US" dirty="0" smtClean="0"/>
              <a:t>How often is service provided?</a:t>
            </a:r>
          </a:p>
          <a:p>
            <a:endParaRPr lang="en-US" altLang="en-US" dirty="0"/>
          </a:p>
        </p:txBody>
      </p:sp>
      <p:grpSp>
        <p:nvGrpSpPr>
          <p:cNvPr id="4" name="Group 3"/>
          <p:cNvGrpSpPr/>
          <p:nvPr/>
        </p:nvGrpSpPr>
        <p:grpSpPr>
          <a:xfrm>
            <a:off x="634391" y="1898650"/>
            <a:ext cx="7823809" cy="768350"/>
            <a:chOff x="634391" y="1898650"/>
            <a:chExt cx="7823809" cy="768350"/>
          </a:xfrm>
        </p:grpSpPr>
        <p:sp>
          <p:nvSpPr>
            <p:cNvPr id="5" name="Rectangle 1036"/>
            <p:cNvSpPr>
              <a:spLocks noChangeArrowheads="1"/>
            </p:cNvSpPr>
            <p:nvPr/>
          </p:nvSpPr>
          <p:spPr bwMode="auto">
            <a:xfrm>
              <a:off x="634391" y="1898650"/>
              <a:ext cx="2286000" cy="762000"/>
            </a:xfrm>
            <a:prstGeom prst="rect">
              <a:avLst/>
            </a:prstGeom>
            <a:solidFill>
              <a:srgbClr val="FFC000"/>
            </a:solidFill>
            <a:ln w="76200">
              <a:solidFill>
                <a:schemeClr val="tx1"/>
              </a:solidFill>
              <a:miter lim="800000"/>
              <a:headEnd/>
              <a:tailEnd/>
            </a:ln>
          </p:spPr>
          <p:txBody>
            <a:bodyPr wrap="none" anchor="ctr"/>
            <a:lstStyle/>
            <a:p>
              <a:pPr algn="ctr">
                <a:lnSpc>
                  <a:spcPct val="90000"/>
                </a:lnSpc>
              </a:pPr>
              <a:r>
                <a:rPr lang="en-US" altLang="en-US" dirty="0" smtClean="0">
                  <a:solidFill>
                    <a:srgbClr val="000000"/>
                  </a:solidFill>
                </a:rPr>
                <a:t>Service Frequency</a:t>
              </a:r>
              <a:endParaRPr lang="en-US" altLang="en-US" dirty="0">
                <a:solidFill>
                  <a:srgbClr val="000000"/>
                </a:solidFill>
              </a:endParaRPr>
            </a:p>
          </p:txBody>
        </p:sp>
        <p:sp>
          <p:nvSpPr>
            <p:cNvPr id="6" name="Rectangle 4"/>
            <p:cNvSpPr>
              <a:spLocks noChangeArrowheads="1"/>
            </p:cNvSpPr>
            <p:nvPr/>
          </p:nvSpPr>
          <p:spPr bwMode="auto">
            <a:xfrm>
              <a:off x="6172200" y="1898650"/>
              <a:ext cx="2286000" cy="762000"/>
            </a:xfrm>
            <a:prstGeom prst="rect">
              <a:avLst/>
            </a:prstGeom>
            <a:solidFill>
              <a:srgbClr val="97BAFF"/>
            </a:solidFill>
            <a:ln w="38100">
              <a:solidFill>
                <a:schemeClr val="tx1"/>
              </a:solidFill>
              <a:miter lim="800000"/>
              <a:headEnd/>
              <a:tailEnd/>
            </a:ln>
          </p:spPr>
          <p:txBody>
            <a:bodyPr wrap="none" anchor="ctr"/>
            <a:lstStyle/>
            <a:p>
              <a:pPr algn="ctr">
                <a:lnSpc>
                  <a:spcPct val="90000"/>
                </a:lnSpc>
              </a:pPr>
              <a:r>
                <a:rPr lang="en-US" altLang="en-US" dirty="0" smtClean="0">
                  <a:solidFill>
                    <a:srgbClr val="000000"/>
                  </a:solidFill>
                </a:rPr>
                <a:t>Access</a:t>
              </a:r>
              <a:endParaRPr lang="en-US" altLang="en-US" dirty="0">
                <a:solidFill>
                  <a:srgbClr val="000000"/>
                </a:solidFill>
              </a:endParaRPr>
            </a:p>
          </p:txBody>
        </p:sp>
        <p:sp>
          <p:nvSpPr>
            <p:cNvPr id="7" name="Rectangle 6"/>
            <p:cNvSpPr>
              <a:spLocks noChangeArrowheads="1"/>
            </p:cNvSpPr>
            <p:nvPr/>
          </p:nvSpPr>
          <p:spPr bwMode="auto">
            <a:xfrm>
              <a:off x="3403296" y="1905000"/>
              <a:ext cx="2286000" cy="762000"/>
            </a:xfrm>
            <a:prstGeom prst="rect">
              <a:avLst/>
            </a:prstGeom>
            <a:solidFill>
              <a:srgbClr val="97BAFF"/>
            </a:solidFill>
            <a:ln w="38100">
              <a:solidFill>
                <a:schemeClr val="tx1"/>
              </a:solidFill>
              <a:miter lim="800000"/>
              <a:headEnd/>
              <a:tailEnd/>
            </a:ln>
          </p:spPr>
          <p:txBody>
            <a:bodyPr wrap="none" anchor="ctr"/>
            <a:lstStyle/>
            <a:p>
              <a:pPr algn="ctr">
                <a:lnSpc>
                  <a:spcPct val="90000"/>
                </a:lnSpc>
              </a:pPr>
              <a:r>
                <a:rPr lang="en-US" altLang="en-US" dirty="0" smtClean="0">
                  <a:solidFill>
                    <a:srgbClr val="000000"/>
                  </a:solidFill>
                </a:rPr>
                <a:t>Hours of Service</a:t>
              </a:r>
              <a:endParaRPr lang="en-US" altLang="en-US" dirty="0">
                <a:solidFill>
                  <a:srgbClr val="000000"/>
                </a:solidFill>
              </a:endParaRPr>
            </a:p>
          </p:txBody>
        </p:sp>
      </p:grpSp>
    </p:spTree>
    <p:custDataLst>
      <p:tags r:id="rId1"/>
    </p:custData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4690" name="Rectangle 2"/>
          <p:cNvSpPr>
            <a:spLocks noGrp="1" noChangeArrowheads="1"/>
          </p:cNvSpPr>
          <p:nvPr>
            <p:ph type="title"/>
          </p:nvPr>
        </p:nvSpPr>
        <p:spPr/>
        <p:txBody>
          <a:bodyPr/>
          <a:lstStyle/>
          <a:p>
            <a:r>
              <a:rPr lang="en-US" altLang="en-US" dirty="0" smtClean="0"/>
              <a:t>Headway</a:t>
            </a:r>
            <a:endParaRPr lang="en-US" altLang="en-US" dirty="0"/>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3794979749"/>
              </p:ext>
            </p:extLst>
          </p:nvPr>
        </p:nvGraphicFramePr>
        <p:xfrm>
          <a:off x="336723" y="1671410"/>
          <a:ext cx="8470555" cy="4602480"/>
        </p:xfrm>
        <a:graphic>
          <a:graphicData uri="http://schemas.openxmlformats.org/drawingml/2006/table">
            <a:tbl>
              <a:tblPr firstRow="1" bandRow="1">
                <a:tableStyleId>{21E4AEA4-8DFA-4A89-87EB-49C32662AFE0}</a:tableStyleId>
              </a:tblPr>
              <a:tblGrid>
                <a:gridCol w="1241946"/>
                <a:gridCol w="1269242"/>
                <a:gridCol w="2374710"/>
                <a:gridCol w="3584657"/>
              </a:tblGrid>
              <a:tr h="370840">
                <a:tc>
                  <a:txBody>
                    <a:bodyPr/>
                    <a:lstStyle/>
                    <a:p>
                      <a:pPr algn="ctr"/>
                      <a:r>
                        <a:rPr lang="en-US" sz="1600" dirty="0" smtClean="0"/>
                        <a:t>Average Headway (min)</a:t>
                      </a:r>
                      <a:endParaRPr lang="en-US" sz="1600" dirty="0">
                        <a:solidFill>
                          <a:schemeClr val="tx1"/>
                        </a:solidFill>
                      </a:endParaRPr>
                    </a:p>
                  </a:txBody>
                  <a:tcPr/>
                </a:tc>
                <a:tc>
                  <a:txBody>
                    <a:bodyPr/>
                    <a:lstStyle/>
                    <a:p>
                      <a:pPr algn="ctr"/>
                      <a:r>
                        <a:rPr lang="en-US" sz="1600" dirty="0" smtClean="0"/>
                        <a:t>Frequency </a:t>
                      </a:r>
                    </a:p>
                    <a:p>
                      <a:pPr algn="ctr"/>
                      <a:r>
                        <a:rPr lang="en-US" sz="1600" dirty="0" smtClean="0"/>
                        <a:t>(bus /h)</a:t>
                      </a:r>
                      <a:endParaRPr lang="en-US" sz="1600" dirty="0">
                        <a:solidFill>
                          <a:schemeClr val="tx1"/>
                        </a:solidFill>
                      </a:endParaRPr>
                    </a:p>
                  </a:txBody>
                  <a:tcPr/>
                </a:tc>
                <a:tc>
                  <a:txBody>
                    <a:bodyPr/>
                    <a:lstStyle/>
                    <a:p>
                      <a:pPr algn="ctr"/>
                      <a:r>
                        <a:rPr lang="en-US" sz="1600" dirty="0" smtClean="0"/>
                        <a:t>Passenger Perspective</a:t>
                      </a:r>
                      <a:endParaRPr lang="en-US" sz="1600" dirty="0">
                        <a:solidFill>
                          <a:schemeClr val="tx1"/>
                        </a:solidFill>
                      </a:endParaRPr>
                    </a:p>
                  </a:txBody>
                  <a:tcPr/>
                </a:tc>
                <a:tc>
                  <a:txBody>
                    <a:bodyPr/>
                    <a:lstStyle/>
                    <a:p>
                      <a:pPr algn="ctr"/>
                      <a:r>
                        <a:rPr lang="en-US" sz="1600" dirty="0" smtClean="0"/>
                        <a:t>Operator Perspective</a:t>
                      </a:r>
                      <a:endParaRPr lang="en-US" sz="1600" dirty="0">
                        <a:solidFill>
                          <a:schemeClr val="tx1"/>
                        </a:solidFill>
                      </a:endParaRPr>
                    </a:p>
                  </a:txBody>
                  <a:tcPr/>
                </a:tc>
              </a:tr>
              <a:tr h="370840">
                <a:tc>
                  <a:txBody>
                    <a:bodyPr/>
                    <a:lstStyle/>
                    <a:p>
                      <a:pPr algn="ctr"/>
                      <a:r>
                        <a:rPr lang="en-US" sz="1600" dirty="0" smtClean="0"/>
                        <a:t>≤ 5</a:t>
                      </a:r>
                      <a:endParaRPr lang="en-US" sz="1600" dirty="0"/>
                    </a:p>
                  </a:txBody>
                  <a:tcPr/>
                </a:tc>
                <a:tc>
                  <a:txBody>
                    <a:bodyPr/>
                    <a:lstStyle/>
                    <a:p>
                      <a:pPr algn="ctr"/>
                      <a:r>
                        <a:rPr lang="en-US" sz="1600" dirty="0" smtClean="0"/>
                        <a:t>≥ 12</a:t>
                      </a:r>
                      <a:endParaRPr lang="en-US" sz="1600" dirty="0"/>
                    </a:p>
                  </a:txBody>
                  <a:tcPr/>
                </a:tc>
                <a:tc>
                  <a:txBody>
                    <a:bodyPr/>
                    <a:lstStyle/>
                    <a:p>
                      <a:pPr algn="l"/>
                      <a:r>
                        <a:rPr lang="en-US" sz="1600" dirty="0" smtClean="0"/>
                        <a:t>Schedules</a:t>
                      </a:r>
                      <a:r>
                        <a:rPr lang="en-US" sz="1600" baseline="0" dirty="0" smtClean="0"/>
                        <a:t> not needed</a:t>
                      </a:r>
                      <a:endParaRPr lang="en-US" sz="1600" dirty="0"/>
                    </a:p>
                  </a:txBody>
                  <a:tcPr/>
                </a:tc>
                <a:tc>
                  <a:txBody>
                    <a:bodyPr/>
                    <a:lstStyle/>
                    <a:p>
                      <a:pPr algn="l"/>
                      <a:r>
                        <a:rPr lang="en-US" sz="1600" dirty="0" smtClean="0"/>
                        <a:t>Feasible for high density corridors</a:t>
                      </a:r>
                    </a:p>
                    <a:p>
                      <a:pPr algn="l"/>
                      <a:r>
                        <a:rPr lang="en-US" sz="1600" dirty="0" smtClean="0"/>
                        <a:t>Exclusive right-of-way highly desirable</a:t>
                      </a:r>
                      <a:endParaRPr lang="en-US" sz="1600" dirty="0"/>
                    </a:p>
                  </a:txBody>
                  <a:tcPr/>
                </a:tc>
              </a:tr>
              <a:tr h="370840">
                <a:tc>
                  <a:txBody>
                    <a:bodyPr/>
                    <a:lstStyle/>
                    <a:p>
                      <a:pPr algn="ctr"/>
                      <a:r>
                        <a:rPr lang="en-US" sz="1600" dirty="0" smtClean="0"/>
                        <a:t>5 – 10</a:t>
                      </a:r>
                      <a:endParaRPr lang="en-US" sz="1600" dirty="0"/>
                    </a:p>
                  </a:txBody>
                  <a:tcPr/>
                </a:tc>
                <a:tc>
                  <a:txBody>
                    <a:bodyPr/>
                    <a:lstStyle/>
                    <a:p>
                      <a:pPr algn="ctr"/>
                      <a:r>
                        <a:rPr lang="en-US" sz="1600" dirty="0" smtClean="0"/>
                        <a:t>6 - 12</a:t>
                      </a:r>
                      <a:endParaRPr lang="en-US"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Schedules</a:t>
                      </a:r>
                      <a:r>
                        <a:rPr lang="en-US" sz="1600" baseline="0" dirty="0" smtClean="0"/>
                        <a:t> not needed</a:t>
                      </a:r>
                      <a:endParaRPr lang="en-US" sz="1600" dirty="0" smtClean="0"/>
                    </a:p>
                  </a:txBody>
                  <a:tcPr/>
                </a:tc>
                <a:tc>
                  <a:txBody>
                    <a:bodyPr/>
                    <a:lstStyle/>
                    <a:p>
                      <a:pPr algn="l"/>
                      <a:r>
                        <a:rPr lang="en-US" sz="1600" dirty="0" smtClean="0"/>
                        <a:t>Feasible for high density corridors</a:t>
                      </a:r>
                    </a:p>
                    <a:p>
                      <a:pPr algn="l"/>
                      <a:r>
                        <a:rPr lang="en-US" sz="1600" dirty="0" smtClean="0"/>
                        <a:t>Exclusive right-of-way highly desirable</a:t>
                      </a:r>
                    </a:p>
                  </a:txBody>
                  <a:tcPr/>
                </a:tc>
              </a:tr>
              <a:tr h="370840">
                <a:tc>
                  <a:txBody>
                    <a:bodyPr/>
                    <a:lstStyle/>
                    <a:p>
                      <a:pPr algn="ctr"/>
                      <a:r>
                        <a:rPr lang="en-US" sz="1600" dirty="0" smtClean="0"/>
                        <a:t>11 - 15</a:t>
                      </a:r>
                      <a:endParaRPr lang="en-US" sz="1600" dirty="0"/>
                    </a:p>
                  </a:txBody>
                  <a:tcPr/>
                </a:tc>
                <a:tc>
                  <a:txBody>
                    <a:bodyPr/>
                    <a:lstStyle/>
                    <a:p>
                      <a:pPr algn="ctr"/>
                      <a:r>
                        <a:rPr lang="en-US" sz="1600" dirty="0" smtClean="0"/>
                        <a:t>4 - 6</a:t>
                      </a:r>
                      <a:endParaRPr lang="en-US" sz="1600" dirty="0"/>
                    </a:p>
                  </a:txBody>
                  <a:tcPr/>
                </a:tc>
                <a:tc>
                  <a:txBody>
                    <a:bodyPr/>
                    <a:lstStyle/>
                    <a:p>
                      <a:pPr algn="l"/>
                      <a:r>
                        <a:rPr lang="en-US" sz="1600" dirty="0" smtClean="0"/>
                        <a:t>Maximum</a:t>
                      </a:r>
                      <a:r>
                        <a:rPr lang="en-US" sz="1600" baseline="0" dirty="0" smtClean="0"/>
                        <a:t> desirable wait time if service missed</a:t>
                      </a:r>
                      <a:endParaRPr lang="en-US" sz="1600" dirty="0"/>
                    </a:p>
                  </a:txBody>
                  <a:tcPr/>
                </a:tc>
                <a:tc>
                  <a:txBody>
                    <a:bodyPr/>
                    <a:lstStyle/>
                    <a:p>
                      <a:pPr algn="l"/>
                      <a:r>
                        <a:rPr lang="en-US" sz="1600" dirty="0" smtClean="0"/>
                        <a:t>Feasible</a:t>
                      </a:r>
                      <a:r>
                        <a:rPr lang="en-US" sz="1600" baseline="0" dirty="0" smtClean="0"/>
                        <a:t> in higher density corridors, routes with strong anchors on both ends and park-and-ride based peak-period commuter service</a:t>
                      </a:r>
                      <a:endParaRPr lang="en-US" sz="1600" dirty="0"/>
                    </a:p>
                  </a:txBody>
                  <a:tcPr/>
                </a:tc>
              </a:tr>
              <a:tr h="370840">
                <a:tc>
                  <a:txBody>
                    <a:bodyPr/>
                    <a:lstStyle/>
                    <a:p>
                      <a:pPr algn="ctr"/>
                      <a:r>
                        <a:rPr lang="en-US" sz="1600" dirty="0" smtClean="0"/>
                        <a:t>16 – 30</a:t>
                      </a:r>
                      <a:endParaRPr lang="en-US" sz="1600" dirty="0"/>
                    </a:p>
                  </a:txBody>
                  <a:tcPr/>
                </a:tc>
                <a:tc>
                  <a:txBody>
                    <a:bodyPr/>
                    <a:lstStyle/>
                    <a:p>
                      <a:pPr algn="ctr"/>
                      <a:r>
                        <a:rPr lang="en-US" sz="1600" dirty="0" smtClean="0"/>
                        <a:t>2 - 4</a:t>
                      </a:r>
                      <a:endParaRPr lang="en-US" sz="1600" dirty="0"/>
                    </a:p>
                  </a:txBody>
                  <a:tcPr/>
                </a:tc>
                <a:tc>
                  <a:txBody>
                    <a:bodyPr/>
                    <a:lstStyle/>
                    <a:p>
                      <a:pPr algn="l"/>
                      <a:r>
                        <a:rPr lang="en-US" sz="1600" dirty="0" smtClean="0"/>
                        <a:t>Must adapt travel</a:t>
                      </a:r>
                      <a:r>
                        <a:rPr lang="en-US" sz="1600" baseline="0" dirty="0" smtClean="0"/>
                        <a:t> to schedule, resulting in less than optimal arrival or departure times</a:t>
                      </a:r>
                      <a:endParaRPr lang="en-US" sz="1600" dirty="0"/>
                    </a:p>
                  </a:txBody>
                  <a:tcPr/>
                </a:tc>
                <a:tc>
                  <a:txBody>
                    <a:bodyPr/>
                    <a:lstStyle/>
                    <a:p>
                      <a:pPr algn="l"/>
                      <a:r>
                        <a:rPr lang="en-US" sz="1600" dirty="0" smtClean="0"/>
                        <a:t>Feasible in moderate density corridors</a:t>
                      </a:r>
                    </a:p>
                    <a:p>
                      <a:pPr algn="l"/>
                      <a:r>
                        <a:rPr lang="en-US" sz="1600" dirty="0" smtClean="0"/>
                        <a:t>Typical commuter rail headway; longest commuter bus headway</a:t>
                      </a:r>
                      <a:endParaRPr lang="en-US" sz="1600" dirty="0"/>
                    </a:p>
                  </a:txBody>
                  <a:tcPr/>
                </a:tc>
              </a:tr>
            </a:tbl>
          </a:graphicData>
        </a:graphic>
      </p:graphicFrame>
    </p:spTree>
    <p:custDataLst>
      <p:tags r:id="rId1"/>
    </p:custDataLst>
    <p:extLst>
      <p:ext uri="{BB962C8B-B14F-4D97-AF65-F5344CB8AC3E}">
        <p14:creationId xmlns:p14="http://schemas.microsoft.com/office/powerpoint/2010/main" val="29368079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4690" name="Rectangle 2"/>
          <p:cNvSpPr>
            <a:spLocks noGrp="1" noChangeArrowheads="1"/>
          </p:cNvSpPr>
          <p:nvPr>
            <p:ph type="title"/>
          </p:nvPr>
        </p:nvSpPr>
        <p:spPr/>
        <p:txBody>
          <a:bodyPr/>
          <a:lstStyle/>
          <a:p>
            <a:r>
              <a:rPr lang="en-US" altLang="en-US" dirty="0" smtClean="0"/>
              <a:t>Headway</a:t>
            </a:r>
            <a:endParaRPr lang="en-US" altLang="en-US" dirty="0"/>
          </a:p>
        </p:txBody>
      </p:sp>
      <p:graphicFrame>
        <p:nvGraphicFramePr>
          <p:cNvPr id="5" name="Content Placeholder 2"/>
          <p:cNvGraphicFramePr>
            <a:graphicFrameLocks/>
          </p:cNvGraphicFramePr>
          <p:nvPr>
            <p:extLst>
              <p:ext uri="{D42A27DB-BD31-4B8C-83A1-F6EECF244321}">
                <p14:modId xmlns:p14="http://schemas.microsoft.com/office/powerpoint/2010/main" val="388101187"/>
              </p:ext>
            </p:extLst>
          </p:nvPr>
        </p:nvGraphicFramePr>
        <p:xfrm>
          <a:off x="336723" y="1671410"/>
          <a:ext cx="8470555" cy="3779520"/>
        </p:xfrm>
        <a:graphic>
          <a:graphicData uri="http://schemas.openxmlformats.org/drawingml/2006/table">
            <a:tbl>
              <a:tblPr firstRow="1" bandRow="1">
                <a:tableStyleId>{9DCAF9ED-07DC-4A11-8D7F-57B35C25682E}</a:tableStyleId>
              </a:tblPr>
              <a:tblGrid>
                <a:gridCol w="1241946"/>
                <a:gridCol w="1269242"/>
                <a:gridCol w="2374710"/>
                <a:gridCol w="3584657"/>
              </a:tblGrid>
              <a:tr h="370840">
                <a:tc>
                  <a:txBody>
                    <a:bodyPr/>
                    <a:lstStyle/>
                    <a:p>
                      <a:pPr algn="ctr"/>
                      <a:r>
                        <a:rPr lang="en-US" sz="1600" dirty="0" smtClean="0"/>
                        <a:t>Average Headway (min)</a:t>
                      </a:r>
                      <a:endParaRPr lang="en-US" sz="1600" dirty="0">
                        <a:solidFill>
                          <a:schemeClr val="tx1"/>
                        </a:solidFill>
                      </a:endParaRPr>
                    </a:p>
                  </a:txBody>
                  <a:tcPr/>
                </a:tc>
                <a:tc>
                  <a:txBody>
                    <a:bodyPr/>
                    <a:lstStyle/>
                    <a:p>
                      <a:pPr algn="ctr"/>
                      <a:r>
                        <a:rPr lang="en-US" sz="1600" dirty="0" smtClean="0"/>
                        <a:t>Frequency </a:t>
                      </a:r>
                    </a:p>
                    <a:p>
                      <a:pPr algn="ctr"/>
                      <a:r>
                        <a:rPr lang="en-US" sz="1600" dirty="0" smtClean="0"/>
                        <a:t>(bus /h)</a:t>
                      </a:r>
                      <a:endParaRPr lang="en-US" sz="1600" dirty="0">
                        <a:solidFill>
                          <a:schemeClr val="tx1"/>
                        </a:solidFill>
                      </a:endParaRPr>
                    </a:p>
                  </a:txBody>
                  <a:tcPr/>
                </a:tc>
                <a:tc>
                  <a:txBody>
                    <a:bodyPr/>
                    <a:lstStyle/>
                    <a:p>
                      <a:pPr algn="ctr"/>
                      <a:r>
                        <a:rPr lang="en-US" sz="1600" dirty="0" smtClean="0"/>
                        <a:t>Passenger Perspective</a:t>
                      </a:r>
                      <a:endParaRPr lang="en-US" sz="1600" dirty="0">
                        <a:solidFill>
                          <a:schemeClr val="tx1"/>
                        </a:solidFill>
                      </a:endParaRPr>
                    </a:p>
                  </a:txBody>
                  <a:tcPr/>
                </a:tc>
                <a:tc>
                  <a:txBody>
                    <a:bodyPr/>
                    <a:lstStyle/>
                    <a:p>
                      <a:pPr algn="ctr"/>
                      <a:r>
                        <a:rPr lang="en-US" sz="1600" dirty="0" smtClean="0"/>
                        <a:t>Operator Perspective</a:t>
                      </a:r>
                      <a:endParaRPr lang="en-US" sz="1600" dirty="0">
                        <a:solidFill>
                          <a:schemeClr val="tx1"/>
                        </a:solidFill>
                      </a:endParaRPr>
                    </a:p>
                  </a:txBody>
                  <a:tcPr/>
                </a:tc>
              </a:tr>
              <a:tr h="370840">
                <a:tc>
                  <a:txBody>
                    <a:bodyPr/>
                    <a:lstStyle/>
                    <a:p>
                      <a:pPr algn="ctr"/>
                      <a:r>
                        <a:rPr lang="en-US" sz="1600" dirty="0" smtClean="0"/>
                        <a:t>31 - 59</a:t>
                      </a:r>
                      <a:endParaRPr lang="en-US" sz="1600" dirty="0"/>
                    </a:p>
                  </a:txBody>
                  <a:tcPr/>
                </a:tc>
                <a:tc>
                  <a:txBody>
                    <a:bodyPr/>
                    <a:lstStyle/>
                    <a:p>
                      <a:pPr algn="ctr"/>
                      <a:r>
                        <a:rPr lang="en-US" sz="1600" dirty="0" smtClean="0"/>
                        <a:t>1 - 2</a:t>
                      </a:r>
                      <a:endParaRPr lang="en-US"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Must adapt travel</a:t>
                      </a:r>
                      <a:r>
                        <a:rPr lang="en-US" sz="1600" baseline="0" dirty="0" smtClean="0"/>
                        <a:t> to schedule, resulting in less than optimal arrival or departure times</a:t>
                      </a:r>
                      <a:endParaRPr lang="en-US" sz="1600" dirty="0" smtClean="0"/>
                    </a:p>
                  </a:txBody>
                  <a:tcPr/>
                </a:tc>
                <a:tc>
                  <a:txBody>
                    <a:bodyPr/>
                    <a:lstStyle/>
                    <a:p>
                      <a:pPr algn="l"/>
                      <a:r>
                        <a:rPr lang="en-US" sz="1600" dirty="0" smtClean="0"/>
                        <a:t>Typically 40- or 45-min headways</a:t>
                      </a:r>
                    </a:p>
                    <a:p>
                      <a:pPr algn="l"/>
                      <a:r>
                        <a:rPr lang="en-US" sz="1600" dirty="0" smtClean="0"/>
                        <a:t>Feasible in low-to-moderate</a:t>
                      </a:r>
                      <a:r>
                        <a:rPr lang="en-US" sz="1600" baseline="0" dirty="0" smtClean="0"/>
                        <a:t> density corridors</a:t>
                      </a:r>
                      <a:endParaRPr lang="en-US" sz="1600" dirty="0"/>
                    </a:p>
                  </a:txBody>
                  <a:tcPr/>
                </a:tc>
              </a:tr>
              <a:tr h="370840">
                <a:tc>
                  <a:txBody>
                    <a:bodyPr/>
                    <a:lstStyle/>
                    <a:p>
                      <a:pPr algn="ctr"/>
                      <a:r>
                        <a:rPr lang="en-US" sz="1600" dirty="0" smtClean="0"/>
                        <a:t>60</a:t>
                      </a:r>
                      <a:endParaRPr lang="en-US" sz="1600" dirty="0"/>
                    </a:p>
                  </a:txBody>
                  <a:tcPr/>
                </a:tc>
                <a:tc>
                  <a:txBody>
                    <a:bodyPr/>
                    <a:lstStyle/>
                    <a:p>
                      <a:pPr algn="ctr"/>
                      <a:r>
                        <a:rPr lang="en-US" sz="1600" dirty="0" smtClean="0"/>
                        <a:t>1</a:t>
                      </a:r>
                      <a:endParaRPr lang="en-US" sz="1600" dirty="0"/>
                    </a:p>
                  </a:txBody>
                  <a:tcPr/>
                </a:tc>
                <a:tc>
                  <a:txBody>
                    <a:bodyPr/>
                    <a:lstStyle/>
                    <a:p>
                      <a:pPr algn="l"/>
                      <a:r>
                        <a:rPr lang="en-US" sz="1600" dirty="0" smtClean="0"/>
                        <a:t>Minimal service to meet basic travel</a:t>
                      </a:r>
                      <a:r>
                        <a:rPr lang="en-US" sz="1600" baseline="0" dirty="0" smtClean="0"/>
                        <a:t> needs</a:t>
                      </a:r>
                      <a:endParaRPr lang="en-US" sz="1600" dirty="0"/>
                    </a:p>
                  </a:txBody>
                  <a:tcPr/>
                </a:tc>
                <a:tc>
                  <a:txBody>
                    <a:bodyPr/>
                    <a:lstStyle/>
                    <a:p>
                      <a:pPr algn="l"/>
                      <a:r>
                        <a:rPr lang="en-US" sz="1600" dirty="0" smtClean="0"/>
                        <a:t>Typical minimum headway for fixed-route service</a:t>
                      </a:r>
                      <a:endParaRPr lang="en-US" sz="1600" dirty="0"/>
                    </a:p>
                  </a:txBody>
                  <a:tcPr/>
                </a:tc>
              </a:tr>
              <a:tr h="370840">
                <a:tc>
                  <a:txBody>
                    <a:bodyPr/>
                    <a:lstStyle/>
                    <a:p>
                      <a:pPr marL="0" indent="0" algn="ctr">
                        <a:buFont typeface="Wingdings"/>
                        <a:buNone/>
                      </a:pPr>
                      <a:r>
                        <a:rPr lang="en-US" sz="1600" dirty="0" smtClean="0"/>
                        <a:t>&gt; 60</a:t>
                      </a:r>
                      <a:endParaRPr lang="en-US" sz="1600" dirty="0"/>
                    </a:p>
                  </a:txBody>
                  <a:tcPr/>
                </a:tc>
                <a:tc>
                  <a:txBody>
                    <a:bodyPr/>
                    <a:lstStyle/>
                    <a:p>
                      <a:pPr algn="ctr"/>
                      <a:r>
                        <a:rPr lang="en-US" sz="1600" dirty="0" smtClean="0"/>
                        <a:t>&lt; 1</a:t>
                      </a:r>
                      <a:endParaRPr lang="en-US" sz="1600" dirty="0"/>
                    </a:p>
                  </a:txBody>
                  <a:tcPr/>
                </a:tc>
                <a:tc>
                  <a:txBody>
                    <a:bodyPr/>
                    <a:lstStyle/>
                    <a:p>
                      <a:pPr algn="l"/>
                      <a:r>
                        <a:rPr lang="en-US" sz="1600" dirty="0" smtClean="0"/>
                        <a:t>Undesirable</a:t>
                      </a:r>
                      <a:r>
                        <a:rPr lang="en-US" sz="1600" baseline="0" dirty="0" smtClean="0"/>
                        <a:t> for urban transit service due to typical long waits for return trips and when a bus is missed</a:t>
                      </a:r>
                      <a:endParaRPr lang="en-US" sz="1600" dirty="0"/>
                    </a:p>
                  </a:txBody>
                  <a:tcPr/>
                </a:tc>
                <a:tc>
                  <a:txBody>
                    <a:bodyPr/>
                    <a:lstStyle/>
                    <a:p>
                      <a:pPr algn="l"/>
                      <a:r>
                        <a:rPr lang="en-US" sz="1600" dirty="0" smtClean="0"/>
                        <a:t>Some form of demand-responsive transit</a:t>
                      </a:r>
                      <a:r>
                        <a:rPr lang="en-US" sz="1600" baseline="0" dirty="0" smtClean="0"/>
                        <a:t> may better meet passengers’ travel needs </a:t>
                      </a:r>
                      <a:endParaRPr lang="en-US" sz="1600" dirty="0"/>
                    </a:p>
                  </a:txBody>
                  <a:tcPr/>
                </a:tc>
              </a:tr>
            </a:tbl>
          </a:graphicData>
        </a:graphic>
      </p:graphicFrame>
    </p:spTree>
    <p:custDataLst>
      <p:tags r:id="rId1"/>
    </p:custDataLst>
    <p:extLst>
      <p:ext uri="{BB962C8B-B14F-4D97-AF65-F5344CB8AC3E}">
        <p14:creationId xmlns:p14="http://schemas.microsoft.com/office/powerpoint/2010/main" val="336126530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7222" name="Rectangle 70"/>
          <p:cNvSpPr>
            <a:spLocks noGrp="1" noChangeArrowheads="1"/>
          </p:cNvSpPr>
          <p:nvPr>
            <p:ph type="title"/>
          </p:nvPr>
        </p:nvSpPr>
        <p:spPr/>
        <p:txBody>
          <a:bodyPr/>
          <a:lstStyle/>
          <a:p>
            <a:r>
              <a:rPr lang="en-US" altLang="en-US" dirty="0" smtClean="0"/>
              <a:t>Availability</a:t>
            </a:r>
            <a:endParaRPr lang="en-US" altLang="en-US" dirty="0"/>
          </a:p>
        </p:txBody>
      </p:sp>
      <p:sp>
        <p:nvSpPr>
          <p:cNvPr id="817223" name="Rectangle 71"/>
          <p:cNvSpPr>
            <a:spLocks noGrp="1" noChangeArrowheads="1"/>
          </p:cNvSpPr>
          <p:nvPr>
            <p:ph idx="1"/>
          </p:nvPr>
        </p:nvSpPr>
        <p:spPr>
          <a:xfrm>
            <a:off x="457200" y="2898648"/>
            <a:ext cx="8229600" cy="2845011"/>
          </a:xfrm>
        </p:spPr>
        <p:txBody>
          <a:bodyPr/>
          <a:lstStyle/>
          <a:p>
            <a:r>
              <a:rPr lang="en-US" altLang="en-US" dirty="0" smtClean="0"/>
              <a:t>How long is service provided?</a:t>
            </a:r>
            <a:endParaRPr lang="en-US" altLang="en-US" dirty="0"/>
          </a:p>
        </p:txBody>
      </p:sp>
      <p:grpSp>
        <p:nvGrpSpPr>
          <p:cNvPr id="4" name="Group 3"/>
          <p:cNvGrpSpPr/>
          <p:nvPr/>
        </p:nvGrpSpPr>
        <p:grpSpPr>
          <a:xfrm>
            <a:off x="634391" y="1898650"/>
            <a:ext cx="7823809" cy="768350"/>
            <a:chOff x="634391" y="1898650"/>
            <a:chExt cx="7823809" cy="768350"/>
          </a:xfrm>
        </p:grpSpPr>
        <p:sp>
          <p:nvSpPr>
            <p:cNvPr id="5" name="Rectangle 1036"/>
            <p:cNvSpPr>
              <a:spLocks noChangeArrowheads="1"/>
            </p:cNvSpPr>
            <p:nvPr/>
          </p:nvSpPr>
          <p:spPr bwMode="auto">
            <a:xfrm>
              <a:off x="634391" y="1898650"/>
              <a:ext cx="2286000" cy="762000"/>
            </a:xfrm>
            <a:prstGeom prst="rect">
              <a:avLst/>
            </a:prstGeom>
            <a:solidFill>
              <a:srgbClr val="97BAFF"/>
            </a:solidFill>
            <a:ln w="38100">
              <a:solidFill>
                <a:schemeClr val="tx1"/>
              </a:solidFill>
              <a:miter lim="800000"/>
              <a:headEnd/>
              <a:tailEnd/>
            </a:ln>
          </p:spPr>
          <p:txBody>
            <a:bodyPr wrap="none" anchor="ctr"/>
            <a:lstStyle/>
            <a:p>
              <a:pPr algn="ctr">
                <a:lnSpc>
                  <a:spcPct val="90000"/>
                </a:lnSpc>
              </a:pPr>
              <a:r>
                <a:rPr lang="en-US" altLang="en-US" dirty="0" smtClean="0">
                  <a:solidFill>
                    <a:srgbClr val="000000"/>
                  </a:solidFill>
                </a:rPr>
                <a:t>Service Frequency</a:t>
              </a:r>
              <a:endParaRPr lang="en-US" altLang="en-US" dirty="0">
                <a:solidFill>
                  <a:srgbClr val="000000"/>
                </a:solidFill>
              </a:endParaRPr>
            </a:p>
          </p:txBody>
        </p:sp>
        <p:sp>
          <p:nvSpPr>
            <p:cNvPr id="6" name="Rectangle 4"/>
            <p:cNvSpPr>
              <a:spLocks noChangeArrowheads="1"/>
            </p:cNvSpPr>
            <p:nvPr/>
          </p:nvSpPr>
          <p:spPr bwMode="auto">
            <a:xfrm>
              <a:off x="6172200" y="1898650"/>
              <a:ext cx="2286000" cy="762000"/>
            </a:xfrm>
            <a:prstGeom prst="rect">
              <a:avLst/>
            </a:prstGeom>
            <a:solidFill>
              <a:srgbClr val="97BAFF"/>
            </a:solidFill>
            <a:ln w="38100">
              <a:solidFill>
                <a:schemeClr val="tx1"/>
              </a:solidFill>
              <a:miter lim="800000"/>
              <a:headEnd/>
              <a:tailEnd/>
            </a:ln>
          </p:spPr>
          <p:txBody>
            <a:bodyPr wrap="none" anchor="ctr"/>
            <a:lstStyle/>
            <a:p>
              <a:pPr algn="ctr">
                <a:lnSpc>
                  <a:spcPct val="90000"/>
                </a:lnSpc>
              </a:pPr>
              <a:r>
                <a:rPr lang="en-US" altLang="en-US" dirty="0" smtClean="0">
                  <a:solidFill>
                    <a:srgbClr val="000000"/>
                  </a:solidFill>
                </a:rPr>
                <a:t>Access</a:t>
              </a:r>
              <a:endParaRPr lang="en-US" altLang="en-US" dirty="0">
                <a:solidFill>
                  <a:srgbClr val="000000"/>
                </a:solidFill>
              </a:endParaRPr>
            </a:p>
          </p:txBody>
        </p:sp>
        <p:sp>
          <p:nvSpPr>
            <p:cNvPr id="7" name="Rectangle 6"/>
            <p:cNvSpPr>
              <a:spLocks noChangeArrowheads="1"/>
            </p:cNvSpPr>
            <p:nvPr/>
          </p:nvSpPr>
          <p:spPr bwMode="auto">
            <a:xfrm>
              <a:off x="3403296" y="1905000"/>
              <a:ext cx="2286000" cy="762000"/>
            </a:xfrm>
            <a:prstGeom prst="rect">
              <a:avLst/>
            </a:prstGeom>
            <a:solidFill>
              <a:srgbClr val="FFC000"/>
            </a:solidFill>
            <a:ln w="76200">
              <a:solidFill>
                <a:schemeClr val="tx1"/>
              </a:solidFill>
              <a:miter lim="800000"/>
              <a:headEnd/>
              <a:tailEnd/>
            </a:ln>
          </p:spPr>
          <p:txBody>
            <a:bodyPr wrap="none" anchor="ctr"/>
            <a:lstStyle/>
            <a:p>
              <a:pPr algn="ctr">
                <a:lnSpc>
                  <a:spcPct val="90000"/>
                </a:lnSpc>
              </a:pPr>
              <a:r>
                <a:rPr lang="en-US" altLang="en-US" dirty="0" smtClean="0"/>
                <a:t>Hours of Service</a:t>
              </a:r>
              <a:endParaRPr lang="en-US" altLang="en-US" dirty="0"/>
            </a:p>
          </p:txBody>
        </p:sp>
      </p:grpSp>
    </p:spTree>
    <p:custDataLst>
      <p:tags r:id="rId1"/>
    </p:custData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4690" name="Rectangle 2"/>
          <p:cNvSpPr>
            <a:spLocks noGrp="1" noChangeArrowheads="1"/>
          </p:cNvSpPr>
          <p:nvPr>
            <p:ph type="title"/>
          </p:nvPr>
        </p:nvSpPr>
        <p:spPr/>
        <p:txBody>
          <a:bodyPr/>
          <a:lstStyle/>
          <a:p>
            <a:r>
              <a:rPr lang="en-US" altLang="en-US" dirty="0" smtClean="0"/>
              <a:t>Hours of Service</a:t>
            </a:r>
            <a:endParaRPr lang="en-US" altLang="en-US" dirty="0"/>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868759200"/>
              </p:ext>
            </p:extLst>
          </p:nvPr>
        </p:nvGraphicFramePr>
        <p:xfrm>
          <a:off x="457200" y="1901825"/>
          <a:ext cx="8229708" cy="3535680"/>
        </p:xfrm>
        <a:graphic>
          <a:graphicData uri="http://schemas.openxmlformats.org/drawingml/2006/table">
            <a:tbl>
              <a:tblPr firstRow="1" bandRow="1">
                <a:tableStyleId>{9DCAF9ED-07DC-4A11-8D7F-57B35C25682E}</a:tableStyleId>
              </a:tblPr>
              <a:tblGrid>
                <a:gridCol w="1216291"/>
                <a:gridCol w="3396137"/>
                <a:gridCol w="3617280"/>
              </a:tblGrid>
              <a:tr h="370840">
                <a:tc>
                  <a:txBody>
                    <a:bodyPr/>
                    <a:lstStyle/>
                    <a:p>
                      <a:pPr algn="l"/>
                      <a:r>
                        <a:rPr lang="en-US" sz="1600" dirty="0" smtClean="0"/>
                        <a:t>Hours per day</a:t>
                      </a:r>
                      <a:endParaRPr lang="en-US" sz="1600" dirty="0">
                        <a:solidFill>
                          <a:schemeClr val="tx1"/>
                        </a:solidFill>
                      </a:endParaRPr>
                    </a:p>
                  </a:txBody>
                  <a:tcPr marL="91617" marR="91617"/>
                </a:tc>
                <a:tc>
                  <a:txBody>
                    <a:bodyPr/>
                    <a:lstStyle/>
                    <a:p>
                      <a:pPr algn="l"/>
                      <a:r>
                        <a:rPr lang="en-US" sz="1600" dirty="0" smtClean="0"/>
                        <a:t>Passenger Perspective</a:t>
                      </a:r>
                      <a:endParaRPr lang="en-US" sz="1600" dirty="0">
                        <a:solidFill>
                          <a:schemeClr val="tx1"/>
                        </a:solidFill>
                      </a:endParaRPr>
                    </a:p>
                  </a:txBody>
                  <a:tcPr marL="91617" marR="91617"/>
                </a:tc>
                <a:tc>
                  <a:txBody>
                    <a:bodyPr/>
                    <a:lstStyle/>
                    <a:p>
                      <a:pPr algn="l"/>
                      <a:r>
                        <a:rPr lang="en-US" sz="1600" dirty="0" smtClean="0"/>
                        <a:t>Operator Perspective</a:t>
                      </a:r>
                      <a:endParaRPr lang="en-US" sz="1600" dirty="0">
                        <a:solidFill>
                          <a:schemeClr val="tx1"/>
                        </a:solidFill>
                      </a:endParaRPr>
                    </a:p>
                  </a:txBody>
                  <a:tcPr marL="91617" marR="91617"/>
                </a:tc>
              </a:tr>
              <a:tr h="370840">
                <a:tc>
                  <a:txBody>
                    <a:bodyPr/>
                    <a:lstStyle/>
                    <a:p>
                      <a:pPr algn="ctr"/>
                      <a:r>
                        <a:rPr lang="en-US" sz="1600" dirty="0" smtClean="0"/>
                        <a:t>&gt; 18</a:t>
                      </a:r>
                      <a:endParaRPr lang="en-US" sz="1600" dirty="0"/>
                    </a:p>
                  </a:txBody>
                  <a:tcPr marL="91617" marR="91617"/>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A full range of trip purposes </a:t>
                      </a:r>
                      <a:br>
                        <a:rPr lang="en-US" sz="1600" dirty="0" smtClean="0"/>
                      </a:br>
                      <a:r>
                        <a:rPr lang="en-US" sz="1600" dirty="0" smtClean="0"/>
                        <a:t>can be served</a:t>
                      </a:r>
                    </a:p>
                  </a:txBody>
                  <a:tcPr marL="91617" marR="91617"/>
                </a:tc>
                <a:tc>
                  <a:txBody>
                    <a:bodyPr/>
                    <a:lstStyle/>
                    <a:p>
                      <a:pPr marL="109538" indent="-109538" algn="l">
                        <a:buFont typeface="Arial" panose="020B0604020202020204" pitchFamily="34" charset="0"/>
                        <a:buChar char="•"/>
                      </a:pPr>
                      <a:r>
                        <a:rPr lang="en-US" sz="1600" dirty="0" smtClean="0"/>
                        <a:t>May require added driver pay for late-night</a:t>
                      </a:r>
                      <a:r>
                        <a:rPr lang="en-US" sz="1600" baseline="0" dirty="0" smtClean="0"/>
                        <a:t> work</a:t>
                      </a:r>
                    </a:p>
                    <a:p>
                      <a:pPr marL="109538" indent="-109538" algn="l">
                        <a:buFont typeface="Arial" panose="020B0604020202020204" pitchFamily="34" charset="0"/>
                        <a:buChar char="•"/>
                      </a:pPr>
                      <a:r>
                        <a:rPr lang="en-US" sz="1600" baseline="0" dirty="0" smtClean="0"/>
                        <a:t>May require increased security measures</a:t>
                      </a:r>
                    </a:p>
                  </a:txBody>
                  <a:tcPr marL="91617" marR="91617"/>
                </a:tc>
              </a:tr>
              <a:tr h="370840">
                <a:tc>
                  <a:txBody>
                    <a:bodyPr/>
                    <a:lstStyle/>
                    <a:p>
                      <a:pPr algn="ctr"/>
                      <a:r>
                        <a:rPr lang="en-US" sz="1600" dirty="0" smtClean="0"/>
                        <a:t>15 – 18</a:t>
                      </a:r>
                      <a:endParaRPr lang="en-US" sz="1600" dirty="0"/>
                    </a:p>
                  </a:txBody>
                  <a:tcPr marL="91617" marR="91617"/>
                </a:tc>
                <a:tc>
                  <a:txBody>
                    <a:bodyPr/>
                    <a:lstStyle/>
                    <a:p>
                      <a:pPr algn="l"/>
                      <a:r>
                        <a:rPr lang="en-US" sz="1600" dirty="0" smtClean="0"/>
                        <a:t>Allows</a:t>
                      </a:r>
                      <a:r>
                        <a:rPr lang="en-US" sz="1600" baseline="0" dirty="0" smtClean="0"/>
                        <a:t> a broad range of trip purposes to be served </a:t>
                      </a:r>
                      <a:br>
                        <a:rPr lang="en-US" sz="1600" baseline="0" dirty="0" smtClean="0"/>
                      </a:br>
                      <a:r>
                        <a:rPr lang="en-US" sz="1600" baseline="0" dirty="0" smtClean="0"/>
                        <a:t>(e.g., night classes, shift work, early morning flight trips)</a:t>
                      </a:r>
                      <a:endParaRPr lang="en-US" sz="1600" dirty="0"/>
                    </a:p>
                  </a:txBody>
                  <a:tcPr marL="91617" marR="91617"/>
                </a:tc>
                <a:tc>
                  <a:txBody>
                    <a:bodyPr/>
                    <a:lstStyle/>
                    <a:p>
                      <a:pPr algn="l"/>
                      <a:r>
                        <a:rPr lang="en-US" sz="1600" dirty="0" smtClean="0"/>
                        <a:t>May require more than two full-time drivers of overtime pay</a:t>
                      </a:r>
                      <a:endParaRPr lang="en-US" sz="1600" dirty="0"/>
                    </a:p>
                  </a:txBody>
                  <a:tcPr marL="91617" marR="91617"/>
                </a:tc>
              </a:tr>
              <a:tr h="370840">
                <a:tc>
                  <a:txBody>
                    <a:bodyPr/>
                    <a:lstStyle/>
                    <a:p>
                      <a:pPr marL="0" indent="0" algn="ctr">
                        <a:buFont typeface="Wingdings"/>
                        <a:buNone/>
                      </a:pPr>
                      <a:r>
                        <a:rPr lang="en-US" sz="1600" dirty="0" smtClean="0"/>
                        <a:t>12 – 14</a:t>
                      </a:r>
                      <a:endParaRPr lang="en-US" sz="1600" dirty="0"/>
                    </a:p>
                  </a:txBody>
                  <a:tcPr marL="91617" marR="91617"/>
                </a:tc>
                <a:tc>
                  <a:txBody>
                    <a:bodyPr/>
                    <a:lstStyle/>
                    <a:p>
                      <a:pPr algn="l"/>
                      <a:r>
                        <a:rPr lang="en-US" sz="1600" dirty="0" smtClean="0"/>
                        <a:t>Serves work trips based on traditional office hours with </a:t>
                      </a:r>
                      <a:br>
                        <a:rPr lang="en-US" sz="1600" dirty="0" smtClean="0"/>
                      </a:br>
                      <a:r>
                        <a:rPr lang="en-US" sz="1600" dirty="0" smtClean="0"/>
                        <a:t>some flexibility</a:t>
                      </a:r>
                      <a:endParaRPr lang="en-US" sz="1600" dirty="0"/>
                    </a:p>
                  </a:txBody>
                  <a:tcPr marL="91617" marR="91617"/>
                </a:tc>
                <a:tc>
                  <a:txBody>
                    <a:bodyPr/>
                    <a:lstStyle/>
                    <a:p>
                      <a:pPr algn="l"/>
                      <a:r>
                        <a:rPr lang="en-US" sz="1600" dirty="0" smtClean="0"/>
                        <a:t>Can be covered by two full-time</a:t>
                      </a:r>
                      <a:r>
                        <a:rPr lang="en-US" sz="1600" baseline="0" dirty="0" smtClean="0"/>
                        <a:t> drivers per vehicle</a:t>
                      </a:r>
                      <a:endParaRPr lang="en-US" sz="1600" dirty="0"/>
                    </a:p>
                  </a:txBody>
                  <a:tcPr marL="91617" marR="91617"/>
                </a:tc>
              </a:tr>
            </a:tbl>
          </a:graphicData>
        </a:graphic>
      </p:graphicFrame>
    </p:spTree>
    <p:custDataLst>
      <p:tags r:id="rId1"/>
    </p:custDataLst>
    <p:extLst>
      <p:ext uri="{BB962C8B-B14F-4D97-AF65-F5344CB8AC3E}">
        <p14:creationId xmlns:p14="http://schemas.microsoft.com/office/powerpoint/2010/main" val="70787440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4690" name="Rectangle 2"/>
          <p:cNvSpPr>
            <a:spLocks noGrp="1" noChangeArrowheads="1"/>
          </p:cNvSpPr>
          <p:nvPr>
            <p:ph type="title"/>
          </p:nvPr>
        </p:nvSpPr>
        <p:spPr/>
        <p:txBody>
          <a:bodyPr/>
          <a:lstStyle/>
          <a:p>
            <a:r>
              <a:rPr lang="en-US" altLang="en-US" dirty="0" smtClean="0"/>
              <a:t>Hours of Service</a:t>
            </a:r>
            <a:endParaRPr lang="en-US" altLang="en-US" dirty="0"/>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395385788"/>
              </p:ext>
            </p:extLst>
          </p:nvPr>
        </p:nvGraphicFramePr>
        <p:xfrm>
          <a:off x="457200" y="1901825"/>
          <a:ext cx="8229708" cy="4267200"/>
        </p:xfrm>
        <a:graphic>
          <a:graphicData uri="http://schemas.openxmlformats.org/drawingml/2006/table">
            <a:tbl>
              <a:tblPr firstRow="1" bandRow="1">
                <a:tableStyleId>{9DCAF9ED-07DC-4A11-8D7F-57B35C25682E}</a:tableStyleId>
              </a:tblPr>
              <a:tblGrid>
                <a:gridCol w="1216291"/>
                <a:gridCol w="3396137"/>
                <a:gridCol w="3617280"/>
              </a:tblGrid>
              <a:tr h="370840">
                <a:tc>
                  <a:txBody>
                    <a:bodyPr/>
                    <a:lstStyle/>
                    <a:p>
                      <a:pPr algn="l"/>
                      <a:r>
                        <a:rPr lang="en-US" sz="1600" dirty="0" smtClean="0"/>
                        <a:t>Hours per day</a:t>
                      </a:r>
                      <a:endParaRPr lang="en-US" sz="1600" dirty="0">
                        <a:solidFill>
                          <a:schemeClr val="tx1"/>
                        </a:solidFill>
                      </a:endParaRPr>
                    </a:p>
                  </a:txBody>
                  <a:tcPr marL="91617" marR="91617"/>
                </a:tc>
                <a:tc>
                  <a:txBody>
                    <a:bodyPr/>
                    <a:lstStyle/>
                    <a:p>
                      <a:pPr algn="l"/>
                      <a:r>
                        <a:rPr lang="en-US" sz="1600" dirty="0" smtClean="0"/>
                        <a:t>Passenger Perspective</a:t>
                      </a:r>
                      <a:endParaRPr lang="en-US" sz="1600" dirty="0">
                        <a:solidFill>
                          <a:schemeClr val="tx1"/>
                        </a:solidFill>
                      </a:endParaRPr>
                    </a:p>
                  </a:txBody>
                  <a:tcPr marL="91617" marR="91617"/>
                </a:tc>
                <a:tc>
                  <a:txBody>
                    <a:bodyPr/>
                    <a:lstStyle/>
                    <a:p>
                      <a:pPr algn="l"/>
                      <a:r>
                        <a:rPr lang="en-US" sz="1600" dirty="0" smtClean="0"/>
                        <a:t>Operator Perspective</a:t>
                      </a:r>
                      <a:endParaRPr lang="en-US" sz="1600" dirty="0">
                        <a:solidFill>
                          <a:schemeClr val="tx1"/>
                        </a:solidFill>
                      </a:endParaRPr>
                    </a:p>
                  </a:txBody>
                  <a:tcPr marL="91617" marR="91617"/>
                </a:tc>
              </a:tr>
              <a:tr h="370840">
                <a:tc>
                  <a:txBody>
                    <a:bodyPr/>
                    <a:lstStyle/>
                    <a:p>
                      <a:pPr marL="0" indent="0" algn="ctr">
                        <a:buFont typeface="Wingdings"/>
                        <a:buNone/>
                      </a:pPr>
                      <a:r>
                        <a:rPr lang="en-US" sz="1600" dirty="0" smtClean="0"/>
                        <a:t>7 – 11</a:t>
                      </a:r>
                      <a:endParaRPr lang="en-US" sz="1600" dirty="0"/>
                    </a:p>
                  </a:txBody>
                  <a:tcPr marL="91617" marR="91617"/>
                </a:tc>
                <a:tc>
                  <a:txBody>
                    <a:bodyPr/>
                    <a:lstStyle/>
                    <a:p>
                      <a:pPr marL="109538" indent="-109538" algn="l">
                        <a:buFont typeface="Arial" panose="020B0604020202020204" pitchFamily="34" charset="0"/>
                        <a:buChar char="•"/>
                      </a:pPr>
                      <a:r>
                        <a:rPr lang="en-US" sz="1600" dirty="0" smtClean="0"/>
                        <a:t>Allows trips to be made during</a:t>
                      </a:r>
                      <a:r>
                        <a:rPr lang="en-US" sz="1600" baseline="0" dirty="0" smtClean="0"/>
                        <a:t> the middle of the day</a:t>
                      </a:r>
                    </a:p>
                    <a:p>
                      <a:pPr marL="109538" indent="-109538" algn="l">
                        <a:buFont typeface="Arial" panose="020B0604020202020204" pitchFamily="34" charset="0"/>
                        <a:buChar char="•"/>
                      </a:pPr>
                      <a:r>
                        <a:rPr lang="en-US" sz="1600" baseline="0" dirty="0" smtClean="0"/>
                        <a:t>At the upper end of the range, still not enough service for someone working traditional office hours who needs flexibility</a:t>
                      </a:r>
                      <a:endParaRPr lang="en-US" sz="1600" dirty="0"/>
                    </a:p>
                  </a:txBody>
                  <a:tcPr marL="91617" marR="91617"/>
                </a:tc>
                <a:tc>
                  <a:txBody>
                    <a:bodyPr/>
                    <a:lstStyle/>
                    <a:p>
                      <a:pPr algn="l"/>
                      <a:r>
                        <a:rPr lang="en-US" sz="1600" dirty="0" smtClean="0"/>
                        <a:t>Provides</a:t>
                      </a:r>
                      <a:r>
                        <a:rPr lang="en-US" sz="1600" baseline="0" dirty="0" smtClean="0"/>
                        <a:t> sufficient work for full-time drivers, or two part-time drivers</a:t>
                      </a:r>
                    </a:p>
                  </a:txBody>
                  <a:tcPr marL="91617" marR="91617"/>
                </a:tc>
              </a:tr>
              <a:tr h="370840">
                <a:tc>
                  <a:txBody>
                    <a:bodyPr/>
                    <a:lstStyle/>
                    <a:p>
                      <a:pPr marL="0" indent="0" algn="ctr">
                        <a:buFont typeface="Wingdings"/>
                        <a:buNone/>
                      </a:pPr>
                      <a:r>
                        <a:rPr lang="en-US" sz="1600" dirty="0" smtClean="0"/>
                        <a:t>4 – 6</a:t>
                      </a:r>
                      <a:endParaRPr lang="en-US" sz="1600" dirty="0"/>
                    </a:p>
                  </a:txBody>
                  <a:tcPr marL="91617" marR="91617"/>
                </a:tc>
                <a:tc>
                  <a:txBody>
                    <a:bodyPr/>
                    <a:lstStyle/>
                    <a:p>
                      <a:pPr algn="l"/>
                      <a:r>
                        <a:rPr lang="en-US" sz="1600" dirty="0" smtClean="0"/>
                        <a:t>With peak period service allows some choice of a.m. and p.m.</a:t>
                      </a:r>
                      <a:r>
                        <a:rPr lang="en-US" sz="1600" baseline="0" dirty="0" smtClean="0"/>
                        <a:t> departure times</a:t>
                      </a:r>
                      <a:endParaRPr lang="en-US" sz="1600" dirty="0"/>
                    </a:p>
                  </a:txBody>
                  <a:tcPr marL="91617" marR="91617"/>
                </a:tc>
                <a:tc>
                  <a:txBody>
                    <a:bodyPr/>
                    <a:lstStyle/>
                    <a:p>
                      <a:pPr algn="l"/>
                      <a:r>
                        <a:rPr lang="en-US" sz="1600" dirty="0" smtClean="0"/>
                        <a:t>Provides sufficient work for </a:t>
                      </a:r>
                      <a:br>
                        <a:rPr lang="en-US" sz="1600" dirty="0" smtClean="0"/>
                      </a:br>
                      <a:r>
                        <a:rPr lang="en-US" sz="1600" dirty="0" smtClean="0"/>
                        <a:t>part-time drivers</a:t>
                      </a:r>
                      <a:endParaRPr lang="en-US" sz="1600" dirty="0"/>
                    </a:p>
                  </a:txBody>
                  <a:tcPr marL="91617" marR="91617"/>
                </a:tc>
              </a:tr>
              <a:tr h="370840">
                <a:tc>
                  <a:txBody>
                    <a:bodyPr/>
                    <a:lstStyle/>
                    <a:p>
                      <a:pPr marL="0" indent="0" algn="ctr">
                        <a:buFont typeface="Wingdings"/>
                        <a:buNone/>
                      </a:pPr>
                      <a:r>
                        <a:rPr lang="en-US" sz="1600" dirty="0" smtClean="0"/>
                        <a:t>&lt; 4</a:t>
                      </a:r>
                      <a:endParaRPr lang="en-US" sz="1600" dirty="0"/>
                    </a:p>
                  </a:txBody>
                  <a:tcPr marL="91617" marR="91617"/>
                </a:tc>
                <a:tc>
                  <a:txBody>
                    <a:bodyPr/>
                    <a:lstStyle/>
                    <a:p>
                      <a:pPr algn="l"/>
                      <a:r>
                        <a:rPr lang="en-US" sz="1600" dirty="0" smtClean="0"/>
                        <a:t>Basic lifeline service that allows a round trip in one day or half a day</a:t>
                      </a:r>
                    </a:p>
                    <a:p>
                      <a:pPr algn="l"/>
                      <a:r>
                        <a:rPr lang="en-US" sz="1600" dirty="0" smtClean="0"/>
                        <a:t>Passengers’</a:t>
                      </a:r>
                      <a:r>
                        <a:rPr lang="en-US" sz="1600" baseline="0" dirty="0" smtClean="0"/>
                        <a:t> days must be planned around the transit schedule, with little or no flexibility</a:t>
                      </a:r>
                      <a:endParaRPr lang="en-US" sz="1600" dirty="0" smtClean="0"/>
                    </a:p>
                  </a:txBody>
                  <a:tcPr marL="91617" marR="91617"/>
                </a:tc>
                <a:tc>
                  <a:txBody>
                    <a:bodyPr/>
                    <a:lstStyle/>
                    <a:p>
                      <a:pPr marL="109538" indent="-109538" algn="l">
                        <a:buFont typeface="Arial" panose="020B0604020202020204" pitchFamily="34" charset="0"/>
                        <a:buChar char="•"/>
                      </a:pPr>
                      <a:r>
                        <a:rPr lang="en-US" sz="1600" dirty="0" smtClean="0"/>
                        <a:t>Might</a:t>
                      </a:r>
                      <a:r>
                        <a:rPr lang="en-US" sz="1600" baseline="0" dirty="0" smtClean="0"/>
                        <a:t> be provided on rural routes with only a few daily departures</a:t>
                      </a:r>
                    </a:p>
                    <a:p>
                      <a:pPr marL="109538" indent="-109538" algn="l">
                        <a:buFont typeface="Arial" panose="020B0604020202020204" pitchFamily="34" charset="0"/>
                        <a:buChar char="•"/>
                      </a:pPr>
                      <a:r>
                        <a:rPr lang="en-US" sz="1600" baseline="0" dirty="0" smtClean="0"/>
                        <a:t>Buses and drivers may need to alternate between routes to use resources effectively</a:t>
                      </a:r>
                      <a:endParaRPr lang="en-US" sz="1600" dirty="0"/>
                    </a:p>
                  </a:txBody>
                  <a:tcPr marL="91617" marR="91617"/>
                </a:tc>
              </a:tr>
            </a:tbl>
          </a:graphicData>
        </a:graphic>
      </p:graphicFrame>
    </p:spTree>
    <p:custDataLst>
      <p:tags r:id="rId1"/>
    </p:custDataLst>
    <p:extLst>
      <p:ext uri="{BB962C8B-B14F-4D97-AF65-F5344CB8AC3E}">
        <p14:creationId xmlns:p14="http://schemas.microsoft.com/office/powerpoint/2010/main" val="35266873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0050" name="Rectangle 2"/>
          <p:cNvSpPr>
            <a:spLocks noGrp="1" noChangeArrowheads="1"/>
          </p:cNvSpPr>
          <p:nvPr>
            <p:ph type="title"/>
          </p:nvPr>
        </p:nvSpPr>
        <p:spPr/>
        <p:txBody>
          <a:bodyPr/>
          <a:lstStyle/>
          <a:p>
            <a:r>
              <a:rPr lang="en-US" altLang="en-US" dirty="0" smtClean="0"/>
              <a:t>Measuring Hours of Service</a:t>
            </a:r>
            <a:endParaRPr lang="en-US" altLang="en-US" dirty="0"/>
          </a:p>
        </p:txBody>
      </p:sp>
      <p:sp>
        <p:nvSpPr>
          <p:cNvPr id="770051" name="Rectangle 3"/>
          <p:cNvSpPr>
            <a:spLocks noGrp="1" noChangeArrowheads="1"/>
          </p:cNvSpPr>
          <p:nvPr>
            <p:ph idx="1"/>
          </p:nvPr>
        </p:nvSpPr>
        <p:spPr/>
        <p:txBody>
          <a:bodyPr/>
          <a:lstStyle/>
          <a:p>
            <a:r>
              <a:rPr lang="en-US" altLang="en-US" dirty="0" smtClean="0"/>
              <a:t>Example: Service departs a location every half-hour between 5:30 a.m. and 8:00 p.m.</a:t>
            </a:r>
          </a:p>
          <a:p>
            <a:pPr lvl="1"/>
            <a:r>
              <a:rPr lang="en-US" altLang="en-US" dirty="0" smtClean="0"/>
              <a:t>15 hours of service (round up)</a:t>
            </a:r>
          </a:p>
          <a:p>
            <a:r>
              <a:rPr lang="en-US" altLang="en-US" dirty="0" smtClean="0"/>
              <a:t/>
            </a:r>
            <a:br>
              <a:rPr lang="en-US" altLang="en-US" dirty="0" smtClean="0"/>
            </a:br>
            <a:r>
              <a:rPr lang="en-US" altLang="en-US" dirty="0" smtClean="0"/>
              <a:t>Example: Peak hour service with trips at 6:30 a.m., 7:30 a.m., 4:30 p.m., and 5:30 p.m.</a:t>
            </a:r>
          </a:p>
          <a:p>
            <a:pPr lvl="1"/>
            <a:r>
              <a:rPr lang="en-US" altLang="en-US" dirty="0" smtClean="0"/>
              <a:t>4 hours of service</a:t>
            </a:r>
          </a:p>
          <a:p>
            <a:endParaRPr lang="en-US" altLang="en-US" dirty="0"/>
          </a:p>
        </p:txBody>
      </p:sp>
    </p:spTree>
    <p:custDataLst>
      <p:tags r:id="rId1"/>
    </p:custData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9858" name="Rectangle 2"/>
          <p:cNvSpPr>
            <a:spLocks noGrp="1" noChangeArrowheads="1"/>
          </p:cNvSpPr>
          <p:nvPr>
            <p:ph type="title"/>
          </p:nvPr>
        </p:nvSpPr>
        <p:spPr/>
        <p:txBody>
          <a:bodyPr/>
          <a:lstStyle/>
          <a:p>
            <a:r>
              <a:rPr lang="en-US" smtClean="0"/>
              <a:t>Learning Objectives</a:t>
            </a:r>
            <a:endParaRPr lang="en-US" dirty="0"/>
          </a:p>
        </p:txBody>
      </p:sp>
      <p:sp>
        <p:nvSpPr>
          <p:cNvPr id="889859" name="Rectangle 3"/>
          <p:cNvSpPr>
            <a:spLocks noGrp="1" noChangeArrowheads="1"/>
          </p:cNvSpPr>
          <p:nvPr>
            <p:ph idx="1"/>
          </p:nvPr>
        </p:nvSpPr>
        <p:spPr/>
        <p:txBody>
          <a:bodyPr/>
          <a:lstStyle/>
          <a:p>
            <a:r>
              <a:rPr lang="en-US" smtClean="0"/>
              <a:t>Differentiate between transit performance viewpoints, including those of the passenger, the community, and the agency</a:t>
            </a:r>
          </a:p>
          <a:p>
            <a:r>
              <a:rPr lang="en-US" smtClean="0"/>
              <a:t>Summarize the various metrics that can be used to evaluate transit quality of service</a:t>
            </a:r>
            <a:endParaRPr lang="en-US" dirty="0" smtClean="0"/>
          </a:p>
        </p:txBody>
      </p:sp>
    </p:spTree>
    <p:custDataLst>
      <p:tags r:id="rId1"/>
    </p:custDataLst>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1316" name="Rectangle 68"/>
          <p:cNvSpPr>
            <a:spLocks noGrp="1" noChangeArrowheads="1"/>
          </p:cNvSpPr>
          <p:nvPr>
            <p:ph type="title"/>
          </p:nvPr>
        </p:nvSpPr>
        <p:spPr/>
        <p:txBody>
          <a:bodyPr/>
          <a:lstStyle/>
          <a:p>
            <a:r>
              <a:rPr lang="en-US" altLang="en-US" dirty="0" smtClean="0"/>
              <a:t>Availability</a:t>
            </a:r>
            <a:endParaRPr lang="en-US" altLang="en-US" dirty="0"/>
          </a:p>
        </p:txBody>
      </p:sp>
      <p:sp>
        <p:nvSpPr>
          <p:cNvPr id="821317" name="Rectangle 69"/>
          <p:cNvSpPr>
            <a:spLocks noGrp="1" noChangeArrowheads="1"/>
          </p:cNvSpPr>
          <p:nvPr>
            <p:ph idx="1"/>
          </p:nvPr>
        </p:nvSpPr>
        <p:spPr>
          <a:xfrm>
            <a:off x="457200" y="2898648"/>
            <a:ext cx="8229600" cy="2338235"/>
          </a:xfrm>
        </p:spPr>
        <p:txBody>
          <a:bodyPr/>
          <a:lstStyle/>
          <a:p>
            <a:r>
              <a:rPr lang="en-US" altLang="en-US" dirty="0" smtClean="0"/>
              <a:t>Where is service provided?</a:t>
            </a:r>
            <a:endParaRPr lang="en-US" altLang="en-US" dirty="0"/>
          </a:p>
        </p:txBody>
      </p:sp>
      <p:grpSp>
        <p:nvGrpSpPr>
          <p:cNvPr id="11" name="Group 10"/>
          <p:cNvGrpSpPr/>
          <p:nvPr/>
        </p:nvGrpSpPr>
        <p:grpSpPr>
          <a:xfrm>
            <a:off x="634391" y="1898650"/>
            <a:ext cx="7823809" cy="768350"/>
            <a:chOff x="634391" y="1898650"/>
            <a:chExt cx="7823809" cy="768350"/>
          </a:xfrm>
        </p:grpSpPr>
        <p:sp>
          <p:nvSpPr>
            <p:cNvPr id="12" name="Rectangle 1036"/>
            <p:cNvSpPr>
              <a:spLocks noChangeArrowheads="1"/>
            </p:cNvSpPr>
            <p:nvPr/>
          </p:nvSpPr>
          <p:spPr bwMode="auto">
            <a:xfrm>
              <a:off x="634391" y="1898650"/>
              <a:ext cx="2286000" cy="762000"/>
            </a:xfrm>
            <a:prstGeom prst="rect">
              <a:avLst/>
            </a:prstGeom>
            <a:solidFill>
              <a:srgbClr val="97BAFF"/>
            </a:solidFill>
            <a:ln w="38100">
              <a:solidFill>
                <a:schemeClr val="tx1"/>
              </a:solidFill>
              <a:miter lim="800000"/>
              <a:headEnd/>
              <a:tailEnd/>
            </a:ln>
          </p:spPr>
          <p:txBody>
            <a:bodyPr wrap="none" anchor="ctr"/>
            <a:lstStyle/>
            <a:p>
              <a:pPr algn="ctr">
                <a:lnSpc>
                  <a:spcPct val="90000"/>
                </a:lnSpc>
              </a:pPr>
              <a:r>
                <a:rPr lang="en-US" altLang="en-US" dirty="0" smtClean="0">
                  <a:solidFill>
                    <a:srgbClr val="000000"/>
                  </a:solidFill>
                </a:rPr>
                <a:t>Service Frequency</a:t>
              </a:r>
              <a:endParaRPr lang="en-US" altLang="en-US" dirty="0">
                <a:solidFill>
                  <a:srgbClr val="000000"/>
                </a:solidFill>
              </a:endParaRPr>
            </a:p>
          </p:txBody>
        </p:sp>
        <p:sp>
          <p:nvSpPr>
            <p:cNvPr id="13" name="Rectangle 4"/>
            <p:cNvSpPr>
              <a:spLocks noChangeArrowheads="1"/>
            </p:cNvSpPr>
            <p:nvPr/>
          </p:nvSpPr>
          <p:spPr bwMode="auto">
            <a:xfrm>
              <a:off x="6172200" y="1898650"/>
              <a:ext cx="2286000" cy="762000"/>
            </a:xfrm>
            <a:prstGeom prst="rect">
              <a:avLst/>
            </a:prstGeom>
            <a:solidFill>
              <a:srgbClr val="FFC000"/>
            </a:solidFill>
            <a:ln w="76200">
              <a:solidFill>
                <a:schemeClr val="tx1"/>
              </a:solidFill>
              <a:miter lim="800000"/>
              <a:headEnd/>
              <a:tailEnd/>
            </a:ln>
          </p:spPr>
          <p:txBody>
            <a:bodyPr wrap="none" anchor="ctr"/>
            <a:lstStyle/>
            <a:p>
              <a:pPr algn="ctr">
                <a:lnSpc>
                  <a:spcPct val="90000"/>
                </a:lnSpc>
              </a:pPr>
              <a:r>
                <a:rPr lang="en-US" altLang="en-US" dirty="0" smtClean="0">
                  <a:solidFill>
                    <a:srgbClr val="000000"/>
                  </a:solidFill>
                </a:rPr>
                <a:t>Access</a:t>
              </a:r>
              <a:endParaRPr lang="en-US" altLang="en-US" dirty="0">
                <a:solidFill>
                  <a:srgbClr val="000000"/>
                </a:solidFill>
              </a:endParaRPr>
            </a:p>
          </p:txBody>
        </p:sp>
        <p:sp>
          <p:nvSpPr>
            <p:cNvPr id="14" name="Rectangle 13"/>
            <p:cNvSpPr>
              <a:spLocks noChangeArrowheads="1"/>
            </p:cNvSpPr>
            <p:nvPr/>
          </p:nvSpPr>
          <p:spPr bwMode="auto">
            <a:xfrm>
              <a:off x="3403296" y="1905000"/>
              <a:ext cx="2286000" cy="762000"/>
            </a:xfrm>
            <a:prstGeom prst="rect">
              <a:avLst/>
            </a:prstGeom>
            <a:solidFill>
              <a:srgbClr val="97BAFF"/>
            </a:solidFill>
            <a:ln w="38100">
              <a:solidFill>
                <a:schemeClr val="tx1"/>
              </a:solidFill>
              <a:miter lim="800000"/>
              <a:headEnd/>
              <a:tailEnd/>
            </a:ln>
          </p:spPr>
          <p:txBody>
            <a:bodyPr wrap="none" anchor="ctr"/>
            <a:lstStyle/>
            <a:p>
              <a:pPr algn="ctr">
                <a:lnSpc>
                  <a:spcPct val="90000"/>
                </a:lnSpc>
              </a:pPr>
              <a:r>
                <a:rPr lang="en-US" altLang="en-US" dirty="0" smtClean="0"/>
                <a:t>Hours of Service</a:t>
              </a:r>
              <a:endParaRPr lang="en-US" altLang="en-US" dirty="0"/>
            </a:p>
          </p:txBody>
        </p:sp>
      </p:grpSp>
    </p:spTree>
    <p:custDataLst>
      <p:tags r:id="rId1"/>
    </p:custData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42" name="Rectangle 2"/>
          <p:cNvSpPr>
            <a:spLocks noGrp="1" noChangeArrowheads="1"/>
          </p:cNvSpPr>
          <p:nvPr>
            <p:ph type="title"/>
          </p:nvPr>
        </p:nvSpPr>
        <p:spPr/>
        <p:txBody>
          <a:bodyPr/>
          <a:lstStyle/>
          <a:p>
            <a:r>
              <a:rPr lang="en-US" altLang="en-US" dirty="0" smtClean="0"/>
              <a:t>Access</a:t>
            </a:r>
            <a:endParaRPr lang="en-US" altLang="en-US" dirty="0"/>
          </a:p>
        </p:txBody>
      </p:sp>
      <p:graphicFrame>
        <p:nvGraphicFramePr>
          <p:cNvPr id="21" name="Content Placeholder 2"/>
          <p:cNvGraphicFramePr>
            <a:graphicFrameLocks noGrp="1"/>
          </p:cNvGraphicFramePr>
          <p:nvPr>
            <p:ph idx="1"/>
            <p:extLst>
              <p:ext uri="{D42A27DB-BD31-4B8C-83A1-F6EECF244321}">
                <p14:modId xmlns:p14="http://schemas.microsoft.com/office/powerpoint/2010/main" val="3138929771"/>
              </p:ext>
            </p:extLst>
          </p:nvPr>
        </p:nvGraphicFramePr>
        <p:xfrm>
          <a:off x="457200" y="1901825"/>
          <a:ext cx="8229708" cy="4511040"/>
        </p:xfrm>
        <a:graphic>
          <a:graphicData uri="http://schemas.openxmlformats.org/drawingml/2006/table">
            <a:tbl>
              <a:tblPr firstRow="1" bandRow="1">
                <a:tableStyleId>{9DCAF9ED-07DC-4A11-8D7F-57B35C25682E}</a:tableStyleId>
              </a:tblPr>
              <a:tblGrid>
                <a:gridCol w="1216291"/>
                <a:gridCol w="3396137"/>
                <a:gridCol w="3617280"/>
              </a:tblGrid>
              <a:tr h="370840">
                <a:tc>
                  <a:txBody>
                    <a:bodyPr/>
                    <a:lstStyle/>
                    <a:p>
                      <a:pPr algn="ctr"/>
                      <a:r>
                        <a:rPr lang="en-US" sz="1600" dirty="0" smtClean="0"/>
                        <a:t>Service Level</a:t>
                      </a:r>
                      <a:endParaRPr lang="en-US" sz="1600" dirty="0">
                        <a:solidFill>
                          <a:schemeClr val="tx1"/>
                        </a:solidFill>
                      </a:endParaRPr>
                    </a:p>
                  </a:txBody>
                  <a:tcPr marL="91617" marR="91617"/>
                </a:tc>
                <a:tc>
                  <a:txBody>
                    <a:bodyPr/>
                    <a:lstStyle/>
                    <a:p>
                      <a:pPr algn="ctr"/>
                      <a:r>
                        <a:rPr lang="en-US" sz="1600" dirty="0" smtClean="0"/>
                        <a:t>Passenger Perspective</a:t>
                      </a:r>
                      <a:endParaRPr lang="en-US" sz="1600" dirty="0">
                        <a:solidFill>
                          <a:schemeClr val="tx1"/>
                        </a:solidFill>
                      </a:endParaRPr>
                    </a:p>
                  </a:txBody>
                  <a:tcPr marL="91617" marR="91617"/>
                </a:tc>
                <a:tc>
                  <a:txBody>
                    <a:bodyPr/>
                    <a:lstStyle/>
                    <a:p>
                      <a:pPr algn="ctr"/>
                      <a:r>
                        <a:rPr lang="en-US" sz="1600" dirty="0" smtClean="0"/>
                        <a:t>Operator Perspective</a:t>
                      </a:r>
                      <a:endParaRPr lang="en-US" sz="1600" dirty="0">
                        <a:solidFill>
                          <a:schemeClr val="tx1"/>
                        </a:solidFill>
                      </a:endParaRPr>
                    </a:p>
                  </a:txBody>
                  <a:tcPr marL="91617" marR="91617"/>
                </a:tc>
              </a:tr>
              <a:tr h="370840">
                <a:tc>
                  <a:txBody>
                    <a:bodyPr/>
                    <a:lstStyle/>
                    <a:p>
                      <a:pPr marL="0" indent="0" algn="ctr">
                        <a:buFont typeface="Wingdings"/>
                        <a:buNone/>
                      </a:pPr>
                      <a:r>
                        <a:rPr lang="en-US" sz="1600" dirty="0" smtClean="0"/>
                        <a:t>&gt; 90% of service area population served</a:t>
                      </a:r>
                      <a:endParaRPr lang="en-US" sz="1600" dirty="0"/>
                    </a:p>
                  </a:txBody>
                  <a:tcPr marL="91617" marR="91617"/>
                </a:tc>
                <a:tc>
                  <a:txBody>
                    <a:bodyPr/>
                    <a:lstStyle/>
                    <a:p>
                      <a:pPr algn="ctr"/>
                      <a:r>
                        <a:rPr lang="en-US" sz="1600" dirty="0" smtClean="0"/>
                        <a:t>Transit serves nearly all destinations within a community</a:t>
                      </a:r>
                    </a:p>
                    <a:p>
                      <a:pPr algn="ctr"/>
                      <a:r>
                        <a:rPr lang="en-US" sz="1600" dirty="0" smtClean="0"/>
                        <a:t>Travel time may be long, as routes wind</a:t>
                      </a:r>
                      <a:r>
                        <a:rPr lang="en-US" sz="1600" baseline="0" dirty="0" smtClean="0"/>
                        <a:t> and loop through neighborhoods</a:t>
                      </a:r>
                      <a:endParaRPr lang="en-US" sz="1600" dirty="0"/>
                    </a:p>
                  </a:txBody>
                  <a:tcPr marL="91617" marR="91617"/>
                </a:tc>
                <a:tc>
                  <a:txBody>
                    <a:bodyPr/>
                    <a:lstStyle/>
                    <a:p>
                      <a:pPr algn="ctr"/>
                      <a:r>
                        <a:rPr lang="en-US" sz="1600" dirty="0" smtClean="0"/>
                        <a:t>Operator has made</a:t>
                      </a:r>
                      <a:r>
                        <a:rPr lang="en-US" sz="1600" baseline="0" dirty="0" smtClean="0"/>
                        <a:t> a policy decision to emphasize coverage over cost-efficiency</a:t>
                      </a:r>
                    </a:p>
                    <a:p>
                      <a:pPr algn="ctr"/>
                      <a:r>
                        <a:rPr lang="en-US" sz="1600" baseline="0" dirty="0" smtClean="0"/>
                        <a:t>Portions of route covering low-density areas likely to be unproductive</a:t>
                      </a:r>
                    </a:p>
                  </a:txBody>
                  <a:tcPr marL="91617" marR="91617"/>
                </a:tc>
              </a:tr>
              <a:tr h="370840">
                <a:tc>
                  <a:txBody>
                    <a:bodyPr/>
                    <a:lstStyle/>
                    <a:p>
                      <a:pPr marL="0" indent="0" algn="ctr">
                        <a:buFont typeface="Wingdings"/>
                        <a:buNone/>
                      </a:pPr>
                      <a:r>
                        <a:rPr lang="en-US" sz="1600" dirty="0" smtClean="0"/>
                        <a:t>&gt; 90% of transit-supportive area</a:t>
                      </a:r>
                      <a:r>
                        <a:rPr lang="en-US" sz="1600" baseline="0" dirty="0" smtClean="0"/>
                        <a:t> served</a:t>
                      </a:r>
                      <a:endParaRPr lang="en-US" sz="1600" dirty="0"/>
                    </a:p>
                  </a:txBody>
                  <a:tcPr marL="91617" marR="91617"/>
                </a:tc>
                <a:tc>
                  <a:txBody>
                    <a:bodyPr/>
                    <a:lstStyle/>
                    <a:p>
                      <a:pPr algn="ctr"/>
                      <a:r>
                        <a:rPr lang="en-US" sz="1600" dirty="0" smtClean="0"/>
                        <a:t>Transit serves nearly all higher-density</a:t>
                      </a:r>
                      <a:r>
                        <a:rPr lang="en-US" sz="1600" baseline="0" dirty="0" smtClean="0"/>
                        <a:t> areas within the community</a:t>
                      </a:r>
                    </a:p>
                    <a:p>
                      <a:pPr algn="ctr"/>
                      <a:r>
                        <a:rPr lang="en-US" sz="1600" baseline="0" dirty="0" smtClean="0"/>
                        <a:t>Destinations located in lower-density areas may not be accessible</a:t>
                      </a:r>
                      <a:endParaRPr lang="en-US" sz="1600" dirty="0"/>
                    </a:p>
                  </a:txBody>
                  <a:tcPr marL="91617" marR="91617"/>
                </a:tc>
                <a:tc>
                  <a:txBody>
                    <a:bodyPr/>
                    <a:lstStyle/>
                    <a:p>
                      <a:pPr algn="ctr"/>
                      <a:r>
                        <a:rPr lang="en-US" sz="1600" dirty="0" smtClean="0"/>
                        <a:t>May be inefficient to serve some areas</a:t>
                      </a:r>
                      <a:endParaRPr lang="en-US" sz="1600" dirty="0"/>
                    </a:p>
                  </a:txBody>
                  <a:tcPr marL="91617" marR="91617"/>
                </a:tc>
              </a:tr>
              <a:tr h="370840">
                <a:tc>
                  <a:txBody>
                    <a:bodyPr/>
                    <a:lstStyle/>
                    <a:p>
                      <a:pPr marL="0" indent="0" algn="ctr">
                        <a:buFont typeface="Wingdings"/>
                        <a:buNone/>
                      </a:pPr>
                      <a:r>
                        <a:rPr lang="en-US" sz="1600" dirty="0" smtClean="0"/>
                        <a:t>75 – 90% of transit-supportive area served</a:t>
                      </a:r>
                      <a:endParaRPr lang="en-US" sz="1600" dirty="0"/>
                    </a:p>
                  </a:txBody>
                  <a:tcPr marL="91617" marR="91617"/>
                </a:tc>
                <a:tc>
                  <a:txBody>
                    <a:bodyPr/>
                    <a:lstStyle/>
                    <a:p>
                      <a:pPr algn="ctr"/>
                      <a:r>
                        <a:rPr lang="en-US" sz="1600" dirty="0" smtClean="0"/>
                        <a:t>Most destinations within higher-density areas are</a:t>
                      </a:r>
                      <a:r>
                        <a:rPr lang="en-US" sz="1600" baseline="0" dirty="0" smtClean="0"/>
                        <a:t> served, but not all</a:t>
                      </a:r>
                      <a:endParaRPr lang="en-US" sz="1600" dirty="0" smtClean="0"/>
                    </a:p>
                  </a:txBody>
                  <a:tcPr marL="91617" marR="91617"/>
                </a:tc>
                <a:tc>
                  <a:txBody>
                    <a:bodyPr/>
                    <a:lstStyle/>
                    <a:p>
                      <a:pPr algn="ctr"/>
                      <a:r>
                        <a:rPr lang="en-US" sz="1600" dirty="0" smtClean="0"/>
                        <a:t>Balances coverage and cost-efficiency</a:t>
                      </a:r>
                      <a:r>
                        <a:rPr lang="en-US" sz="1600" baseline="0" dirty="0" smtClean="0"/>
                        <a:t> objectives</a:t>
                      </a:r>
                      <a:endParaRPr lang="en-US" sz="1600" dirty="0"/>
                    </a:p>
                  </a:txBody>
                  <a:tcPr marL="91617" marR="91617"/>
                </a:tc>
              </a:tr>
            </a:tbl>
          </a:graphicData>
        </a:graphic>
      </p:graphicFrame>
    </p:spTree>
    <p:custDataLst>
      <p:tags r:id="rId1"/>
    </p:custDataLst>
    <p:extLst>
      <p:ext uri="{BB962C8B-B14F-4D97-AF65-F5344CB8AC3E}">
        <p14:creationId xmlns:p14="http://schemas.microsoft.com/office/powerpoint/2010/main" val="271743942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42" name="Rectangle 2"/>
          <p:cNvSpPr>
            <a:spLocks noGrp="1" noChangeArrowheads="1"/>
          </p:cNvSpPr>
          <p:nvPr>
            <p:ph type="title"/>
          </p:nvPr>
        </p:nvSpPr>
        <p:spPr/>
        <p:txBody>
          <a:bodyPr/>
          <a:lstStyle/>
          <a:p>
            <a:r>
              <a:rPr lang="en-US" altLang="en-US" dirty="0" smtClean="0"/>
              <a:t>Access</a:t>
            </a:r>
            <a:endParaRPr lang="en-US" altLang="en-US" dirty="0"/>
          </a:p>
        </p:txBody>
      </p:sp>
      <p:graphicFrame>
        <p:nvGraphicFramePr>
          <p:cNvPr id="21" name="Content Placeholder 2"/>
          <p:cNvGraphicFramePr>
            <a:graphicFrameLocks noGrp="1"/>
          </p:cNvGraphicFramePr>
          <p:nvPr>
            <p:ph idx="1"/>
            <p:extLst>
              <p:ext uri="{D42A27DB-BD31-4B8C-83A1-F6EECF244321}">
                <p14:modId xmlns:p14="http://schemas.microsoft.com/office/powerpoint/2010/main" val="4075301766"/>
              </p:ext>
            </p:extLst>
          </p:nvPr>
        </p:nvGraphicFramePr>
        <p:xfrm>
          <a:off x="457200" y="1901825"/>
          <a:ext cx="8229708" cy="3200400"/>
        </p:xfrm>
        <a:graphic>
          <a:graphicData uri="http://schemas.openxmlformats.org/drawingml/2006/table">
            <a:tbl>
              <a:tblPr firstRow="1" bandRow="1">
                <a:tableStyleId>{9DCAF9ED-07DC-4A11-8D7F-57B35C25682E}</a:tableStyleId>
              </a:tblPr>
              <a:tblGrid>
                <a:gridCol w="1216291"/>
                <a:gridCol w="3396137"/>
                <a:gridCol w="3617280"/>
              </a:tblGrid>
              <a:tr h="370840">
                <a:tc>
                  <a:txBody>
                    <a:bodyPr/>
                    <a:lstStyle/>
                    <a:p>
                      <a:pPr algn="ctr"/>
                      <a:r>
                        <a:rPr lang="en-US" sz="1600" dirty="0" smtClean="0"/>
                        <a:t>Service Level</a:t>
                      </a:r>
                      <a:endParaRPr lang="en-US" sz="1600" dirty="0">
                        <a:solidFill>
                          <a:schemeClr val="tx1"/>
                        </a:solidFill>
                      </a:endParaRPr>
                    </a:p>
                  </a:txBody>
                  <a:tcPr marL="91617" marR="91617"/>
                </a:tc>
                <a:tc>
                  <a:txBody>
                    <a:bodyPr/>
                    <a:lstStyle/>
                    <a:p>
                      <a:pPr algn="ctr"/>
                      <a:r>
                        <a:rPr lang="en-US" sz="1600" dirty="0" smtClean="0"/>
                        <a:t>Passenger Perspective</a:t>
                      </a:r>
                      <a:endParaRPr lang="en-US" sz="1600" dirty="0">
                        <a:solidFill>
                          <a:schemeClr val="tx1"/>
                        </a:solidFill>
                      </a:endParaRPr>
                    </a:p>
                  </a:txBody>
                  <a:tcPr marL="91617" marR="91617"/>
                </a:tc>
                <a:tc>
                  <a:txBody>
                    <a:bodyPr/>
                    <a:lstStyle/>
                    <a:p>
                      <a:pPr algn="ctr"/>
                      <a:r>
                        <a:rPr lang="en-US" sz="1600" dirty="0" smtClean="0"/>
                        <a:t>Operator Perspective</a:t>
                      </a:r>
                      <a:endParaRPr lang="en-US" sz="1600" dirty="0">
                        <a:solidFill>
                          <a:schemeClr val="tx1"/>
                        </a:solidFill>
                      </a:endParaRPr>
                    </a:p>
                  </a:txBody>
                  <a:tcPr marL="91617" marR="91617"/>
                </a:tc>
              </a:tr>
              <a:tr h="370840">
                <a:tc>
                  <a:txBody>
                    <a:bodyPr/>
                    <a:lstStyle/>
                    <a:p>
                      <a:pPr marL="0" indent="0" algn="ctr">
                        <a:buFont typeface="Wingdings"/>
                        <a:buNone/>
                      </a:pPr>
                      <a:r>
                        <a:rPr lang="en-US" sz="1600" dirty="0" smtClean="0"/>
                        <a:t>50 – 74% of transit supportive area served</a:t>
                      </a:r>
                      <a:endParaRPr lang="en-US" sz="1600" dirty="0"/>
                    </a:p>
                  </a:txBody>
                  <a:tcPr marL="91617" marR="91617"/>
                </a:tc>
                <a:tc>
                  <a:txBody>
                    <a:bodyPr/>
                    <a:lstStyle/>
                    <a:p>
                      <a:pPr algn="ctr"/>
                      <a:r>
                        <a:rPr lang="en-US" sz="1600" dirty="0" smtClean="0"/>
                        <a:t>A majority of destinations within higher-density areas</a:t>
                      </a:r>
                      <a:r>
                        <a:rPr lang="en-US" sz="1600" baseline="0" dirty="0" smtClean="0"/>
                        <a:t> are served</a:t>
                      </a:r>
                    </a:p>
                    <a:p>
                      <a:pPr algn="ctr"/>
                      <a:r>
                        <a:rPr lang="en-US" sz="1600" baseline="0" dirty="0" smtClean="0"/>
                        <a:t>Walking and bicycling to transit likely to be longer</a:t>
                      </a:r>
                      <a:endParaRPr lang="en-US" sz="1600" dirty="0"/>
                    </a:p>
                  </a:txBody>
                  <a:tcPr marL="91617" marR="91617"/>
                </a:tc>
                <a:tc>
                  <a:txBody>
                    <a:bodyPr/>
                    <a:lstStyle/>
                    <a:p>
                      <a:pPr algn="ctr"/>
                      <a:r>
                        <a:rPr lang="en-US" sz="1600" dirty="0" smtClean="0"/>
                        <a:t>Potential opportunity to add service</a:t>
                      </a:r>
                      <a:endParaRPr lang="en-US" sz="1600" dirty="0"/>
                    </a:p>
                  </a:txBody>
                  <a:tcPr marL="91617" marR="91617"/>
                </a:tc>
              </a:tr>
              <a:tr h="370840">
                <a:tc>
                  <a:txBody>
                    <a:bodyPr/>
                    <a:lstStyle/>
                    <a:p>
                      <a:pPr marL="0" indent="0" algn="ctr">
                        <a:buFont typeface="Wingdings"/>
                        <a:buNone/>
                      </a:pPr>
                      <a:r>
                        <a:rPr lang="en-US" sz="1600" dirty="0" smtClean="0"/>
                        <a:t>&lt; 50% of transit-supportive area</a:t>
                      </a:r>
                      <a:r>
                        <a:rPr lang="en-US" sz="1600" baseline="0" dirty="0" smtClean="0"/>
                        <a:t> served</a:t>
                      </a:r>
                      <a:endParaRPr lang="en-US" sz="1600" dirty="0"/>
                    </a:p>
                  </a:txBody>
                  <a:tcPr marL="91617" marR="91617"/>
                </a:tc>
                <a:tc>
                  <a:txBody>
                    <a:bodyPr/>
                    <a:lstStyle/>
                    <a:p>
                      <a:pPr algn="ctr"/>
                      <a:r>
                        <a:rPr lang="en-US" sz="1600" dirty="0" smtClean="0"/>
                        <a:t>Service is typically provided only in</a:t>
                      </a:r>
                      <a:r>
                        <a:rPr lang="en-US" sz="1600" baseline="0" dirty="0" smtClean="0"/>
                        <a:t> the highest-density corridors</a:t>
                      </a:r>
                    </a:p>
                    <a:p>
                      <a:pPr algn="ctr"/>
                      <a:r>
                        <a:rPr lang="en-US" sz="1600" baseline="0" dirty="0" smtClean="0"/>
                        <a:t>What service is provided is likely to be relatively direct, resulting in relatively short travel times</a:t>
                      </a:r>
                      <a:endParaRPr lang="en-US" sz="1600" dirty="0"/>
                    </a:p>
                  </a:txBody>
                  <a:tcPr marL="91617" marR="91617"/>
                </a:tc>
                <a:tc>
                  <a:txBody>
                    <a:bodyPr/>
                    <a:lstStyle/>
                    <a:p>
                      <a:pPr algn="ctr"/>
                      <a:r>
                        <a:rPr lang="en-US" sz="1600" dirty="0" smtClean="0"/>
                        <a:t>Operator prioritized</a:t>
                      </a:r>
                      <a:r>
                        <a:rPr lang="en-US" sz="1600" baseline="0" dirty="0" smtClean="0"/>
                        <a:t> cost-efficiency over coverage</a:t>
                      </a:r>
                      <a:endParaRPr lang="en-US" sz="1600" dirty="0"/>
                    </a:p>
                  </a:txBody>
                  <a:tcPr marL="91617" marR="91617"/>
                </a:tc>
              </a:tr>
            </a:tbl>
          </a:graphicData>
        </a:graphic>
      </p:graphicFrame>
    </p:spTree>
    <p:custDataLst>
      <p:tags r:id="rId1"/>
    </p:custDataLst>
    <p:extLst>
      <p:ext uri="{BB962C8B-B14F-4D97-AF65-F5344CB8AC3E}">
        <p14:creationId xmlns:p14="http://schemas.microsoft.com/office/powerpoint/2010/main" val="77815120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8112" name="Rectangle 64"/>
          <p:cNvSpPr>
            <a:spLocks noGrp="1" noChangeArrowheads="1"/>
          </p:cNvSpPr>
          <p:nvPr>
            <p:ph type="title"/>
          </p:nvPr>
        </p:nvSpPr>
        <p:spPr/>
        <p:txBody>
          <a:bodyPr/>
          <a:lstStyle/>
          <a:p>
            <a:r>
              <a:rPr lang="en-US" altLang="en-US" dirty="0" smtClean="0"/>
              <a:t>Comfort &amp; Convenience</a:t>
            </a:r>
            <a:endParaRPr lang="en-US" altLang="en-US" dirty="0"/>
          </a:p>
        </p:txBody>
      </p:sp>
      <p:sp>
        <p:nvSpPr>
          <p:cNvPr id="898121" name="Rectangle 73"/>
          <p:cNvSpPr>
            <a:spLocks noGrp="1" noChangeArrowheads="1"/>
          </p:cNvSpPr>
          <p:nvPr>
            <p:ph idx="1"/>
          </p:nvPr>
        </p:nvSpPr>
        <p:spPr>
          <a:xfrm>
            <a:off x="457200" y="2898648"/>
            <a:ext cx="8229600" cy="3131449"/>
          </a:xfrm>
        </p:spPr>
        <p:txBody>
          <a:bodyPr/>
          <a:lstStyle/>
          <a:p>
            <a:r>
              <a:rPr lang="en-US" altLang="en-US" dirty="0" smtClean="0"/>
              <a:t>Will I get a seat when the bus or train arrives?</a:t>
            </a:r>
          </a:p>
          <a:p>
            <a:pPr lvl="1"/>
            <a:r>
              <a:rPr lang="en-US" altLang="en-US" dirty="0" smtClean="0"/>
              <a:t>Sitting?</a:t>
            </a:r>
          </a:p>
          <a:p>
            <a:pPr lvl="1"/>
            <a:r>
              <a:rPr lang="en-US" altLang="en-US" dirty="0" smtClean="0"/>
              <a:t>Standing?</a:t>
            </a:r>
          </a:p>
        </p:txBody>
      </p:sp>
      <p:grpSp>
        <p:nvGrpSpPr>
          <p:cNvPr id="4" name="Group 3"/>
          <p:cNvGrpSpPr/>
          <p:nvPr/>
        </p:nvGrpSpPr>
        <p:grpSpPr>
          <a:xfrm>
            <a:off x="634391" y="1898650"/>
            <a:ext cx="7823809" cy="768350"/>
            <a:chOff x="634391" y="1898650"/>
            <a:chExt cx="7823809" cy="768350"/>
          </a:xfrm>
        </p:grpSpPr>
        <p:sp>
          <p:nvSpPr>
            <p:cNvPr id="5" name="Rectangle 1036"/>
            <p:cNvSpPr>
              <a:spLocks noChangeArrowheads="1"/>
            </p:cNvSpPr>
            <p:nvPr/>
          </p:nvSpPr>
          <p:spPr bwMode="auto">
            <a:xfrm>
              <a:off x="634391" y="1898650"/>
              <a:ext cx="2286000" cy="762000"/>
            </a:xfrm>
            <a:prstGeom prst="rect">
              <a:avLst/>
            </a:prstGeom>
            <a:solidFill>
              <a:srgbClr val="FFC000"/>
            </a:solidFill>
            <a:ln w="76200">
              <a:solidFill>
                <a:schemeClr val="tx1"/>
              </a:solidFill>
              <a:miter lim="800000"/>
              <a:headEnd/>
              <a:tailEnd/>
            </a:ln>
          </p:spPr>
          <p:txBody>
            <a:bodyPr wrap="none" anchor="ctr"/>
            <a:lstStyle/>
            <a:p>
              <a:pPr algn="ctr">
                <a:lnSpc>
                  <a:spcPct val="90000"/>
                </a:lnSpc>
              </a:pPr>
              <a:r>
                <a:rPr lang="en-US" altLang="en-US" dirty="0" smtClean="0">
                  <a:solidFill>
                    <a:srgbClr val="000000"/>
                  </a:solidFill>
                </a:rPr>
                <a:t>Passenger Loads</a:t>
              </a:r>
              <a:endParaRPr lang="en-US" altLang="en-US" dirty="0">
                <a:solidFill>
                  <a:srgbClr val="000000"/>
                </a:solidFill>
              </a:endParaRPr>
            </a:p>
          </p:txBody>
        </p:sp>
        <p:sp>
          <p:nvSpPr>
            <p:cNvPr id="6" name="Rectangle 4"/>
            <p:cNvSpPr>
              <a:spLocks noChangeArrowheads="1"/>
            </p:cNvSpPr>
            <p:nvPr/>
          </p:nvSpPr>
          <p:spPr bwMode="auto">
            <a:xfrm>
              <a:off x="6172200" y="1898650"/>
              <a:ext cx="2286000" cy="762000"/>
            </a:xfrm>
            <a:prstGeom prst="rect">
              <a:avLst/>
            </a:prstGeom>
            <a:solidFill>
              <a:srgbClr val="97BAFF"/>
            </a:solidFill>
            <a:ln w="38100">
              <a:solidFill>
                <a:schemeClr val="tx1"/>
              </a:solidFill>
              <a:miter lim="800000"/>
              <a:headEnd/>
              <a:tailEnd/>
            </a:ln>
          </p:spPr>
          <p:txBody>
            <a:bodyPr wrap="none" anchor="ctr"/>
            <a:lstStyle/>
            <a:p>
              <a:pPr algn="ctr">
                <a:lnSpc>
                  <a:spcPct val="90000"/>
                </a:lnSpc>
              </a:pPr>
              <a:r>
                <a:rPr lang="en-US" altLang="en-US" dirty="0" smtClean="0">
                  <a:solidFill>
                    <a:srgbClr val="000000"/>
                  </a:solidFill>
                </a:rPr>
                <a:t>Travel time</a:t>
              </a:r>
              <a:endParaRPr lang="en-US" altLang="en-US" dirty="0">
                <a:solidFill>
                  <a:srgbClr val="000000"/>
                </a:solidFill>
              </a:endParaRPr>
            </a:p>
          </p:txBody>
        </p:sp>
        <p:sp>
          <p:nvSpPr>
            <p:cNvPr id="7" name="Rectangle 6"/>
            <p:cNvSpPr>
              <a:spLocks noChangeArrowheads="1"/>
            </p:cNvSpPr>
            <p:nvPr/>
          </p:nvSpPr>
          <p:spPr bwMode="auto">
            <a:xfrm>
              <a:off x="3403296" y="1905000"/>
              <a:ext cx="2286000" cy="762000"/>
            </a:xfrm>
            <a:prstGeom prst="rect">
              <a:avLst/>
            </a:prstGeom>
            <a:solidFill>
              <a:srgbClr val="97BAFF"/>
            </a:solidFill>
            <a:ln w="38100">
              <a:solidFill>
                <a:schemeClr val="tx1"/>
              </a:solidFill>
              <a:miter lim="800000"/>
              <a:headEnd/>
              <a:tailEnd/>
            </a:ln>
          </p:spPr>
          <p:txBody>
            <a:bodyPr wrap="none" anchor="ctr"/>
            <a:lstStyle/>
            <a:p>
              <a:pPr algn="ctr">
                <a:lnSpc>
                  <a:spcPct val="90000"/>
                </a:lnSpc>
              </a:pPr>
              <a:r>
                <a:rPr lang="en-US" altLang="en-US" dirty="0" smtClean="0">
                  <a:solidFill>
                    <a:srgbClr val="000000"/>
                  </a:solidFill>
                </a:rPr>
                <a:t>Reliability</a:t>
              </a:r>
              <a:endParaRPr lang="en-US" altLang="en-US" dirty="0">
                <a:solidFill>
                  <a:srgbClr val="000000"/>
                </a:solidFill>
              </a:endParaRPr>
            </a:p>
          </p:txBody>
        </p:sp>
      </p:grpSp>
    </p:spTree>
    <p:custDataLst>
      <p:tags r:id="rId1"/>
    </p:custData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42" name="Rectangle 2"/>
          <p:cNvSpPr>
            <a:spLocks noGrp="1" noChangeArrowheads="1"/>
          </p:cNvSpPr>
          <p:nvPr>
            <p:ph type="title"/>
          </p:nvPr>
        </p:nvSpPr>
        <p:spPr/>
        <p:txBody>
          <a:bodyPr/>
          <a:lstStyle/>
          <a:p>
            <a:r>
              <a:rPr lang="en-US" altLang="en-US" dirty="0" smtClean="0"/>
              <a:t>Passenger Loads</a:t>
            </a:r>
            <a:endParaRPr lang="en-US" altLang="en-US" dirty="0"/>
          </a:p>
        </p:txBody>
      </p:sp>
      <p:graphicFrame>
        <p:nvGraphicFramePr>
          <p:cNvPr id="6" name="Content Placeholder 2"/>
          <p:cNvGraphicFramePr>
            <a:graphicFrameLocks/>
          </p:cNvGraphicFramePr>
          <p:nvPr>
            <p:extLst>
              <p:ext uri="{D42A27DB-BD31-4B8C-83A1-F6EECF244321}">
                <p14:modId xmlns:p14="http://schemas.microsoft.com/office/powerpoint/2010/main" val="708385338"/>
              </p:ext>
            </p:extLst>
          </p:nvPr>
        </p:nvGraphicFramePr>
        <p:xfrm>
          <a:off x="254000" y="1749425"/>
          <a:ext cx="8585253" cy="3535680"/>
        </p:xfrm>
        <a:graphic>
          <a:graphicData uri="http://schemas.openxmlformats.org/drawingml/2006/table">
            <a:tbl>
              <a:tblPr firstRow="1" bandRow="1">
                <a:tableStyleId>{9DCAF9ED-07DC-4A11-8D7F-57B35C25682E}</a:tableStyleId>
              </a:tblPr>
              <a:tblGrid>
                <a:gridCol w="990600"/>
                <a:gridCol w="4229100"/>
                <a:gridCol w="3365553"/>
              </a:tblGrid>
              <a:tr h="370840">
                <a:tc>
                  <a:txBody>
                    <a:bodyPr/>
                    <a:lstStyle/>
                    <a:p>
                      <a:pPr algn="ctr"/>
                      <a:r>
                        <a:rPr lang="en-US" sz="1600" dirty="0" smtClean="0"/>
                        <a:t>Service Level</a:t>
                      </a:r>
                      <a:endParaRPr lang="en-US" sz="1600" dirty="0">
                        <a:solidFill>
                          <a:schemeClr val="tx1"/>
                        </a:solidFill>
                      </a:endParaRPr>
                    </a:p>
                  </a:txBody>
                  <a:tcPr marL="89052" marR="89052"/>
                </a:tc>
                <a:tc>
                  <a:txBody>
                    <a:bodyPr/>
                    <a:lstStyle/>
                    <a:p>
                      <a:pPr algn="ctr"/>
                      <a:r>
                        <a:rPr lang="en-US" sz="1600" dirty="0" smtClean="0"/>
                        <a:t>Passenger Perspective</a:t>
                      </a:r>
                      <a:endParaRPr lang="en-US" sz="1600" dirty="0">
                        <a:solidFill>
                          <a:schemeClr val="tx1"/>
                        </a:solidFill>
                      </a:endParaRPr>
                    </a:p>
                  </a:txBody>
                  <a:tcPr marL="89052" marR="89052"/>
                </a:tc>
                <a:tc>
                  <a:txBody>
                    <a:bodyPr/>
                    <a:lstStyle/>
                    <a:p>
                      <a:pPr algn="ctr"/>
                      <a:r>
                        <a:rPr lang="en-US" sz="1600" dirty="0" smtClean="0"/>
                        <a:t>Operator Perspective</a:t>
                      </a:r>
                      <a:endParaRPr lang="en-US" sz="1600" dirty="0">
                        <a:solidFill>
                          <a:schemeClr val="tx1"/>
                        </a:solidFill>
                      </a:endParaRPr>
                    </a:p>
                  </a:txBody>
                  <a:tcPr marL="89052" marR="89052"/>
                </a:tc>
              </a:tr>
              <a:tr h="370840">
                <a:tc>
                  <a:txBody>
                    <a:bodyPr/>
                    <a:lstStyle/>
                    <a:p>
                      <a:pPr marL="0" indent="0" algn="ctr">
                        <a:buFont typeface="Wingdings"/>
                        <a:buNone/>
                      </a:pPr>
                      <a:r>
                        <a:rPr lang="en-US" sz="1600" dirty="0" smtClean="0"/>
                        <a:t>&lt; 50% seated load</a:t>
                      </a:r>
                      <a:endParaRPr lang="en-US" sz="1600" dirty="0"/>
                    </a:p>
                  </a:txBody>
                  <a:tcPr marL="89052" marR="89052"/>
                </a:tc>
                <a:tc>
                  <a:txBody>
                    <a:bodyPr/>
                    <a:lstStyle/>
                    <a:p>
                      <a:pPr marL="114300" indent="-114300" algn="l">
                        <a:buFont typeface="Arial" panose="020B0604020202020204" pitchFamily="34" charset="0"/>
                        <a:buChar char="•"/>
                      </a:pPr>
                      <a:r>
                        <a:rPr lang="en-US" sz="1600" dirty="0" smtClean="0"/>
                        <a:t>No passenger need sit next to another</a:t>
                      </a:r>
                    </a:p>
                    <a:p>
                      <a:pPr marL="114300" indent="-114300" algn="l">
                        <a:buFont typeface="Arial" panose="020B0604020202020204" pitchFamily="34" charset="0"/>
                        <a:buChar char="•"/>
                      </a:pPr>
                      <a:r>
                        <a:rPr lang="en-US" sz="1600" dirty="0" smtClean="0"/>
                        <a:t>Perceived travel</a:t>
                      </a:r>
                      <a:r>
                        <a:rPr lang="en-US" sz="1600" baseline="0" dirty="0" smtClean="0"/>
                        <a:t> time = actual travel time</a:t>
                      </a:r>
                      <a:endParaRPr lang="en-US" sz="1600" dirty="0"/>
                    </a:p>
                  </a:txBody>
                  <a:tcPr marL="89052" marR="89052"/>
                </a:tc>
                <a:tc>
                  <a:txBody>
                    <a:bodyPr/>
                    <a:lstStyle/>
                    <a:p>
                      <a:pPr marL="114300" indent="-114300" algn="l">
                        <a:buFont typeface="Arial" panose="020B0604020202020204" pitchFamily="34" charset="0"/>
                        <a:buChar char="•"/>
                      </a:pPr>
                      <a:r>
                        <a:rPr lang="en-US" sz="1600" dirty="0" smtClean="0"/>
                        <a:t>Unproductive</a:t>
                      </a:r>
                      <a:r>
                        <a:rPr lang="en-US" sz="1600" baseline="0" dirty="0" smtClean="0"/>
                        <a:t> service if occurs at maximum load point in peak direction</a:t>
                      </a:r>
                      <a:endParaRPr lang="en-US" sz="1600" dirty="0"/>
                    </a:p>
                  </a:txBody>
                  <a:tcPr marL="89052" marR="89052"/>
                </a:tc>
              </a:tr>
              <a:tr h="370840">
                <a:tc>
                  <a:txBody>
                    <a:bodyPr/>
                    <a:lstStyle/>
                    <a:p>
                      <a:pPr marL="0" indent="0" algn="ctr">
                        <a:buFont typeface="Wingdings"/>
                        <a:buNone/>
                      </a:pPr>
                      <a:r>
                        <a:rPr lang="en-US" sz="1600" dirty="0" smtClean="0"/>
                        <a:t>50 – 80% seated load</a:t>
                      </a:r>
                      <a:endParaRPr lang="en-US" sz="1600" dirty="0"/>
                    </a:p>
                  </a:txBody>
                  <a:tcPr marL="89052" marR="89052"/>
                </a:tc>
                <a:tc>
                  <a:txBody>
                    <a:bodyPr/>
                    <a:lstStyle/>
                    <a:p>
                      <a:pPr marL="114300" indent="-114300" algn="l">
                        <a:buFont typeface="Arial" panose="020B0604020202020204" pitchFamily="34" charset="0"/>
                        <a:buChar char="•"/>
                      </a:pPr>
                      <a:r>
                        <a:rPr lang="en-US" sz="1600" dirty="0" smtClean="0"/>
                        <a:t>Passengers have some freedom where can sit</a:t>
                      </a:r>
                    </a:p>
                    <a:p>
                      <a:pPr marL="114300" marR="0" indent="-1143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dirty="0" smtClean="0"/>
                        <a:t>Perceived travel</a:t>
                      </a:r>
                      <a:r>
                        <a:rPr lang="en-US" sz="1600" baseline="0" dirty="0" smtClean="0"/>
                        <a:t> time = actual travel time</a:t>
                      </a:r>
                      <a:endParaRPr lang="en-US" sz="1600" dirty="0" smtClean="0"/>
                    </a:p>
                  </a:txBody>
                  <a:tcPr marL="89052" marR="89052"/>
                </a:tc>
                <a:tc>
                  <a:txBody>
                    <a:bodyPr/>
                    <a:lstStyle/>
                    <a:p>
                      <a:pPr marL="114300" marR="0" indent="-1143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dirty="0" smtClean="0"/>
                        <a:t>Marginally productive service if occurs </a:t>
                      </a:r>
                      <a:r>
                        <a:rPr lang="en-US" sz="1600" baseline="0" dirty="0" smtClean="0"/>
                        <a:t>at maximum load point in peak direction</a:t>
                      </a:r>
                      <a:endParaRPr lang="en-US" sz="1600" dirty="0" smtClean="0"/>
                    </a:p>
                  </a:txBody>
                  <a:tcPr marL="89052" marR="89052"/>
                </a:tc>
              </a:tr>
              <a:tr h="370840">
                <a:tc>
                  <a:txBody>
                    <a:bodyPr/>
                    <a:lstStyle/>
                    <a:p>
                      <a:pPr marL="0" indent="0" algn="ctr">
                        <a:buFont typeface="Wingdings"/>
                        <a:buNone/>
                      </a:pPr>
                      <a:r>
                        <a:rPr lang="en-US" sz="1600" dirty="0" smtClean="0"/>
                        <a:t>80 – 100% seated load</a:t>
                      </a:r>
                      <a:endParaRPr lang="en-US" sz="1600" dirty="0"/>
                    </a:p>
                  </a:txBody>
                  <a:tcPr marL="89052" marR="89052"/>
                </a:tc>
                <a:tc>
                  <a:txBody>
                    <a:bodyPr/>
                    <a:lstStyle/>
                    <a:p>
                      <a:pPr marL="114300" marR="0" indent="-1143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dirty="0" smtClean="0"/>
                        <a:t>All passengers can sit</a:t>
                      </a:r>
                    </a:p>
                    <a:p>
                      <a:pPr marL="114300" marR="0" indent="-1143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dirty="0" smtClean="0"/>
                        <a:t>Perceived travel time up to 1.1x actual travel time</a:t>
                      </a:r>
                    </a:p>
                  </a:txBody>
                  <a:tcPr marL="89052" marR="89052"/>
                </a:tc>
                <a:tc>
                  <a:txBody>
                    <a:bodyPr/>
                    <a:lstStyle/>
                    <a:p>
                      <a:pPr marL="114300" indent="-114300" algn="l">
                        <a:buFont typeface="Arial" panose="020B0604020202020204" pitchFamily="34" charset="0"/>
                        <a:buChar char="•"/>
                      </a:pPr>
                      <a:r>
                        <a:rPr lang="en-US" sz="1600" dirty="0" smtClean="0"/>
                        <a:t>Productive service</a:t>
                      </a:r>
                    </a:p>
                    <a:p>
                      <a:pPr marL="114300" indent="-114300" algn="l">
                        <a:buFont typeface="Arial" panose="020B0604020202020204" pitchFamily="34" charset="0"/>
                        <a:buChar char="•"/>
                      </a:pPr>
                      <a:r>
                        <a:rPr lang="en-US" sz="1600" dirty="0" smtClean="0"/>
                        <a:t>Often used as a standard for</a:t>
                      </a:r>
                      <a:r>
                        <a:rPr lang="en-US" sz="1600" baseline="0" dirty="0" smtClean="0"/>
                        <a:t> commuter rail and commuter bus</a:t>
                      </a:r>
                      <a:endParaRPr lang="en-US" sz="1600" dirty="0"/>
                    </a:p>
                  </a:txBody>
                  <a:tcPr marL="89052" marR="89052"/>
                </a:tc>
              </a:tr>
            </a:tbl>
          </a:graphicData>
        </a:graphic>
      </p:graphicFrame>
    </p:spTree>
    <p:custDataLst>
      <p:tags r:id="rId1"/>
    </p:custDataLst>
    <p:extLst>
      <p:ext uri="{BB962C8B-B14F-4D97-AF65-F5344CB8AC3E}">
        <p14:creationId xmlns:p14="http://schemas.microsoft.com/office/powerpoint/2010/main" val="370252768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42" name="Rectangle 2"/>
          <p:cNvSpPr>
            <a:spLocks noGrp="1" noChangeArrowheads="1"/>
          </p:cNvSpPr>
          <p:nvPr>
            <p:ph type="title"/>
          </p:nvPr>
        </p:nvSpPr>
        <p:spPr/>
        <p:txBody>
          <a:bodyPr/>
          <a:lstStyle/>
          <a:p>
            <a:r>
              <a:rPr lang="en-US" altLang="en-US" dirty="0" smtClean="0"/>
              <a:t>Passenger Loads</a:t>
            </a:r>
            <a:endParaRPr lang="en-US" altLang="en-US" dirty="0"/>
          </a:p>
        </p:txBody>
      </p:sp>
      <p:graphicFrame>
        <p:nvGraphicFramePr>
          <p:cNvPr id="21" name="Content Placeholder 2"/>
          <p:cNvGraphicFramePr>
            <a:graphicFrameLocks noGrp="1"/>
          </p:cNvGraphicFramePr>
          <p:nvPr>
            <p:ph idx="1"/>
            <p:extLst>
              <p:ext uri="{D42A27DB-BD31-4B8C-83A1-F6EECF244321}">
                <p14:modId xmlns:p14="http://schemas.microsoft.com/office/powerpoint/2010/main" val="2698366235"/>
              </p:ext>
            </p:extLst>
          </p:nvPr>
        </p:nvGraphicFramePr>
        <p:xfrm>
          <a:off x="254000" y="1749425"/>
          <a:ext cx="8585253" cy="4511040"/>
        </p:xfrm>
        <a:graphic>
          <a:graphicData uri="http://schemas.openxmlformats.org/drawingml/2006/table">
            <a:tbl>
              <a:tblPr firstRow="1" bandRow="1">
                <a:tableStyleId>{9DCAF9ED-07DC-4A11-8D7F-57B35C25682E}</a:tableStyleId>
              </a:tblPr>
              <a:tblGrid>
                <a:gridCol w="990600"/>
                <a:gridCol w="4229100"/>
                <a:gridCol w="3365553"/>
              </a:tblGrid>
              <a:tr h="370840">
                <a:tc>
                  <a:txBody>
                    <a:bodyPr/>
                    <a:lstStyle/>
                    <a:p>
                      <a:pPr algn="ctr"/>
                      <a:r>
                        <a:rPr lang="en-US" sz="1600" dirty="0" smtClean="0"/>
                        <a:t>Service Level</a:t>
                      </a:r>
                      <a:endParaRPr lang="en-US" sz="1600" dirty="0">
                        <a:solidFill>
                          <a:schemeClr val="tx1"/>
                        </a:solidFill>
                      </a:endParaRPr>
                    </a:p>
                  </a:txBody>
                  <a:tcPr marL="89052" marR="89052"/>
                </a:tc>
                <a:tc>
                  <a:txBody>
                    <a:bodyPr/>
                    <a:lstStyle/>
                    <a:p>
                      <a:pPr algn="ctr"/>
                      <a:r>
                        <a:rPr lang="en-US" sz="1600" dirty="0" smtClean="0"/>
                        <a:t>Passenger Perspective</a:t>
                      </a:r>
                      <a:endParaRPr lang="en-US" sz="1600" dirty="0">
                        <a:solidFill>
                          <a:schemeClr val="tx1"/>
                        </a:solidFill>
                      </a:endParaRPr>
                    </a:p>
                  </a:txBody>
                  <a:tcPr marL="89052" marR="89052"/>
                </a:tc>
                <a:tc>
                  <a:txBody>
                    <a:bodyPr/>
                    <a:lstStyle/>
                    <a:p>
                      <a:pPr algn="ctr"/>
                      <a:r>
                        <a:rPr lang="en-US" sz="1600" dirty="0" smtClean="0"/>
                        <a:t>Operator Perspective</a:t>
                      </a:r>
                      <a:endParaRPr lang="en-US" sz="1600" dirty="0">
                        <a:solidFill>
                          <a:schemeClr val="tx1"/>
                        </a:solidFill>
                      </a:endParaRPr>
                    </a:p>
                  </a:txBody>
                  <a:tcPr marL="89052" marR="89052"/>
                </a:tc>
              </a:tr>
              <a:tr h="370840">
                <a:tc>
                  <a:txBody>
                    <a:bodyPr/>
                    <a:lstStyle/>
                    <a:p>
                      <a:pPr marL="0" indent="0" algn="ctr">
                        <a:buFont typeface="Wingdings"/>
                        <a:buNone/>
                      </a:pPr>
                      <a:r>
                        <a:rPr lang="en-US" sz="1600" dirty="0" smtClean="0"/>
                        <a:t>Up to 125% seated load</a:t>
                      </a:r>
                      <a:endParaRPr lang="en-US" sz="1600" dirty="0"/>
                    </a:p>
                  </a:txBody>
                  <a:tcPr marL="89052" marR="89052"/>
                </a:tc>
                <a:tc>
                  <a:txBody>
                    <a:bodyPr/>
                    <a:lstStyle/>
                    <a:p>
                      <a:pPr marL="114300" marR="0" indent="-1143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dirty="0" smtClean="0"/>
                        <a:t>Up to 20% of passengers</a:t>
                      </a:r>
                      <a:r>
                        <a:rPr lang="en-US" sz="1600" baseline="0" dirty="0" smtClean="0"/>
                        <a:t> must stand</a:t>
                      </a:r>
                    </a:p>
                    <a:p>
                      <a:pPr marL="114300" marR="0" indent="-1143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baseline="0" dirty="0" smtClean="0"/>
                        <a:t>Perceived Travel time up to 1.25x actual travel time for seated passengers, up to 2.1x for standees</a:t>
                      </a:r>
                      <a:endParaRPr lang="en-US" sz="1600" dirty="0" smtClean="0"/>
                    </a:p>
                  </a:txBody>
                  <a:tcPr marL="89052" marR="89052"/>
                </a:tc>
                <a:tc>
                  <a:txBody>
                    <a:bodyPr/>
                    <a:lstStyle/>
                    <a:p>
                      <a:pPr marL="114300" indent="-114300" algn="l">
                        <a:buFont typeface="Arial" panose="020B0604020202020204" pitchFamily="34" charset="0"/>
                        <a:buChar char="•"/>
                      </a:pPr>
                      <a:r>
                        <a:rPr lang="en-US" sz="1600" dirty="0" smtClean="0"/>
                        <a:t>Very</a:t>
                      </a:r>
                      <a:r>
                        <a:rPr lang="en-US" sz="1600" baseline="0" dirty="0" smtClean="0"/>
                        <a:t> productive service</a:t>
                      </a:r>
                    </a:p>
                    <a:p>
                      <a:pPr marL="114300" indent="-114300" algn="l">
                        <a:buFont typeface="Arial" panose="020B0604020202020204" pitchFamily="34" charset="0"/>
                        <a:buChar char="•"/>
                      </a:pPr>
                      <a:r>
                        <a:rPr lang="en-US" sz="1600" baseline="0" dirty="0" smtClean="0"/>
                        <a:t>Time to serve boarding and alighting passengers goes up when standees are present</a:t>
                      </a:r>
                      <a:endParaRPr lang="en-US" sz="1600" dirty="0"/>
                    </a:p>
                  </a:txBody>
                  <a:tcPr marL="89052" marR="89052"/>
                </a:tc>
              </a:tr>
              <a:tr h="370840">
                <a:tc>
                  <a:txBody>
                    <a:bodyPr/>
                    <a:lstStyle/>
                    <a:p>
                      <a:pPr marL="0" indent="0" algn="ctr">
                        <a:buFont typeface="Wingdings"/>
                        <a:buNone/>
                      </a:pPr>
                      <a:r>
                        <a:rPr lang="en-US" sz="1600" dirty="0" smtClean="0"/>
                        <a:t>Up to 150% seated load</a:t>
                      </a:r>
                      <a:endParaRPr lang="en-US" sz="1600" dirty="0"/>
                    </a:p>
                  </a:txBody>
                  <a:tcPr marL="89052" marR="89052"/>
                </a:tc>
                <a:tc>
                  <a:txBody>
                    <a:bodyPr/>
                    <a:lstStyle/>
                    <a:p>
                      <a:pPr marL="114300" indent="-114300" algn="l">
                        <a:buFont typeface="Arial" panose="020B0604020202020204" pitchFamily="34" charset="0"/>
                        <a:buChar char="•"/>
                      </a:pPr>
                      <a:r>
                        <a:rPr lang="en-US" sz="1600" dirty="0" smtClean="0"/>
                        <a:t>Up to 1/3 of passengers must stand</a:t>
                      </a:r>
                    </a:p>
                    <a:p>
                      <a:pPr marL="114300" indent="-114300" algn="l">
                        <a:buFont typeface="Arial" panose="020B0604020202020204" pitchFamily="34" charset="0"/>
                        <a:buChar char="•"/>
                      </a:pPr>
                      <a:r>
                        <a:rPr lang="en-US" sz="1600" dirty="0" smtClean="0"/>
                        <a:t>Difficult for boarding and alighting passengers to get on/ off</a:t>
                      </a:r>
                    </a:p>
                    <a:p>
                      <a:pPr marL="114300" indent="-114300" algn="l">
                        <a:buFont typeface="Arial" panose="020B0604020202020204" pitchFamily="34" charset="0"/>
                        <a:buChar char="•"/>
                      </a:pPr>
                      <a:r>
                        <a:rPr lang="en-US" sz="1600" dirty="0" smtClean="0"/>
                        <a:t>Perceived travel time up to 1.4x actual</a:t>
                      </a:r>
                      <a:r>
                        <a:rPr lang="en-US" sz="1600" baseline="0" dirty="0" smtClean="0"/>
                        <a:t> travel time for seated passengers, up to 2.25x for standees</a:t>
                      </a:r>
                      <a:endParaRPr lang="en-US" sz="1600" dirty="0" smtClean="0"/>
                    </a:p>
                  </a:txBody>
                  <a:tcPr marL="89052" marR="89052"/>
                </a:tc>
                <a:tc>
                  <a:txBody>
                    <a:bodyPr/>
                    <a:lstStyle/>
                    <a:p>
                      <a:pPr marL="114300" indent="-114300" algn="l">
                        <a:buFont typeface="Arial" panose="020B0604020202020204" pitchFamily="34" charset="0"/>
                        <a:buChar char="•"/>
                      </a:pPr>
                      <a:r>
                        <a:rPr lang="en-US" sz="1600" dirty="0" smtClean="0"/>
                        <a:t>Very productive service</a:t>
                      </a:r>
                    </a:p>
                    <a:p>
                      <a:pPr marL="114300" indent="-114300" algn="l">
                        <a:buFont typeface="Arial" panose="020B0604020202020204" pitchFamily="34" charset="0"/>
                        <a:buChar char="•"/>
                      </a:pPr>
                      <a:r>
                        <a:rPr lang="en-US" sz="1600" dirty="0" smtClean="0"/>
                        <a:t>Maximum design load for peak-of-the-peak conditions</a:t>
                      </a:r>
                    </a:p>
                    <a:p>
                      <a:pPr marL="114300" indent="-114300" algn="l">
                        <a:buFont typeface="Arial" panose="020B0604020202020204" pitchFamily="34" charset="0"/>
                        <a:buChar char="•"/>
                      </a:pPr>
                      <a:r>
                        <a:rPr lang="en-US" sz="1600" dirty="0" smtClean="0"/>
                        <a:t>High potential for boarding and alighting</a:t>
                      </a:r>
                      <a:r>
                        <a:rPr lang="en-US" sz="1600" baseline="0" dirty="0" smtClean="0"/>
                        <a:t> delays</a:t>
                      </a:r>
                      <a:endParaRPr lang="en-US" sz="1600" dirty="0"/>
                    </a:p>
                  </a:txBody>
                  <a:tcPr marL="89052" marR="89052"/>
                </a:tc>
              </a:tr>
              <a:tr h="370840">
                <a:tc>
                  <a:txBody>
                    <a:bodyPr/>
                    <a:lstStyle/>
                    <a:p>
                      <a:pPr marL="0" indent="0" algn="ctr">
                        <a:buFont typeface="Wingdings"/>
                        <a:buNone/>
                      </a:pPr>
                      <a:r>
                        <a:rPr lang="en-US" sz="1600" dirty="0" smtClean="0"/>
                        <a:t>&gt; 150% seated load</a:t>
                      </a:r>
                      <a:endParaRPr lang="en-US" sz="1600" dirty="0"/>
                    </a:p>
                  </a:txBody>
                  <a:tcPr marL="89052" marR="89052"/>
                </a:tc>
                <a:tc>
                  <a:txBody>
                    <a:bodyPr/>
                    <a:lstStyle/>
                    <a:p>
                      <a:pPr marL="114300" marR="0" indent="-1143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dirty="0" smtClean="0"/>
                        <a:t>Crush loading conditions</a:t>
                      </a:r>
                    </a:p>
                    <a:p>
                      <a:pPr marL="114300" marR="0" indent="-1143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dirty="0" smtClean="0"/>
                        <a:t>Passengers may choose</a:t>
                      </a:r>
                      <a:r>
                        <a:rPr lang="en-US" sz="1600" baseline="0" dirty="0" smtClean="0"/>
                        <a:t> to wait for the next vehicle or drivers may choose to pass up stops</a:t>
                      </a:r>
                    </a:p>
                    <a:p>
                      <a:pPr marL="114300" marR="0" indent="-1143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baseline="0" dirty="0" smtClean="0"/>
                        <a:t>Perceived travel times continue to go up</a:t>
                      </a:r>
                      <a:endParaRPr lang="en-US" sz="1600" dirty="0" smtClean="0"/>
                    </a:p>
                  </a:txBody>
                  <a:tcPr marL="89052" marR="89052"/>
                </a:tc>
                <a:tc>
                  <a:txBody>
                    <a:bodyPr/>
                    <a:lstStyle/>
                    <a:p>
                      <a:pPr marL="114300" indent="-114300" algn="l">
                        <a:buFont typeface="Arial" panose="020B0604020202020204" pitchFamily="34" charset="0"/>
                        <a:buChar char="•"/>
                      </a:pPr>
                      <a:r>
                        <a:rPr lang="en-US" sz="1600" dirty="0" smtClean="0"/>
                        <a:t>Likely to generate complaints about overcrowding and pass-ups</a:t>
                      </a:r>
                    </a:p>
                    <a:p>
                      <a:pPr marL="114300" indent="-114300" algn="l">
                        <a:buFont typeface="Arial" panose="020B0604020202020204" pitchFamily="34" charset="0"/>
                        <a:buChar char="•"/>
                      </a:pPr>
                      <a:r>
                        <a:rPr lang="en-US" sz="1600" dirty="0" smtClean="0"/>
                        <a:t>Longer</a:t>
                      </a:r>
                      <a:r>
                        <a:rPr lang="en-US" sz="1600" baseline="0" dirty="0" smtClean="0"/>
                        <a:t> dwell times compared to lower loading levels</a:t>
                      </a:r>
                      <a:endParaRPr lang="en-US" sz="1600" dirty="0"/>
                    </a:p>
                  </a:txBody>
                  <a:tcPr marL="89052" marR="89052"/>
                </a:tc>
              </a:tr>
            </a:tbl>
          </a:graphicData>
        </a:graphic>
      </p:graphicFrame>
    </p:spTree>
    <p:custDataLst>
      <p:tags r:id="rId1"/>
    </p:custDataLst>
    <p:extLst>
      <p:ext uri="{BB962C8B-B14F-4D97-AF65-F5344CB8AC3E}">
        <p14:creationId xmlns:p14="http://schemas.microsoft.com/office/powerpoint/2010/main" val="280084806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8351" name="Rectangle 63"/>
          <p:cNvSpPr>
            <a:spLocks noGrp="1" noChangeArrowheads="1"/>
          </p:cNvSpPr>
          <p:nvPr>
            <p:ph type="title"/>
          </p:nvPr>
        </p:nvSpPr>
        <p:spPr/>
        <p:txBody>
          <a:bodyPr/>
          <a:lstStyle/>
          <a:p>
            <a:r>
              <a:rPr lang="en-US" altLang="en-US" dirty="0" smtClean="0"/>
              <a:t>Comfort &amp; Convenience</a:t>
            </a:r>
            <a:endParaRPr lang="en-US" altLang="en-US" dirty="0"/>
          </a:p>
        </p:txBody>
      </p:sp>
      <p:sp>
        <p:nvSpPr>
          <p:cNvPr id="908361" name="Rectangle 73"/>
          <p:cNvSpPr>
            <a:spLocks noGrp="1" noChangeArrowheads="1"/>
          </p:cNvSpPr>
          <p:nvPr>
            <p:ph idx="1"/>
          </p:nvPr>
        </p:nvSpPr>
        <p:spPr>
          <a:xfrm>
            <a:off x="457200" y="2898648"/>
            <a:ext cx="8229600" cy="2767893"/>
          </a:xfrm>
        </p:spPr>
        <p:txBody>
          <a:bodyPr/>
          <a:lstStyle/>
          <a:p>
            <a:r>
              <a:rPr lang="en-US" altLang="en-US" sz="2500" dirty="0" smtClean="0"/>
              <a:t>Will I get to my destination on time?</a:t>
            </a:r>
          </a:p>
          <a:p>
            <a:pPr lvl="1"/>
            <a:r>
              <a:rPr lang="en-US" altLang="en-US" sz="2300" dirty="0" smtClean="0"/>
              <a:t>Measure </a:t>
            </a:r>
            <a:r>
              <a:rPr lang="en-US" altLang="en-US" sz="2300" b="1" dirty="0" smtClean="0"/>
              <a:t>on-time performance </a:t>
            </a:r>
            <a:r>
              <a:rPr lang="en-US" altLang="en-US" sz="2300" dirty="0" smtClean="0"/>
              <a:t>if headway &gt; 10 min</a:t>
            </a:r>
          </a:p>
          <a:p>
            <a:pPr lvl="1"/>
            <a:r>
              <a:rPr lang="en-US" altLang="en-US" sz="2300" dirty="0" smtClean="0"/>
              <a:t>Measure </a:t>
            </a:r>
            <a:r>
              <a:rPr lang="en-US" altLang="en-US" sz="2300" b="1" dirty="0" smtClean="0"/>
              <a:t>headway adherence </a:t>
            </a:r>
            <a:r>
              <a:rPr lang="en-US" altLang="en-US" sz="2300" dirty="0" smtClean="0"/>
              <a:t>if headway ≤ 10 min</a:t>
            </a:r>
            <a:endParaRPr lang="en-US" altLang="en-US" sz="2300" dirty="0"/>
          </a:p>
        </p:txBody>
      </p:sp>
      <p:grpSp>
        <p:nvGrpSpPr>
          <p:cNvPr id="4" name="Group 3"/>
          <p:cNvGrpSpPr/>
          <p:nvPr/>
        </p:nvGrpSpPr>
        <p:grpSpPr>
          <a:xfrm>
            <a:off x="634391" y="1898650"/>
            <a:ext cx="7823809" cy="768350"/>
            <a:chOff x="634391" y="1898650"/>
            <a:chExt cx="7823809" cy="768350"/>
          </a:xfrm>
        </p:grpSpPr>
        <p:sp>
          <p:nvSpPr>
            <p:cNvPr id="5" name="Rectangle 1036"/>
            <p:cNvSpPr>
              <a:spLocks noChangeArrowheads="1"/>
            </p:cNvSpPr>
            <p:nvPr/>
          </p:nvSpPr>
          <p:spPr bwMode="auto">
            <a:xfrm>
              <a:off x="634391" y="1898650"/>
              <a:ext cx="2286000" cy="762000"/>
            </a:xfrm>
            <a:prstGeom prst="rect">
              <a:avLst/>
            </a:prstGeom>
            <a:solidFill>
              <a:srgbClr val="97BAFF"/>
            </a:solidFill>
            <a:ln w="38100">
              <a:solidFill>
                <a:schemeClr val="tx1"/>
              </a:solidFill>
              <a:miter lim="800000"/>
              <a:headEnd/>
              <a:tailEnd/>
            </a:ln>
          </p:spPr>
          <p:txBody>
            <a:bodyPr wrap="none" anchor="ctr"/>
            <a:lstStyle/>
            <a:p>
              <a:pPr algn="ctr">
                <a:lnSpc>
                  <a:spcPct val="90000"/>
                </a:lnSpc>
              </a:pPr>
              <a:r>
                <a:rPr lang="en-US" altLang="en-US" dirty="0" smtClean="0">
                  <a:solidFill>
                    <a:srgbClr val="000000"/>
                  </a:solidFill>
                </a:rPr>
                <a:t>Passenger Loads</a:t>
              </a:r>
              <a:endParaRPr lang="en-US" altLang="en-US" dirty="0">
                <a:solidFill>
                  <a:srgbClr val="000000"/>
                </a:solidFill>
              </a:endParaRPr>
            </a:p>
          </p:txBody>
        </p:sp>
        <p:sp>
          <p:nvSpPr>
            <p:cNvPr id="6" name="Rectangle 4"/>
            <p:cNvSpPr>
              <a:spLocks noChangeArrowheads="1"/>
            </p:cNvSpPr>
            <p:nvPr/>
          </p:nvSpPr>
          <p:spPr bwMode="auto">
            <a:xfrm>
              <a:off x="6172200" y="1898650"/>
              <a:ext cx="2286000" cy="762000"/>
            </a:xfrm>
            <a:prstGeom prst="rect">
              <a:avLst/>
            </a:prstGeom>
            <a:solidFill>
              <a:srgbClr val="97BAFF"/>
            </a:solidFill>
            <a:ln w="38100">
              <a:solidFill>
                <a:schemeClr val="tx1"/>
              </a:solidFill>
              <a:miter lim="800000"/>
              <a:headEnd/>
              <a:tailEnd/>
            </a:ln>
          </p:spPr>
          <p:txBody>
            <a:bodyPr wrap="none" anchor="ctr"/>
            <a:lstStyle/>
            <a:p>
              <a:pPr algn="ctr">
                <a:lnSpc>
                  <a:spcPct val="90000"/>
                </a:lnSpc>
              </a:pPr>
              <a:r>
                <a:rPr lang="en-US" altLang="en-US" dirty="0" smtClean="0">
                  <a:solidFill>
                    <a:srgbClr val="000000"/>
                  </a:solidFill>
                </a:rPr>
                <a:t>Travel time</a:t>
              </a:r>
              <a:endParaRPr lang="en-US" altLang="en-US" dirty="0">
                <a:solidFill>
                  <a:srgbClr val="000000"/>
                </a:solidFill>
              </a:endParaRPr>
            </a:p>
          </p:txBody>
        </p:sp>
        <p:sp>
          <p:nvSpPr>
            <p:cNvPr id="7" name="Rectangle 6"/>
            <p:cNvSpPr>
              <a:spLocks noChangeArrowheads="1"/>
            </p:cNvSpPr>
            <p:nvPr/>
          </p:nvSpPr>
          <p:spPr bwMode="auto">
            <a:xfrm>
              <a:off x="3403296" y="1905000"/>
              <a:ext cx="2286000" cy="762000"/>
            </a:xfrm>
            <a:prstGeom prst="rect">
              <a:avLst/>
            </a:prstGeom>
            <a:solidFill>
              <a:srgbClr val="FFC000"/>
            </a:solidFill>
            <a:ln w="76200">
              <a:solidFill>
                <a:schemeClr val="tx1"/>
              </a:solidFill>
              <a:miter lim="800000"/>
              <a:headEnd/>
              <a:tailEnd/>
            </a:ln>
          </p:spPr>
          <p:txBody>
            <a:bodyPr wrap="none" anchor="ctr"/>
            <a:lstStyle/>
            <a:p>
              <a:pPr algn="ctr">
                <a:lnSpc>
                  <a:spcPct val="90000"/>
                </a:lnSpc>
              </a:pPr>
              <a:r>
                <a:rPr lang="en-US" altLang="en-US" dirty="0" smtClean="0">
                  <a:solidFill>
                    <a:srgbClr val="000000"/>
                  </a:solidFill>
                </a:rPr>
                <a:t>Reliability</a:t>
              </a:r>
              <a:endParaRPr lang="en-US" altLang="en-US" dirty="0">
                <a:solidFill>
                  <a:srgbClr val="000000"/>
                </a:solidFill>
              </a:endParaRPr>
            </a:p>
          </p:txBody>
        </p:sp>
      </p:grpSp>
    </p:spTree>
    <p:custDataLst>
      <p:tags r:id="rId1"/>
    </p:custData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42" name="Rectangle 2"/>
          <p:cNvSpPr>
            <a:spLocks noGrp="1" noChangeArrowheads="1"/>
          </p:cNvSpPr>
          <p:nvPr>
            <p:ph type="title"/>
          </p:nvPr>
        </p:nvSpPr>
        <p:spPr/>
        <p:txBody>
          <a:bodyPr/>
          <a:lstStyle/>
          <a:p>
            <a:r>
              <a:rPr lang="en-US" altLang="en-US" dirty="0" smtClean="0"/>
              <a:t>On-Time Performance</a:t>
            </a:r>
            <a:endParaRPr lang="en-US" altLang="en-US" dirty="0"/>
          </a:p>
        </p:txBody>
      </p:sp>
      <p:graphicFrame>
        <p:nvGraphicFramePr>
          <p:cNvPr id="21" name="Content Placeholder 2"/>
          <p:cNvGraphicFramePr>
            <a:graphicFrameLocks noGrp="1"/>
          </p:cNvGraphicFramePr>
          <p:nvPr>
            <p:ph idx="1"/>
            <p:extLst>
              <p:ext uri="{D42A27DB-BD31-4B8C-83A1-F6EECF244321}">
                <p14:modId xmlns:p14="http://schemas.microsoft.com/office/powerpoint/2010/main" val="2986032529"/>
              </p:ext>
            </p:extLst>
          </p:nvPr>
        </p:nvGraphicFramePr>
        <p:xfrm>
          <a:off x="457200" y="1901825"/>
          <a:ext cx="8229653" cy="3779520"/>
        </p:xfrm>
        <a:graphic>
          <a:graphicData uri="http://schemas.openxmlformats.org/drawingml/2006/table">
            <a:tbl>
              <a:tblPr firstRow="1" bandRow="1">
                <a:tableStyleId>{9DCAF9ED-07DC-4A11-8D7F-57B35C25682E}</a:tableStyleId>
              </a:tblPr>
              <a:tblGrid>
                <a:gridCol w="1489321"/>
                <a:gridCol w="3654212"/>
                <a:gridCol w="3086120"/>
              </a:tblGrid>
              <a:tr h="370840">
                <a:tc>
                  <a:txBody>
                    <a:bodyPr/>
                    <a:lstStyle/>
                    <a:p>
                      <a:pPr algn="ctr"/>
                      <a:r>
                        <a:rPr lang="en-US" sz="1600" dirty="0" smtClean="0"/>
                        <a:t>On-Time Performance</a:t>
                      </a:r>
                      <a:endParaRPr lang="en-US" sz="1600" dirty="0">
                        <a:solidFill>
                          <a:schemeClr val="tx1"/>
                        </a:solidFill>
                      </a:endParaRPr>
                    </a:p>
                  </a:txBody>
                  <a:tcPr marL="89052" marR="89052"/>
                </a:tc>
                <a:tc>
                  <a:txBody>
                    <a:bodyPr/>
                    <a:lstStyle/>
                    <a:p>
                      <a:pPr algn="ctr"/>
                      <a:r>
                        <a:rPr lang="en-US" sz="1600" dirty="0" smtClean="0"/>
                        <a:t>Passenger Perspective</a:t>
                      </a:r>
                      <a:endParaRPr lang="en-US" sz="1600" dirty="0">
                        <a:solidFill>
                          <a:schemeClr val="tx1"/>
                        </a:solidFill>
                      </a:endParaRPr>
                    </a:p>
                  </a:txBody>
                  <a:tcPr marL="89052" marR="89052"/>
                </a:tc>
                <a:tc>
                  <a:txBody>
                    <a:bodyPr/>
                    <a:lstStyle/>
                    <a:p>
                      <a:pPr algn="ctr"/>
                      <a:r>
                        <a:rPr lang="en-US" sz="1600" dirty="0" smtClean="0"/>
                        <a:t>Operator Perspective</a:t>
                      </a:r>
                      <a:endParaRPr lang="en-US" sz="1600" dirty="0">
                        <a:solidFill>
                          <a:schemeClr val="tx1"/>
                        </a:solidFill>
                      </a:endParaRPr>
                    </a:p>
                  </a:txBody>
                  <a:tcPr marL="89052" marR="89052"/>
                </a:tc>
              </a:tr>
              <a:tr h="370840">
                <a:tc>
                  <a:txBody>
                    <a:bodyPr/>
                    <a:lstStyle/>
                    <a:p>
                      <a:pPr marL="0" indent="0" algn="ctr">
                        <a:buFont typeface="Wingdings"/>
                        <a:buNone/>
                      </a:pPr>
                      <a:r>
                        <a:rPr lang="en-US" sz="1600" dirty="0" smtClean="0"/>
                        <a:t>95-100%</a:t>
                      </a:r>
                      <a:endParaRPr lang="en-US" sz="1600" dirty="0"/>
                    </a:p>
                  </a:txBody>
                  <a:tcPr marL="89052" marR="8905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One not-on-time vehicle every two weeks*</a:t>
                      </a:r>
                    </a:p>
                  </a:txBody>
                  <a:tcPr marL="89052" marR="89052"/>
                </a:tc>
                <a:tc>
                  <a:txBody>
                    <a:bodyPr/>
                    <a:lstStyle/>
                    <a:p>
                      <a:pPr algn="l"/>
                      <a:r>
                        <a:rPr lang="en-US" sz="1600" dirty="0" smtClean="0"/>
                        <a:t>Achievable</a:t>
                      </a:r>
                      <a:r>
                        <a:rPr lang="en-US" sz="1600" baseline="0" dirty="0" smtClean="0"/>
                        <a:t> by transit services operating below capacity on a grade-separated </a:t>
                      </a:r>
                      <a:r>
                        <a:rPr lang="en-US" sz="1600" baseline="0" dirty="0" err="1" smtClean="0"/>
                        <a:t>guideway</a:t>
                      </a:r>
                      <a:r>
                        <a:rPr lang="en-US" sz="1600" baseline="0" dirty="0" smtClean="0"/>
                        <a:t> with few infrastructure or vehicle problems</a:t>
                      </a:r>
                      <a:endParaRPr lang="en-US" sz="1600" dirty="0"/>
                    </a:p>
                  </a:txBody>
                  <a:tcPr marL="89052" marR="89052"/>
                </a:tc>
              </a:tr>
              <a:tr h="370840">
                <a:tc>
                  <a:txBody>
                    <a:bodyPr/>
                    <a:lstStyle/>
                    <a:p>
                      <a:pPr marL="0" indent="0" algn="ctr">
                        <a:buFont typeface="Wingdings"/>
                        <a:buNone/>
                      </a:pPr>
                      <a:r>
                        <a:rPr lang="en-US" sz="1600" dirty="0" smtClean="0"/>
                        <a:t>90-94%</a:t>
                      </a:r>
                      <a:endParaRPr lang="en-US" sz="1600" dirty="0"/>
                    </a:p>
                  </a:txBody>
                  <a:tcPr marL="89052" marR="8905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One not-on-time vehicle every week*</a:t>
                      </a:r>
                    </a:p>
                  </a:txBody>
                  <a:tcPr marL="89052" marR="8905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Achievable</a:t>
                      </a:r>
                      <a:r>
                        <a:rPr lang="en-US" sz="1600" baseline="0" dirty="0" smtClean="0"/>
                        <a:t> by transit services operating on a grade-separated </a:t>
                      </a:r>
                      <a:r>
                        <a:rPr lang="en-US" sz="1600" baseline="0" dirty="0" err="1" smtClean="0"/>
                        <a:t>guideway</a:t>
                      </a:r>
                      <a:endParaRPr lang="en-US" sz="1600" dirty="0" smtClean="0"/>
                    </a:p>
                  </a:txBody>
                  <a:tcPr marL="89052" marR="89052"/>
                </a:tc>
              </a:tr>
              <a:tr h="370840">
                <a:tc>
                  <a:txBody>
                    <a:bodyPr/>
                    <a:lstStyle/>
                    <a:p>
                      <a:pPr marL="0" indent="0" algn="ctr">
                        <a:buFont typeface="Wingdings"/>
                        <a:buNone/>
                      </a:pPr>
                      <a:r>
                        <a:rPr lang="en-US" sz="1600" dirty="0" smtClean="0"/>
                        <a:t>80-89%</a:t>
                      </a:r>
                      <a:endParaRPr lang="en-US" sz="1600" dirty="0"/>
                    </a:p>
                  </a:txBody>
                  <a:tcPr marL="89052" marR="8905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Up to two not-on-time</a:t>
                      </a:r>
                      <a:r>
                        <a:rPr lang="en-US" sz="1600" baseline="0" dirty="0" smtClean="0"/>
                        <a:t> vehicles every week</a:t>
                      </a:r>
                      <a:endParaRPr lang="en-US" sz="1600" dirty="0" smtClean="0"/>
                    </a:p>
                  </a:txBody>
                  <a:tcPr marL="89052" marR="89052"/>
                </a:tc>
                <a:tc>
                  <a:txBody>
                    <a:bodyPr/>
                    <a:lstStyle/>
                    <a:p>
                      <a:pPr algn="l"/>
                      <a:r>
                        <a:rPr lang="en-US" sz="1600" dirty="0" smtClean="0"/>
                        <a:t>Typical range for commuter rail, light rail with some street running and bus services in small</a:t>
                      </a:r>
                      <a:r>
                        <a:rPr lang="en-US" sz="1600" baseline="0" dirty="0" smtClean="0"/>
                        <a:t> to mid-sized cities</a:t>
                      </a:r>
                      <a:endParaRPr lang="en-US" sz="1600" dirty="0"/>
                    </a:p>
                  </a:txBody>
                  <a:tcPr marL="89052" marR="89052"/>
                </a:tc>
              </a:tr>
            </a:tbl>
          </a:graphicData>
        </a:graphic>
      </p:graphicFrame>
      <p:sp>
        <p:nvSpPr>
          <p:cNvPr id="2" name="TextBox 1"/>
          <p:cNvSpPr txBox="1"/>
          <p:nvPr/>
        </p:nvSpPr>
        <p:spPr>
          <a:xfrm>
            <a:off x="317062" y="6332921"/>
            <a:ext cx="6985438" cy="369332"/>
          </a:xfrm>
          <a:prstGeom prst="rect">
            <a:avLst/>
          </a:prstGeom>
          <a:noFill/>
        </p:spPr>
        <p:txBody>
          <a:bodyPr wrap="square" rtlCol="0">
            <a:spAutoFit/>
          </a:bodyPr>
          <a:lstStyle/>
          <a:p>
            <a:pPr marL="177800" indent="-177800"/>
            <a:r>
              <a:rPr lang="en-US" dirty="0" smtClean="0">
                <a:latin typeface="+mn-lt"/>
              </a:rPr>
              <a:t>* Passenger making one round trip per weekday with no transfers</a:t>
            </a:r>
            <a:endParaRPr lang="en-US" dirty="0">
              <a:latin typeface="+mn-lt"/>
            </a:endParaRPr>
          </a:p>
        </p:txBody>
      </p:sp>
    </p:spTree>
    <p:custDataLst>
      <p:tags r:id="rId1"/>
    </p:custDataLst>
    <p:extLst>
      <p:ext uri="{BB962C8B-B14F-4D97-AF65-F5344CB8AC3E}">
        <p14:creationId xmlns:p14="http://schemas.microsoft.com/office/powerpoint/2010/main" val="185041033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42" name="Rectangle 2"/>
          <p:cNvSpPr>
            <a:spLocks noGrp="1" noChangeArrowheads="1"/>
          </p:cNvSpPr>
          <p:nvPr>
            <p:ph type="title"/>
          </p:nvPr>
        </p:nvSpPr>
        <p:spPr/>
        <p:txBody>
          <a:bodyPr/>
          <a:lstStyle/>
          <a:p>
            <a:r>
              <a:rPr lang="en-US" altLang="en-US" dirty="0" smtClean="0"/>
              <a:t>On-Time Performance</a:t>
            </a:r>
            <a:endParaRPr lang="en-US" altLang="en-US" dirty="0"/>
          </a:p>
        </p:txBody>
      </p:sp>
      <p:graphicFrame>
        <p:nvGraphicFramePr>
          <p:cNvPr id="21" name="Content Placeholder 2"/>
          <p:cNvGraphicFramePr>
            <a:graphicFrameLocks noGrp="1"/>
          </p:cNvGraphicFramePr>
          <p:nvPr>
            <p:ph idx="1"/>
            <p:extLst>
              <p:ext uri="{D42A27DB-BD31-4B8C-83A1-F6EECF244321}">
                <p14:modId xmlns:p14="http://schemas.microsoft.com/office/powerpoint/2010/main" val="3674558184"/>
              </p:ext>
            </p:extLst>
          </p:nvPr>
        </p:nvGraphicFramePr>
        <p:xfrm>
          <a:off x="457200" y="1901825"/>
          <a:ext cx="8229653" cy="2468880"/>
        </p:xfrm>
        <a:graphic>
          <a:graphicData uri="http://schemas.openxmlformats.org/drawingml/2006/table">
            <a:tbl>
              <a:tblPr firstRow="1" bandRow="1">
                <a:tableStyleId>{9DCAF9ED-07DC-4A11-8D7F-57B35C25682E}</a:tableStyleId>
              </a:tblPr>
              <a:tblGrid>
                <a:gridCol w="1489321"/>
                <a:gridCol w="3654212"/>
                <a:gridCol w="3086120"/>
              </a:tblGrid>
              <a:tr h="370840">
                <a:tc>
                  <a:txBody>
                    <a:bodyPr/>
                    <a:lstStyle/>
                    <a:p>
                      <a:pPr algn="ctr"/>
                      <a:r>
                        <a:rPr lang="en-US" sz="1600" dirty="0" smtClean="0"/>
                        <a:t>On-Time Performance</a:t>
                      </a:r>
                      <a:endParaRPr lang="en-US" sz="1600" dirty="0">
                        <a:solidFill>
                          <a:schemeClr val="tx1"/>
                        </a:solidFill>
                      </a:endParaRPr>
                    </a:p>
                  </a:txBody>
                  <a:tcPr marL="89052" marR="89052"/>
                </a:tc>
                <a:tc>
                  <a:txBody>
                    <a:bodyPr/>
                    <a:lstStyle/>
                    <a:p>
                      <a:pPr algn="ctr"/>
                      <a:r>
                        <a:rPr lang="en-US" sz="1600" dirty="0" smtClean="0"/>
                        <a:t>Passenger Perspective</a:t>
                      </a:r>
                      <a:endParaRPr lang="en-US" sz="1600" dirty="0">
                        <a:solidFill>
                          <a:schemeClr val="tx1"/>
                        </a:solidFill>
                      </a:endParaRPr>
                    </a:p>
                  </a:txBody>
                  <a:tcPr marL="89052" marR="89052"/>
                </a:tc>
                <a:tc>
                  <a:txBody>
                    <a:bodyPr/>
                    <a:lstStyle/>
                    <a:p>
                      <a:pPr algn="ctr"/>
                      <a:r>
                        <a:rPr lang="en-US" sz="1600" dirty="0" smtClean="0"/>
                        <a:t>Operator Perspective</a:t>
                      </a:r>
                      <a:endParaRPr lang="en-US" sz="1600" dirty="0">
                        <a:solidFill>
                          <a:schemeClr val="tx1"/>
                        </a:solidFill>
                      </a:endParaRPr>
                    </a:p>
                  </a:txBody>
                  <a:tcPr marL="89052" marR="89052"/>
                </a:tc>
              </a:tr>
              <a:tr h="370840">
                <a:tc>
                  <a:txBody>
                    <a:bodyPr/>
                    <a:lstStyle/>
                    <a:p>
                      <a:pPr marL="0" indent="0" algn="ctr">
                        <a:buFont typeface="Wingdings"/>
                        <a:buNone/>
                      </a:pPr>
                      <a:r>
                        <a:rPr lang="en-US" sz="1600" dirty="0" smtClean="0"/>
                        <a:t>70-79%</a:t>
                      </a:r>
                      <a:endParaRPr lang="en-US" sz="1600" dirty="0"/>
                    </a:p>
                  </a:txBody>
                  <a:tcPr marL="89052" marR="8905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Up to three not-on-time vehicles every week*</a:t>
                      </a:r>
                    </a:p>
                  </a:txBody>
                  <a:tcPr marL="89052" marR="89052"/>
                </a:tc>
                <a:tc>
                  <a:txBody>
                    <a:bodyPr/>
                    <a:lstStyle/>
                    <a:p>
                      <a:pPr algn="l"/>
                      <a:r>
                        <a:rPr lang="en-US" sz="1600" dirty="0" smtClean="0"/>
                        <a:t>Typical range for light rail with a majority of</a:t>
                      </a:r>
                      <a:r>
                        <a:rPr lang="en-US" sz="1600" baseline="0" dirty="0" smtClean="0"/>
                        <a:t> street running</a:t>
                      </a:r>
                    </a:p>
                    <a:p>
                      <a:pPr algn="l"/>
                      <a:r>
                        <a:rPr lang="en-US" sz="1600" baseline="0" dirty="0" smtClean="0"/>
                        <a:t>Achievable by bus services in large cities</a:t>
                      </a:r>
                      <a:endParaRPr lang="en-US" sz="1600" dirty="0"/>
                    </a:p>
                  </a:txBody>
                  <a:tcPr marL="89052" marR="89052"/>
                </a:tc>
              </a:tr>
              <a:tr h="370840">
                <a:tc>
                  <a:txBody>
                    <a:bodyPr/>
                    <a:lstStyle/>
                    <a:p>
                      <a:pPr marL="0" indent="0" algn="ctr">
                        <a:buFont typeface="Wingdings"/>
                        <a:buNone/>
                      </a:pPr>
                      <a:r>
                        <a:rPr lang="en-US" sz="1600" dirty="0" smtClean="0"/>
                        <a:t>&lt;70%</a:t>
                      </a:r>
                      <a:endParaRPr lang="en-US" sz="1600" dirty="0"/>
                    </a:p>
                  </a:txBody>
                  <a:tcPr marL="89052" marR="8905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Service likely to be perceived as highly unreliable</a:t>
                      </a:r>
                    </a:p>
                  </a:txBody>
                  <a:tcPr marL="89052" marR="8905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May</a:t>
                      </a:r>
                      <a:r>
                        <a:rPr lang="en-US" sz="1600" baseline="0" dirty="0" smtClean="0"/>
                        <a:t> be best possible result for mixed traffic operations in congested CBDs</a:t>
                      </a:r>
                      <a:endParaRPr lang="en-US" sz="1600" dirty="0" smtClean="0"/>
                    </a:p>
                  </a:txBody>
                  <a:tcPr marL="89052" marR="89052"/>
                </a:tc>
              </a:tr>
            </a:tbl>
          </a:graphicData>
        </a:graphic>
      </p:graphicFrame>
      <p:sp>
        <p:nvSpPr>
          <p:cNvPr id="5" name="TextBox 4"/>
          <p:cNvSpPr txBox="1"/>
          <p:nvPr/>
        </p:nvSpPr>
        <p:spPr>
          <a:xfrm>
            <a:off x="317062" y="6332921"/>
            <a:ext cx="6985438" cy="369332"/>
          </a:xfrm>
          <a:prstGeom prst="rect">
            <a:avLst/>
          </a:prstGeom>
          <a:noFill/>
        </p:spPr>
        <p:txBody>
          <a:bodyPr wrap="square" rtlCol="0">
            <a:spAutoFit/>
          </a:bodyPr>
          <a:lstStyle/>
          <a:p>
            <a:pPr marL="177800" indent="-177800"/>
            <a:r>
              <a:rPr lang="en-US" dirty="0" smtClean="0">
                <a:latin typeface="+mn-lt"/>
              </a:rPr>
              <a:t>* Passenger making one round trip per weekday with no transfers</a:t>
            </a:r>
            <a:endParaRPr lang="en-US" dirty="0">
              <a:latin typeface="+mn-lt"/>
            </a:endParaRPr>
          </a:p>
        </p:txBody>
      </p:sp>
    </p:spTree>
    <p:custDataLst>
      <p:tags r:id="rId1"/>
    </p:custDataLst>
    <p:extLst>
      <p:ext uri="{BB962C8B-B14F-4D97-AF65-F5344CB8AC3E}">
        <p14:creationId xmlns:p14="http://schemas.microsoft.com/office/powerpoint/2010/main" val="403145931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42" name="Rectangle 2"/>
          <p:cNvSpPr>
            <a:spLocks noGrp="1" noChangeArrowheads="1"/>
          </p:cNvSpPr>
          <p:nvPr>
            <p:ph type="title"/>
          </p:nvPr>
        </p:nvSpPr>
        <p:spPr/>
        <p:txBody>
          <a:bodyPr/>
          <a:lstStyle/>
          <a:p>
            <a:r>
              <a:rPr lang="en-US" altLang="en-US" dirty="0" smtClean="0"/>
              <a:t>Headway Adherence</a:t>
            </a:r>
            <a:endParaRPr lang="en-US" altLang="en-US" dirty="0"/>
          </a:p>
        </p:txBody>
      </p:sp>
      <p:graphicFrame>
        <p:nvGraphicFramePr>
          <p:cNvPr id="21" name="Content Placeholder 2"/>
          <p:cNvGraphicFramePr>
            <a:graphicFrameLocks noGrp="1"/>
          </p:cNvGraphicFramePr>
          <p:nvPr>
            <p:ph idx="1"/>
            <p:extLst>
              <p:ext uri="{D42A27DB-BD31-4B8C-83A1-F6EECF244321}">
                <p14:modId xmlns:p14="http://schemas.microsoft.com/office/powerpoint/2010/main" val="1892427882"/>
              </p:ext>
            </p:extLst>
          </p:nvPr>
        </p:nvGraphicFramePr>
        <p:xfrm>
          <a:off x="272956" y="1901825"/>
          <a:ext cx="8584442" cy="4297680"/>
        </p:xfrm>
        <a:graphic>
          <a:graphicData uri="http://schemas.openxmlformats.org/drawingml/2006/table">
            <a:tbl>
              <a:tblPr firstRow="1" bandRow="1">
                <a:tableStyleId>{9DCAF9ED-07DC-4A11-8D7F-57B35C25682E}</a:tableStyleId>
              </a:tblPr>
              <a:tblGrid>
                <a:gridCol w="1758163"/>
                <a:gridCol w="3402434"/>
                <a:gridCol w="3423845"/>
              </a:tblGrid>
              <a:tr h="370840">
                <a:tc>
                  <a:txBody>
                    <a:bodyPr/>
                    <a:lstStyle/>
                    <a:p>
                      <a:pPr algn="ctr"/>
                      <a:r>
                        <a:rPr lang="en-US" sz="2000" dirty="0" smtClean="0"/>
                        <a:t>Coefficient of Variation</a:t>
                      </a:r>
                      <a:endParaRPr lang="en-US" sz="2000" dirty="0">
                        <a:solidFill>
                          <a:schemeClr val="tx1"/>
                        </a:solidFill>
                      </a:endParaRPr>
                    </a:p>
                  </a:txBody>
                  <a:tcPr marL="89052" marR="89052"/>
                </a:tc>
                <a:tc>
                  <a:txBody>
                    <a:bodyPr/>
                    <a:lstStyle/>
                    <a:p>
                      <a:pPr algn="ctr"/>
                      <a:r>
                        <a:rPr lang="en-US" sz="2000" dirty="0" smtClean="0"/>
                        <a:t>Probability of Being Off-Headway</a:t>
                      </a:r>
                      <a:r>
                        <a:rPr lang="en-US" sz="2000" baseline="0" dirty="0" smtClean="0"/>
                        <a:t> by ½ Headway or More</a:t>
                      </a:r>
                      <a:endParaRPr lang="en-US" sz="2000" dirty="0">
                        <a:solidFill>
                          <a:schemeClr val="tx1"/>
                        </a:solidFill>
                      </a:endParaRPr>
                    </a:p>
                  </a:txBody>
                  <a:tcPr marL="89052" marR="89052"/>
                </a:tc>
                <a:tc>
                  <a:txBody>
                    <a:bodyPr/>
                    <a:lstStyle/>
                    <a:p>
                      <a:pPr algn="ctr"/>
                      <a:r>
                        <a:rPr lang="en-US" sz="2000" dirty="0" smtClean="0"/>
                        <a:t>Passenger and Operator Perspective</a:t>
                      </a:r>
                      <a:endParaRPr lang="en-US" sz="2000" dirty="0">
                        <a:solidFill>
                          <a:schemeClr val="tx1"/>
                        </a:solidFill>
                      </a:endParaRPr>
                    </a:p>
                  </a:txBody>
                  <a:tcPr marL="89052" marR="89052"/>
                </a:tc>
              </a:tr>
              <a:tr h="373841">
                <a:tc>
                  <a:txBody>
                    <a:bodyPr/>
                    <a:lstStyle/>
                    <a:p>
                      <a:pPr marL="0" indent="0" algn="ctr">
                        <a:buFont typeface="Wingdings"/>
                        <a:buNone/>
                      </a:pPr>
                      <a:r>
                        <a:rPr lang="en-US" sz="2000" dirty="0" smtClean="0"/>
                        <a:t>0.00 – 0.21</a:t>
                      </a:r>
                      <a:endParaRPr lang="en-US" sz="2000" dirty="0"/>
                    </a:p>
                  </a:txBody>
                  <a:tcPr marL="89052" marR="89052"/>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en-US" sz="2000" kern="1200" dirty="0" smtClean="0"/>
                        <a:t>≤ 2%</a:t>
                      </a:r>
                      <a:endParaRPr lang="en-US" altLang="en-US" sz="2000" kern="1200" dirty="0" smtClean="0">
                        <a:solidFill>
                          <a:schemeClr val="dk1"/>
                        </a:solidFill>
                        <a:latin typeface="+mn-lt"/>
                        <a:ea typeface="+mn-ea"/>
                        <a:cs typeface="+mn-cs"/>
                      </a:endParaRPr>
                    </a:p>
                  </a:txBody>
                  <a:tcPr marL="89052" marR="89052"/>
                </a:tc>
                <a:tc>
                  <a:txBody>
                    <a:bodyPr/>
                    <a:lstStyle/>
                    <a:p>
                      <a:pPr algn="ctr"/>
                      <a:r>
                        <a:rPr lang="en-US" sz="2000" dirty="0" smtClean="0"/>
                        <a:t>Service provided like clockwork</a:t>
                      </a:r>
                      <a:endParaRPr lang="en-US" sz="2000" dirty="0"/>
                    </a:p>
                  </a:txBody>
                  <a:tcPr marL="89052" marR="89052"/>
                </a:tc>
              </a:tr>
              <a:tr h="370840">
                <a:tc>
                  <a:txBody>
                    <a:bodyPr/>
                    <a:lstStyle/>
                    <a:p>
                      <a:pPr marL="0" indent="0" algn="ctr">
                        <a:buFont typeface="Wingdings"/>
                        <a:buNone/>
                      </a:pPr>
                      <a:r>
                        <a:rPr lang="en-US" sz="2000" dirty="0" smtClean="0"/>
                        <a:t>0.22 – 0.30</a:t>
                      </a:r>
                      <a:endParaRPr lang="en-US" sz="2000" dirty="0"/>
                    </a:p>
                  </a:txBody>
                  <a:tcPr marL="89052" marR="89052"/>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en-US" sz="2000" kern="1200" dirty="0" smtClean="0"/>
                        <a:t>≤ 10%</a:t>
                      </a:r>
                      <a:endParaRPr lang="en-US" altLang="en-US" sz="2000" kern="1200" dirty="0" smtClean="0">
                        <a:solidFill>
                          <a:schemeClr val="dk1"/>
                        </a:solidFill>
                        <a:latin typeface="+mn-lt"/>
                        <a:ea typeface="+mn-ea"/>
                        <a:cs typeface="+mn-cs"/>
                      </a:endParaRPr>
                    </a:p>
                  </a:txBody>
                  <a:tcPr marL="89052" marR="89052"/>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dirty="0" smtClean="0"/>
                        <a:t>Vehicles slightly off headway</a:t>
                      </a:r>
                    </a:p>
                  </a:txBody>
                  <a:tcPr marL="89052" marR="89052"/>
                </a:tc>
              </a:tr>
              <a:tr h="370840">
                <a:tc>
                  <a:txBody>
                    <a:bodyPr/>
                    <a:lstStyle/>
                    <a:p>
                      <a:pPr marL="0" indent="0" algn="ctr">
                        <a:buFont typeface="Wingdings"/>
                        <a:buNone/>
                      </a:pPr>
                      <a:r>
                        <a:rPr lang="en-US" sz="2000" dirty="0" smtClean="0"/>
                        <a:t>0.31 – 0.39</a:t>
                      </a:r>
                      <a:endParaRPr lang="en-US" sz="2000" dirty="0"/>
                    </a:p>
                  </a:txBody>
                  <a:tcPr marL="89052" marR="89052"/>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en-US" sz="2000" kern="1200" dirty="0" smtClean="0"/>
                        <a:t>≤ 20%</a:t>
                      </a:r>
                      <a:endParaRPr lang="en-US" altLang="en-US" sz="2000" kern="1200" dirty="0" smtClean="0">
                        <a:solidFill>
                          <a:schemeClr val="dk1"/>
                        </a:solidFill>
                        <a:latin typeface="+mn-lt"/>
                        <a:ea typeface="+mn-ea"/>
                        <a:cs typeface="+mn-cs"/>
                      </a:endParaRPr>
                    </a:p>
                  </a:txBody>
                  <a:tcPr marL="89052" marR="89052"/>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dirty="0" smtClean="0"/>
                        <a:t>Vehicles often off headway</a:t>
                      </a:r>
                    </a:p>
                  </a:txBody>
                  <a:tcPr marL="89052" marR="89052"/>
                </a:tc>
              </a:tr>
              <a:tr h="370840">
                <a:tc>
                  <a:txBody>
                    <a:bodyPr/>
                    <a:lstStyle/>
                    <a:p>
                      <a:pPr marL="0" indent="0" algn="ctr">
                        <a:buFont typeface="Wingdings"/>
                        <a:buNone/>
                      </a:pPr>
                      <a:r>
                        <a:rPr lang="en-US" sz="2000" dirty="0" smtClean="0"/>
                        <a:t>0.40 – 0.52</a:t>
                      </a:r>
                      <a:endParaRPr lang="en-US" sz="2000" dirty="0"/>
                    </a:p>
                  </a:txBody>
                  <a:tcPr marL="89052" marR="89052"/>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en-US" sz="2000" kern="1200" dirty="0" smtClean="0"/>
                        <a:t>≤ 33%</a:t>
                      </a:r>
                      <a:endParaRPr lang="en-US" altLang="en-US" sz="2000" kern="1200" dirty="0" smtClean="0">
                        <a:solidFill>
                          <a:schemeClr val="dk1"/>
                        </a:solidFill>
                        <a:latin typeface="+mn-lt"/>
                        <a:ea typeface="+mn-ea"/>
                        <a:cs typeface="+mn-cs"/>
                      </a:endParaRPr>
                    </a:p>
                  </a:txBody>
                  <a:tcPr marL="89052" marR="89052"/>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dirty="0" smtClean="0"/>
                        <a:t>Irregular headways, with some bunching</a:t>
                      </a:r>
                    </a:p>
                  </a:txBody>
                  <a:tcPr marL="89052" marR="89052"/>
                </a:tc>
              </a:tr>
              <a:tr h="370840">
                <a:tc>
                  <a:txBody>
                    <a:bodyPr/>
                    <a:lstStyle/>
                    <a:p>
                      <a:pPr marL="0" indent="0" algn="ctr">
                        <a:buFont typeface="Wingdings"/>
                        <a:buNone/>
                      </a:pPr>
                      <a:r>
                        <a:rPr lang="en-US" sz="2000" dirty="0" smtClean="0"/>
                        <a:t>0.53 – 0.74</a:t>
                      </a:r>
                      <a:endParaRPr lang="en-US" sz="2000" dirty="0"/>
                    </a:p>
                  </a:txBody>
                  <a:tcPr marL="89052" marR="89052"/>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en-US" sz="2000" kern="1200" dirty="0" smtClean="0"/>
                        <a:t>≤ 50%</a:t>
                      </a:r>
                      <a:endParaRPr lang="en-US" altLang="en-US" sz="2000" kern="1200" dirty="0" smtClean="0">
                        <a:solidFill>
                          <a:schemeClr val="dk1"/>
                        </a:solidFill>
                        <a:latin typeface="+mn-lt"/>
                        <a:ea typeface="+mn-ea"/>
                        <a:cs typeface="+mn-cs"/>
                      </a:endParaRPr>
                    </a:p>
                  </a:txBody>
                  <a:tcPr marL="89052" marR="89052"/>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dirty="0" smtClean="0"/>
                        <a:t>Frequent bunching</a:t>
                      </a:r>
                    </a:p>
                  </a:txBody>
                  <a:tcPr marL="89052" marR="89052"/>
                </a:tc>
              </a:tr>
              <a:tr h="370840">
                <a:tc>
                  <a:txBody>
                    <a:bodyPr/>
                    <a:lstStyle/>
                    <a:p>
                      <a:pPr marL="0" indent="0" algn="ctr">
                        <a:buFont typeface="Wingdings"/>
                        <a:buNone/>
                      </a:pPr>
                      <a:r>
                        <a:rPr lang="en-US" altLang="en-US" sz="2000" kern="1200" dirty="0" smtClean="0"/>
                        <a:t>≥ 0.75</a:t>
                      </a:r>
                      <a:endParaRPr lang="en-US" sz="2000" dirty="0"/>
                    </a:p>
                  </a:txBody>
                  <a:tcPr marL="89052" marR="89052"/>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en-US" sz="2000" kern="1200" dirty="0" smtClean="0"/>
                        <a:t>≥ 50%</a:t>
                      </a:r>
                    </a:p>
                    <a:p>
                      <a:pPr marL="0" marR="0" indent="0" algn="ctr" defTabSz="914400" rtl="0" eaLnBrk="1" fontAlgn="auto" latinLnBrk="0" hangingPunct="1">
                        <a:lnSpc>
                          <a:spcPct val="100000"/>
                        </a:lnSpc>
                        <a:spcBef>
                          <a:spcPts val="0"/>
                        </a:spcBef>
                        <a:spcAft>
                          <a:spcPts val="0"/>
                        </a:spcAft>
                        <a:buClrTx/>
                        <a:buSzTx/>
                        <a:buFontTx/>
                        <a:buNone/>
                        <a:tabLst/>
                        <a:defRPr/>
                      </a:pPr>
                      <a:endParaRPr lang="en-US" altLang="en-US" sz="2000" kern="1200" dirty="0" smtClean="0">
                        <a:solidFill>
                          <a:schemeClr val="dk1"/>
                        </a:solidFill>
                        <a:latin typeface="+mn-lt"/>
                        <a:ea typeface="+mn-ea"/>
                        <a:cs typeface="+mn-cs"/>
                      </a:endParaRPr>
                    </a:p>
                  </a:txBody>
                  <a:tcPr marL="89052" marR="89052"/>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dirty="0" smtClean="0"/>
                        <a:t>Most vehicles bunched</a:t>
                      </a:r>
                    </a:p>
                  </a:txBody>
                  <a:tcPr marL="89052" marR="89052"/>
                </a:tc>
              </a:tr>
            </a:tbl>
          </a:graphicData>
        </a:graphic>
      </p:graphicFrame>
    </p:spTree>
    <p:custDataLst>
      <p:tags r:id="rId1"/>
    </p:custDataLst>
    <p:extLst>
      <p:ext uri="{BB962C8B-B14F-4D97-AF65-F5344CB8AC3E}">
        <p14:creationId xmlns:p14="http://schemas.microsoft.com/office/powerpoint/2010/main" val="337362358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lstStyle/>
          <a:p>
            <a:r>
              <a:rPr lang="en-US" smtClean="0"/>
              <a:t>Transit Performance Metrics</a:t>
            </a:r>
            <a:endParaRPr lang="en-US" dirty="0"/>
          </a:p>
        </p:txBody>
      </p:sp>
      <p:sp>
        <p:nvSpPr>
          <p:cNvPr id="4" name="Subtitle 3"/>
          <p:cNvSpPr>
            <a:spLocks noGrp="1"/>
          </p:cNvSpPr>
          <p:nvPr>
            <p:ph type="subTitle" idx="1"/>
          </p:nvPr>
        </p:nvSpPr>
        <p:spPr/>
        <p:txBody>
          <a:bodyPr/>
          <a:lstStyle/>
          <a:p>
            <a:endParaRPr lang="en-US"/>
          </a:p>
        </p:txBody>
      </p:sp>
    </p:spTree>
    <p:custDataLst>
      <p:tags r:id="rId1"/>
    </p:custData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8829" name="Rectangle 61"/>
          <p:cNvSpPr>
            <a:spLocks noGrp="1" noChangeArrowheads="1"/>
          </p:cNvSpPr>
          <p:nvPr>
            <p:ph type="title"/>
          </p:nvPr>
        </p:nvSpPr>
        <p:spPr/>
        <p:txBody>
          <a:bodyPr/>
          <a:lstStyle/>
          <a:p>
            <a:r>
              <a:rPr lang="en-US" altLang="en-US" sz="3200" dirty="0" smtClean="0"/>
              <a:t>Comfort &amp; Convenience – Travel Time</a:t>
            </a:r>
            <a:endParaRPr lang="en-US" altLang="en-US" sz="3200" dirty="0"/>
          </a:p>
        </p:txBody>
      </p:sp>
      <p:sp>
        <p:nvSpPr>
          <p:cNvPr id="928841" name="Rectangle 73"/>
          <p:cNvSpPr>
            <a:spLocks noGrp="1" noChangeArrowheads="1"/>
          </p:cNvSpPr>
          <p:nvPr>
            <p:ph idx="1"/>
          </p:nvPr>
        </p:nvSpPr>
        <p:spPr>
          <a:xfrm>
            <a:off x="457200" y="2898648"/>
            <a:ext cx="8229600" cy="2542125"/>
          </a:xfrm>
        </p:spPr>
        <p:txBody>
          <a:bodyPr/>
          <a:lstStyle/>
          <a:p>
            <a:r>
              <a:rPr lang="en-US" altLang="en-US" dirty="0" smtClean="0"/>
              <a:t>How much longer will my trip take, compared to driving?</a:t>
            </a:r>
            <a:endParaRPr lang="en-US" altLang="en-US" dirty="0"/>
          </a:p>
        </p:txBody>
      </p:sp>
      <p:grpSp>
        <p:nvGrpSpPr>
          <p:cNvPr id="4" name="Group 3"/>
          <p:cNvGrpSpPr/>
          <p:nvPr/>
        </p:nvGrpSpPr>
        <p:grpSpPr>
          <a:xfrm>
            <a:off x="634391" y="1898650"/>
            <a:ext cx="7823809" cy="768350"/>
            <a:chOff x="634391" y="1898650"/>
            <a:chExt cx="7823809" cy="768350"/>
          </a:xfrm>
        </p:grpSpPr>
        <p:sp>
          <p:nvSpPr>
            <p:cNvPr id="5" name="Rectangle 1036"/>
            <p:cNvSpPr>
              <a:spLocks noChangeArrowheads="1"/>
            </p:cNvSpPr>
            <p:nvPr/>
          </p:nvSpPr>
          <p:spPr bwMode="auto">
            <a:xfrm>
              <a:off x="634391" y="1898650"/>
              <a:ext cx="2286000" cy="762000"/>
            </a:xfrm>
            <a:prstGeom prst="rect">
              <a:avLst/>
            </a:prstGeom>
            <a:solidFill>
              <a:srgbClr val="97BAFF"/>
            </a:solidFill>
            <a:ln w="38100">
              <a:solidFill>
                <a:schemeClr val="tx1"/>
              </a:solidFill>
              <a:miter lim="800000"/>
              <a:headEnd/>
              <a:tailEnd/>
            </a:ln>
          </p:spPr>
          <p:txBody>
            <a:bodyPr wrap="none" anchor="ctr"/>
            <a:lstStyle/>
            <a:p>
              <a:pPr algn="ctr">
                <a:lnSpc>
                  <a:spcPct val="90000"/>
                </a:lnSpc>
              </a:pPr>
              <a:r>
                <a:rPr lang="en-US" altLang="en-US" dirty="0" smtClean="0">
                  <a:solidFill>
                    <a:srgbClr val="000000"/>
                  </a:solidFill>
                </a:rPr>
                <a:t>Passenger Loads</a:t>
              </a:r>
              <a:endParaRPr lang="en-US" altLang="en-US" dirty="0">
                <a:solidFill>
                  <a:srgbClr val="000000"/>
                </a:solidFill>
              </a:endParaRPr>
            </a:p>
          </p:txBody>
        </p:sp>
        <p:sp>
          <p:nvSpPr>
            <p:cNvPr id="6" name="Rectangle 4"/>
            <p:cNvSpPr>
              <a:spLocks noChangeArrowheads="1"/>
            </p:cNvSpPr>
            <p:nvPr/>
          </p:nvSpPr>
          <p:spPr bwMode="auto">
            <a:xfrm>
              <a:off x="6172200" y="1898650"/>
              <a:ext cx="2286000" cy="762000"/>
            </a:xfrm>
            <a:prstGeom prst="rect">
              <a:avLst/>
            </a:prstGeom>
            <a:solidFill>
              <a:srgbClr val="FFC000"/>
            </a:solidFill>
            <a:ln w="76200">
              <a:solidFill>
                <a:schemeClr val="tx1"/>
              </a:solidFill>
              <a:miter lim="800000"/>
              <a:headEnd/>
              <a:tailEnd/>
            </a:ln>
          </p:spPr>
          <p:txBody>
            <a:bodyPr wrap="none" anchor="ctr"/>
            <a:lstStyle/>
            <a:p>
              <a:pPr algn="ctr">
                <a:lnSpc>
                  <a:spcPct val="90000"/>
                </a:lnSpc>
              </a:pPr>
              <a:r>
                <a:rPr lang="en-US" altLang="en-US" dirty="0" smtClean="0">
                  <a:solidFill>
                    <a:srgbClr val="000000"/>
                  </a:solidFill>
                </a:rPr>
                <a:t>Travel time</a:t>
              </a:r>
              <a:endParaRPr lang="en-US" altLang="en-US" dirty="0">
                <a:solidFill>
                  <a:srgbClr val="000000"/>
                </a:solidFill>
              </a:endParaRPr>
            </a:p>
          </p:txBody>
        </p:sp>
        <p:sp>
          <p:nvSpPr>
            <p:cNvPr id="7" name="Rectangle 6"/>
            <p:cNvSpPr>
              <a:spLocks noChangeArrowheads="1"/>
            </p:cNvSpPr>
            <p:nvPr/>
          </p:nvSpPr>
          <p:spPr bwMode="auto">
            <a:xfrm>
              <a:off x="3403296" y="1905000"/>
              <a:ext cx="2286000" cy="762000"/>
            </a:xfrm>
            <a:prstGeom prst="rect">
              <a:avLst/>
            </a:prstGeom>
            <a:solidFill>
              <a:srgbClr val="97BAFF"/>
            </a:solidFill>
            <a:ln w="38100">
              <a:solidFill>
                <a:schemeClr val="tx1"/>
              </a:solidFill>
              <a:miter lim="800000"/>
              <a:headEnd/>
              <a:tailEnd/>
            </a:ln>
          </p:spPr>
          <p:txBody>
            <a:bodyPr wrap="none" anchor="ctr"/>
            <a:lstStyle/>
            <a:p>
              <a:pPr algn="ctr">
                <a:lnSpc>
                  <a:spcPct val="90000"/>
                </a:lnSpc>
              </a:pPr>
              <a:r>
                <a:rPr lang="en-US" altLang="en-US" dirty="0" smtClean="0">
                  <a:solidFill>
                    <a:srgbClr val="000000"/>
                  </a:solidFill>
                </a:rPr>
                <a:t>Reliability</a:t>
              </a:r>
              <a:endParaRPr lang="en-US" altLang="en-US" dirty="0">
                <a:solidFill>
                  <a:srgbClr val="000000"/>
                </a:solidFill>
              </a:endParaRPr>
            </a:p>
          </p:txBody>
        </p:sp>
      </p:grpSp>
    </p:spTree>
    <p:custDataLst>
      <p:tags r:id="rId1"/>
    </p:custData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9794" name="Rectangle 2"/>
          <p:cNvSpPr>
            <a:spLocks noGrp="1" noChangeArrowheads="1"/>
          </p:cNvSpPr>
          <p:nvPr>
            <p:ph type="title"/>
          </p:nvPr>
        </p:nvSpPr>
        <p:spPr/>
        <p:txBody>
          <a:bodyPr/>
          <a:lstStyle/>
          <a:p>
            <a:r>
              <a:rPr lang="en-US" altLang="en-US" dirty="0" smtClean="0"/>
              <a:t>Travel Time</a:t>
            </a:r>
            <a:endParaRPr lang="en-US" altLang="en-US" dirty="0"/>
          </a:p>
        </p:txBody>
      </p:sp>
      <p:sp>
        <p:nvSpPr>
          <p:cNvPr id="929795" name="Rectangle 3"/>
          <p:cNvSpPr>
            <a:spLocks noGrp="1" noChangeArrowheads="1"/>
          </p:cNvSpPr>
          <p:nvPr>
            <p:ph idx="1"/>
          </p:nvPr>
        </p:nvSpPr>
        <p:spPr>
          <a:xfrm>
            <a:off x="457199" y="1901825"/>
            <a:ext cx="8400197" cy="4259263"/>
          </a:xfrm>
        </p:spPr>
        <p:txBody>
          <a:bodyPr>
            <a:noAutofit/>
          </a:bodyPr>
          <a:lstStyle/>
          <a:p>
            <a:r>
              <a:rPr lang="en-US" altLang="en-US" dirty="0" smtClean="0"/>
              <a:t>Based on door-to-door trip times</a:t>
            </a:r>
          </a:p>
          <a:p>
            <a:r>
              <a:rPr lang="en-US" altLang="en-US" dirty="0" smtClean="0"/>
              <a:t>For transit, need to account for:</a:t>
            </a:r>
          </a:p>
          <a:p>
            <a:pPr lvl="1"/>
            <a:r>
              <a:rPr lang="en-US" altLang="en-US" dirty="0" smtClean="0"/>
              <a:t>Travel time to and from </a:t>
            </a:r>
            <a:br>
              <a:rPr lang="en-US" altLang="en-US" dirty="0" smtClean="0"/>
            </a:br>
            <a:r>
              <a:rPr lang="en-US" altLang="en-US" dirty="0" smtClean="0"/>
              <a:t>transit stops</a:t>
            </a:r>
          </a:p>
          <a:p>
            <a:pPr lvl="1"/>
            <a:r>
              <a:rPr lang="en-US" altLang="en-US" dirty="0" smtClean="0"/>
              <a:t>Waiting time for transit</a:t>
            </a:r>
          </a:p>
          <a:p>
            <a:pPr lvl="1"/>
            <a:r>
              <a:rPr lang="en-US" altLang="en-US" dirty="0" smtClean="0"/>
              <a:t>Transfer time (if any)</a:t>
            </a:r>
          </a:p>
          <a:p>
            <a:r>
              <a:rPr lang="en-US" altLang="en-US" dirty="0" smtClean="0"/>
              <a:t>For autos, need to account for:</a:t>
            </a:r>
          </a:p>
          <a:p>
            <a:pPr lvl="1"/>
            <a:r>
              <a:rPr lang="en-US" altLang="en-US" dirty="0" smtClean="0"/>
              <a:t>Walking time to/from location where car is parked</a:t>
            </a:r>
            <a:endParaRPr lang="en-US" altLang="en-US" dirty="0"/>
          </a:p>
        </p:txBody>
      </p:sp>
      <p:pic>
        <p:nvPicPr>
          <p:cNvPr id="322562" name="Picture 2" descr="http://farm5.staticflickr.com/4126/5190587344_d300fd359e_o.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486400" y="2590800"/>
            <a:ext cx="3390079" cy="2132740"/>
          </a:xfrm>
          <a:prstGeom prst="rect">
            <a:avLst/>
          </a:prstGeom>
          <a:noFill/>
        </p:spPr>
      </p:pic>
    </p:spTree>
    <p:custDataLst>
      <p:tags r:id="rId1"/>
    </p:custData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42" name="Rectangle 2"/>
          <p:cNvSpPr>
            <a:spLocks noGrp="1" noChangeArrowheads="1"/>
          </p:cNvSpPr>
          <p:nvPr>
            <p:ph type="title"/>
          </p:nvPr>
        </p:nvSpPr>
        <p:spPr/>
        <p:txBody>
          <a:bodyPr/>
          <a:lstStyle/>
          <a:p>
            <a:r>
              <a:rPr lang="en-US" altLang="en-US" dirty="0" smtClean="0"/>
              <a:t>Travel Time</a:t>
            </a:r>
            <a:endParaRPr lang="en-US" altLang="en-US" dirty="0"/>
          </a:p>
        </p:txBody>
      </p:sp>
      <p:graphicFrame>
        <p:nvGraphicFramePr>
          <p:cNvPr id="21" name="Content Placeholder 2"/>
          <p:cNvGraphicFramePr>
            <a:graphicFrameLocks noGrp="1"/>
          </p:cNvGraphicFramePr>
          <p:nvPr>
            <p:ph idx="1"/>
            <p:extLst>
              <p:ext uri="{D42A27DB-BD31-4B8C-83A1-F6EECF244321}">
                <p14:modId xmlns:p14="http://schemas.microsoft.com/office/powerpoint/2010/main" val="223189676"/>
              </p:ext>
            </p:extLst>
          </p:nvPr>
        </p:nvGraphicFramePr>
        <p:xfrm>
          <a:off x="457200" y="1901825"/>
          <a:ext cx="8229492" cy="4023360"/>
        </p:xfrm>
        <a:graphic>
          <a:graphicData uri="http://schemas.openxmlformats.org/drawingml/2006/table">
            <a:tbl>
              <a:tblPr firstRow="1" bandRow="1">
                <a:tableStyleId>{9DCAF9ED-07DC-4A11-8D7F-57B35C25682E}</a:tableStyleId>
              </a:tblPr>
              <a:tblGrid>
                <a:gridCol w="1353225"/>
                <a:gridCol w="2763286"/>
                <a:gridCol w="4112981"/>
              </a:tblGrid>
              <a:tr h="370840">
                <a:tc>
                  <a:txBody>
                    <a:bodyPr/>
                    <a:lstStyle/>
                    <a:p>
                      <a:pPr algn="ctr"/>
                      <a:r>
                        <a:rPr lang="en-US" sz="1600" dirty="0" smtClean="0"/>
                        <a:t>Transit-Auto Travel</a:t>
                      </a:r>
                      <a:r>
                        <a:rPr lang="en-US" sz="1600" baseline="0" dirty="0" smtClean="0"/>
                        <a:t> Time Ratio</a:t>
                      </a:r>
                      <a:endParaRPr lang="en-US" sz="1600" dirty="0">
                        <a:solidFill>
                          <a:schemeClr val="tx1"/>
                        </a:solidFill>
                      </a:endParaRPr>
                    </a:p>
                  </a:txBody>
                  <a:tcPr marL="91264" marR="91264"/>
                </a:tc>
                <a:tc>
                  <a:txBody>
                    <a:bodyPr/>
                    <a:lstStyle/>
                    <a:p>
                      <a:pPr algn="ctr"/>
                      <a:r>
                        <a:rPr lang="en-US" sz="1600" dirty="0" smtClean="0"/>
                        <a:t>Passenger Perspective</a:t>
                      </a:r>
                      <a:endParaRPr lang="en-US" sz="1600" dirty="0">
                        <a:solidFill>
                          <a:schemeClr val="tx1"/>
                        </a:solidFill>
                      </a:endParaRPr>
                    </a:p>
                  </a:txBody>
                  <a:tcPr marL="91264" marR="91264"/>
                </a:tc>
                <a:tc>
                  <a:txBody>
                    <a:bodyPr/>
                    <a:lstStyle/>
                    <a:p>
                      <a:pPr algn="ctr"/>
                      <a:r>
                        <a:rPr lang="en-US" sz="1600" dirty="0" smtClean="0"/>
                        <a:t>Operator Perspective</a:t>
                      </a:r>
                      <a:endParaRPr lang="en-US" sz="1600" dirty="0">
                        <a:solidFill>
                          <a:schemeClr val="tx1"/>
                        </a:solidFill>
                      </a:endParaRPr>
                    </a:p>
                  </a:txBody>
                  <a:tcPr marL="91264" marR="91264"/>
                </a:tc>
              </a:tr>
              <a:tr h="370840">
                <a:tc>
                  <a:txBody>
                    <a:bodyPr/>
                    <a:lstStyle/>
                    <a:p>
                      <a:pPr marL="0" indent="0" algn="ctr">
                        <a:buFont typeface="Wingdings"/>
                        <a:buNone/>
                      </a:pPr>
                      <a:r>
                        <a:rPr lang="en-US" sz="1600" dirty="0" smtClean="0"/>
                        <a:t>≤ 1</a:t>
                      </a:r>
                      <a:endParaRPr lang="en-US" sz="1600" dirty="0"/>
                    </a:p>
                  </a:txBody>
                  <a:tcPr marL="91264" marR="91264"/>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Faster by transit than auto</a:t>
                      </a:r>
                    </a:p>
                  </a:txBody>
                  <a:tcPr marL="91264" marR="91264"/>
                </a:tc>
                <a:tc>
                  <a:txBody>
                    <a:bodyPr/>
                    <a:lstStyle/>
                    <a:p>
                      <a:pPr algn="l"/>
                      <a:r>
                        <a:rPr lang="en-US" sz="1600" dirty="0" smtClean="0"/>
                        <a:t>Feasible when transit operates</a:t>
                      </a:r>
                      <a:r>
                        <a:rPr lang="en-US" sz="1600" baseline="0" dirty="0" smtClean="0"/>
                        <a:t> in separate right-of-way and the roadway network is congested</a:t>
                      </a:r>
                      <a:endParaRPr lang="en-US" sz="1600" dirty="0"/>
                    </a:p>
                  </a:txBody>
                  <a:tcPr marL="91264" marR="91264"/>
                </a:tc>
              </a:tr>
              <a:tr h="370840">
                <a:tc>
                  <a:txBody>
                    <a:bodyPr/>
                    <a:lstStyle/>
                    <a:p>
                      <a:pPr marL="0" indent="0" algn="ctr">
                        <a:buFont typeface="Wingdings"/>
                        <a:buNone/>
                      </a:pPr>
                      <a:r>
                        <a:rPr lang="en-US" sz="1600" dirty="0" smtClean="0"/>
                        <a:t>&gt; 1 – 1.25</a:t>
                      </a:r>
                      <a:endParaRPr lang="en-US" sz="1600" dirty="0"/>
                    </a:p>
                  </a:txBody>
                  <a:tcPr marL="91264" marR="91264"/>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Comparable in-vehicle travel times</a:t>
                      </a:r>
                    </a:p>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For a 40-min commute transit takes up to 10 min longer</a:t>
                      </a:r>
                    </a:p>
                  </a:txBody>
                  <a:tcPr marL="91264" marR="91264"/>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Feasible with express service</a:t>
                      </a:r>
                    </a:p>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Feasible with limited stop service in an exclusive lane or</a:t>
                      </a:r>
                      <a:r>
                        <a:rPr lang="en-US" sz="1600" baseline="0" dirty="0" smtClean="0"/>
                        <a:t> right-of-way</a:t>
                      </a:r>
                      <a:endParaRPr lang="en-US" sz="1600" dirty="0" smtClean="0"/>
                    </a:p>
                  </a:txBody>
                  <a:tcPr marL="91264" marR="91264"/>
                </a:tc>
              </a:tr>
              <a:tr h="370840">
                <a:tc>
                  <a:txBody>
                    <a:bodyPr/>
                    <a:lstStyle/>
                    <a:p>
                      <a:pPr marL="0" indent="0" algn="ctr">
                        <a:buFont typeface="Wingdings"/>
                        <a:buNone/>
                      </a:pPr>
                      <a:r>
                        <a:rPr lang="en-US" sz="1600" dirty="0" smtClean="0"/>
                        <a:t>&gt; 1.25 – 1.5</a:t>
                      </a:r>
                      <a:endParaRPr lang="en-US" sz="1600" dirty="0"/>
                    </a:p>
                  </a:txBody>
                  <a:tcPr marL="91264" marR="91264"/>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Tolerable for choice riders</a:t>
                      </a:r>
                    </a:p>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For a 40-min commute transit takes</a:t>
                      </a:r>
                      <a:r>
                        <a:rPr lang="en-US" sz="1600" baseline="0" dirty="0" smtClean="0"/>
                        <a:t> up to 20 min longer</a:t>
                      </a:r>
                      <a:endParaRPr lang="en-US" sz="1600" dirty="0" smtClean="0"/>
                    </a:p>
                  </a:txBody>
                  <a:tcPr marL="91264" marR="91264"/>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600" dirty="0" smtClean="0"/>
                    </a:p>
                  </a:txBody>
                  <a:tcPr marL="91264" marR="91264"/>
                </a:tc>
              </a:tr>
            </a:tbl>
          </a:graphicData>
        </a:graphic>
      </p:graphicFrame>
    </p:spTree>
    <p:custDataLst>
      <p:tags r:id="rId1"/>
    </p:custDataLst>
    <p:extLst>
      <p:ext uri="{BB962C8B-B14F-4D97-AF65-F5344CB8AC3E}">
        <p14:creationId xmlns:p14="http://schemas.microsoft.com/office/powerpoint/2010/main" val="354330974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42" name="Rectangle 2"/>
          <p:cNvSpPr>
            <a:spLocks noGrp="1" noChangeArrowheads="1"/>
          </p:cNvSpPr>
          <p:nvPr>
            <p:ph type="title"/>
          </p:nvPr>
        </p:nvSpPr>
        <p:spPr/>
        <p:txBody>
          <a:bodyPr/>
          <a:lstStyle/>
          <a:p>
            <a:r>
              <a:rPr lang="en-US" altLang="en-US" dirty="0" smtClean="0"/>
              <a:t>Travel Time</a:t>
            </a:r>
            <a:endParaRPr lang="en-US" altLang="en-US" dirty="0"/>
          </a:p>
        </p:txBody>
      </p:sp>
      <p:graphicFrame>
        <p:nvGraphicFramePr>
          <p:cNvPr id="21" name="Content Placeholder 2"/>
          <p:cNvGraphicFramePr>
            <a:graphicFrameLocks noGrp="1"/>
          </p:cNvGraphicFramePr>
          <p:nvPr>
            <p:ph idx="1"/>
            <p:extLst>
              <p:ext uri="{D42A27DB-BD31-4B8C-83A1-F6EECF244321}">
                <p14:modId xmlns:p14="http://schemas.microsoft.com/office/powerpoint/2010/main" val="1851213370"/>
              </p:ext>
            </p:extLst>
          </p:nvPr>
        </p:nvGraphicFramePr>
        <p:xfrm>
          <a:off x="457200" y="1901825"/>
          <a:ext cx="8229492" cy="3048000"/>
        </p:xfrm>
        <a:graphic>
          <a:graphicData uri="http://schemas.openxmlformats.org/drawingml/2006/table">
            <a:tbl>
              <a:tblPr firstRow="1" bandRow="1">
                <a:tableStyleId>{9DCAF9ED-07DC-4A11-8D7F-57B35C25682E}</a:tableStyleId>
              </a:tblPr>
              <a:tblGrid>
                <a:gridCol w="1353225"/>
                <a:gridCol w="2763286"/>
                <a:gridCol w="4112981"/>
              </a:tblGrid>
              <a:tr h="370840">
                <a:tc>
                  <a:txBody>
                    <a:bodyPr/>
                    <a:lstStyle/>
                    <a:p>
                      <a:pPr algn="ctr"/>
                      <a:r>
                        <a:rPr lang="en-US" sz="1600" dirty="0" smtClean="0"/>
                        <a:t>Transit-Auto Travel</a:t>
                      </a:r>
                      <a:r>
                        <a:rPr lang="en-US" sz="1600" baseline="0" dirty="0" smtClean="0"/>
                        <a:t> Time Ratio</a:t>
                      </a:r>
                      <a:endParaRPr lang="en-US" sz="1600" dirty="0">
                        <a:solidFill>
                          <a:schemeClr val="tx1"/>
                        </a:solidFill>
                      </a:endParaRPr>
                    </a:p>
                  </a:txBody>
                  <a:tcPr marL="91264" marR="91264"/>
                </a:tc>
                <a:tc>
                  <a:txBody>
                    <a:bodyPr/>
                    <a:lstStyle/>
                    <a:p>
                      <a:pPr algn="ctr"/>
                      <a:r>
                        <a:rPr lang="en-US" sz="1600" dirty="0" smtClean="0"/>
                        <a:t>Passenger Perspective</a:t>
                      </a:r>
                      <a:endParaRPr lang="en-US" sz="1600" dirty="0">
                        <a:solidFill>
                          <a:schemeClr val="tx1"/>
                        </a:solidFill>
                      </a:endParaRPr>
                    </a:p>
                  </a:txBody>
                  <a:tcPr marL="91264" marR="91264"/>
                </a:tc>
                <a:tc>
                  <a:txBody>
                    <a:bodyPr/>
                    <a:lstStyle/>
                    <a:p>
                      <a:pPr algn="ctr"/>
                      <a:r>
                        <a:rPr lang="en-US" sz="1600" dirty="0" smtClean="0"/>
                        <a:t>Operator Perspective</a:t>
                      </a:r>
                      <a:endParaRPr lang="en-US" sz="1600" dirty="0">
                        <a:solidFill>
                          <a:schemeClr val="tx1"/>
                        </a:solidFill>
                      </a:endParaRPr>
                    </a:p>
                  </a:txBody>
                  <a:tcPr marL="91264" marR="91264"/>
                </a:tc>
              </a:tr>
              <a:tr h="370840">
                <a:tc>
                  <a:txBody>
                    <a:bodyPr/>
                    <a:lstStyle/>
                    <a:p>
                      <a:pPr marL="0" indent="0" algn="ctr">
                        <a:buFont typeface="Wingdings"/>
                        <a:buNone/>
                      </a:pPr>
                      <a:r>
                        <a:rPr lang="en-US" sz="1600" dirty="0" smtClean="0"/>
                        <a:t>&gt; 1.5 – 1.75</a:t>
                      </a:r>
                      <a:endParaRPr lang="en-US" sz="1600" dirty="0"/>
                    </a:p>
                  </a:txBody>
                  <a:tcPr marL="91264" marR="91264"/>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Round trip up to 1 hour longer by transit for a 40-min one-way trip</a:t>
                      </a:r>
                    </a:p>
                  </a:txBody>
                  <a:tcPr marL="91264" marR="91264"/>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600" dirty="0" smtClean="0"/>
                    </a:p>
                  </a:txBody>
                  <a:tcPr marL="91264" marR="91264"/>
                </a:tc>
              </a:tr>
              <a:tr h="370840">
                <a:tc>
                  <a:txBody>
                    <a:bodyPr/>
                    <a:lstStyle/>
                    <a:p>
                      <a:pPr marL="0" indent="0" algn="ctr">
                        <a:buFont typeface="Wingdings"/>
                        <a:buNone/>
                      </a:pPr>
                      <a:r>
                        <a:rPr lang="en-US" sz="1600" dirty="0" smtClean="0"/>
                        <a:t>&gt; 1.75 – 2</a:t>
                      </a:r>
                      <a:endParaRPr lang="en-US" sz="1600" dirty="0"/>
                    </a:p>
                  </a:txBody>
                  <a:tcPr marL="91264" marR="91264"/>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A trip takes up to twice as long</a:t>
                      </a:r>
                      <a:r>
                        <a:rPr lang="en-US" sz="1600" baseline="0" dirty="0" smtClean="0"/>
                        <a:t> by transit than by auto</a:t>
                      </a:r>
                      <a:endParaRPr lang="en-US" sz="1600" dirty="0" smtClean="0"/>
                    </a:p>
                  </a:txBody>
                  <a:tcPr marL="91264" marR="91264"/>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May be</a:t>
                      </a:r>
                      <a:r>
                        <a:rPr lang="en-US" sz="1600" baseline="0" dirty="0" smtClean="0"/>
                        <a:t> best possible result for mixed traffic operations in congested downtown areas</a:t>
                      </a:r>
                      <a:endParaRPr lang="en-US" sz="1600" dirty="0" smtClean="0"/>
                    </a:p>
                  </a:txBody>
                  <a:tcPr marL="91264" marR="91264"/>
                </a:tc>
              </a:tr>
              <a:tr h="370840">
                <a:tc>
                  <a:txBody>
                    <a:bodyPr/>
                    <a:lstStyle/>
                    <a:p>
                      <a:pPr marL="0" indent="0" algn="ctr">
                        <a:buFont typeface="Wingdings"/>
                        <a:buNone/>
                      </a:pPr>
                      <a:r>
                        <a:rPr lang="en-US" sz="1600" dirty="0" smtClean="0"/>
                        <a:t>&gt; 2</a:t>
                      </a:r>
                      <a:endParaRPr lang="en-US" sz="1600" dirty="0"/>
                    </a:p>
                  </a:txBody>
                  <a:tcPr marL="91264" marR="91264"/>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Tedious for all riders</a:t>
                      </a:r>
                    </a:p>
                  </a:txBody>
                  <a:tcPr marL="91264" marR="91264"/>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May be best possible result</a:t>
                      </a:r>
                      <a:r>
                        <a:rPr lang="en-US" sz="1600" baseline="0" dirty="0" smtClean="0"/>
                        <a:t> for small city service that emphasizes coverage over direct connections</a:t>
                      </a:r>
                      <a:endParaRPr lang="en-US" sz="1600" dirty="0" smtClean="0"/>
                    </a:p>
                  </a:txBody>
                  <a:tcPr marL="91264" marR="91264"/>
                </a:tc>
              </a:tr>
            </a:tbl>
          </a:graphicData>
        </a:graphic>
      </p:graphicFrame>
    </p:spTree>
    <p:custDataLst>
      <p:tags r:id="rId1"/>
    </p:custDataLst>
    <p:extLst>
      <p:ext uri="{BB962C8B-B14F-4D97-AF65-F5344CB8AC3E}">
        <p14:creationId xmlns:p14="http://schemas.microsoft.com/office/powerpoint/2010/main" val="285124310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6722" name="Rectangle 2"/>
          <p:cNvSpPr>
            <a:spLocks noGrp="1" noChangeArrowheads="1"/>
          </p:cNvSpPr>
          <p:nvPr>
            <p:ph type="title"/>
          </p:nvPr>
        </p:nvSpPr>
        <p:spPr/>
        <p:txBody>
          <a:bodyPr/>
          <a:lstStyle/>
          <a:p>
            <a:r>
              <a:rPr lang="en-US" altLang="en-US" dirty="0" smtClean="0"/>
              <a:t>Other Performance Measures</a:t>
            </a:r>
            <a:endParaRPr lang="en-US" altLang="en-US" dirty="0"/>
          </a:p>
        </p:txBody>
      </p:sp>
      <p:sp>
        <p:nvSpPr>
          <p:cNvPr id="926723" name="Rectangle 3"/>
          <p:cNvSpPr>
            <a:spLocks noGrp="1" noChangeArrowheads="1"/>
          </p:cNvSpPr>
          <p:nvPr>
            <p:ph idx="1"/>
          </p:nvPr>
        </p:nvSpPr>
        <p:spPr/>
        <p:txBody>
          <a:bodyPr/>
          <a:lstStyle/>
          <a:p>
            <a:r>
              <a:rPr lang="en-US" altLang="en-US" dirty="0" smtClean="0"/>
              <a:t>Travel speed</a:t>
            </a:r>
          </a:p>
          <a:p>
            <a:r>
              <a:rPr lang="en-US" altLang="en-US" dirty="0" smtClean="0"/>
              <a:t>Service regularity</a:t>
            </a:r>
          </a:p>
          <a:p>
            <a:r>
              <a:rPr lang="en-US" dirty="0" smtClean="0"/>
              <a:t>Service directness</a:t>
            </a:r>
          </a:p>
          <a:p>
            <a:pPr lvl="1"/>
            <a:r>
              <a:rPr lang="en-US" dirty="0" smtClean="0"/>
              <a:t>Ratio of transit route distance to shortest roadway distance</a:t>
            </a:r>
          </a:p>
          <a:p>
            <a:pPr lvl="1"/>
            <a:r>
              <a:rPr lang="en-US" dirty="0" smtClean="0"/>
              <a:t>Ratio of transit travel time to automobile travel time</a:t>
            </a:r>
          </a:p>
          <a:p>
            <a:pPr lvl="1"/>
            <a:r>
              <a:rPr lang="en-US" dirty="0" smtClean="0"/>
              <a:t>Percent of travel time spent deviating from direct route</a:t>
            </a:r>
          </a:p>
        </p:txBody>
      </p:sp>
    </p:spTree>
    <p:custDataLst>
      <p:tags r:id="rId1"/>
    </p:custData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6242" name="Rectangle 2"/>
          <p:cNvSpPr>
            <a:spLocks noGrp="1" noChangeArrowheads="1"/>
          </p:cNvSpPr>
          <p:nvPr>
            <p:ph type="title"/>
          </p:nvPr>
        </p:nvSpPr>
        <p:spPr/>
        <p:txBody>
          <a:bodyPr/>
          <a:lstStyle/>
          <a:p>
            <a:r>
              <a:rPr lang="en-US" altLang="en-US" smtClean="0"/>
              <a:t>Other Performance Measures</a:t>
            </a:r>
            <a:endParaRPr lang="en-US" altLang="en-US"/>
          </a:p>
        </p:txBody>
      </p:sp>
      <p:sp>
        <p:nvSpPr>
          <p:cNvPr id="906243" name="Rectangle 3"/>
          <p:cNvSpPr>
            <a:spLocks noGrp="1" noChangeArrowheads="1"/>
          </p:cNvSpPr>
          <p:nvPr>
            <p:ph idx="1"/>
          </p:nvPr>
        </p:nvSpPr>
        <p:spPr>
          <a:xfrm>
            <a:off x="457200" y="1901825"/>
            <a:ext cx="5791200" cy="4259263"/>
          </a:xfrm>
        </p:spPr>
        <p:txBody>
          <a:bodyPr/>
          <a:lstStyle/>
          <a:p>
            <a:r>
              <a:rPr lang="en-US" altLang="en-US" dirty="0" smtClean="0"/>
              <a:t>Amenities provided</a:t>
            </a:r>
          </a:p>
          <a:p>
            <a:pPr lvl="1"/>
            <a:r>
              <a:rPr lang="en-US" altLang="en-US" dirty="0" smtClean="0"/>
              <a:t>Implement through agency policy/design standards</a:t>
            </a:r>
          </a:p>
          <a:p>
            <a:r>
              <a:rPr lang="en-US" altLang="en-US" dirty="0" smtClean="0"/>
              <a:t>Comfort</a:t>
            </a:r>
          </a:p>
          <a:p>
            <a:pPr lvl="1"/>
            <a:r>
              <a:rPr lang="en-US" altLang="en-US" dirty="0" smtClean="0"/>
              <a:t>Satisfaction, environment surveys</a:t>
            </a:r>
          </a:p>
          <a:p>
            <a:r>
              <a:rPr lang="en-US" altLang="en-US" dirty="0" smtClean="0"/>
              <a:t>Security</a:t>
            </a:r>
            <a:endParaRPr lang="en-US" altLang="en-US" dirty="0"/>
          </a:p>
        </p:txBody>
      </p:sp>
      <p:pic>
        <p:nvPicPr>
          <p:cNvPr id="4" name="Picture 8" descr="H:\projfile\3650\pix\shelter.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539348" y="3779983"/>
            <a:ext cx="2372753" cy="1623290"/>
          </a:xfrm>
          <a:prstGeom prst="rect">
            <a:avLst/>
          </a:prstGeom>
          <a:noFill/>
        </p:spPr>
      </p:pic>
      <p:pic>
        <p:nvPicPr>
          <p:cNvPr id="5" name="Picture 9" descr="C:\Documents and Settings\pryus\My Documents\Images\jpegs\Albuquerque\Albuquerque 00-2-20.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539348" y="2056534"/>
            <a:ext cx="2362200" cy="1558925"/>
          </a:xfrm>
          <a:prstGeom prst="rect">
            <a:avLst/>
          </a:prstGeom>
          <a:noFill/>
        </p:spPr>
      </p:pic>
    </p:spTree>
    <p:custDataLst>
      <p:tags r:id="rId1"/>
    </p:custData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en-US" altLang="en-US" smtClean="0"/>
              <a:t>Transit Performance Viewpoints</a:t>
            </a:r>
          </a:p>
        </p:txBody>
      </p:sp>
      <p:sp>
        <p:nvSpPr>
          <p:cNvPr id="18435" name="Rectangle 5"/>
          <p:cNvSpPr>
            <a:spLocks noGrp="1" noChangeArrowheads="1"/>
          </p:cNvSpPr>
          <p:nvPr>
            <p:ph idx="1"/>
          </p:nvPr>
        </p:nvSpPr>
        <p:spPr/>
        <p:txBody>
          <a:bodyPr/>
          <a:lstStyle/>
          <a:p>
            <a:r>
              <a:rPr lang="en-US" altLang="en-US" dirty="0" smtClean="0"/>
              <a:t>What aspects of transit performance might each of these groups be most interested in?</a:t>
            </a:r>
          </a:p>
          <a:p>
            <a:pPr lvl="1"/>
            <a:r>
              <a:rPr lang="en-US" altLang="en-US" dirty="0" smtClean="0"/>
              <a:t>Transit passengers</a:t>
            </a:r>
          </a:p>
          <a:p>
            <a:pPr lvl="1"/>
            <a:r>
              <a:rPr lang="en-US" altLang="en-US" dirty="0" smtClean="0"/>
              <a:t>The transit agency</a:t>
            </a:r>
          </a:p>
          <a:p>
            <a:pPr lvl="1"/>
            <a:r>
              <a:rPr lang="en-US" altLang="en-US" dirty="0" smtClean="0"/>
              <a:t>Motorists and roadway agency </a:t>
            </a:r>
            <a:br>
              <a:rPr lang="en-US" altLang="en-US" dirty="0" smtClean="0"/>
            </a:br>
            <a:r>
              <a:rPr lang="en-US" altLang="en-US" dirty="0" smtClean="0"/>
              <a:t>staff/decision-makers</a:t>
            </a:r>
          </a:p>
          <a:p>
            <a:pPr lvl="1"/>
            <a:r>
              <a:rPr lang="en-US" altLang="en-US" dirty="0" smtClean="0"/>
              <a:t>The community as a whole</a:t>
            </a:r>
          </a:p>
        </p:txBody>
      </p:sp>
    </p:spTree>
    <p:custDataLst>
      <p:tags r:id="rId1"/>
    </p:custData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altLang="en-US" smtClean="0"/>
              <a:t>Transit Performance Viewpoints</a:t>
            </a:r>
          </a:p>
        </p:txBody>
      </p:sp>
      <p:sp>
        <p:nvSpPr>
          <p:cNvPr id="19459" name="Rectangle 3"/>
          <p:cNvSpPr>
            <a:spLocks noGrp="1" noChangeArrowheads="1"/>
          </p:cNvSpPr>
          <p:nvPr>
            <p:ph idx="1"/>
          </p:nvPr>
        </p:nvSpPr>
        <p:spPr/>
        <p:txBody>
          <a:bodyPr/>
          <a:lstStyle/>
          <a:p>
            <a:r>
              <a:rPr lang="en-US" altLang="en-US" dirty="0" smtClean="0"/>
              <a:t>Quality of service focuses on the </a:t>
            </a:r>
            <a:r>
              <a:rPr lang="en-US" altLang="en-US" b="1" dirty="0" smtClean="0"/>
              <a:t>passenger</a:t>
            </a:r>
            <a:r>
              <a:rPr lang="en-US" altLang="en-US" dirty="0" smtClean="0"/>
              <a:t> point of view</a:t>
            </a:r>
          </a:p>
          <a:p>
            <a:r>
              <a:rPr lang="en-US" altLang="en-US" dirty="0" smtClean="0"/>
              <a:t>Other points of view are also valid and need to be considered</a:t>
            </a:r>
          </a:p>
          <a:p>
            <a:pPr lvl="1"/>
            <a:r>
              <a:rPr lang="en-US" altLang="en-US" dirty="0" smtClean="0"/>
              <a:t>May have conflicting objectives </a:t>
            </a:r>
            <a:br>
              <a:rPr lang="en-US" altLang="en-US" dirty="0" smtClean="0"/>
            </a:br>
            <a:r>
              <a:rPr lang="en-US" altLang="en-US" dirty="0" smtClean="0"/>
              <a:t>(e.g., passenger comfort vs. agency resources)</a:t>
            </a:r>
          </a:p>
          <a:p>
            <a:pPr lvl="1"/>
            <a:r>
              <a:rPr lang="en-US" altLang="en-US" dirty="0" smtClean="0"/>
              <a:t>Best-quality passenger service may not be feasible or desirable</a:t>
            </a:r>
          </a:p>
          <a:p>
            <a:endParaRPr lang="en-US" altLang="en-US" dirty="0" smtClean="0"/>
          </a:p>
        </p:txBody>
      </p:sp>
    </p:spTree>
    <p:custDataLst>
      <p:tags r:id="rId1"/>
    </p:custData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4179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3132" y="9784"/>
            <a:ext cx="8597736" cy="68384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Oval 8"/>
          <p:cNvSpPr/>
          <p:nvPr/>
        </p:nvSpPr>
        <p:spPr bwMode="hidden">
          <a:xfrm rot="5400000">
            <a:off x="3336967" y="-1211281"/>
            <a:ext cx="2541318" cy="7908966"/>
          </a:xfrm>
          <a:prstGeom prst="ellipse">
            <a:avLst/>
          </a:prstGeom>
          <a:gradFill flip="none" rotWithShape="1">
            <a:gsLst>
              <a:gs pos="0">
                <a:schemeClr val="accent1">
                  <a:shade val="30000"/>
                  <a:satMod val="115000"/>
                  <a:alpha val="0"/>
                </a:schemeClr>
              </a:gs>
              <a:gs pos="88000">
                <a:srgbClr val="CE0026">
                  <a:alpha val="70000"/>
                </a:srgbClr>
              </a:gs>
              <a:gs pos="100000">
                <a:schemeClr val="accent1">
                  <a:shade val="100000"/>
                  <a:satMod val="115000"/>
                </a:schemeClr>
              </a:gs>
            </a:gsLst>
            <a:path path="circle">
              <a:fillToRect l="50000" t="50000" r="50000" b="50000"/>
            </a:path>
            <a:tileRect/>
          </a:gradFill>
          <a:ln>
            <a:noFill/>
            <a:headEnd type="none" w="med" len="med"/>
            <a:tailEnd type="triangle" w="lg" len="med"/>
          </a:ln>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rtlCol="0" anchor="ctr"/>
          <a:lstStyle/>
          <a:p>
            <a:pPr algn="ctr"/>
            <a:endParaRPr lang="en-US">
              <a:solidFill>
                <a:srgbClr val="FFFFFF">
                  <a:hueOff val="0"/>
                  <a:satOff val="0"/>
                  <a:lumOff val="0"/>
                  <a:alphaOff val="0"/>
                </a:srgbClr>
              </a:solidFill>
            </a:endParaRP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7650" name="Rectangle 2"/>
          <p:cNvSpPr>
            <a:spLocks noGrp="1" noChangeArrowheads="1"/>
          </p:cNvSpPr>
          <p:nvPr>
            <p:ph type="title"/>
          </p:nvPr>
        </p:nvSpPr>
        <p:spPr/>
        <p:txBody>
          <a:bodyPr/>
          <a:lstStyle/>
          <a:p>
            <a:r>
              <a:rPr lang="en-US" altLang="en-US" sz="3400" dirty="0" smtClean="0"/>
              <a:t>Transit Agency Performance Measures</a:t>
            </a:r>
            <a:endParaRPr lang="en-US" altLang="en-US" sz="3400" dirty="0"/>
          </a:p>
        </p:txBody>
      </p:sp>
      <p:sp>
        <p:nvSpPr>
          <p:cNvPr id="667651" name="Rectangle 3"/>
          <p:cNvSpPr>
            <a:spLocks noGrp="1" noChangeArrowheads="1"/>
          </p:cNvSpPr>
          <p:nvPr>
            <p:ph idx="1"/>
          </p:nvPr>
        </p:nvSpPr>
        <p:spPr>
          <a:xfrm>
            <a:off x="457200" y="1806289"/>
            <a:ext cx="8229600" cy="4259263"/>
          </a:xfrm>
        </p:spPr>
        <p:txBody>
          <a:bodyPr>
            <a:normAutofit fontScale="92500" lnSpcReduction="10000"/>
          </a:bodyPr>
          <a:lstStyle/>
          <a:p>
            <a:r>
              <a:rPr lang="en-US" altLang="en-US" sz="2400" dirty="0" smtClean="0"/>
              <a:t>Passenger trips (unlinked) per revenue hour</a:t>
            </a:r>
          </a:p>
          <a:p>
            <a:r>
              <a:rPr lang="en-US" altLang="en-US" sz="2400" dirty="0" smtClean="0"/>
              <a:t>Passenger trips (unlinked) per revenue mile</a:t>
            </a:r>
          </a:p>
          <a:p>
            <a:r>
              <a:rPr lang="en-US" altLang="en-US" sz="2400" dirty="0" smtClean="0"/>
              <a:t>Operating expense per vehicle revenue hour</a:t>
            </a:r>
          </a:p>
          <a:p>
            <a:r>
              <a:rPr lang="en-US" altLang="en-US" sz="2400" dirty="0" smtClean="0"/>
              <a:t>Operating expense per vehicle revenue mile</a:t>
            </a:r>
          </a:p>
          <a:p>
            <a:r>
              <a:rPr lang="en-US" altLang="en-US" sz="2400" dirty="0" smtClean="0"/>
              <a:t>Operating expense per unlinked passenger trip</a:t>
            </a:r>
          </a:p>
          <a:p>
            <a:r>
              <a:rPr lang="en-US" altLang="en-US" sz="2400" dirty="0" smtClean="0"/>
              <a:t>Operating expense per passenger mile</a:t>
            </a:r>
          </a:p>
          <a:p>
            <a:r>
              <a:rPr lang="en-US" altLang="en-US" sz="2400" dirty="0" err="1" smtClean="0"/>
              <a:t>Farebox</a:t>
            </a:r>
            <a:r>
              <a:rPr lang="en-US" altLang="en-US" sz="2400" dirty="0" smtClean="0"/>
              <a:t> recovery ratio – percent of operating expenses covered by fares</a:t>
            </a:r>
          </a:p>
          <a:p>
            <a:r>
              <a:rPr lang="en-US" altLang="en-US" sz="2400" dirty="0" smtClean="0"/>
              <a:t>Subsidy per passenger trip – dollars of operating expenses NOT covered by fare</a:t>
            </a:r>
          </a:p>
        </p:txBody>
      </p:sp>
    </p:spTree>
    <p:custDataLst>
      <p:tags r:id="rId1"/>
    </p:custData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1746" name="Rectangle 2"/>
          <p:cNvSpPr>
            <a:spLocks noGrp="1" noChangeArrowheads="1"/>
          </p:cNvSpPr>
          <p:nvPr>
            <p:ph type="title"/>
          </p:nvPr>
        </p:nvSpPr>
        <p:spPr/>
        <p:txBody>
          <a:bodyPr/>
          <a:lstStyle/>
          <a:p>
            <a:r>
              <a:rPr lang="en-US" altLang="en-US" smtClean="0"/>
              <a:t>Motorist Point of View</a:t>
            </a:r>
            <a:endParaRPr lang="en-US" altLang="en-US" dirty="0"/>
          </a:p>
        </p:txBody>
      </p:sp>
      <p:sp>
        <p:nvSpPr>
          <p:cNvPr id="671747" name="Rectangle 3"/>
          <p:cNvSpPr>
            <a:spLocks noGrp="1" noChangeArrowheads="1"/>
          </p:cNvSpPr>
          <p:nvPr>
            <p:ph idx="1"/>
          </p:nvPr>
        </p:nvSpPr>
        <p:spPr/>
        <p:txBody>
          <a:bodyPr/>
          <a:lstStyle/>
          <a:p>
            <a:r>
              <a:rPr lang="en-US" altLang="en-US" smtClean="0"/>
              <a:t>Measure vehicle speed, capacity, delay</a:t>
            </a:r>
          </a:p>
          <a:p>
            <a:r>
              <a:rPr lang="en-US" altLang="en-US" smtClean="0"/>
              <a:t>Well-established methods for calculating these measures (Highway Capacity Manual)</a:t>
            </a:r>
          </a:p>
          <a:p>
            <a:r>
              <a:rPr lang="en-US" altLang="en-US" smtClean="0"/>
              <a:t>Includes measures of roadway capacity in terms of the number of transit vehicles that can be accommodated</a:t>
            </a:r>
          </a:p>
          <a:p>
            <a:r>
              <a:rPr lang="en-US" altLang="en-US" smtClean="0"/>
              <a:t>All vehicles are treated equally, regardless of the number of passengers being carried</a:t>
            </a:r>
            <a:endParaRPr lang="en-US" altLang="en-US" dirty="0" smtClean="0"/>
          </a:p>
        </p:txBody>
      </p:sp>
    </p:spTree>
    <p:custDataLst>
      <p:tags r:id="rId1"/>
    </p:custData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4386" name="Rectangle 1026"/>
          <p:cNvSpPr>
            <a:spLocks noGrp="1" noChangeArrowheads="1"/>
          </p:cNvSpPr>
          <p:nvPr>
            <p:ph type="title"/>
          </p:nvPr>
        </p:nvSpPr>
        <p:spPr/>
        <p:txBody>
          <a:bodyPr/>
          <a:lstStyle/>
          <a:p>
            <a:r>
              <a:rPr lang="en-US" altLang="en-US" dirty="0" smtClean="0"/>
              <a:t>Community Point of View</a:t>
            </a:r>
            <a:endParaRPr lang="en-US" altLang="en-US" dirty="0"/>
          </a:p>
        </p:txBody>
      </p:sp>
      <p:sp>
        <p:nvSpPr>
          <p:cNvPr id="784387" name="Rectangle 1027"/>
          <p:cNvSpPr>
            <a:spLocks noGrp="1" noChangeArrowheads="1"/>
          </p:cNvSpPr>
          <p:nvPr>
            <p:ph idx="1"/>
          </p:nvPr>
        </p:nvSpPr>
        <p:spPr/>
        <p:txBody>
          <a:bodyPr/>
          <a:lstStyle/>
          <a:p>
            <a:r>
              <a:rPr lang="en-US" altLang="en-US" sz="2600" dirty="0" smtClean="0"/>
              <a:t>Measure impact of transit service on individuals and community as a whole</a:t>
            </a:r>
          </a:p>
          <a:p>
            <a:pPr lvl="1"/>
            <a:r>
              <a:rPr lang="en-US" altLang="en-US" sz="2400" dirty="0" smtClean="0"/>
              <a:t>Ability to access, hold a job</a:t>
            </a:r>
          </a:p>
          <a:p>
            <a:pPr lvl="1"/>
            <a:r>
              <a:rPr lang="en-US" altLang="en-US" sz="2400" dirty="0" smtClean="0"/>
              <a:t>Personal, community economic benefits</a:t>
            </a:r>
          </a:p>
          <a:p>
            <a:pPr lvl="1"/>
            <a:r>
              <a:rPr lang="en-US" altLang="en-US" sz="2400" dirty="0" smtClean="0"/>
              <a:t>Property values</a:t>
            </a:r>
          </a:p>
          <a:p>
            <a:pPr lvl="1"/>
            <a:r>
              <a:rPr lang="en-US" altLang="en-US" sz="2400" dirty="0" smtClean="0"/>
              <a:t>Development impacts</a:t>
            </a:r>
          </a:p>
          <a:p>
            <a:pPr lvl="1"/>
            <a:r>
              <a:rPr lang="en-US" altLang="en-US" sz="2400" dirty="0" smtClean="0"/>
              <a:t>Environmental costs/benefits, etc.</a:t>
            </a:r>
          </a:p>
          <a:p>
            <a:r>
              <a:rPr lang="en-US" altLang="en-US" sz="2600" dirty="0" smtClean="0"/>
              <a:t>Mobility benefits</a:t>
            </a:r>
          </a:p>
          <a:p>
            <a:pPr lvl="1"/>
            <a:r>
              <a:rPr lang="en-US" altLang="en-US" sz="2400" dirty="0" smtClean="0"/>
              <a:t>Extent of travel choices</a:t>
            </a:r>
            <a:endParaRPr lang="en-US" altLang="en-US" sz="2400" dirty="0"/>
          </a:p>
        </p:txBody>
      </p:sp>
    </p:spTree>
    <p:custDataLst>
      <p:tags r:id="rId1"/>
    </p:custData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SLIDE_COUNT" val="51"/>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ustom 2">
      <a:dk1>
        <a:sysClr val="windowText" lastClr="000000"/>
      </a:dk1>
      <a:lt1>
        <a:sysClr val="window" lastClr="FFFFFF"/>
      </a:lt1>
      <a:dk2>
        <a:srgbClr val="32387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Elemental</Template>
  <TotalTime>425</TotalTime>
  <Words>2833</Words>
  <Application>Microsoft Office PowerPoint</Application>
  <PresentationFormat>On-screen Show (4:3)</PresentationFormat>
  <Paragraphs>391</Paragraphs>
  <Slides>35</Slides>
  <Notes>35</Notes>
  <HiddenSlides>0</HiddenSlides>
  <MMClips>0</MMClips>
  <ScaleCrop>false</ScaleCrop>
  <HeadingPairs>
    <vt:vector size="4" baseType="variant">
      <vt:variant>
        <vt:lpstr>Theme</vt:lpstr>
      </vt:variant>
      <vt:variant>
        <vt:i4>1</vt:i4>
      </vt:variant>
      <vt:variant>
        <vt:lpstr>Slide Titles</vt:lpstr>
      </vt:variant>
      <vt:variant>
        <vt:i4>35</vt:i4>
      </vt:variant>
    </vt:vector>
  </HeadingPairs>
  <TitlesOfParts>
    <vt:vector size="36" baseType="lpstr">
      <vt:lpstr>Clarity</vt:lpstr>
      <vt:lpstr>Module 4, Lesson 4</vt:lpstr>
      <vt:lpstr>Learning Objectives</vt:lpstr>
      <vt:lpstr>Transit Performance Metrics</vt:lpstr>
      <vt:lpstr>Transit Performance Viewpoints</vt:lpstr>
      <vt:lpstr>Transit Performance Viewpoints</vt:lpstr>
      <vt:lpstr>PowerPoint Presentation</vt:lpstr>
      <vt:lpstr>Transit Agency Performance Measures</vt:lpstr>
      <vt:lpstr>Motorist Point of View</vt:lpstr>
      <vt:lpstr>Community Point of View</vt:lpstr>
      <vt:lpstr>Passenger Point of View</vt:lpstr>
      <vt:lpstr>Quality of Service</vt:lpstr>
      <vt:lpstr>Quality of Service Framework</vt:lpstr>
      <vt:lpstr>Availability</vt:lpstr>
      <vt:lpstr>Headway</vt:lpstr>
      <vt:lpstr>Headway</vt:lpstr>
      <vt:lpstr>Availability</vt:lpstr>
      <vt:lpstr>Hours of Service</vt:lpstr>
      <vt:lpstr>Hours of Service</vt:lpstr>
      <vt:lpstr>Measuring Hours of Service</vt:lpstr>
      <vt:lpstr>Availability</vt:lpstr>
      <vt:lpstr>Access</vt:lpstr>
      <vt:lpstr>Access</vt:lpstr>
      <vt:lpstr>Comfort &amp; Convenience</vt:lpstr>
      <vt:lpstr>Passenger Loads</vt:lpstr>
      <vt:lpstr>Passenger Loads</vt:lpstr>
      <vt:lpstr>Comfort &amp; Convenience</vt:lpstr>
      <vt:lpstr>On-Time Performance</vt:lpstr>
      <vt:lpstr>On-Time Performance</vt:lpstr>
      <vt:lpstr>Headway Adherence</vt:lpstr>
      <vt:lpstr>Comfort &amp; Convenience – Travel Time</vt:lpstr>
      <vt:lpstr>Travel Time</vt:lpstr>
      <vt:lpstr>Travel Time</vt:lpstr>
      <vt:lpstr>Travel Time</vt:lpstr>
      <vt:lpstr>Other Performance Measures</vt:lpstr>
      <vt:lpstr>Other Performance Measures</vt:lpstr>
    </vt:vector>
  </TitlesOfParts>
  <Company>NTI</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NTC</dc:title>
  <dc:creator>lori</dc:creator>
  <cp:lastModifiedBy>Paul Larrousse</cp:lastModifiedBy>
  <cp:revision>55</cp:revision>
  <dcterms:created xsi:type="dcterms:W3CDTF">2012-01-19T20:24:50Z</dcterms:created>
  <dcterms:modified xsi:type="dcterms:W3CDTF">2015-06-26T12:59:20Z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A1AF7DB9-DE9D-4868-8BE0-6E34039062DB</vt:lpwstr>
  </property>
  <property fmtid="{D5CDD505-2E9C-101B-9397-08002B2CF9AE}" pid="3" name="ArticulatePath">
    <vt:lpwstr>Module+1+Lesson+3 (2)</vt:lpwstr>
  </property>
</Properties>
</file>