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41"/>
  </p:notesMasterIdLst>
  <p:sldIdLst>
    <p:sldId id="693" r:id="rId2"/>
    <p:sldId id="655" r:id="rId3"/>
    <p:sldId id="694" r:id="rId4"/>
    <p:sldId id="656" r:id="rId5"/>
    <p:sldId id="692" r:id="rId6"/>
    <p:sldId id="657" r:id="rId7"/>
    <p:sldId id="658" r:id="rId8"/>
    <p:sldId id="659" r:id="rId9"/>
    <p:sldId id="660" r:id="rId10"/>
    <p:sldId id="661" r:id="rId11"/>
    <p:sldId id="662" r:id="rId12"/>
    <p:sldId id="663" r:id="rId13"/>
    <p:sldId id="664" r:id="rId14"/>
    <p:sldId id="665" r:id="rId15"/>
    <p:sldId id="666" r:id="rId16"/>
    <p:sldId id="667" r:id="rId17"/>
    <p:sldId id="668" r:id="rId18"/>
    <p:sldId id="669" r:id="rId19"/>
    <p:sldId id="670" r:id="rId20"/>
    <p:sldId id="671" r:id="rId21"/>
    <p:sldId id="672" r:id="rId22"/>
    <p:sldId id="673" r:id="rId23"/>
    <p:sldId id="674" r:id="rId24"/>
    <p:sldId id="675" r:id="rId25"/>
    <p:sldId id="676" r:id="rId26"/>
    <p:sldId id="677" r:id="rId27"/>
    <p:sldId id="678" r:id="rId28"/>
    <p:sldId id="679" r:id="rId29"/>
    <p:sldId id="680" r:id="rId30"/>
    <p:sldId id="681" r:id="rId31"/>
    <p:sldId id="683" r:id="rId32"/>
    <p:sldId id="684" r:id="rId33"/>
    <p:sldId id="685" r:id="rId34"/>
    <p:sldId id="686" r:id="rId35"/>
    <p:sldId id="687" r:id="rId36"/>
    <p:sldId id="688" r:id="rId37"/>
    <p:sldId id="689" r:id="rId38"/>
    <p:sldId id="690" r:id="rId39"/>
    <p:sldId id="691" r:id="rId40"/>
  </p:sldIdLst>
  <p:sldSz cx="9144000" cy="6858000" type="screen4x3"/>
  <p:notesSz cx="6858000" cy="9144000"/>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el"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063" autoAdjust="0"/>
  </p:normalViewPr>
  <p:slideViewPr>
    <p:cSldViewPr>
      <p:cViewPr varScale="1">
        <p:scale>
          <a:sx n="69" d="100"/>
          <a:sy n="69" d="100"/>
        </p:scale>
        <p:origin x="1482"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90" d="100"/>
          <a:sy n="90" d="100"/>
        </p:scale>
        <p:origin x="-13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71D85-367C-4C6D-B64D-F8F86FB525D5}" type="datetimeFigureOut">
              <a:rPr lang="en-US" smtClean="0"/>
              <a:pPr/>
              <a:t>4/12/2016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nctr.usf.edu/pdf/77905.pdf"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A1F8C8-8E18-48E8-A745-10AB944894D6}" type="slidenum">
              <a:rPr lang="en-US" smtClean="0"/>
              <a:pPr/>
              <a:t>1</a:t>
            </a:fld>
            <a:endParaRPr lang="en-US" dirty="0"/>
          </a:p>
        </p:txBody>
      </p:sp>
    </p:spTree>
    <p:extLst>
      <p:ext uri="{BB962C8B-B14F-4D97-AF65-F5344CB8AC3E}">
        <p14:creationId xmlns:p14="http://schemas.microsoft.com/office/powerpoint/2010/main" val="1574252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slides focus on some environmental benefits associated with technology deployment</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14</a:t>
            </a:fld>
            <a:endParaRPr lang="en-US" dirty="0"/>
          </a:p>
        </p:txBody>
      </p:sp>
    </p:spTree>
    <p:extLst>
      <p:ext uri="{BB962C8B-B14F-4D97-AF65-F5344CB8AC3E}">
        <p14:creationId xmlns:p14="http://schemas.microsoft.com/office/powerpoint/2010/main" val="3673323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Average diesel bus today gets</a:t>
            </a:r>
            <a:r>
              <a:rPr lang="en-US" baseline="0" dirty="0" smtClean="0"/>
              <a:t> about 3-4 MPG.  Alternative fuels offer several benefits including: reduced emissions, more reliable or alternative fuel source, improved energy efficiency, vehicle performance and operating life advantages. Depending upon the technology there may be cost differences for the vehicles and supporting infrastructure as well as differences in the maintenance costs and vehicle lives.</a:t>
            </a:r>
            <a:endParaRPr lang="en-US" dirty="0" smtClean="0"/>
          </a:p>
          <a:p>
            <a:r>
              <a:rPr lang="en-US" dirty="0" smtClean="0"/>
              <a:t/>
            </a:r>
            <a:br>
              <a:rPr lang="en-US" dirty="0" smtClean="0"/>
            </a:br>
            <a:r>
              <a:rPr lang="en-US" dirty="0" smtClean="0"/>
              <a:t>Photo from:</a:t>
            </a:r>
            <a:r>
              <a:rPr lang="en-US" baseline="0" dirty="0" smtClean="0"/>
              <a:t> http://www.greentechnolog.com/2009/08/vail_colorado_hybrid_electric_diesel_bus.html</a:t>
            </a:r>
          </a:p>
          <a:p>
            <a:endParaRPr lang="en-US" baseline="0" dirty="0" smtClean="0"/>
          </a:p>
          <a:p>
            <a:r>
              <a:rPr lang="en-US" b="1" dirty="0" smtClean="0"/>
              <a:t>Sources:</a:t>
            </a:r>
            <a:r>
              <a:rPr lang="en-US" dirty="0" smtClean="0"/>
              <a:t>	T</a:t>
            </a:r>
            <a:r>
              <a:rPr lang="en-US" baseline="0" dirty="0" smtClean="0"/>
              <a:t>racking Costs of Alternatively Fueled Buses in Florida, NCTR Report, 2011 (fuel efficiency)</a:t>
            </a:r>
          </a:p>
          <a:p>
            <a:r>
              <a:rPr lang="en-US" baseline="0" dirty="0" smtClean="0"/>
              <a:t>	</a:t>
            </a:r>
            <a:r>
              <a:rPr lang="en-US" dirty="0" smtClean="0"/>
              <a:t>2010 APTA Transit</a:t>
            </a:r>
            <a:r>
              <a:rPr lang="en-US" baseline="0" dirty="0" smtClean="0"/>
              <a:t> Fleet Database (capital costs)</a:t>
            </a:r>
          </a:p>
          <a:p>
            <a:r>
              <a:rPr lang="en-US" baseline="0" dirty="0" smtClean="0"/>
              <a:t>	</a:t>
            </a:r>
            <a:r>
              <a:rPr lang="en-US" sz="1200" baseline="0" dirty="0" smtClean="0">
                <a:latin typeface="Times New Roman"/>
              </a:rPr>
              <a:t>Analysis of Electric Drive Technologies for Transit Applications: Battery-Electric, Hybrid-Electric, and Fuel Cells, Federal Transit Administration, FTA-MA-26-7100-05-1, August 2005 (infrastructure costs)</a:t>
            </a:r>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075003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CNG vehicles can use domestically produced, reliably available, clean, and low-cost natural gas.  These vehicles will require additional capital investment for CNG capability. CNG fueling capabilities will also need to be available to accommodate a CNG fleet. CNG is perceived to be a more stably priced fuel not subject to the fluctuations associated with international incidents.</a:t>
            </a:r>
            <a:r>
              <a:rPr lang="en-US" baseline="0" dirty="0" smtClean="0"/>
              <a:t>  </a:t>
            </a:r>
            <a:endParaRPr lang="en-US" dirty="0" smtClean="0"/>
          </a:p>
          <a:p>
            <a:r>
              <a:rPr lang="en-US" dirty="0" smtClean="0"/>
              <a:t/>
            </a:r>
            <a:br>
              <a:rPr lang="en-US" dirty="0" smtClean="0"/>
            </a:br>
            <a:r>
              <a:rPr lang="en-US" dirty="0" smtClean="0"/>
              <a:t>Photo from:</a:t>
            </a:r>
            <a:r>
              <a:rPr lang="en-US" baseline="0" dirty="0" smtClean="0"/>
              <a:t> http://www.greentechnolog.com/2009/01/washington_dc_bus_fleet_running_on_compressed_natu.html</a:t>
            </a:r>
          </a:p>
          <a:p>
            <a:endParaRPr lang="en-US" baseline="0" dirty="0" smtClean="0"/>
          </a:p>
          <a:p>
            <a:r>
              <a:rPr lang="en-US" b="1" dirty="0" smtClean="0"/>
              <a:t>Sources:	</a:t>
            </a:r>
            <a:r>
              <a:rPr lang="en-US" b="0" dirty="0" smtClean="0"/>
              <a:t>Analysis of Fuel and Propulsion System Options for BRT Vehicles.</a:t>
            </a:r>
            <a:r>
              <a:rPr lang="en-US" b="0" baseline="0" dirty="0" smtClean="0"/>
              <a:t> Federal Transit Administration, FTA-CA-26-7044-2033, 2004 (price of CNG vs. Diesel)</a:t>
            </a:r>
          </a:p>
          <a:p>
            <a:r>
              <a:rPr lang="en-US" b="0" baseline="0" dirty="0" smtClean="0"/>
              <a:t>	Electric Drive Strategic Plan. Federal Transit Administration. Draft Report: May 2011 (emissions) </a:t>
            </a:r>
          </a:p>
          <a:p>
            <a:r>
              <a:rPr lang="en-US" b="0" baseline="0" dirty="0" smtClean="0"/>
              <a:t>	Use of Alternative Fuels in Transit Buses. General Accounting Office, Resources, Community, and Economic Development Division, December 1999 (infrastructure requirement)</a:t>
            </a:r>
          </a:p>
          <a:p>
            <a:r>
              <a:rPr lang="en-US" b="0" baseline="0" dirty="0" smtClean="0"/>
              <a:t>	2010 APTA Transit Fleet Database (capital costs)</a:t>
            </a:r>
          </a:p>
          <a:p>
            <a:r>
              <a:rPr lang="en-US" b="0" baseline="0" dirty="0" smtClean="0"/>
              <a:t>	</a:t>
            </a:r>
            <a:r>
              <a:rPr lang="en-US" b="1" dirty="0" smtClean="0"/>
              <a:t>	</a:t>
            </a:r>
            <a:r>
              <a:rPr lang="en-US" dirty="0" smtClean="0"/>
              <a:t>	</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135722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Electric vehicles eliminate any tailpipe emissions and they are dependent upon local communities electrical power sourcing.  Thus they benefit from movement to cleaner or renewable fuels for electrical generation. Electrical vehicles have lower maintenance costs but typically higher capital costs. Improved battery technologies will make battery powered transit vehicles more practical.</a:t>
            </a:r>
          </a:p>
          <a:p>
            <a:endParaRPr lang="en-US" dirty="0" smtClean="0"/>
          </a:p>
          <a:p>
            <a:r>
              <a:rPr lang="en-US" dirty="0" smtClean="0"/>
              <a:t>Photos  from:</a:t>
            </a:r>
            <a:r>
              <a:rPr lang="en-US" baseline="0" dirty="0" smtClean="0"/>
              <a:t>  http://green.autoblog.com/2010/09/11/proterra-sells-electric-buses-fast-chargers-to-foothill-transit/ http://www.mygreenlake.com/2010/03/electric-buses/</a:t>
            </a:r>
          </a:p>
          <a:p>
            <a:endParaRPr lang="en-US" baseline="0" dirty="0" smtClean="0"/>
          </a:p>
          <a:p>
            <a:r>
              <a:rPr lang="en-US" b="1" dirty="0" smtClean="0"/>
              <a:t>Sources:	</a:t>
            </a:r>
            <a:r>
              <a:rPr lang="en-US" b="0" dirty="0" smtClean="0"/>
              <a:t>2010 APTA Transit Fleet</a:t>
            </a:r>
            <a:r>
              <a:rPr lang="en-US" b="0" baseline="0" dirty="0" smtClean="0"/>
              <a:t> Database (capital cost)</a:t>
            </a:r>
          </a:p>
          <a:p>
            <a:r>
              <a:rPr lang="en-US" b="0" baseline="0" dirty="0" smtClean="0"/>
              <a:t>	Electric Drive Strategic Plan. Federal Transit Administration. Draft Report: May 2011 (operating costs) </a:t>
            </a:r>
            <a:r>
              <a:rPr lang="en-US" b="0" dirty="0" smtClean="0"/>
              <a:t>	</a:t>
            </a:r>
            <a:endParaRPr lang="en-US" b="0" dirty="0"/>
          </a:p>
        </p:txBody>
      </p:sp>
      <p:sp>
        <p:nvSpPr>
          <p:cNvPr id="4" name="Slide Number Placeholder 3"/>
          <p:cNvSpPr>
            <a:spLocks noGrp="1"/>
          </p:cNvSpPr>
          <p:nvPr>
            <p:ph type="sldNum" sz="quarter" idx="10"/>
          </p:nvPr>
        </p:nvSpPr>
        <p:spPr/>
        <p:txBody>
          <a:bodyPr/>
          <a:lstStyle/>
          <a:p>
            <a:fld id="{E9900846-02D5-4754-B0F5-5504158E8466}"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459919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Still in the experimental development phases, hydrogen buses may offer a clean flexibly fuel alternative source for bus propulsion.  You will production and distribution infrastructure is not currently broadly available in capital costs for such technologies remain well outside the range where deployment is practical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Photo from: http://auto.howstuffworks.com/fuel-efficiency/hybrid-technology/hydrogen-cars1.htm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b="1" dirty="0" smtClean="0"/>
              <a:t>Source:</a:t>
            </a:r>
            <a:r>
              <a:rPr lang="en-US" dirty="0" smtClean="0"/>
              <a:t>	</a:t>
            </a:r>
            <a:r>
              <a:rPr lang="en-US" sz="1200" baseline="0" dirty="0" smtClean="0">
                <a:latin typeface="Times New Roman"/>
              </a:rPr>
              <a:t>Analysis of Electric Drive Technologies for Transit Applications: Battery-Electric, Hybrid-Electric, and Fuel Cells, Federal Transit Administration, U.S. DOT, FTA-MA-26-7100-05-1, August 2005</a:t>
            </a:r>
          </a:p>
          <a:p>
            <a:r>
              <a:rPr lang="en-US" sz="1200" baseline="0" dirty="0" smtClean="0">
                <a:latin typeface="Times New Roman"/>
              </a:rPr>
              <a:t>	National Renewable Energy Laboratory (NREL) Demonstration Projects</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551832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addition to drivetrain improvements, lightweight composite materials are used to reduce vehicle weight and improve energy efficiency.  The search for energy efficiency also includes auxiliary systems of heating lighting and air conditioning – all of which are attempting to take advantage of new technologies to reduce environmental impacts and improve overall performance.</a:t>
            </a:r>
          </a:p>
          <a:p>
            <a:endParaRPr lang="en-US" dirty="0" smtClean="0"/>
          </a:p>
          <a:p>
            <a:endParaRPr lang="en-US" dirty="0" smtClean="0"/>
          </a:p>
          <a:p>
            <a:r>
              <a:rPr lang="en-US" dirty="0" smtClean="0"/>
              <a:t>Photos: http://upload.wikimedia.org/wikipedia/en/5/5c/LACMTA_7992.jpg, http://www.e-traction.eu/projects/lightweight-test-bus</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19</a:t>
            </a:fld>
            <a:endParaRPr lang="en-US"/>
          </a:p>
        </p:txBody>
      </p:sp>
    </p:spTree>
    <p:extLst>
      <p:ext uri="{BB962C8B-B14F-4D97-AF65-F5344CB8AC3E}">
        <p14:creationId xmlns:p14="http://schemas.microsoft.com/office/powerpoint/2010/main" val="3210205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Table from:</a:t>
            </a:r>
            <a:r>
              <a:rPr lang="en-US" baseline="0" dirty="0" smtClean="0"/>
              <a:t> Steve Reich, Center for Urban Transportation Research, University of South Florida</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20</a:t>
            </a:fld>
            <a:endParaRPr lang="en-US" dirty="0"/>
          </a:p>
        </p:txBody>
      </p:sp>
    </p:spTree>
    <p:extLst>
      <p:ext uri="{BB962C8B-B14F-4D97-AF65-F5344CB8AC3E}">
        <p14:creationId xmlns:p14="http://schemas.microsoft.com/office/powerpoint/2010/main" val="2291803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slides focus on customer convenience and service quality benefits of technology deployment.</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21</a:t>
            </a:fld>
            <a:endParaRPr lang="en-US" dirty="0"/>
          </a:p>
        </p:txBody>
      </p:sp>
    </p:spTree>
    <p:extLst>
      <p:ext uri="{BB962C8B-B14F-4D97-AF65-F5344CB8AC3E}">
        <p14:creationId xmlns:p14="http://schemas.microsoft.com/office/powerpoint/2010/main" val="1264594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Benefits: Reduces dwell time, enhances customer convenience,</a:t>
            </a:r>
            <a:r>
              <a:rPr lang="en-US" baseline="0" dirty="0" smtClean="0"/>
              <a:t> reduced money collection/handling costs, abuse resistant (harder to counterfeit), provides data for service planning/marketing</a:t>
            </a:r>
            <a:endParaRPr lang="en-US" dirty="0" smtClean="0"/>
          </a:p>
          <a:p>
            <a:endParaRPr lang="en-US" dirty="0" smtClean="0"/>
          </a:p>
          <a:p>
            <a:r>
              <a:rPr lang="en-US" dirty="0" smtClean="0"/>
              <a:t>Many systems, such</a:t>
            </a:r>
            <a:r>
              <a:rPr lang="en-US" baseline="0" dirty="0" smtClean="0"/>
              <a:t> as CTA and WMATA, are now moving to open payment systems (pay with credit/debit card).  Open payment reduces the expense of collecting fares.  </a:t>
            </a:r>
            <a:endParaRPr lang="en-US" dirty="0" smtClean="0"/>
          </a:p>
          <a:p>
            <a:endParaRPr lang="en-US" dirty="0" smtClean="0"/>
          </a:p>
          <a:p>
            <a:r>
              <a:rPr lang="en-US" dirty="0" smtClean="0"/>
              <a:t>Left: Seattle ORCA</a:t>
            </a:r>
            <a:r>
              <a:rPr lang="en-US" baseline="0" dirty="0" smtClean="0"/>
              <a:t> card (http://www.orcacard.com/ERG-Seattle/usingORCA.do;jsessionid=332DF073B1EFE3D005662FE240D07E72?m=38)</a:t>
            </a:r>
          </a:p>
          <a:p>
            <a:r>
              <a:rPr lang="en-US" baseline="0" dirty="0" smtClean="0"/>
              <a:t>Right: Utah Transit Authority’s open payment system (http://img.ibtimes.com/www/data/images/full/2010/12/03/54905-uta-payment.jpg)</a:t>
            </a:r>
          </a:p>
          <a:p>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22</a:t>
            </a:fld>
            <a:endParaRPr lang="en-US" dirty="0"/>
          </a:p>
        </p:txBody>
      </p:sp>
    </p:spTree>
    <p:extLst>
      <p:ext uri="{BB962C8B-B14F-4D97-AF65-F5344CB8AC3E}">
        <p14:creationId xmlns:p14="http://schemas.microsoft.com/office/powerpoint/2010/main" val="1185133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Real time publishing of transit</a:t>
            </a:r>
            <a:r>
              <a:rPr lang="en-US" baseline="0" dirty="0" smtClean="0"/>
              <a:t> schedules makes it easy for someone to plan a trip on transit.  Several agencies also have their own trip planning tool that calculates fares and gives directions.  </a:t>
            </a:r>
            <a:endParaRPr lang="en-US" dirty="0" smtClean="0"/>
          </a:p>
          <a:p>
            <a:endParaRPr lang="en-US" dirty="0" smtClean="0"/>
          </a:p>
          <a:p>
            <a:r>
              <a:rPr lang="en-US" dirty="0" smtClean="0"/>
              <a:t>Right</a:t>
            </a:r>
            <a:r>
              <a:rPr lang="en-US" baseline="0" dirty="0" smtClean="0"/>
              <a:t> </a:t>
            </a:r>
            <a:r>
              <a:rPr lang="en-US" dirty="0" smtClean="0"/>
              <a:t>Photo:</a:t>
            </a:r>
            <a:r>
              <a:rPr lang="en-US" baseline="0" dirty="0" smtClean="0"/>
              <a:t> Portland MAX arrival times via Google Transit</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23</a:t>
            </a:fld>
            <a:endParaRPr lang="en-US" dirty="0"/>
          </a:p>
        </p:txBody>
      </p:sp>
    </p:spTree>
    <p:extLst>
      <p:ext uri="{BB962C8B-B14F-4D97-AF65-F5344CB8AC3E}">
        <p14:creationId xmlns:p14="http://schemas.microsoft.com/office/powerpoint/2010/main" val="2580841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graphic represents how various impact areas are influenced by technology trends and offers examples of some of the specific applications within the transit industry. The left-hand column labeled principal impact area, identifies some of the benefits associated with technology deployment. The right-hand column references some of the overall technology trends that are being integrated into systems, facilities and transit vehicles. The center column exemplifies some of the specific applications.</a:t>
            </a:r>
          </a:p>
          <a:p>
            <a:r>
              <a:rPr lang="en-US" dirty="0" smtClean="0"/>
              <a:t>Subsequent slides exemplify several applications of technology across the transit industry.</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6</a:t>
            </a:fld>
            <a:endParaRPr lang="en-US" dirty="0"/>
          </a:p>
        </p:txBody>
      </p:sp>
    </p:spTree>
    <p:extLst>
      <p:ext uri="{BB962C8B-B14F-4D97-AF65-F5344CB8AC3E}">
        <p14:creationId xmlns:p14="http://schemas.microsoft.com/office/powerpoint/2010/main" val="19099607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Real-time</a:t>
            </a:r>
            <a:r>
              <a:rPr lang="en-US" baseline="0" dirty="0" smtClean="0"/>
              <a:t> arrival information allows travelers to better utilize their time.  They can grab a cup of coffee, wait indoors until the bus is nearby, or choose a different route.  </a:t>
            </a:r>
            <a:endParaRPr lang="en-US" dirty="0" smtClean="0"/>
          </a:p>
          <a:p>
            <a:endParaRPr lang="en-US" dirty="0" smtClean="0"/>
          </a:p>
          <a:p>
            <a:r>
              <a:rPr lang="en-US" dirty="0" smtClean="0"/>
              <a:t>Left Photo:</a:t>
            </a:r>
            <a:r>
              <a:rPr lang="en-US" baseline="0" dirty="0" smtClean="0"/>
              <a:t> University of South Florida’s real-time bus tracker system (screenshot from site: www.usfbullrunner.com/map)</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Right Photo:</a:t>
            </a:r>
            <a:r>
              <a:rPr lang="en-US" baseline="0" dirty="0" smtClean="0"/>
              <a:t> http://1.bp.blogspot.com/_GEvI0BkV9mw/SUSa5MqGJHI/AAAAAAAAAUQ/BjO00owbnzI/s1600/bart.jpg</a:t>
            </a:r>
            <a:endParaRPr lang="en-US" dirty="0" smtClean="0"/>
          </a:p>
          <a:p>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24</a:t>
            </a:fld>
            <a:endParaRPr lang="en-US" dirty="0"/>
          </a:p>
        </p:txBody>
      </p:sp>
    </p:spTree>
    <p:extLst>
      <p:ext uri="{BB962C8B-B14F-4D97-AF65-F5344CB8AC3E}">
        <p14:creationId xmlns:p14="http://schemas.microsoft.com/office/powerpoint/2010/main" val="2953839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Various mobile applications provide opportunities for trip planning and real-time schedule information for various transit services.</a:t>
            </a:r>
          </a:p>
          <a:p>
            <a:endParaRPr lang="en-US" dirty="0" smtClean="0"/>
          </a:p>
          <a:p>
            <a:r>
              <a:rPr lang="en-US" dirty="0" smtClean="0"/>
              <a:t>Left</a:t>
            </a:r>
            <a:r>
              <a:rPr lang="en-US" baseline="0" dirty="0" smtClean="0"/>
              <a:t> Photo: Screenshots of iTrans DC Metro iPhone App</a:t>
            </a:r>
          </a:p>
          <a:p>
            <a:r>
              <a:rPr lang="en-US" baseline="0" dirty="0" smtClean="0"/>
              <a:t>Right Photo: Photo from Next Bus site (http://news.nextbus.com/find-your-nextbus/telephone-access/)</a:t>
            </a:r>
            <a:endParaRPr lang="en-US" dirty="0" smtClean="0"/>
          </a:p>
        </p:txBody>
      </p:sp>
      <p:sp>
        <p:nvSpPr>
          <p:cNvPr id="4" name="Slide Number Placeholder 3"/>
          <p:cNvSpPr>
            <a:spLocks noGrp="1"/>
          </p:cNvSpPr>
          <p:nvPr>
            <p:ph type="sldNum" sz="quarter" idx="10"/>
          </p:nvPr>
        </p:nvSpPr>
        <p:spPr/>
        <p:txBody>
          <a:bodyPr/>
          <a:lstStyle/>
          <a:p>
            <a:fld id="{E9900846-02D5-4754-B0F5-5504158E8466}" type="slidenum">
              <a:rPr lang="en-US" smtClean="0"/>
              <a:pPr/>
              <a:t>25</a:t>
            </a:fld>
            <a:endParaRPr lang="en-US" dirty="0"/>
          </a:p>
        </p:txBody>
      </p:sp>
    </p:spTree>
    <p:extLst>
      <p:ext uri="{BB962C8B-B14F-4D97-AF65-F5344CB8AC3E}">
        <p14:creationId xmlns:p14="http://schemas.microsoft.com/office/powerpoint/2010/main" val="10979245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Smart devices with augmented reality applications enhance convenience for passengers.</a:t>
            </a:r>
          </a:p>
          <a:p>
            <a:endParaRPr lang="en-US" dirty="0" smtClean="0"/>
          </a:p>
          <a:p>
            <a:r>
              <a:rPr lang="en-US" dirty="0" smtClean="0"/>
              <a:t>Screenshots of New York’s Nearest</a:t>
            </a:r>
            <a:r>
              <a:rPr lang="en-US" baseline="0" dirty="0" smtClean="0"/>
              <a:t> Subway App </a:t>
            </a:r>
            <a:r>
              <a:rPr lang="en-US" dirty="0" smtClean="0"/>
              <a:t>from</a:t>
            </a:r>
            <a:r>
              <a:rPr lang="en-US" baseline="0" dirty="0" smtClean="0"/>
              <a:t> a YouTube video posted at: http://www.acrossair.com/apps_newyorknearestsubway.htm</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26</a:t>
            </a:fld>
            <a:endParaRPr lang="en-US" dirty="0"/>
          </a:p>
        </p:txBody>
      </p:sp>
    </p:spTree>
    <p:extLst>
      <p:ext uri="{BB962C8B-B14F-4D97-AF65-F5344CB8AC3E}">
        <p14:creationId xmlns:p14="http://schemas.microsoft.com/office/powerpoint/2010/main" val="753736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Photo:</a:t>
            </a:r>
            <a:r>
              <a:rPr lang="en-US" baseline="0" dirty="0" smtClean="0"/>
              <a:t> http://www.metroalerts.info/logon.aspx</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27</a:t>
            </a:fld>
            <a:endParaRPr lang="en-US" dirty="0"/>
          </a:p>
        </p:txBody>
      </p:sp>
    </p:spTree>
    <p:extLst>
      <p:ext uri="{BB962C8B-B14F-4D97-AF65-F5344CB8AC3E}">
        <p14:creationId xmlns:p14="http://schemas.microsoft.com/office/powerpoint/2010/main" val="4084096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next stop announcements are designed to ease the anxiety of those riding on a new </a:t>
            </a:r>
          </a:p>
          <a:p>
            <a:endParaRPr lang="en-US" baseline="0" dirty="0" smtClean="0"/>
          </a:p>
          <a:p>
            <a:r>
              <a:rPr lang="en-US" baseline="0" dirty="0" smtClean="0"/>
              <a:t>Bus announcement photo: (http://metro.kingcounty.gov/travel-options/bus/rapidride/buses-stations.html) </a:t>
            </a:r>
          </a:p>
          <a:p>
            <a:r>
              <a:rPr lang="en-US" baseline="0" dirty="0" smtClean="0"/>
              <a:t>Subway photo: http://publictransport.about.com/od/Pictures_Of_Transit/ig/Transit-Pictures-From-New-York/Subway-Next-Stop-Announcement.htm</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28</a:t>
            </a:fld>
            <a:endParaRPr lang="en-US" dirty="0"/>
          </a:p>
        </p:txBody>
      </p:sp>
    </p:spTree>
    <p:extLst>
      <p:ext uri="{BB962C8B-B14F-4D97-AF65-F5344CB8AC3E}">
        <p14:creationId xmlns:p14="http://schemas.microsoft.com/office/powerpoint/2010/main" val="29749727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Social media is allowing</a:t>
            </a:r>
            <a:r>
              <a:rPr lang="en-US" baseline="0" dirty="0" smtClean="0"/>
              <a:t> agencies to reach their customers in ways previously not possible.  Some systems use twitter to allow riders to report service issues (like escalator outages) to administrative officials.  </a:t>
            </a:r>
            <a:endParaRPr lang="en-US" dirty="0" smtClean="0"/>
          </a:p>
          <a:p>
            <a:endParaRPr lang="en-US" dirty="0" smtClean="0"/>
          </a:p>
          <a:p>
            <a:r>
              <a:rPr lang="en-US" dirty="0" smtClean="0"/>
              <a:t>Photos from:</a:t>
            </a:r>
            <a:r>
              <a:rPr lang="en-US" baseline="0" dirty="0" smtClean="0"/>
              <a:t> </a:t>
            </a:r>
            <a:r>
              <a:rPr lang="en-US" dirty="0" smtClean="0"/>
              <a:t>http://twitter.com/#!/gohart, https://foursquare.com/gohart, https://www.facebook.com/HillsboroughTransit</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29</a:t>
            </a:fld>
            <a:endParaRPr lang="en-US"/>
          </a:p>
        </p:txBody>
      </p:sp>
    </p:spTree>
    <p:extLst>
      <p:ext uri="{BB962C8B-B14F-4D97-AF65-F5344CB8AC3E}">
        <p14:creationId xmlns:p14="http://schemas.microsoft.com/office/powerpoint/2010/main" val="1634792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Smart parking information can increase convenience to customers making multimodal trips more attractive and efficient.</a:t>
            </a:r>
          </a:p>
          <a:p>
            <a:endParaRPr lang="en-US" dirty="0" smtClean="0"/>
          </a:p>
          <a:p>
            <a:endParaRPr lang="en-US" dirty="0" smtClean="0"/>
          </a:p>
          <a:p>
            <a:r>
              <a:rPr lang="en-US" dirty="0" smtClean="0"/>
              <a:t>Left photo:</a:t>
            </a:r>
            <a:r>
              <a:rPr lang="en-US" baseline="0" dirty="0" smtClean="0"/>
              <a:t> </a:t>
            </a:r>
            <a:r>
              <a:rPr lang="en-US" dirty="0" smtClean="0"/>
              <a:t>http://spectrum.ieee.org/image/35029</a:t>
            </a:r>
          </a:p>
          <a:p>
            <a:endParaRPr lang="en-US" dirty="0" smtClean="0"/>
          </a:p>
          <a:p>
            <a:r>
              <a:rPr lang="en-US" dirty="0" smtClean="0"/>
              <a:t>Right photo: </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Automated Parking Information System Operational Test Evaluation, </a:t>
            </a:r>
            <a:r>
              <a:rPr lang="en-US" sz="1200" b="1" i="1" u="none" strike="noStrike" kern="1200" baseline="0" dirty="0" smtClean="0">
                <a:solidFill>
                  <a:schemeClr val="tx1"/>
                </a:solidFill>
                <a:latin typeface="+mn-lt"/>
                <a:ea typeface="+mn-ea"/>
                <a:cs typeface="+mn-cs"/>
              </a:rPr>
              <a:t>WMATA Glenmont Parking Facility , </a:t>
            </a:r>
            <a:r>
              <a:rPr lang="en-US" sz="1200" b="1" i="0" u="none" strike="noStrike" kern="1200" baseline="0" dirty="0" smtClean="0">
                <a:solidFill>
                  <a:schemeClr val="tx1"/>
                </a:solidFill>
                <a:latin typeface="+mn-lt"/>
                <a:ea typeface="+mn-ea"/>
                <a:cs typeface="+mn-cs"/>
              </a:rPr>
              <a:t>December 15, 2010, http://www.fta.dot.gov/research, </a:t>
            </a:r>
            <a:r>
              <a:rPr lang="en-US" sz="1200" b="0" i="0" u="none" strike="noStrike" kern="1200" baseline="0" dirty="0" smtClean="0">
                <a:solidFill>
                  <a:schemeClr val="tx1"/>
                </a:solidFill>
                <a:latin typeface="+mn-lt"/>
                <a:ea typeface="+mn-ea"/>
                <a:cs typeface="+mn-cs"/>
              </a:rPr>
              <a:t>Report FTA-MD-26-7021.2010.01 </a:t>
            </a:r>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E9900846-02D5-4754-B0F5-5504158E8466}" type="slidenum">
              <a:rPr lang="en-US" smtClean="0"/>
              <a:pPr/>
              <a:t>30</a:t>
            </a:fld>
            <a:endParaRPr lang="en-US" dirty="0"/>
          </a:p>
        </p:txBody>
      </p:sp>
    </p:spTree>
    <p:extLst>
      <p:ext uri="{BB962C8B-B14F-4D97-AF65-F5344CB8AC3E}">
        <p14:creationId xmlns:p14="http://schemas.microsoft.com/office/powerpoint/2010/main" val="1489576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slides focus on some ways the technology deployment can improve the effectiveness and efficiency of transit services.</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31</a:t>
            </a:fld>
            <a:endParaRPr lang="en-US" dirty="0"/>
          </a:p>
        </p:txBody>
      </p:sp>
    </p:spTree>
    <p:extLst>
      <p:ext uri="{BB962C8B-B14F-4D97-AF65-F5344CB8AC3E}">
        <p14:creationId xmlns:p14="http://schemas.microsoft.com/office/powerpoint/2010/main" val="35735122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APC units</a:t>
            </a:r>
            <a:r>
              <a:rPr lang="en-US" baseline="0" dirty="0" smtClean="0"/>
              <a:t> count the number of passengers boarding and alighting a transit vehicle by using beams of infrared light.  The sensor is able to know when someone is boarding or alighting  based upon how they cross the light.  </a:t>
            </a:r>
          </a:p>
          <a:p>
            <a:endParaRPr lang="en-US" baseline="0" dirty="0" smtClean="0"/>
          </a:p>
          <a:p>
            <a:r>
              <a:rPr lang="en-US" baseline="0" dirty="0" smtClean="0"/>
              <a:t>This data is useful for determining passenger load information along a route (identify capacity constraints) and also for future route planning (perhaps splitting a route into two).  </a:t>
            </a:r>
            <a:endParaRPr lang="en-US" dirty="0" smtClean="0"/>
          </a:p>
          <a:p>
            <a:endParaRPr lang="en-US" dirty="0" smtClean="0"/>
          </a:p>
          <a:p>
            <a:r>
              <a:rPr lang="en-US" dirty="0" smtClean="0"/>
              <a:t>Left Photo: Simulation</a:t>
            </a:r>
            <a:r>
              <a:rPr lang="en-US" baseline="0" dirty="0" smtClean="0"/>
              <a:t> of working APC unit (http://www.universalcomlink.com/pass_count_pro.html)</a:t>
            </a:r>
            <a:endParaRPr lang="en-US" dirty="0" smtClean="0"/>
          </a:p>
          <a:p>
            <a:r>
              <a:rPr lang="en-US" dirty="0" smtClean="0"/>
              <a:t>Right Photo: APC unit</a:t>
            </a:r>
            <a:r>
              <a:rPr lang="en-US" baseline="0" dirty="0" smtClean="0"/>
              <a:t> (http://www.parvus.com/product/overview.aspx?prod=RiderNetAPC)</a:t>
            </a:r>
          </a:p>
          <a:p>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32</a:t>
            </a:fld>
            <a:endParaRPr lang="en-US" dirty="0"/>
          </a:p>
        </p:txBody>
      </p:sp>
    </p:spTree>
    <p:extLst>
      <p:ext uri="{BB962C8B-B14F-4D97-AF65-F5344CB8AC3E}">
        <p14:creationId xmlns:p14="http://schemas.microsoft.com/office/powerpoint/2010/main" val="28182272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Train signal technologies benefit from wireless communications and computing power advances. These technologies enable safer, more productive and more customer friendly operation of transportation systems.</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33</a:t>
            </a:fld>
            <a:endParaRPr lang="en-US" dirty="0"/>
          </a:p>
        </p:txBody>
      </p:sp>
    </p:spTree>
    <p:extLst>
      <p:ext uri="{BB962C8B-B14F-4D97-AF65-F5344CB8AC3E}">
        <p14:creationId xmlns:p14="http://schemas.microsoft.com/office/powerpoint/2010/main" val="4094619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slides focus on some safety benefits associated with technology deployment.</a:t>
            </a:r>
          </a:p>
          <a:p>
            <a:endParaRPr lang="en-US" dirty="0" smtClean="0"/>
          </a:p>
        </p:txBody>
      </p:sp>
      <p:sp>
        <p:nvSpPr>
          <p:cNvPr id="4" name="Slide Number Placeholder 3"/>
          <p:cNvSpPr>
            <a:spLocks noGrp="1"/>
          </p:cNvSpPr>
          <p:nvPr>
            <p:ph type="sldNum" sz="quarter" idx="10"/>
          </p:nvPr>
        </p:nvSpPr>
        <p:spPr/>
        <p:txBody>
          <a:bodyPr/>
          <a:lstStyle/>
          <a:p>
            <a:fld id="{E9900846-02D5-4754-B0F5-5504158E8466}" type="slidenum">
              <a:rPr lang="en-US" smtClean="0"/>
              <a:pPr/>
              <a:t>7</a:t>
            </a:fld>
            <a:endParaRPr lang="en-US" dirty="0"/>
          </a:p>
        </p:txBody>
      </p:sp>
    </p:spTree>
    <p:extLst>
      <p:ext uri="{BB962C8B-B14F-4D97-AF65-F5344CB8AC3E}">
        <p14:creationId xmlns:p14="http://schemas.microsoft.com/office/powerpoint/2010/main" val="4082534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important</a:t>
            </a:r>
            <a:r>
              <a:rPr lang="en-US" baseline="0" dirty="0" smtClean="0"/>
              <a:t> to note that this is different from pre-emption which immediately changes a red signal to green.  This is typically used only by emergency vehicles.  </a:t>
            </a:r>
            <a:endParaRPr lang="en-US" dirty="0" smtClean="0"/>
          </a:p>
          <a:p>
            <a:endParaRPr lang="en-US" dirty="0" smtClean="0"/>
          </a:p>
          <a:p>
            <a:r>
              <a:rPr lang="en-US" dirty="0" smtClean="0"/>
              <a:t>Photos:</a:t>
            </a:r>
            <a:r>
              <a:rPr lang="en-US" baseline="0" dirty="0" smtClean="0"/>
              <a:t> http://www.signalsystems.org.vt.edu/documents/SignalControlWorkshop2002/TRB_Transit_Signal_Priority_Workshop_Summary.htm</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34</a:t>
            </a:fld>
            <a:endParaRPr lang="en-US"/>
          </a:p>
        </p:txBody>
      </p:sp>
    </p:spTree>
    <p:extLst>
      <p:ext uri="{BB962C8B-B14F-4D97-AF65-F5344CB8AC3E}">
        <p14:creationId xmlns:p14="http://schemas.microsoft.com/office/powerpoint/2010/main" val="3530384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Photos: (left) http://photos.lasvegassun.com/media/img/photos/2008/04/21/transport5_maxbus_t653.jpg?214bc4f9d9bd7c08c7d0f6599bb3328710e01e7b,</a:t>
            </a:r>
          </a:p>
          <a:p>
            <a:r>
              <a:rPr lang="en-US" dirty="0" smtClean="0"/>
              <a:t>(right)</a:t>
            </a:r>
            <a:r>
              <a:rPr lang="en-US" baseline="0" dirty="0" smtClean="0"/>
              <a:t> http://www.path.berkeley.edu/path/Publications/Media/FactSheet/MGuidance.pdf</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35</a:t>
            </a:fld>
            <a:endParaRPr lang="en-US"/>
          </a:p>
        </p:txBody>
      </p:sp>
    </p:spTree>
    <p:extLst>
      <p:ext uri="{BB962C8B-B14F-4D97-AF65-F5344CB8AC3E}">
        <p14:creationId xmlns:p14="http://schemas.microsoft.com/office/powerpoint/2010/main" val="319284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info on SEPTA project:</a:t>
            </a:r>
            <a:r>
              <a:rPr lang="en-US" baseline="0" dirty="0" smtClean="0"/>
              <a:t> http://www.septa.org/sustain/blog/2011/07-15.html </a:t>
            </a:r>
            <a:endParaRPr lang="en-US" dirty="0" smtClean="0"/>
          </a:p>
          <a:p>
            <a:endParaRPr lang="en-US" dirty="0" smtClean="0"/>
          </a:p>
          <a:p>
            <a:endParaRPr lang="en-US" dirty="0" smtClean="0"/>
          </a:p>
          <a:p>
            <a:r>
              <a:rPr lang="en-US" dirty="0" smtClean="0"/>
              <a:t>SEPTA logo</a:t>
            </a:r>
            <a:r>
              <a:rPr lang="en-US" baseline="0" dirty="0" smtClean="0"/>
              <a:t> from septa.org</a:t>
            </a:r>
            <a:endParaRPr lang="en-US" dirty="0" smtClean="0"/>
          </a:p>
          <a:p>
            <a:r>
              <a:rPr lang="en-US" dirty="0" smtClean="0"/>
              <a:t>Photo from: http://www.septa.org/sustain/blog/2011/07-15.html</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36</a:t>
            </a:fld>
            <a:endParaRPr lang="en-US" dirty="0"/>
          </a:p>
        </p:txBody>
      </p:sp>
    </p:spTree>
    <p:extLst>
      <p:ext uri="{BB962C8B-B14F-4D97-AF65-F5344CB8AC3E}">
        <p14:creationId xmlns:p14="http://schemas.microsoft.com/office/powerpoint/2010/main" val="7116415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Various power storage technologies are being explored to enable full or supplemental electrification when vehicles do not have centenary or third rail power supply.  Technology advances will enable improved aesthetics, improved energy efficiency, and additional design flexibility for electrically powered rail systems.</a:t>
            </a:r>
          </a:p>
          <a:p>
            <a:endParaRPr lang="en-US" dirty="0" smtClean="0"/>
          </a:p>
          <a:p>
            <a:r>
              <a:rPr lang="en-US" dirty="0" smtClean="0"/>
              <a:t>Photo from:  </a:t>
            </a:r>
            <a:r>
              <a:rPr lang="en-US" i="1" dirty="0" smtClean="0">
                <a:effectLst/>
              </a:rPr>
              <a:t>www.mobility.siemens.com/.../</a:t>
            </a:r>
            <a:r>
              <a:rPr lang="en-US" b="1" i="1" dirty="0" smtClean="0">
                <a:effectLst/>
              </a:rPr>
              <a:t>rail</a:t>
            </a:r>
            <a:r>
              <a:rPr lang="en-US" i="1" dirty="0" smtClean="0">
                <a:effectLst/>
              </a:rPr>
              <a:t>.../</a:t>
            </a:r>
            <a:r>
              <a:rPr lang="en-US" b="1" i="1" dirty="0" smtClean="0">
                <a:effectLst/>
              </a:rPr>
              <a:t>rail</a:t>
            </a:r>
            <a:r>
              <a:rPr lang="en-US" i="1" dirty="0" smtClean="0">
                <a:effectLst/>
              </a:rPr>
              <a:t>way...</a:t>
            </a:r>
            <a:r>
              <a:rPr lang="en-US" b="1" i="1" dirty="0" smtClean="0">
                <a:effectLst/>
              </a:rPr>
              <a:t>power</a:t>
            </a:r>
            <a:r>
              <a:rPr lang="en-US" i="1" dirty="0" smtClean="0">
                <a:effectLst/>
              </a:rPr>
              <a:t>.../</a:t>
            </a:r>
            <a:r>
              <a:rPr lang="en-US" i="1" dirty="0" err="1" smtClean="0">
                <a:effectLst/>
              </a:rPr>
              <a:t>sitras</a:t>
            </a:r>
            <a:r>
              <a:rPr lang="en-US" i="1" dirty="0" smtClean="0">
                <a:effectLst/>
              </a:rPr>
              <a:t>-</a:t>
            </a:r>
            <a:r>
              <a:rPr lang="en-US" i="1" dirty="0" err="1" smtClean="0">
                <a:effectLst/>
              </a:rPr>
              <a:t>mes</a:t>
            </a:r>
            <a:r>
              <a:rPr lang="en-US" i="1" dirty="0" smtClean="0">
                <a:effectLst/>
              </a:rPr>
              <a:t>-en....</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37</a:t>
            </a:fld>
            <a:endParaRPr lang="en-US" dirty="0"/>
          </a:p>
        </p:txBody>
      </p:sp>
    </p:spTree>
    <p:extLst>
      <p:ext uri="{BB962C8B-B14F-4D97-AF65-F5344CB8AC3E}">
        <p14:creationId xmlns:p14="http://schemas.microsoft.com/office/powerpoint/2010/main" val="3371093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Photo: http://blog.oregonlive.com/commuting/2011/12/trimet_bus_rider_hurt_by_bicyc.html</a:t>
            </a:r>
          </a:p>
          <a:p>
            <a:endParaRPr lang="en-US" dirty="0" smtClean="0"/>
          </a:p>
          <a:p>
            <a:r>
              <a:rPr lang="en-US" dirty="0" smtClean="0"/>
              <a:t>Security camera systems</a:t>
            </a:r>
            <a:r>
              <a:rPr lang="en-US" baseline="0" dirty="0" smtClean="0"/>
              <a:t> offer a host of benefits to the operating agency and occasionally the broader community. The documentation of incidents enables appropriate assessment of blame and provides opportunities for learning and improving training and procedures to minimize incidents. These systems deter on vehicle crime and have been used to help off vehicle criminal enforcement activities in situations where cameras have captured off vehicle incidents.</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8</a:t>
            </a:fld>
            <a:endParaRPr lang="en-US" dirty="0"/>
          </a:p>
        </p:txBody>
      </p:sp>
    </p:spTree>
    <p:extLst>
      <p:ext uri="{BB962C8B-B14F-4D97-AF65-F5344CB8AC3E}">
        <p14:creationId xmlns:p14="http://schemas.microsoft.com/office/powerpoint/2010/main" val="3542296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Photos courtesy</a:t>
            </a:r>
            <a:r>
              <a:rPr lang="en-US" baseline="0" dirty="0" smtClean="0"/>
              <a:t> of: Center for Urban Transportation Research, University of South Florida</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“Evaluation of Camera-Based Systems to Reduce Transit Bus Side Collisions,” Final Report</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BDK85 Two 977-08, for </a:t>
            </a:r>
            <a:endParaRPr lang="en-US" baseline="0" dirty="0" smtClean="0"/>
          </a:p>
          <a:p>
            <a:r>
              <a:rPr lang="en-US" sz="1200" b="0" i="0" u="none" strike="noStrike" kern="1200" baseline="0" dirty="0" smtClean="0">
                <a:solidFill>
                  <a:schemeClr val="tx1"/>
                </a:solidFill>
                <a:latin typeface="+mn-lt"/>
                <a:ea typeface="+mn-ea"/>
                <a:cs typeface="+mn-cs"/>
              </a:rPr>
              <a:t>Florida Department of Transportation, by National Center for Transit Research, Center for Urban Transportation Research (CUTR), March 2010. </a:t>
            </a:r>
            <a:r>
              <a:rPr lang="en-US" sz="1200" u="sng" kern="1200" dirty="0" smtClean="0">
                <a:solidFill>
                  <a:schemeClr val="tx1"/>
                </a:solidFill>
                <a:effectLst/>
                <a:latin typeface="+mn-lt"/>
                <a:ea typeface="+mn-ea"/>
                <a:cs typeface="+mn-cs"/>
                <a:hlinkClick r:id="rId3"/>
              </a:rPr>
              <a:t>http://www.nctr.usf.edu/pdf/77905.pdf</a:t>
            </a:r>
            <a:r>
              <a:rPr lang="en-US" sz="1200" kern="1200" dirty="0" smtClean="0">
                <a:solidFill>
                  <a:schemeClr val="tx1"/>
                </a:solidFill>
                <a:effectLst/>
                <a:latin typeface="+mn-lt"/>
                <a:ea typeface="+mn-ea"/>
                <a:cs typeface="+mn-cs"/>
              </a:rPr>
              <a:t> </a:t>
            </a:r>
            <a:endParaRPr lang="en-US" b="0" baseline="0" dirty="0" smtClean="0"/>
          </a:p>
          <a:p>
            <a:endParaRPr lang="en-US" baseline="0" dirty="0" smtClean="0"/>
          </a:p>
          <a:p>
            <a:r>
              <a:rPr lang="en-US" dirty="0" smtClean="0"/>
              <a:t>Side mounted cameras in lieu of mirrors</a:t>
            </a:r>
            <a:r>
              <a:rPr lang="en-US" baseline="0" dirty="0" smtClean="0"/>
              <a:t> offer better exterior visibility including minimization of blind spots.  This improved visibility helps minimize incidents with other vehicles and with passengers for pedestrians.</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9</a:t>
            </a:fld>
            <a:endParaRPr lang="en-US" dirty="0"/>
          </a:p>
        </p:txBody>
      </p:sp>
    </p:spTree>
    <p:extLst>
      <p:ext uri="{BB962C8B-B14F-4D97-AF65-F5344CB8AC3E}">
        <p14:creationId xmlns:p14="http://schemas.microsoft.com/office/powerpoint/2010/main" val="1108524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Photos courtesy</a:t>
            </a:r>
            <a:r>
              <a:rPr lang="en-US" baseline="0" dirty="0" smtClean="0"/>
              <a:t> of: Center for Urban Transportation Research, University of South Florida</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10</a:t>
            </a:fld>
            <a:endParaRPr lang="en-US" dirty="0"/>
          </a:p>
        </p:txBody>
      </p:sp>
    </p:spTree>
    <p:extLst>
      <p:ext uri="{BB962C8B-B14F-4D97-AF65-F5344CB8AC3E}">
        <p14:creationId xmlns:p14="http://schemas.microsoft.com/office/powerpoint/2010/main" val="3412658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Photos courtesy</a:t>
            </a:r>
            <a:r>
              <a:rPr lang="en-US" baseline="0" dirty="0" smtClean="0"/>
              <a:t> of: Center for Urban Transportation Research, University of South Florida</a:t>
            </a:r>
          </a:p>
          <a:p>
            <a:endParaRPr lang="en-US" baseline="0" dirty="0" smtClean="0"/>
          </a:p>
          <a:p>
            <a:r>
              <a:rPr lang="en-US" dirty="0" smtClean="0"/>
              <a:t>Camera technology can improve images and hazard detection during evening or after dark operation.</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11</a:t>
            </a:fld>
            <a:endParaRPr lang="en-US" dirty="0"/>
          </a:p>
        </p:txBody>
      </p:sp>
    </p:spTree>
    <p:extLst>
      <p:ext uri="{BB962C8B-B14F-4D97-AF65-F5344CB8AC3E}">
        <p14:creationId xmlns:p14="http://schemas.microsoft.com/office/powerpoint/2010/main" val="583961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Photos courtesy</a:t>
            </a:r>
            <a:r>
              <a:rPr lang="en-US" baseline="0" dirty="0" smtClean="0"/>
              <a:t> of: Center for Urban Transportation Research, University of South Florida</a:t>
            </a:r>
          </a:p>
          <a:p>
            <a:endParaRPr lang="en-US" baseline="0" dirty="0" smtClean="0"/>
          </a:p>
          <a:p>
            <a:r>
              <a:rPr lang="en-US" baseline="0" dirty="0" smtClean="0"/>
              <a:t>Camera technology can improve visibility and inclement weather.</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12</a:t>
            </a:fld>
            <a:endParaRPr lang="en-US" dirty="0"/>
          </a:p>
        </p:txBody>
      </p:sp>
    </p:spTree>
    <p:extLst>
      <p:ext uri="{BB962C8B-B14F-4D97-AF65-F5344CB8AC3E}">
        <p14:creationId xmlns:p14="http://schemas.microsoft.com/office/powerpoint/2010/main" val="1352575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systems</a:t>
            </a:r>
            <a:r>
              <a:rPr lang="en-US" baseline="0" dirty="0" smtClean="0"/>
              <a:t> record the video from the cameras which can be used in criminal proceedings.  </a:t>
            </a:r>
            <a:endParaRPr lang="en-US" dirty="0" smtClean="0"/>
          </a:p>
          <a:p>
            <a:endParaRPr lang="en-US" dirty="0" smtClean="0"/>
          </a:p>
          <a:p>
            <a:r>
              <a:rPr lang="en-US" dirty="0" smtClean="0"/>
              <a:t>Photos from:</a:t>
            </a:r>
            <a:r>
              <a:rPr lang="en-US" baseline="0" dirty="0" smtClean="0"/>
              <a:t> </a:t>
            </a:r>
            <a:r>
              <a:rPr lang="en-US" dirty="0" smtClean="0"/>
              <a:t>http://www.wmata.com/about_metro/news/PressReleaseDetail.cfm?ReleaseID=2572, http://www.nypost.com/p/news/local/manhattan/spy_der_web_of_security_x149lQ1SsvXyf0wleqSZ2N</a:t>
            </a:r>
            <a:endParaRPr lang="en-US" dirty="0"/>
          </a:p>
        </p:txBody>
      </p:sp>
      <p:sp>
        <p:nvSpPr>
          <p:cNvPr id="4" name="Slide Number Placeholder 3"/>
          <p:cNvSpPr>
            <a:spLocks noGrp="1"/>
          </p:cNvSpPr>
          <p:nvPr>
            <p:ph type="sldNum" sz="quarter" idx="10"/>
          </p:nvPr>
        </p:nvSpPr>
        <p:spPr/>
        <p:txBody>
          <a:bodyPr/>
          <a:lstStyle/>
          <a:p>
            <a:fld id="{E9900846-02D5-4754-B0F5-5504158E8466}" type="slidenum">
              <a:rPr lang="en-US" smtClean="0"/>
              <a:pPr/>
              <a:t>13</a:t>
            </a:fld>
            <a:endParaRPr lang="en-US" dirty="0"/>
          </a:p>
        </p:txBody>
      </p:sp>
    </p:spTree>
    <p:extLst>
      <p:ext uri="{BB962C8B-B14F-4D97-AF65-F5344CB8AC3E}">
        <p14:creationId xmlns:p14="http://schemas.microsoft.com/office/powerpoint/2010/main" val="25020326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4075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1625" y="1600200"/>
            <a:ext cx="8540750" cy="4498975"/>
          </a:xfrm>
        </p:spPr>
        <p:txBody>
          <a:bodyPr/>
          <a:lstStyle/>
          <a:p>
            <a:pPr lvl="0"/>
            <a:endParaRPr lang="en-US" noProof="0" smtClean="0"/>
          </a:p>
        </p:txBody>
      </p:sp>
      <p:sp>
        <p:nvSpPr>
          <p:cNvPr id="4" name="Rectangle 154"/>
          <p:cNvSpPr>
            <a:spLocks noGrp="1" noChangeArrowheads="1"/>
          </p:cNvSpPr>
          <p:nvPr>
            <p:ph type="dt" sz="half" idx="10"/>
          </p:nvPr>
        </p:nvSpPr>
        <p:spPr>
          <a:xfrm>
            <a:off x="457200" y="18288"/>
            <a:ext cx="2895600" cy="329184"/>
          </a:xfrm>
          <a:prstGeom prst="rect">
            <a:avLst/>
          </a:prstGeom>
          <a:ln/>
        </p:spPr>
        <p:txBody>
          <a:bodyPr/>
          <a:lstStyle>
            <a:lvl1pPr>
              <a:defRPr/>
            </a:lvl1pPr>
          </a:lstStyle>
          <a:p>
            <a:pPr>
              <a:defRPr/>
            </a:pPr>
            <a:endParaRPr lang="en-US"/>
          </a:p>
        </p:txBody>
      </p:sp>
      <p:sp>
        <p:nvSpPr>
          <p:cNvPr id="5" name="Rectangle 155"/>
          <p:cNvSpPr>
            <a:spLocks noGrp="1" noChangeArrowheads="1"/>
          </p:cNvSpPr>
          <p:nvPr>
            <p:ph type="ftr" sz="quarter" idx="11"/>
          </p:nvPr>
        </p:nvSpPr>
        <p:spPr>
          <a:xfrm>
            <a:off x="3429000" y="18288"/>
            <a:ext cx="4114800" cy="329184"/>
          </a:xfrm>
          <a:prstGeom prst="rect">
            <a:avLst/>
          </a:prstGeom>
          <a:ln/>
        </p:spPr>
        <p:txBody>
          <a:bodyPr/>
          <a:lstStyle>
            <a:lvl1pPr>
              <a:defRPr/>
            </a:lvl1pPr>
          </a:lstStyle>
          <a:p>
            <a:pPr>
              <a:defRPr/>
            </a:pPr>
            <a:endParaRPr lang="en-US"/>
          </a:p>
        </p:txBody>
      </p:sp>
      <p:sp>
        <p:nvSpPr>
          <p:cNvPr id="6" name="Rectangle 156"/>
          <p:cNvSpPr>
            <a:spLocks noGrp="1" noChangeArrowheads="1"/>
          </p:cNvSpPr>
          <p:nvPr>
            <p:ph type="sldNum" sz="quarter" idx="12"/>
          </p:nvPr>
        </p:nvSpPr>
        <p:spPr>
          <a:xfrm>
            <a:off x="7620000" y="18288"/>
            <a:ext cx="1066800" cy="329184"/>
          </a:xfrm>
          <a:prstGeom prst="rect">
            <a:avLst/>
          </a:prstGeom>
          <a:ln/>
        </p:spPr>
        <p:txBody>
          <a:bodyPr/>
          <a:lstStyle>
            <a:lvl1pPr>
              <a:defRPr/>
            </a:lvl1pPr>
          </a:lstStyle>
          <a:p>
            <a:pPr>
              <a:defRPr/>
            </a:pPr>
            <a:fld id="{A3E11234-0EBF-4BF8-89AF-DE087CC4F25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9"/>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4" name="Footer Placeholder 3"/>
          <p:cNvSpPr>
            <a:spLocks noGrp="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553200" y="6245225"/>
            <a:ext cx="2133600" cy="476250"/>
          </a:xfrm>
          <a:prstGeom prst="rect">
            <a:avLst/>
          </a:prstGeom>
        </p:spPr>
        <p:txBody>
          <a:bodyPr/>
          <a:lstStyle>
            <a:lvl1pPr>
              <a:defRPr/>
            </a:lvl1pPr>
          </a:lstStyle>
          <a:p>
            <a:pPr>
              <a:defRPr/>
            </a:pPr>
            <a:fld id="{F361F6E4-6074-4FDD-9957-240A84839E3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96" r:id="rId11"/>
    <p:sldLayoutId id="2147483897" r:id="rId12"/>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image" Target="../media/image22.jpe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25.jp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4.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2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6.xml"/><Relationship Id="rId5" Type="http://schemas.openxmlformats.org/officeDocument/2006/relationships/image" Target="../media/image36.png"/><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8.xml"/><Relationship Id="rId5" Type="http://schemas.openxmlformats.org/officeDocument/2006/relationships/image" Target="../media/image39.pn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30.xml"/><Relationship Id="rId6" Type="http://schemas.openxmlformats.org/officeDocument/2006/relationships/image" Target="../media/image45.emf"/><Relationship Id="rId5" Type="http://schemas.openxmlformats.org/officeDocument/2006/relationships/image" Target="../media/image44.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32.xml"/><Relationship Id="rId5" Type="http://schemas.openxmlformats.org/officeDocument/2006/relationships/image" Target="../media/image47.pn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3.xml"/><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4.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5.xml"/><Relationship Id="rId5" Type="http://schemas.openxmlformats.org/officeDocument/2006/relationships/image" Target="../media/image51.png"/><Relationship Id="rId4"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6.xml"/><Relationship Id="rId5" Type="http://schemas.openxmlformats.org/officeDocument/2006/relationships/image" Target="../media/image53.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7.xml"/><Relationship Id="rId5" Type="http://schemas.openxmlformats.org/officeDocument/2006/relationships/image" Target="../media/image55.jpeg"/><Relationship Id="rId4" Type="http://schemas.openxmlformats.org/officeDocument/2006/relationships/image" Target="../media/image54.em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notesSlide" Target="../notesSlides/notesSlide5.xml"/><Relationship Id="rId7"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3200" dirty="0" smtClean="0"/>
              <a:t>Module 6: Public transit technology and trends	</a:t>
            </a:r>
            <a:endParaRPr lang="en-US" sz="3200" dirty="0"/>
          </a:p>
        </p:txBody>
      </p:sp>
      <p:sp>
        <p:nvSpPr>
          <p:cNvPr id="7" name="Subtitle 6"/>
          <p:cNvSpPr>
            <a:spLocks noGrp="1"/>
          </p:cNvSpPr>
          <p:nvPr>
            <p:ph type="subTitle" idx="1"/>
          </p:nvPr>
        </p:nvSpPr>
        <p:spPr>
          <a:xfrm>
            <a:off x="685800" y="3505200"/>
            <a:ext cx="7924800" cy="1752600"/>
          </a:xfrm>
        </p:spPr>
        <p:txBody>
          <a:bodyPr>
            <a:normAutofit/>
          </a:bodyPr>
          <a:lstStyle/>
          <a:p>
            <a:endParaRPr lang="en-US" sz="28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5400" y="609600"/>
            <a:ext cx="3478339" cy="1314273"/>
          </a:xfrm>
          <a:prstGeom prst="rect">
            <a:avLst/>
          </a:prstGeom>
        </p:spPr>
      </p:pic>
    </p:spTree>
    <p:extLst>
      <p:ext uri="{BB962C8B-B14F-4D97-AF65-F5344CB8AC3E}">
        <p14:creationId xmlns:p14="http://schemas.microsoft.com/office/powerpoint/2010/main" val="35961065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Hazard Detection Cameras</a:t>
            </a:r>
            <a:endParaRPr lang="en-US" dirty="0"/>
          </a:p>
        </p:txBody>
      </p:sp>
      <p:sp>
        <p:nvSpPr>
          <p:cNvPr id="3" name="Content Placeholder 2"/>
          <p:cNvSpPr>
            <a:spLocks noGrp="1"/>
          </p:cNvSpPr>
          <p:nvPr>
            <p:ph idx="1"/>
          </p:nvPr>
        </p:nvSpPr>
        <p:spPr/>
        <p:txBody>
          <a:bodyPr>
            <a:normAutofit/>
          </a:bodyPr>
          <a:lstStyle/>
          <a:p>
            <a:r>
              <a:rPr lang="en-US" dirty="0" smtClean="0"/>
              <a:t>Side mounted cameras allow buses to reduce blind spots</a:t>
            </a:r>
            <a:endParaRPr lang="en-US" dirty="0"/>
          </a:p>
        </p:txBody>
      </p:sp>
      <p:grpSp>
        <p:nvGrpSpPr>
          <p:cNvPr id="13" name="Group 9"/>
          <p:cNvGrpSpPr/>
          <p:nvPr/>
        </p:nvGrpSpPr>
        <p:grpSpPr>
          <a:xfrm>
            <a:off x="1524000" y="2362200"/>
            <a:ext cx="5882888" cy="4214482"/>
            <a:chOff x="3022425" y="1337623"/>
            <a:chExt cx="5882888" cy="4214482"/>
          </a:xfrm>
        </p:grpSpPr>
        <p:pic>
          <p:nvPicPr>
            <p:cNvPr id="14" name="Picture 13" descr="C:\Documents and Settings\kourtellis\Desktop\NCTR-SideCamera\Experiment Images\12-16\2-6.bmp"/>
            <p:cNvPicPr/>
            <p:nvPr/>
          </p:nvPicPr>
          <p:blipFill>
            <a:blip r:embed="rId4" cstate="print"/>
            <a:stretch>
              <a:fillRect/>
            </a:stretch>
          </p:blipFill>
          <p:spPr bwMode="auto">
            <a:xfrm>
              <a:off x="3114384" y="1894505"/>
              <a:ext cx="5245331" cy="3657600"/>
            </a:xfrm>
            <a:prstGeom prst="rect">
              <a:avLst/>
            </a:prstGeom>
            <a:noFill/>
            <a:ln>
              <a:solidFill>
                <a:srgbClr val="000000"/>
              </a:solidFill>
            </a:ln>
          </p:spPr>
        </p:pic>
        <p:pic>
          <p:nvPicPr>
            <p:cNvPr id="15" name="Picture 14" descr="01252009 085.jpg"/>
            <p:cNvPicPr/>
            <p:nvPr/>
          </p:nvPicPr>
          <p:blipFill>
            <a:blip r:embed="rId5" cstate="print"/>
            <a:stretch>
              <a:fillRect/>
            </a:stretch>
          </p:blipFill>
          <p:spPr>
            <a:xfrm rot="21540000">
              <a:off x="5939421" y="4174482"/>
              <a:ext cx="1576459" cy="907396"/>
            </a:xfrm>
            <a:prstGeom prst="rect">
              <a:avLst/>
            </a:prstGeom>
          </p:spPr>
        </p:pic>
        <p:sp>
          <p:nvSpPr>
            <p:cNvPr id="16" name="TextBox 15"/>
            <p:cNvSpPr txBox="1"/>
            <p:nvPr/>
          </p:nvSpPr>
          <p:spPr>
            <a:xfrm>
              <a:off x="3022425" y="1351580"/>
              <a:ext cx="2929072" cy="369332"/>
            </a:xfrm>
            <a:prstGeom prst="rect">
              <a:avLst/>
            </a:prstGeom>
            <a:noFill/>
          </p:spPr>
          <p:txBody>
            <a:bodyPr wrap="none" rtlCol="0">
              <a:spAutoFit/>
            </a:bodyPr>
            <a:lstStyle/>
            <a:p>
              <a:r>
                <a:rPr lang="en-US" dirty="0" smtClean="0">
                  <a:latin typeface="+mn-lt"/>
                </a:rPr>
                <a:t>Vehicle not visible in mirror</a:t>
              </a:r>
              <a:endParaRPr lang="en-US" dirty="0">
                <a:latin typeface="+mn-lt"/>
              </a:endParaRPr>
            </a:p>
          </p:txBody>
        </p:sp>
        <p:sp>
          <p:nvSpPr>
            <p:cNvPr id="17" name="TextBox 16"/>
            <p:cNvSpPr txBox="1"/>
            <p:nvPr/>
          </p:nvSpPr>
          <p:spPr>
            <a:xfrm>
              <a:off x="6194250" y="1337623"/>
              <a:ext cx="2711063" cy="369332"/>
            </a:xfrm>
            <a:prstGeom prst="rect">
              <a:avLst/>
            </a:prstGeom>
            <a:noFill/>
          </p:spPr>
          <p:txBody>
            <a:bodyPr wrap="none" rtlCol="0">
              <a:spAutoFit/>
            </a:bodyPr>
            <a:lstStyle/>
            <a:p>
              <a:r>
                <a:rPr lang="en-US" dirty="0" smtClean="0">
                  <a:latin typeface="+mn-lt"/>
                </a:rPr>
                <a:t>Vehicle visible in camera</a:t>
              </a:r>
              <a:endParaRPr lang="en-US" dirty="0">
                <a:latin typeface="+mn-lt"/>
              </a:endParaRPr>
            </a:p>
          </p:txBody>
        </p:sp>
        <p:cxnSp>
          <p:nvCxnSpPr>
            <p:cNvPr id="18" name="Straight Arrow Connector 17"/>
            <p:cNvCxnSpPr/>
            <p:nvPr/>
          </p:nvCxnSpPr>
          <p:spPr>
            <a:xfrm rot="16200000" flipH="1">
              <a:off x="3954003" y="2321254"/>
              <a:ext cx="1438275" cy="337126"/>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6200000" flipH="1">
              <a:off x="3192001" y="3083255"/>
              <a:ext cx="2819401" cy="19424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5444663" y="2844115"/>
              <a:ext cx="2876552" cy="67252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 Detection Cameras</a:t>
            </a:r>
            <a:endParaRPr lang="en-US" dirty="0"/>
          </a:p>
        </p:txBody>
      </p:sp>
      <p:sp>
        <p:nvSpPr>
          <p:cNvPr id="3" name="Content Placeholder 2"/>
          <p:cNvSpPr>
            <a:spLocks noGrp="1"/>
          </p:cNvSpPr>
          <p:nvPr>
            <p:ph idx="1"/>
          </p:nvPr>
        </p:nvSpPr>
        <p:spPr/>
        <p:txBody>
          <a:bodyPr>
            <a:normAutofit/>
          </a:bodyPr>
          <a:lstStyle/>
          <a:p>
            <a:r>
              <a:rPr lang="en-US" dirty="0" smtClean="0"/>
              <a:t>Improves visibility at night</a:t>
            </a:r>
            <a:endParaRPr lang="en-US" dirty="0"/>
          </a:p>
        </p:txBody>
      </p:sp>
      <p:pic>
        <p:nvPicPr>
          <p:cNvPr id="12" name="Picture 11" descr="T:\ITS Team\NCTR - Evaluation of Bus Side Camera\Testing Photos Day 3\IMG_2099.JPG"/>
          <p:cNvPicPr/>
          <p:nvPr/>
        </p:nvPicPr>
        <p:blipFill>
          <a:blip r:embed="rId4" cstate="print"/>
          <a:srcRect/>
          <a:stretch>
            <a:fillRect/>
          </a:stretch>
        </p:blipFill>
        <p:spPr bwMode="auto">
          <a:xfrm>
            <a:off x="381000" y="2819399"/>
            <a:ext cx="4166638" cy="3108960"/>
          </a:xfrm>
          <a:prstGeom prst="rect">
            <a:avLst/>
          </a:prstGeom>
          <a:noFill/>
          <a:ln w="9525">
            <a:solidFill>
              <a:schemeClr val="tx1"/>
            </a:solidFill>
            <a:miter lim="800000"/>
            <a:headEnd/>
            <a:tailEnd/>
          </a:ln>
        </p:spPr>
      </p:pic>
      <p:pic>
        <p:nvPicPr>
          <p:cNvPr id="13" name="Picture 12" descr="T:\ITS Team\NCTR - Evaluation of Bus Side Camera\Testing Photos Day 3\IMG_2098.JPG"/>
          <p:cNvPicPr/>
          <p:nvPr/>
        </p:nvPicPr>
        <p:blipFill>
          <a:blip r:embed="rId5" cstate="print"/>
          <a:srcRect/>
          <a:stretch>
            <a:fillRect/>
          </a:stretch>
        </p:blipFill>
        <p:spPr bwMode="auto">
          <a:xfrm>
            <a:off x="4666510" y="2819400"/>
            <a:ext cx="4137453" cy="3108960"/>
          </a:xfrm>
          <a:prstGeom prst="rect">
            <a:avLst/>
          </a:prstGeom>
          <a:noFill/>
          <a:ln w="9525">
            <a:solidFill>
              <a:schemeClr val="tx1"/>
            </a:solidFill>
            <a:miter lim="800000"/>
            <a:headEnd/>
            <a:tailEnd/>
          </a:ln>
        </p:spPr>
      </p:pic>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 Detection Cameras</a:t>
            </a:r>
            <a:endParaRPr lang="en-US" dirty="0"/>
          </a:p>
        </p:txBody>
      </p:sp>
      <p:sp>
        <p:nvSpPr>
          <p:cNvPr id="3" name="Content Placeholder 2"/>
          <p:cNvSpPr>
            <a:spLocks noGrp="1"/>
          </p:cNvSpPr>
          <p:nvPr>
            <p:ph idx="1"/>
          </p:nvPr>
        </p:nvSpPr>
        <p:spPr/>
        <p:txBody>
          <a:bodyPr>
            <a:normAutofit/>
          </a:bodyPr>
          <a:lstStyle/>
          <a:p>
            <a:r>
              <a:rPr lang="en-US" dirty="0" smtClean="0"/>
              <a:t>Improves visibility during inclement weather</a:t>
            </a:r>
            <a:endParaRPr lang="en-US" dirty="0"/>
          </a:p>
        </p:txBody>
      </p:sp>
      <p:pic>
        <p:nvPicPr>
          <p:cNvPr id="6" name="Picture 5" descr="C:\Documents and Settings\kourtellis\My Documents\EVALUATION OF CAMERA-BASED SYSTEMS TO REDUCE TRANSIT BUS SIDE COLLISIONS\photos\2009_10_06\IMG_1875.JPG"/>
          <p:cNvPicPr/>
          <p:nvPr/>
        </p:nvPicPr>
        <p:blipFill>
          <a:blip r:embed="rId4" cstate="print"/>
          <a:srcRect/>
          <a:stretch>
            <a:fillRect/>
          </a:stretch>
        </p:blipFill>
        <p:spPr bwMode="auto">
          <a:xfrm>
            <a:off x="934839" y="2938054"/>
            <a:ext cx="2473745" cy="3291840"/>
          </a:xfrm>
          <a:prstGeom prst="rect">
            <a:avLst/>
          </a:prstGeom>
          <a:noFill/>
          <a:ln w="9525">
            <a:solidFill>
              <a:schemeClr val="tx1"/>
            </a:solidFill>
            <a:miter lim="800000"/>
            <a:headEnd/>
            <a:tailEnd/>
          </a:ln>
        </p:spPr>
      </p:pic>
      <p:pic>
        <p:nvPicPr>
          <p:cNvPr id="7" name="Picture 6" descr="C:\Documents and Settings\kourtellis\My Documents\EVALUATION OF CAMERA-BASED SYSTEMS TO REDUCE TRANSIT BUS SIDE COLLISIONS\photos\2009_10_06\IMG_1872.JPG"/>
          <p:cNvPicPr/>
          <p:nvPr/>
        </p:nvPicPr>
        <p:blipFill>
          <a:blip r:embed="rId5" cstate="print"/>
          <a:srcRect/>
          <a:stretch>
            <a:fillRect/>
          </a:stretch>
        </p:blipFill>
        <p:spPr bwMode="auto">
          <a:xfrm>
            <a:off x="3810000" y="3276600"/>
            <a:ext cx="4351028" cy="2651760"/>
          </a:xfrm>
          <a:prstGeom prst="rect">
            <a:avLst/>
          </a:prstGeom>
          <a:noFill/>
          <a:ln w="9525">
            <a:solidFill>
              <a:schemeClr val="tx1"/>
            </a:solidFill>
            <a:miter lim="800000"/>
            <a:headEnd/>
            <a:tailEnd/>
          </a:ln>
        </p:spPr>
      </p:pic>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Cameras at Stations</a:t>
            </a:r>
            <a:endParaRPr lang="en-US" dirty="0"/>
          </a:p>
        </p:txBody>
      </p:sp>
      <p:sp>
        <p:nvSpPr>
          <p:cNvPr id="3" name="Content Placeholder 2"/>
          <p:cNvSpPr>
            <a:spLocks noGrp="1"/>
          </p:cNvSpPr>
          <p:nvPr>
            <p:ph idx="1"/>
          </p:nvPr>
        </p:nvSpPr>
        <p:spPr/>
        <p:txBody>
          <a:bodyPr>
            <a:normAutofit/>
          </a:bodyPr>
          <a:lstStyle/>
          <a:p>
            <a:r>
              <a:rPr lang="en-US" dirty="0" smtClean="0"/>
              <a:t>Helps deter crime while passengers wait for transit vehicles</a:t>
            </a:r>
            <a:endParaRPr lang="en-US" dirty="0"/>
          </a:p>
        </p:txBody>
      </p:sp>
      <p:pic>
        <p:nvPicPr>
          <p:cNvPr id="2050" name="Picture 2"/>
          <p:cNvPicPr>
            <a:picLocks noChangeAspect="1" noChangeArrowheads="1"/>
          </p:cNvPicPr>
          <p:nvPr/>
        </p:nvPicPr>
        <p:blipFill rotWithShape="1">
          <a:blip r:embed="rId4" cstate="print"/>
          <a:srcRect l="2512" t="3379" r="1900" b="17353"/>
          <a:stretch/>
        </p:blipFill>
        <p:spPr bwMode="auto">
          <a:xfrm>
            <a:off x="254000" y="3093134"/>
            <a:ext cx="2971800" cy="2971800"/>
          </a:xfrm>
          <a:prstGeom prst="rect">
            <a:avLst/>
          </a:prstGeom>
          <a:noFill/>
          <a:ln w="25400">
            <a:solidFill>
              <a:schemeClr val="tx1"/>
            </a:solidFill>
            <a:miter lim="800000"/>
            <a:headEnd/>
            <a:tailEnd/>
          </a:ln>
        </p:spPr>
      </p:pic>
      <p:sp>
        <p:nvSpPr>
          <p:cNvPr id="8" name="TextBox 7"/>
          <p:cNvSpPr txBox="1"/>
          <p:nvPr/>
        </p:nvSpPr>
        <p:spPr>
          <a:xfrm>
            <a:off x="254000" y="6052234"/>
            <a:ext cx="2819400" cy="646331"/>
          </a:xfrm>
          <a:prstGeom prst="rect">
            <a:avLst/>
          </a:prstGeom>
          <a:noFill/>
        </p:spPr>
        <p:txBody>
          <a:bodyPr wrap="square" rtlCol="0">
            <a:spAutoFit/>
          </a:bodyPr>
          <a:lstStyle/>
          <a:p>
            <a:pPr algn="ctr"/>
            <a:r>
              <a:rPr lang="en-US" dirty="0" smtClean="0"/>
              <a:t>Camera outside WMATA subway station</a:t>
            </a:r>
            <a:endParaRPr lang="en-US" dirty="0"/>
          </a:p>
        </p:txBody>
      </p:sp>
      <p:pic>
        <p:nvPicPr>
          <p:cNvPr id="2051" name="Picture 3"/>
          <p:cNvPicPr>
            <a:picLocks noChangeAspect="1" noChangeArrowheads="1"/>
          </p:cNvPicPr>
          <p:nvPr/>
        </p:nvPicPr>
        <p:blipFill>
          <a:blip r:embed="rId5" cstate="print"/>
          <a:srcRect/>
          <a:stretch>
            <a:fillRect/>
          </a:stretch>
        </p:blipFill>
        <p:spPr bwMode="auto">
          <a:xfrm>
            <a:off x="5765800" y="2470834"/>
            <a:ext cx="2857500" cy="2857500"/>
          </a:xfrm>
          <a:prstGeom prst="rect">
            <a:avLst/>
          </a:prstGeom>
          <a:noFill/>
          <a:ln w="25400">
            <a:solidFill>
              <a:schemeClr val="tx1"/>
            </a:solidFill>
            <a:miter lim="800000"/>
            <a:headEnd/>
            <a:tailEnd/>
          </a:ln>
        </p:spPr>
      </p:pic>
      <p:sp>
        <p:nvSpPr>
          <p:cNvPr id="10" name="TextBox 9"/>
          <p:cNvSpPr txBox="1"/>
          <p:nvPr/>
        </p:nvSpPr>
        <p:spPr>
          <a:xfrm>
            <a:off x="5816600" y="5342403"/>
            <a:ext cx="2819400" cy="646331"/>
          </a:xfrm>
          <a:prstGeom prst="rect">
            <a:avLst/>
          </a:prstGeom>
          <a:noFill/>
        </p:spPr>
        <p:txBody>
          <a:bodyPr wrap="square" rtlCol="0">
            <a:spAutoFit/>
          </a:bodyPr>
          <a:lstStyle/>
          <a:p>
            <a:pPr algn="ctr"/>
            <a:r>
              <a:rPr lang="en-US" dirty="0" smtClean="0"/>
              <a:t>Camera on a NYC subway platform</a:t>
            </a:r>
            <a:endParaRPr lang="en-US" dirty="0"/>
          </a:p>
        </p:txBody>
      </p:sp>
      <p:pic>
        <p:nvPicPr>
          <p:cNvPr id="9" name="Picture 2"/>
          <p:cNvPicPr>
            <a:picLocks noChangeAspect="1" noChangeArrowheads="1"/>
          </p:cNvPicPr>
          <p:nvPr/>
        </p:nvPicPr>
        <p:blipFill>
          <a:blip r:embed="rId6" cstate="print"/>
          <a:srcRect/>
          <a:stretch>
            <a:fillRect/>
          </a:stretch>
        </p:blipFill>
        <p:spPr bwMode="auto">
          <a:xfrm>
            <a:off x="2717800" y="2775634"/>
            <a:ext cx="3383280" cy="1900719"/>
          </a:xfrm>
          <a:prstGeom prst="rect">
            <a:avLst/>
          </a:prstGeom>
          <a:noFill/>
          <a:ln w="25400">
            <a:solidFill>
              <a:schemeClr val="tx1"/>
            </a:solidFill>
            <a:miter lim="800000"/>
            <a:headEnd/>
            <a:tailEnd/>
          </a:ln>
        </p:spPr>
      </p:pic>
      <p:sp>
        <p:nvSpPr>
          <p:cNvPr id="11" name="TextBox 10"/>
          <p:cNvSpPr txBox="1"/>
          <p:nvPr/>
        </p:nvSpPr>
        <p:spPr>
          <a:xfrm>
            <a:off x="3276600" y="4657972"/>
            <a:ext cx="2463800" cy="923330"/>
          </a:xfrm>
          <a:prstGeom prst="rect">
            <a:avLst/>
          </a:prstGeom>
          <a:noFill/>
        </p:spPr>
        <p:txBody>
          <a:bodyPr wrap="square" rtlCol="0">
            <a:spAutoFit/>
          </a:bodyPr>
          <a:lstStyle/>
          <a:p>
            <a:pPr algn="ctr"/>
            <a:r>
              <a:rPr lang="en-US" dirty="0" smtClean="0"/>
              <a:t>Camera outside WMATA Subway Station</a:t>
            </a:r>
            <a:endParaRPr lang="en-US" dirty="0"/>
          </a:p>
        </p:txBody>
      </p:sp>
    </p:spTree>
    <p:custDataLst>
      <p:tags r:id="rId1"/>
    </p:custDataLst>
    <p:extLst>
      <p:ext uri="{BB962C8B-B14F-4D97-AF65-F5344CB8AC3E}">
        <p14:creationId xmlns:p14="http://schemas.microsoft.com/office/powerpoint/2010/main" val="15347139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Impact of Evolving Technology on </a:t>
            </a:r>
            <a:br>
              <a:rPr lang="en-US" smtClean="0"/>
            </a:br>
            <a:r>
              <a:rPr lang="en-US" smtClean="0"/>
              <a:t>Public Transportation</a:t>
            </a:r>
            <a:endParaRPr lang="en-US" dirty="0"/>
          </a:p>
        </p:txBody>
      </p:sp>
      <p:sp>
        <p:nvSpPr>
          <p:cNvPr id="4" name="TextBox 3"/>
          <p:cNvSpPr txBox="1"/>
          <p:nvPr/>
        </p:nvSpPr>
        <p:spPr>
          <a:xfrm>
            <a:off x="562303" y="3053090"/>
            <a:ext cx="766557" cy="338554"/>
          </a:xfrm>
          <a:prstGeom prst="rect">
            <a:avLst/>
          </a:prstGeom>
          <a:noFill/>
          <a:ln>
            <a:solidFill>
              <a:schemeClr val="tx1"/>
            </a:solidFill>
          </a:ln>
        </p:spPr>
        <p:txBody>
          <a:bodyPr wrap="none" rtlCol="0">
            <a:spAutoFit/>
          </a:bodyPr>
          <a:lstStyle/>
          <a:p>
            <a:r>
              <a:rPr lang="en-US" sz="1600" dirty="0" smtClean="0">
                <a:solidFill>
                  <a:srgbClr val="292934"/>
                </a:solidFill>
              </a:rPr>
              <a:t>Safety</a:t>
            </a:r>
            <a:endParaRPr lang="en-US" sz="1600" dirty="0">
              <a:solidFill>
                <a:srgbClr val="292934"/>
              </a:solidFill>
            </a:endParaRPr>
          </a:p>
        </p:txBody>
      </p:sp>
      <p:sp>
        <p:nvSpPr>
          <p:cNvPr id="14" name="TextBox 13"/>
          <p:cNvSpPr txBox="1"/>
          <p:nvPr/>
        </p:nvSpPr>
        <p:spPr>
          <a:xfrm>
            <a:off x="409903" y="2519690"/>
            <a:ext cx="2098651" cy="338554"/>
          </a:xfrm>
          <a:prstGeom prst="rect">
            <a:avLst/>
          </a:prstGeom>
          <a:noFill/>
          <a:ln>
            <a:solidFill>
              <a:schemeClr val="tx1"/>
            </a:solidFill>
          </a:ln>
        </p:spPr>
        <p:txBody>
          <a:bodyPr wrap="none" rtlCol="0">
            <a:spAutoFit/>
          </a:bodyPr>
          <a:lstStyle/>
          <a:p>
            <a:r>
              <a:rPr lang="en-US" sz="1600" dirty="0" smtClean="0">
                <a:solidFill>
                  <a:srgbClr val="292934"/>
                </a:solidFill>
              </a:rPr>
              <a:t>Principal impact area</a:t>
            </a:r>
            <a:endParaRPr lang="en-US" sz="1600" dirty="0">
              <a:solidFill>
                <a:srgbClr val="292934"/>
              </a:solidFill>
            </a:endParaRPr>
          </a:p>
        </p:txBody>
      </p:sp>
      <p:sp>
        <p:nvSpPr>
          <p:cNvPr id="15" name="TextBox 14"/>
          <p:cNvSpPr txBox="1"/>
          <p:nvPr/>
        </p:nvSpPr>
        <p:spPr>
          <a:xfrm>
            <a:off x="562303" y="4424690"/>
            <a:ext cx="2281394" cy="338554"/>
          </a:xfrm>
          <a:prstGeom prst="rect">
            <a:avLst/>
          </a:prstGeom>
          <a:noFill/>
          <a:ln>
            <a:solidFill>
              <a:schemeClr val="tx1"/>
            </a:solidFill>
          </a:ln>
        </p:spPr>
        <p:txBody>
          <a:bodyPr wrap="none" rtlCol="0">
            <a:spAutoFit/>
          </a:bodyPr>
          <a:lstStyle/>
          <a:p>
            <a:r>
              <a:rPr lang="en-US" sz="1600" dirty="0" smtClean="0">
                <a:solidFill>
                  <a:srgbClr val="292934"/>
                </a:solidFill>
              </a:rPr>
              <a:t>Customer convenience</a:t>
            </a:r>
          </a:p>
        </p:txBody>
      </p:sp>
      <p:sp>
        <p:nvSpPr>
          <p:cNvPr id="17" name="TextBox 16"/>
          <p:cNvSpPr txBox="1"/>
          <p:nvPr/>
        </p:nvSpPr>
        <p:spPr>
          <a:xfrm>
            <a:off x="3457903" y="4348490"/>
            <a:ext cx="2819400" cy="646331"/>
          </a:xfrm>
          <a:prstGeom prst="rect">
            <a:avLst/>
          </a:prstGeom>
          <a:noFill/>
          <a:ln>
            <a:solidFill>
              <a:schemeClr val="tx1"/>
            </a:solidFill>
          </a:ln>
        </p:spPr>
        <p:txBody>
          <a:bodyPr wrap="square" rtlCol="0">
            <a:spAutoFit/>
          </a:bodyPr>
          <a:lstStyle/>
          <a:p>
            <a:r>
              <a:rPr lang="en-US" sz="1200" dirty="0" smtClean="0">
                <a:solidFill>
                  <a:srgbClr val="292934"/>
                </a:solidFill>
              </a:rPr>
              <a:t>Real time publishing, real-time bus information</a:t>
            </a:r>
          </a:p>
          <a:p>
            <a:r>
              <a:rPr lang="en-US" sz="1200" dirty="0" smtClean="0">
                <a:solidFill>
                  <a:srgbClr val="292934"/>
                </a:solidFill>
              </a:rPr>
              <a:t>Mobile Applications </a:t>
            </a:r>
            <a:endParaRPr lang="en-US" sz="1200" dirty="0">
              <a:solidFill>
                <a:srgbClr val="292934"/>
              </a:solidFill>
            </a:endParaRPr>
          </a:p>
        </p:txBody>
      </p:sp>
      <p:sp>
        <p:nvSpPr>
          <p:cNvPr id="18" name="TextBox 17"/>
          <p:cNvSpPr txBox="1"/>
          <p:nvPr/>
        </p:nvSpPr>
        <p:spPr>
          <a:xfrm>
            <a:off x="3457903" y="3510290"/>
            <a:ext cx="2819400" cy="646331"/>
          </a:xfrm>
          <a:prstGeom prst="rect">
            <a:avLst/>
          </a:prstGeom>
          <a:noFill/>
          <a:ln>
            <a:solidFill>
              <a:schemeClr val="tx1"/>
            </a:solidFill>
          </a:ln>
        </p:spPr>
        <p:txBody>
          <a:bodyPr wrap="square" rtlCol="0">
            <a:spAutoFit/>
          </a:bodyPr>
          <a:lstStyle/>
          <a:p>
            <a:r>
              <a:rPr lang="en-US" sz="1200" dirty="0" smtClean="0">
                <a:solidFill>
                  <a:srgbClr val="292934"/>
                </a:solidFill>
              </a:rPr>
              <a:t>photovoltaic cells, generation of hydrogen; battery powered vehicles; wind turbine; fuel cells, hybrids, </a:t>
            </a:r>
            <a:endParaRPr lang="en-US" sz="1200" dirty="0">
              <a:solidFill>
                <a:srgbClr val="292934"/>
              </a:solidFill>
            </a:endParaRPr>
          </a:p>
        </p:txBody>
      </p:sp>
      <p:sp>
        <p:nvSpPr>
          <p:cNvPr id="19" name="TextBox 18"/>
          <p:cNvSpPr txBox="1"/>
          <p:nvPr/>
        </p:nvSpPr>
        <p:spPr>
          <a:xfrm>
            <a:off x="3457904" y="2976891"/>
            <a:ext cx="2819399" cy="461665"/>
          </a:xfrm>
          <a:prstGeom prst="rect">
            <a:avLst/>
          </a:prstGeom>
          <a:noFill/>
          <a:ln>
            <a:solidFill>
              <a:schemeClr val="tx1"/>
            </a:solidFill>
          </a:ln>
        </p:spPr>
        <p:txBody>
          <a:bodyPr wrap="square" rtlCol="0">
            <a:spAutoFit/>
          </a:bodyPr>
          <a:lstStyle/>
          <a:p>
            <a:pPr marL="0" lvl="1"/>
            <a:r>
              <a:rPr lang="en-US" sz="1200" dirty="0" smtClean="0">
                <a:solidFill>
                  <a:srgbClr val="292934"/>
                </a:solidFill>
              </a:rPr>
              <a:t>Sensor technology, video monitoring, clean fuels, incident detection</a:t>
            </a:r>
            <a:endParaRPr lang="en-US" sz="1200" dirty="0">
              <a:solidFill>
                <a:srgbClr val="292934"/>
              </a:solidFill>
            </a:endParaRPr>
          </a:p>
        </p:txBody>
      </p:sp>
      <p:sp>
        <p:nvSpPr>
          <p:cNvPr id="20" name="TextBox 19"/>
          <p:cNvSpPr txBox="1"/>
          <p:nvPr/>
        </p:nvSpPr>
        <p:spPr>
          <a:xfrm>
            <a:off x="3457903" y="5110490"/>
            <a:ext cx="2819400" cy="646331"/>
          </a:xfrm>
          <a:prstGeom prst="rect">
            <a:avLst/>
          </a:prstGeom>
          <a:noFill/>
          <a:ln>
            <a:solidFill>
              <a:schemeClr val="tx1"/>
            </a:solidFill>
          </a:ln>
        </p:spPr>
        <p:txBody>
          <a:bodyPr wrap="square" rtlCol="0">
            <a:spAutoFit/>
          </a:bodyPr>
          <a:lstStyle/>
          <a:p>
            <a:r>
              <a:rPr lang="en-US" sz="1200" dirty="0" smtClean="0">
                <a:solidFill>
                  <a:srgbClr val="292934"/>
                </a:solidFill>
              </a:rPr>
              <a:t>Electronic payment, Smart cards and other fare payment methods, AVL, APC</a:t>
            </a:r>
            <a:endParaRPr lang="en-US" sz="1200" dirty="0">
              <a:solidFill>
                <a:srgbClr val="292934"/>
              </a:solidFill>
            </a:endParaRPr>
          </a:p>
        </p:txBody>
      </p:sp>
      <p:sp>
        <p:nvSpPr>
          <p:cNvPr id="21" name="TextBox 20"/>
          <p:cNvSpPr txBox="1"/>
          <p:nvPr/>
        </p:nvSpPr>
        <p:spPr>
          <a:xfrm>
            <a:off x="562303" y="3738890"/>
            <a:ext cx="2271776" cy="338554"/>
          </a:xfrm>
          <a:prstGeom prst="rect">
            <a:avLst/>
          </a:prstGeom>
          <a:solidFill>
            <a:srgbClr val="FFFF00"/>
          </a:solidFill>
          <a:ln>
            <a:solidFill>
              <a:schemeClr val="tx1"/>
            </a:solidFill>
          </a:ln>
        </p:spPr>
        <p:txBody>
          <a:bodyPr wrap="none" rtlCol="0">
            <a:spAutoFit/>
          </a:bodyPr>
          <a:lstStyle/>
          <a:p>
            <a:r>
              <a:rPr lang="en-US" sz="1600" dirty="0" smtClean="0">
                <a:solidFill>
                  <a:srgbClr val="292934"/>
                </a:solidFill>
              </a:rPr>
              <a:t>Environmental impacts</a:t>
            </a:r>
          </a:p>
        </p:txBody>
      </p:sp>
      <p:sp>
        <p:nvSpPr>
          <p:cNvPr id="22" name="TextBox 21"/>
          <p:cNvSpPr txBox="1"/>
          <p:nvPr/>
        </p:nvSpPr>
        <p:spPr>
          <a:xfrm>
            <a:off x="562303" y="5262890"/>
            <a:ext cx="1857688" cy="338554"/>
          </a:xfrm>
          <a:prstGeom prst="rect">
            <a:avLst/>
          </a:prstGeom>
          <a:noFill/>
          <a:ln>
            <a:solidFill>
              <a:schemeClr val="tx1"/>
            </a:solidFill>
          </a:ln>
        </p:spPr>
        <p:txBody>
          <a:bodyPr wrap="none" rtlCol="0">
            <a:spAutoFit/>
          </a:bodyPr>
          <a:lstStyle/>
          <a:p>
            <a:r>
              <a:rPr lang="en-US" sz="1600" dirty="0" smtClean="0">
                <a:solidFill>
                  <a:srgbClr val="292934"/>
                </a:solidFill>
              </a:rPr>
              <a:t>Cost effectiveness</a:t>
            </a:r>
            <a:endParaRPr lang="en-US" sz="1600" dirty="0">
              <a:solidFill>
                <a:srgbClr val="292934"/>
              </a:solidFill>
            </a:endParaRPr>
          </a:p>
        </p:txBody>
      </p:sp>
      <p:cxnSp>
        <p:nvCxnSpPr>
          <p:cNvPr id="25" name="Straight Arrow Connector 24"/>
          <p:cNvCxnSpPr>
            <a:stCxn id="19" idx="1"/>
            <a:endCxn id="4" idx="3"/>
          </p:cNvCxnSpPr>
          <p:nvPr/>
        </p:nvCxnSpPr>
        <p:spPr>
          <a:xfrm flipH="1">
            <a:off x="1328860" y="3207724"/>
            <a:ext cx="2129044" cy="146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9" idx="1"/>
            <a:endCxn id="21" idx="3"/>
          </p:cNvCxnSpPr>
          <p:nvPr/>
        </p:nvCxnSpPr>
        <p:spPr>
          <a:xfrm flipH="1">
            <a:off x="2834079" y="3207724"/>
            <a:ext cx="623825" cy="7004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8" idx="1"/>
            <a:endCxn id="21" idx="3"/>
          </p:cNvCxnSpPr>
          <p:nvPr/>
        </p:nvCxnSpPr>
        <p:spPr>
          <a:xfrm flipH="1">
            <a:off x="2834079" y="3833456"/>
            <a:ext cx="623824" cy="747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8" idx="1"/>
            <a:endCxn id="4" idx="3"/>
          </p:cNvCxnSpPr>
          <p:nvPr/>
        </p:nvCxnSpPr>
        <p:spPr>
          <a:xfrm flipH="1" flipV="1">
            <a:off x="1328860" y="3222367"/>
            <a:ext cx="2129043" cy="6110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7" idx="1"/>
            <a:endCxn id="15" idx="3"/>
          </p:cNvCxnSpPr>
          <p:nvPr/>
        </p:nvCxnSpPr>
        <p:spPr>
          <a:xfrm flipH="1" flipV="1">
            <a:off x="2843697" y="4593967"/>
            <a:ext cx="614206" cy="77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7" idx="1"/>
            <a:endCxn id="22" idx="3"/>
          </p:cNvCxnSpPr>
          <p:nvPr/>
        </p:nvCxnSpPr>
        <p:spPr>
          <a:xfrm flipH="1">
            <a:off x="2419991" y="4671656"/>
            <a:ext cx="1037912" cy="7605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0" idx="1"/>
            <a:endCxn id="22" idx="3"/>
          </p:cNvCxnSpPr>
          <p:nvPr/>
        </p:nvCxnSpPr>
        <p:spPr>
          <a:xfrm flipH="1" flipV="1">
            <a:off x="2419991" y="5432167"/>
            <a:ext cx="1037912" cy="14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0" idx="1"/>
            <a:endCxn id="15" idx="3"/>
          </p:cNvCxnSpPr>
          <p:nvPr/>
        </p:nvCxnSpPr>
        <p:spPr>
          <a:xfrm flipH="1" flipV="1">
            <a:off x="2843697" y="4593967"/>
            <a:ext cx="614206" cy="839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734503" y="3662690"/>
            <a:ext cx="1981200" cy="523220"/>
          </a:xfrm>
          <a:prstGeom prst="rect">
            <a:avLst/>
          </a:prstGeom>
          <a:noFill/>
          <a:ln>
            <a:solidFill>
              <a:schemeClr val="tx1"/>
            </a:solidFill>
          </a:ln>
        </p:spPr>
        <p:txBody>
          <a:bodyPr wrap="square" rtlCol="0">
            <a:spAutoFit/>
          </a:bodyPr>
          <a:lstStyle/>
          <a:p>
            <a:r>
              <a:rPr lang="en-US" sz="1400" dirty="0" smtClean="0">
                <a:solidFill>
                  <a:srgbClr val="292934"/>
                </a:solidFill>
              </a:rPr>
              <a:t>Wireless communications</a:t>
            </a:r>
            <a:endParaRPr lang="en-US" sz="1400" dirty="0">
              <a:solidFill>
                <a:srgbClr val="292934"/>
              </a:solidFill>
            </a:endParaRPr>
          </a:p>
        </p:txBody>
      </p:sp>
      <p:sp>
        <p:nvSpPr>
          <p:cNvPr id="54" name="TextBox 53"/>
          <p:cNvSpPr txBox="1"/>
          <p:nvPr/>
        </p:nvSpPr>
        <p:spPr>
          <a:xfrm>
            <a:off x="6734503" y="3205490"/>
            <a:ext cx="1252381" cy="307777"/>
          </a:xfrm>
          <a:prstGeom prst="rect">
            <a:avLst/>
          </a:prstGeom>
          <a:noFill/>
          <a:ln>
            <a:solidFill>
              <a:schemeClr val="tx1"/>
            </a:solidFill>
          </a:ln>
        </p:spPr>
        <p:txBody>
          <a:bodyPr wrap="square" rtlCol="0">
            <a:spAutoFit/>
          </a:bodyPr>
          <a:lstStyle/>
          <a:p>
            <a:r>
              <a:rPr lang="en-US" sz="1400" dirty="0" smtClean="0">
                <a:solidFill>
                  <a:srgbClr val="292934"/>
                </a:solidFill>
              </a:rPr>
              <a:t>Computing</a:t>
            </a:r>
            <a:endParaRPr lang="en-US" sz="1400" dirty="0">
              <a:solidFill>
                <a:srgbClr val="292934"/>
              </a:solidFill>
            </a:endParaRPr>
          </a:p>
        </p:txBody>
      </p:sp>
      <p:sp>
        <p:nvSpPr>
          <p:cNvPr id="55" name="TextBox 54"/>
          <p:cNvSpPr txBox="1"/>
          <p:nvPr/>
        </p:nvSpPr>
        <p:spPr>
          <a:xfrm>
            <a:off x="6734503" y="2519690"/>
            <a:ext cx="1801647" cy="338554"/>
          </a:xfrm>
          <a:prstGeom prst="rect">
            <a:avLst/>
          </a:prstGeom>
          <a:noFill/>
          <a:ln>
            <a:solidFill>
              <a:schemeClr val="tx1"/>
            </a:solidFill>
          </a:ln>
        </p:spPr>
        <p:txBody>
          <a:bodyPr wrap="none" rtlCol="0">
            <a:spAutoFit/>
          </a:bodyPr>
          <a:lstStyle/>
          <a:p>
            <a:r>
              <a:rPr lang="en-US" sz="1600" dirty="0" smtClean="0">
                <a:solidFill>
                  <a:srgbClr val="292934"/>
                </a:solidFill>
              </a:rPr>
              <a:t>Technology Trend</a:t>
            </a:r>
            <a:endParaRPr lang="en-US" sz="1600" dirty="0">
              <a:solidFill>
                <a:srgbClr val="292934"/>
              </a:solidFill>
            </a:endParaRPr>
          </a:p>
        </p:txBody>
      </p:sp>
      <p:sp>
        <p:nvSpPr>
          <p:cNvPr id="56" name="TextBox 55"/>
          <p:cNvSpPr txBox="1"/>
          <p:nvPr/>
        </p:nvSpPr>
        <p:spPr>
          <a:xfrm>
            <a:off x="4143703" y="2519690"/>
            <a:ext cx="1083951" cy="338554"/>
          </a:xfrm>
          <a:prstGeom prst="rect">
            <a:avLst/>
          </a:prstGeom>
          <a:noFill/>
          <a:ln>
            <a:solidFill>
              <a:schemeClr val="tx1"/>
            </a:solidFill>
          </a:ln>
        </p:spPr>
        <p:txBody>
          <a:bodyPr wrap="none" rtlCol="0">
            <a:spAutoFit/>
          </a:bodyPr>
          <a:lstStyle/>
          <a:p>
            <a:r>
              <a:rPr lang="en-US" sz="1600" dirty="0" smtClean="0">
                <a:solidFill>
                  <a:srgbClr val="292934"/>
                </a:solidFill>
              </a:rPr>
              <a:t>Examples</a:t>
            </a:r>
            <a:endParaRPr lang="en-US" sz="1600" dirty="0">
              <a:solidFill>
                <a:srgbClr val="292934"/>
              </a:solidFill>
            </a:endParaRPr>
          </a:p>
        </p:txBody>
      </p:sp>
      <p:sp>
        <p:nvSpPr>
          <p:cNvPr id="57" name="TextBox 56"/>
          <p:cNvSpPr txBox="1"/>
          <p:nvPr/>
        </p:nvSpPr>
        <p:spPr>
          <a:xfrm>
            <a:off x="6734503" y="4424690"/>
            <a:ext cx="2057400" cy="523220"/>
          </a:xfrm>
          <a:prstGeom prst="rect">
            <a:avLst/>
          </a:prstGeom>
          <a:noFill/>
          <a:ln>
            <a:solidFill>
              <a:schemeClr val="tx1"/>
            </a:solidFill>
          </a:ln>
        </p:spPr>
        <p:txBody>
          <a:bodyPr wrap="square" rtlCol="0">
            <a:spAutoFit/>
          </a:bodyPr>
          <a:lstStyle/>
          <a:p>
            <a:r>
              <a:rPr lang="en-US" sz="1400" dirty="0" smtClean="0">
                <a:solidFill>
                  <a:srgbClr val="292934"/>
                </a:solidFill>
              </a:rPr>
              <a:t>Advanced/alternative  materials</a:t>
            </a:r>
            <a:endParaRPr lang="en-US" sz="1400" dirty="0">
              <a:solidFill>
                <a:srgbClr val="292934"/>
              </a:solidFill>
            </a:endParaRPr>
          </a:p>
        </p:txBody>
      </p:sp>
      <p:sp>
        <p:nvSpPr>
          <p:cNvPr id="58" name="TextBox 57"/>
          <p:cNvSpPr txBox="1"/>
          <p:nvPr/>
        </p:nvSpPr>
        <p:spPr>
          <a:xfrm>
            <a:off x="6734503" y="5034290"/>
            <a:ext cx="2133600" cy="523220"/>
          </a:xfrm>
          <a:prstGeom prst="rect">
            <a:avLst/>
          </a:prstGeom>
          <a:noFill/>
          <a:ln>
            <a:solidFill>
              <a:schemeClr val="tx1"/>
            </a:solidFill>
          </a:ln>
        </p:spPr>
        <p:txBody>
          <a:bodyPr wrap="square" rtlCol="0">
            <a:spAutoFit/>
          </a:bodyPr>
          <a:lstStyle/>
          <a:p>
            <a:r>
              <a:rPr lang="en-US" sz="1400" dirty="0" smtClean="0">
                <a:solidFill>
                  <a:srgbClr val="292934"/>
                </a:solidFill>
              </a:rPr>
              <a:t>Energy generation/</a:t>
            </a:r>
          </a:p>
          <a:p>
            <a:r>
              <a:rPr lang="en-US" sz="1400" dirty="0" smtClean="0">
                <a:solidFill>
                  <a:srgbClr val="292934"/>
                </a:solidFill>
              </a:rPr>
              <a:t>propulsion technology</a:t>
            </a:r>
            <a:endParaRPr lang="en-US" sz="1400" dirty="0">
              <a:solidFill>
                <a:srgbClr val="292934"/>
              </a:solidFill>
            </a:endParaRPr>
          </a:p>
        </p:txBody>
      </p:sp>
      <p:sp>
        <p:nvSpPr>
          <p:cNvPr id="59" name="Left Brace 58"/>
          <p:cNvSpPr/>
          <p:nvPr/>
        </p:nvSpPr>
        <p:spPr>
          <a:xfrm>
            <a:off x="6505903" y="2367290"/>
            <a:ext cx="304800" cy="3429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292934"/>
              </a:solidFill>
            </a:endParaRPr>
          </a:p>
        </p:txBody>
      </p:sp>
      <p:sp>
        <p:nvSpPr>
          <p:cNvPr id="60" name="Right Brace 59"/>
          <p:cNvSpPr/>
          <p:nvPr/>
        </p:nvSpPr>
        <p:spPr>
          <a:xfrm>
            <a:off x="6309959" y="2367290"/>
            <a:ext cx="152400" cy="3429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292934"/>
              </a:solidFill>
            </a:endParaRPr>
          </a:p>
        </p:txBody>
      </p:sp>
    </p:spTree>
    <p:custDataLst>
      <p:tags r:id="rId1"/>
    </p:custDataLst>
    <p:extLst>
      <p:ext uri="{BB962C8B-B14F-4D97-AF65-F5344CB8AC3E}">
        <p14:creationId xmlns:p14="http://schemas.microsoft.com/office/powerpoint/2010/main" val="21878586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Hybrid Vehicles</a:t>
            </a:r>
            <a:endParaRPr lang="en-US" dirty="0"/>
          </a:p>
        </p:txBody>
      </p:sp>
      <p:sp>
        <p:nvSpPr>
          <p:cNvPr id="5" name="Content Placeholder 4"/>
          <p:cNvSpPr>
            <a:spLocks noGrp="1"/>
          </p:cNvSpPr>
          <p:nvPr>
            <p:ph idx="1"/>
          </p:nvPr>
        </p:nvSpPr>
        <p:spPr>
          <a:xfrm>
            <a:off x="457200" y="1828800"/>
            <a:ext cx="4876800" cy="4648200"/>
          </a:xfrm>
        </p:spPr>
        <p:txBody>
          <a:bodyPr>
            <a:normAutofit fontScale="85000" lnSpcReduction="20000"/>
          </a:bodyPr>
          <a:lstStyle/>
          <a:p>
            <a:r>
              <a:rPr lang="en-US" dirty="0" smtClean="0"/>
              <a:t>Can use diesel, compressed natural gas, hydrogen, or gasoline</a:t>
            </a:r>
          </a:p>
          <a:p>
            <a:r>
              <a:rPr lang="en-US" dirty="0" smtClean="0"/>
              <a:t>Higher MPG than traditional diesel buses</a:t>
            </a:r>
          </a:p>
          <a:p>
            <a:r>
              <a:rPr lang="en-US" dirty="0" smtClean="0"/>
              <a:t>Higher capital costs</a:t>
            </a:r>
          </a:p>
          <a:p>
            <a:r>
              <a:rPr lang="en-US" dirty="0" smtClean="0"/>
              <a:t>May require modifications in maintenance facilities and equipment, fueling facilities and equipment, maintenance and operator training, etc.</a:t>
            </a:r>
          </a:p>
          <a:p>
            <a:r>
              <a:rPr lang="en-US" dirty="0" smtClean="0"/>
              <a:t>Can offer lower cost and more stable pricing for fuels</a:t>
            </a:r>
          </a:p>
          <a:p>
            <a:r>
              <a:rPr lang="en-US" dirty="0" smtClean="0"/>
              <a:t>Provides positive “clean” public image for the agency</a:t>
            </a:r>
          </a:p>
        </p:txBody>
      </p:sp>
      <p:pic>
        <p:nvPicPr>
          <p:cNvPr id="33793" name="Picture 1"/>
          <p:cNvPicPr>
            <a:picLocks noChangeAspect="1" noChangeArrowheads="1"/>
          </p:cNvPicPr>
          <p:nvPr/>
        </p:nvPicPr>
        <p:blipFill>
          <a:blip r:embed="rId4" cstate="print"/>
          <a:srcRect/>
          <a:stretch>
            <a:fillRect/>
          </a:stretch>
        </p:blipFill>
        <p:spPr bwMode="auto">
          <a:xfrm>
            <a:off x="5486400" y="3657600"/>
            <a:ext cx="3528718" cy="2362200"/>
          </a:xfrm>
          <a:prstGeom prst="rect">
            <a:avLst/>
          </a:prstGeom>
          <a:noFill/>
          <a:ln w="25400">
            <a:solidFill>
              <a:schemeClr val="tx1"/>
            </a:solidFill>
            <a:miter lim="800000"/>
            <a:headEnd/>
            <a:tailEnd/>
          </a:ln>
        </p:spPr>
      </p:pic>
      <p:sp>
        <p:nvSpPr>
          <p:cNvPr id="7" name="TextBox 6"/>
          <p:cNvSpPr txBox="1"/>
          <p:nvPr/>
        </p:nvSpPr>
        <p:spPr>
          <a:xfrm>
            <a:off x="5638800" y="5650468"/>
            <a:ext cx="2895600" cy="369332"/>
          </a:xfrm>
          <a:prstGeom prst="rect">
            <a:avLst/>
          </a:prstGeom>
          <a:noFill/>
        </p:spPr>
        <p:txBody>
          <a:bodyPr wrap="square" rtlCol="0">
            <a:spAutoFit/>
          </a:bodyPr>
          <a:lstStyle/>
          <a:p>
            <a:pPr algn="ctr"/>
            <a:r>
              <a:rPr lang="en-US" dirty="0">
                <a:solidFill>
                  <a:srgbClr val="FFFFFF"/>
                </a:solidFill>
              </a:rPr>
              <a:t>Vail, CO  Hybrid Bus</a:t>
            </a:r>
          </a:p>
        </p:txBody>
      </p:sp>
    </p:spTree>
    <p:custDataLst>
      <p:tags r:id="rId1"/>
    </p:custDataLst>
    <p:extLst>
      <p:ext uri="{BB962C8B-B14F-4D97-AF65-F5344CB8AC3E}">
        <p14:creationId xmlns:p14="http://schemas.microsoft.com/office/powerpoint/2010/main" val="33966314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Compressed Natural Gas (CNG) Vehicles</a:t>
            </a:r>
            <a:endParaRPr lang="en-US" dirty="0"/>
          </a:p>
        </p:txBody>
      </p:sp>
      <p:sp>
        <p:nvSpPr>
          <p:cNvPr id="5" name="Content Placeholder 4"/>
          <p:cNvSpPr>
            <a:spLocks noGrp="1"/>
          </p:cNvSpPr>
          <p:nvPr>
            <p:ph idx="1"/>
          </p:nvPr>
        </p:nvSpPr>
        <p:spPr/>
        <p:txBody>
          <a:bodyPr/>
          <a:lstStyle/>
          <a:p>
            <a:r>
              <a:rPr lang="en-US" smtClean="0"/>
              <a:t>Uses natural gas which is cheaper than diesel</a:t>
            </a:r>
          </a:p>
          <a:p>
            <a:r>
              <a:rPr lang="en-US" smtClean="0"/>
              <a:t>Emits fewer pollutants than diesel</a:t>
            </a:r>
          </a:p>
          <a:p>
            <a:r>
              <a:rPr lang="en-US" smtClean="0"/>
              <a:t>Requires construction of fueling stations</a:t>
            </a:r>
          </a:p>
          <a:p>
            <a:r>
              <a:rPr lang="en-US" smtClean="0"/>
              <a:t>Higher vehicle purchase cost</a:t>
            </a:r>
            <a:endParaRPr lang="en-US" dirty="0"/>
          </a:p>
        </p:txBody>
      </p:sp>
      <p:pic>
        <p:nvPicPr>
          <p:cNvPr id="57346" name="Picture 2"/>
          <p:cNvPicPr>
            <a:picLocks noChangeAspect="1" noChangeArrowheads="1"/>
          </p:cNvPicPr>
          <p:nvPr/>
        </p:nvPicPr>
        <p:blipFill>
          <a:blip r:embed="rId4" cstate="print"/>
          <a:srcRect/>
          <a:stretch>
            <a:fillRect/>
          </a:stretch>
        </p:blipFill>
        <p:spPr bwMode="auto">
          <a:xfrm>
            <a:off x="1174044" y="4062983"/>
            <a:ext cx="4617156" cy="2597150"/>
          </a:xfrm>
          <a:prstGeom prst="rect">
            <a:avLst/>
          </a:prstGeom>
          <a:noFill/>
          <a:ln w="25400">
            <a:solidFill>
              <a:schemeClr val="tx1"/>
            </a:solidFill>
            <a:miter lim="800000"/>
            <a:headEnd/>
            <a:tailEnd/>
          </a:ln>
        </p:spPr>
      </p:pic>
      <p:sp>
        <p:nvSpPr>
          <p:cNvPr id="6" name="TextBox 5"/>
          <p:cNvSpPr txBox="1"/>
          <p:nvPr/>
        </p:nvSpPr>
        <p:spPr>
          <a:xfrm>
            <a:off x="5943600" y="6290801"/>
            <a:ext cx="2895600" cy="369332"/>
          </a:xfrm>
          <a:prstGeom prst="rect">
            <a:avLst/>
          </a:prstGeom>
          <a:noFill/>
        </p:spPr>
        <p:txBody>
          <a:bodyPr wrap="square" rtlCol="0">
            <a:spAutoFit/>
          </a:bodyPr>
          <a:lstStyle/>
          <a:p>
            <a:pPr algn="ctr"/>
            <a:r>
              <a:rPr lang="en-US" dirty="0">
                <a:solidFill>
                  <a:srgbClr val="292934"/>
                </a:solidFill>
              </a:rPr>
              <a:t>WMATA CNG Bus</a:t>
            </a:r>
          </a:p>
        </p:txBody>
      </p:sp>
    </p:spTree>
    <p:custDataLst>
      <p:tags r:id="rId1"/>
    </p:custDataLst>
    <p:extLst>
      <p:ext uri="{BB962C8B-B14F-4D97-AF65-F5344CB8AC3E}">
        <p14:creationId xmlns:p14="http://schemas.microsoft.com/office/powerpoint/2010/main" val="41496788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Electric Vehicles</a:t>
            </a:r>
            <a:endParaRPr lang="en-US" dirty="0"/>
          </a:p>
        </p:txBody>
      </p:sp>
      <p:sp>
        <p:nvSpPr>
          <p:cNvPr id="5" name="Content Placeholder 4"/>
          <p:cNvSpPr>
            <a:spLocks noGrp="1"/>
          </p:cNvSpPr>
          <p:nvPr>
            <p:ph idx="1"/>
          </p:nvPr>
        </p:nvSpPr>
        <p:spPr/>
        <p:txBody>
          <a:bodyPr/>
          <a:lstStyle/>
          <a:p>
            <a:r>
              <a:rPr lang="en-US" smtClean="0"/>
              <a:t>No tailpipe emissions</a:t>
            </a:r>
          </a:p>
          <a:p>
            <a:r>
              <a:rPr lang="en-US" smtClean="0"/>
              <a:t>Can be powered using renewable energy</a:t>
            </a:r>
          </a:p>
          <a:p>
            <a:r>
              <a:rPr lang="en-US" smtClean="0"/>
              <a:t>Can be wired or wireless</a:t>
            </a:r>
          </a:p>
          <a:p>
            <a:r>
              <a:rPr lang="en-US" smtClean="0"/>
              <a:t>Lower maintenance costs, higher purchasing costs</a:t>
            </a:r>
          </a:p>
          <a:p>
            <a:r>
              <a:rPr lang="en-US" smtClean="0"/>
              <a:t>More research needed on battery development for broader wireless deployment</a:t>
            </a:r>
          </a:p>
          <a:p>
            <a:endParaRPr lang="en-US" dirty="0"/>
          </a:p>
        </p:txBody>
      </p:sp>
      <p:sp>
        <p:nvSpPr>
          <p:cNvPr id="6" name="TextBox 5"/>
          <p:cNvSpPr txBox="1"/>
          <p:nvPr/>
        </p:nvSpPr>
        <p:spPr>
          <a:xfrm>
            <a:off x="5410200" y="6316008"/>
            <a:ext cx="2895600" cy="369332"/>
          </a:xfrm>
          <a:prstGeom prst="rect">
            <a:avLst/>
          </a:prstGeom>
          <a:noFill/>
        </p:spPr>
        <p:txBody>
          <a:bodyPr wrap="square" rtlCol="0">
            <a:spAutoFit/>
          </a:bodyPr>
          <a:lstStyle/>
          <a:p>
            <a:pPr algn="ctr"/>
            <a:r>
              <a:rPr lang="en-US" dirty="0">
                <a:solidFill>
                  <a:srgbClr val="292934"/>
                </a:solidFill>
              </a:rPr>
              <a:t>Seattle Trolley Bus (wired)</a:t>
            </a:r>
          </a:p>
        </p:txBody>
      </p:sp>
      <p:pic>
        <p:nvPicPr>
          <p:cNvPr id="58370" name="Picture 2"/>
          <p:cNvPicPr>
            <a:picLocks noChangeAspect="1" noChangeArrowheads="1"/>
          </p:cNvPicPr>
          <p:nvPr/>
        </p:nvPicPr>
        <p:blipFill>
          <a:blip r:embed="rId4" cstate="print"/>
          <a:srcRect/>
          <a:stretch>
            <a:fillRect/>
          </a:stretch>
        </p:blipFill>
        <p:spPr bwMode="auto">
          <a:xfrm>
            <a:off x="5410200" y="4623734"/>
            <a:ext cx="2472010" cy="1646359"/>
          </a:xfrm>
          <a:prstGeom prst="rect">
            <a:avLst/>
          </a:prstGeom>
          <a:noFill/>
          <a:ln w="25400">
            <a:solidFill>
              <a:schemeClr val="tx1"/>
            </a:solidFill>
            <a:miter lim="800000"/>
            <a:headEnd/>
            <a:tailEnd/>
          </a:ln>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23159" y="4909066"/>
            <a:ext cx="2928549" cy="1515408"/>
          </a:xfrm>
          <a:prstGeom prst="rect">
            <a:avLst/>
          </a:prstGeom>
          <a:ln w="25400">
            <a:solidFill>
              <a:schemeClr val="tx1"/>
            </a:solidFill>
          </a:ln>
        </p:spPr>
      </p:pic>
      <p:sp>
        <p:nvSpPr>
          <p:cNvPr id="7" name="TextBox 6"/>
          <p:cNvSpPr txBox="1"/>
          <p:nvPr/>
        </p:nvSpPr>
        <p:spPr>
          <a:xfrm>
            <a:off x="1356108" y="6424474"/>
            <a:ext cx="2895600" cy="369332"/>
          </a:xfrm>
          <a:prstGeom prst="rect">
            <a:avLst/>
          </a:prstGeom>
          <a:noFill/>
        </p:spPr>
        <p:txBody>
          <a:bodyPr wrap="square" rtlCol="0">
            <a:spAutoFit/>
          </a:bodyPr>
          <a:lstStyle/>
          <a:p>
            <a:pPr algn="ctr"/>
            <a:r>
              <a:rPr lang="en-US" dirty="0">
                <a:solidFill>
                  <a:srgbClr val="292934"/>
                </a:solidFill>
              </a:rPr>
              <a:t>All Electric Bus</a:t>
            </a:r>
          </a:p>
        </p:txBody>
      </p:sp>
    </p:spTree>
    <p:custDataLst>
      <p:tags r:id="rId1"/>
    </p:custDataLst>
    <p:extLst>
      <p:ext uri="{BB962C8B-B14F-4D97-AF65-F5344CB8AC3E}">
        <p14:creationId xmlns:p14="http://schemas.microsoft.com/office/powerpoint/2010/main" val="6672862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Hydrogen Vehicles</a:t>
            </a:r>
            <a:endParaRPr lang="en-US" dirty="0"/>
          </a:p>
        </p:txBody>
      </p:sp>
      <p:sp>
        <p:nvSpPr>
          <p:cNvPr id="5" name="Content Placeholder 4"/>
          <p:cNvSpPr>
            <a:spLocks noGrp="1"/>
          </p:cNvSpPr>
          <p:nvPr>
            <p:ph idx="1"/>
          </p:nvPr>
        </p:nvSpPr>
        <p:spPr>
          <a:xfrm>
            <a:off x="457200" y="1828800"/>
            <a:ext cx="4419600" cy="4648200"/>
          </a:xfrm>
        </p:spPr>
        <p:txBody>
          <a:bodyPr/>
          <a:lstStyle/>
          <a:p>
            <a:r>
              <a:rPr lang="en-US" dirty="0" smtClean="0"/>
              <a:t>Can be used directly or as fuel cell</a:t>
            </a:r>
          </a:p>
          <a:p>
            <a:r>
              <a:rPr lang="en-US" dirty="0" smtClean="0"/>
              <a:t>Fuel can be derived from any compound containing hydrogen</a:t>
            </a:r>
          </a:p>
          <a:p>
            <a:r>
              <a:rPr lang="en-US" dirty="0" smtClean="0"/>
              <a:t>Only emission from fuel cell is water</a:t>
            </a:r>
          </a:p>
          <a:p>
            <a:r>
              <a:rPr lang="en-US" dirty="0" smtClean="0"/>
              <a:t>Very expensive</a:t>
            </a:r>
          </a:p>
          <a:p>
            <a:r>
              <a:rPr lang="en-US" dirty="0" smtClean="0"/>
              <a:t>Limited range</a:t>
            </a:r>
          </a:p>
          <a:p>
            <a:r>
              <a:rPr lang="en-US" dirty="0" smtClean="0"/>
              <a:t>No fuel distribution system</a:t>
            </a:r>
          </a:p>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0" y="1828800"/>
            <a:ext cx="3810000" cy="2857500"/>
          </a:xfrm>
          <a:prstGeom prst="rect">
            <a:avLst/>
          </a:prstGeom>
          <a:ln w="25400">
            <a:solidFill>
              <a:schemeClr val="tx1"/>
            </a:solidFill>
          </a:ln>
        </p:spPr>
      </p:pic>
    </p:spTree>
    <p:custDataLst>
      <p:tags r:id="rId1"/>
    </p:custDataLst>
    <p:extLst>
      <p:ext uri="{BB962C8B-B14F-4D97-AF65-F5344CB8AC3E}">
        <p14:creationId xmlns:p14="http://schemas.microsoft.com/office/powerpoint/2010/main" val="14510786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Vehicle Design</a:t>
            </a:r>
            <a:endParaRPr lang="en-US" dirty="0"/>
          </a:p>
        </p:txBody>
      </p:sp>
      <p:sp>
        <p:nvSpPr>
          <p:cNvPr id="3" name="Content Placeholder 2"/>
          <p:cNvSpPr>
            <a:spLocks noGrp="1"/>
          </p:cNvSpPr>
          <p:nvPr>
            <p:ph idx="1"/>
          </p:nvPr>
        </p:nvSpPr>
        <p:spPr/>
        <p:txBody>
          <a:bodyPr>
            <a:normAutofit/>
          </a:bodyPr>
          <a:lstStyle/>
          <a:p>
            <a:r>
              <a:rPr lang="en-US" dirty="0" smtClean="0"/>
              <a:t>Today’s buses use lighter materials to reduce vehicle weight</a:t>
            </a:r>
            <a:endParaRPr lang="en-US" dirty="0"/>
          </a:p>
        </p:txBody>
      </p:sp>
      <p:sp>
        <p:nvSpPr>
          <p:cNvPr id="8" name="TextBox 7"/>
          <p:cNvSpPr txBox="1"/>
          <p:nvPr/>
        </p:nvSpPr>
        <p:spPr>
          <a:xfrm>
            <a:off x="5575300" y="4927600"/>
            <a:ext cx="2819400" cy="1200329"/>
          </a:xfrm>
          <a:prstGeom prst="rect">
            <a:avLst/>
          </a:prstGeom>
          <a:noFill/>
        </p:spPr>
        <p:txBody>
          <a:bodyPr wrap="square" rtlCol="0">
            <a:spAutoFit/>
          </a:bodyPr>
          <a:lstStyle/>
          <a:p>
            <a:pPr algn="ctr"/>
            <a:r>
              <a:rPr lang="en-US" dirty="0" smtClean="0"/>
              <a:t>The </a:t>
            </a:r>
            <a:r>
              <a:rPr lang="en-US" dirty="0" err="1" smtClean="0"/>
              <a:t>CompoBus</a:t>
            </a:r>
            <a:r>
              <a:rPr lang="en-US" dirty="0" smtClean="0"/>
              <a:t> built by New Flyer features composite fiberglass instead of steel</a:t>
            </a:r>
            <a:endParaRPr lang="en-US" dirty="0"/>
          </a:p>
        </p:txBody>
      </p:sp>
      <p:pic>
        <p:nvPicPr>
          <p:cNvPr id="4098" name="Picture 2"/>
          <p:cNvPicPr>
            <a:picLocks noChangeAspect="1" noChangeArrowheads="1"/>
          </p:cNvPicPr>
          <p:nvPr/>
        </p:nvPicPr>
        <p:blipFill>
          <a:blip r:embed="rId4" cstate="print"/>
          <a:srcRect/>
          <a:stretch>
            <a:fillRect/>
          </a:stretch>
        </p:blipFill>
        <p:spPr bwMode="auto">
          <a:xfrm>
            <a:off x="5562600" y="2924175"/>
            <a:ext cx="2990359" cy="1990725"/>
          </a:xfrm>
          <a:prstGeom prst="rect">
            <a:avLst/>
          </a:prstGeom>
          <a:noFill/>
          <a:ln w="25400">
            <a:solidFill>
              <a:schemeClr val="tx1"/>
            </a:solidFill>
            <a:miter lim="800000"/>
            <a:headEnd/>
            <a:tailEnd/>
          </a:ln>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16666" r="20590"/>
          <a:stretch/>
        </p:blipFill>
        <p:spPr>
          <a:xfrm>
            <a:off x="762000" y="2924175"/>
            <a:ext cx="4043476" cy="2171789"/>
          </a:xfrm>
          <a:prstGeom prst="rect">
            <a:avLst/>
          </a:prstGeom>
          <a:ln w="25400">
            <a:solidFill>
              <a:schemeClr val="tx1"/>
            </a:solidFill>
          </a:ln>
        </p:spPr>
      </p:pic>
      <p:sp>
        <p:nvSpPr>
          <p:cNvPr id="6" name="TextBox 5"/>
          <p:cNvSpPr txBox="1"/>
          <p:nvPr/>
        </p:nvSpPr>
        <p:spPr>
          <a:xfrm>
            <a:off x="996518" y="5326797"/>
            <a:ext cx="3574440" cy="369332"/>
          </a:xfrm>
          <a:prstGeom prst="rect">
            <a:avLst/>
          </a:prstGeom>
          <a:noFill/>
        </p:spPr>
        <p:txBody>
          <a:bodyPr wrap="none" rtlCol="0">
            <a:spAutoFit/>
          </a:bodyPr>
          <a:lstStyle/>
          <a:p>
            <a:r>
              <a:rPr lang="en-US" dirty="0"/>
              <a:t>Lightweight hybrid e-Traction bus</a:t>
            </a:r>
          </a:p>
        </p:txBody>
      </p:sp>
    </p:spTree>
    <p:custDataLst>
      <p:tags r:id="rId1"/>
    </p:custDataLst>
    <p:extLst>
      <p:ext uri="{BB962C8B-B14F-4D97-AF65-F5344CB8AC3E}">
        <p14:creationId xmlns:p14="http://schemas.microsoft.com/office/powerpoint/2010/main" val="27826416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Module 6, Lesson 1</a:t>
            </a:r>
            <a:endParaRPr lang="en-US" dirty="0"/>
          </a:p>
        </p:txBody>
      </p:sp>
      <p:sp>
        <p:nvSpPr>
          <p:cNvPr id="4" name="Subtitle 3"/>
          <p:cNvSpPr>
            <a:spLocks noGrp="1"/>
          </p:cNvSpPr>
          <p:nvPr>
            <p:ph type="subTitle" idx="1"/>
          </p:nvPr>
        </p:nvSpPr>
        <p:spPr/>
        <p:txBody>
          <a:bodyPr/>
          <a:lstStyle/>
          <a:p>
            <a:r>
              <a:rPr lang="en-US" smtClean="0"/>
              <a:t>Impact of Evolving  Technology on Public Transportation </a:t>
            </a:r>
            <a:endParaRPr lang="en-US"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Vehicles</a:t>
            </a:r>
            <a:endParaRPr lang="en-US" dirty="0"/>
          </a:p>
        </p:txBody>
      </p:sp>
      <p:graphicFrame>
        <p:nvGraphicFramePr>
          <p:cNvPr id="4" name="Content Placeholder 3"/>
          <p:cNvGraphicFramePr>
            <a:graphicFrameLocks noGrp="1"/>
          </p:cNvGraphicFramePr>
          <p:nvPr>
            <p:ph idx="1"/>
          </p:nvPr>
        </p:nvGraphicFramePr>
        <p:xfrm>
          <a:off x="304800" y="1524001"/>
          <a:ext cx="8458200" cy="4414291"/>
        </p:xfrm>
        <a:graphic>
          <a:graphicData uri="http://schemas.openxmlformats.org/drawingml/2006/table">
            <a:tbl>
              <a:tblPr/>
              <a:tblGrid>
                <a:gridCol w="2339604"/>
                <a:gridCol w="1160422"/>
                <a:gridCol w="1160422"/>
                <a:gridCol w="1160422"/>
                <a:gridCol w="1265919"/>
                <a:gridCol w="1371411"/>
              </a:tblGrid>
              <a:tr h="297584">
                <a:tc rowSpan="2">
                  <a:txBody>
                    <a:bodyPr/>
                    <a:lstStyle/>
                    <a:p>
                      <a:pPr marL="0" marR="0" algn="just">
                        <a:lnSpc>
                          <a:spcPct val="115000"/>
                        </a:lnSpc>
                        <a:spcBef>
                          <a:spcPts val="0"/>
                        </a:spcBef>
                        <a:spcAft>
                          <a:spcPts val="0"/>
                        </a:spcAft>
                      </a:pP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marL="0" marR="0" algn="ctr">
                        <a:lnSpc>
                          <a:spcPct val="115000"/>
                        </a:lnSpc>
                        <a:spcBef>
                          <a:spcPts val="0"/>
                        </a:spcBef>
                        <a:spcAft>
                          <a:spcPts val="0"/>
                        </a:spcAft>
                      </a:pPr>
                      <a:r>
                        <a:rPr lang="en-US" sz="1800" b="1" dirty="0">
                          <a:latin typeface="Calibri"/>
                          <a:ea typeface="Times New Roman"/>
                          <a:cs typeface="Times New Roman"/>
                        </a:rPr>
                        <a:t>Vehicle Type</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13695">
                <a:tc vMerge="1">
                  <a:txBody>
                    <a:bodyPr/>
                    <a:lstStyle/>
                    <a:p>
                      <a:endParaRPr lang="en-US"/>
                    </a:p>
                  </a:txBody>
                  <a:tcPr/>
                </a:tc>
                <a:tc>
                  <a:txBody>
                    <a:bodyPr/>
                    <a:lstStyle/>
                    <a:p>
                      <a:pPr marL="0" marR="0" algn="ctr">
                        <a:lnSpc>
                          <a:spcPct val="115000"/>
                        </a:lnSpc>
                        <a:spcBef>
                          <a:spcPts val="0"/>
                        </a:spcBef>
                        <a:spcAft>
                          <a:spcPts val="0"/>
                        </a:spcAft>
                      </a:pPr>
                      <a:r>
                        <a:rPr lang="en-US" sz="1800" b="1" dirty="0">
                          <a:latin typeface="Calibri"/>
                          <a:ea typeface="Times New Roman"/>
                          <a:cs typeface="Times New Roman"/>
                        </a:rPr>
                        <a:t>Diesel</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Times New Roman"/>
                          <a:cs typeface="Times New Roman"/>
                        </a:rPr>
                        <a:t>Natural Gas</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Times New Roman"/>
                          <a:cs typeface="Times New Roman"/>
                        </a:rPr>
                        <a:t>Hybrid Electric</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Times New Roman"/>
                          <a:cs typeface="Times New Roman"/>
                        </a:rPr>
                        <a:t>Electric Trolley</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Times New Roman"/>
                          <a:cs typeface="Times New Roman"/>
                        </a:rPr>
                        <a:t>Fuel Cell</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9874">
                <a:tc>
                  <a:txBody>
                    <a:bodyPr/>
                    <a:lstStyle/>
                    <a:p>
                      <a:pPr marL="0" marR="0" algn="just">
                        <a:lnSpc>
                          <a:spcPct val="115000"/>
                        </a:lnSpc>
                        <a:spcBef>
                          <a:spcPts val="0"/>
                        </a:spcBef>
                        <a:spcAft>
                          <a:spcPts val="0"/>
                        </a:spcAft>
                      </a:pPr>
                      <a:r>
                        <a:rPr lang="en-US" sz="1800" dirty="0">
                          <a:latin typeface="Calibri"/>
                          <a:ea typeface="Times New Roman"/>
                          <a:cs typeface="Times New Roman"/>
                        </a:rPr>
                        <a:t>Vehicle Acquisition</a:t>
                      </a: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$369,087</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$414,168</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$570,017</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$806,469</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$3,358,573</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3695">
                <a:tc>
                  <a:txBody>
                    <a:bodyPr/>
                    <a:lstStyle/>
                    <a:p>
                      <a:pPr marL="0" marR="0" algn="just">
                        <a:lnSpc>
                          <a:spcPct val="115000"/>
                        </a:lnSpc>
                        <a:spcBef>
                          <a:spcPts val="0"/>
                        </a:spcBef>
                        <a:spcAft>
                          <a:spcPts val="0"/>
                        </a:spcAft>
                      </a:pPr>
                      <a:r>
                        <a:rPr lang="en-US" sz="1800" dirty="0">
                          <a:latin typeface="Calibri"/>
                          <a:ea typeface="Times New Roman"/>
                          <a:cs typeface="Times New Roman"/>
                        </a:rPr>
                        <a:t>Parts &amp; Maintenance</a:t>
                      </a: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$235,120</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$207,334</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$88,579</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$78,373</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$401,029</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3695">
                <a:tc>
                  <a:txBody>
                    <a:bodyPr/>
                    <a:lstStyle/>
                    <a:p>
                      <a:pPr marL="0" marR="0" algn="just">
                        <a:lnSpc>
                          <a:spcPct val="115000"/>
                        </a:lnSpc>
                        <a:spcBef>
                          <a:spcPts val="0"/>
                        </a:spcBef>
                        <a:spcAft>
                          <a:spcPts val="0"/>
                        </a:spcAft>
                      </a:pPr>
                      <a:r>
                        <a:rPr lang="en-US" sz="1800" dirty="0">
                          <a:latin typeface="Calibri"/>
                          <a:ea typeface="Times New Roman"/>
                          <a:cs typeface="Times New Roman"/>
                        </a:rPr>
                        <a:t>Battery Replacement</a:t>
                      </a: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$0</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$0</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$70,685</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$0</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$0</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9813">
                <a:tc>
                  <a:txBody>
                    <a:bodyPr/>
                    <a:lstStyle/>
                    <a:p>
                      <a:pPr marL="0" marR="0" algn="just">
                        <a:lnSpc>
                          <a:spcPct val="115000"/>
                        </a:lnSpc>
                        <a:spcBef>
                          <a:spcPts val="0"/>
                        </a:spcBef>
                        <a:spcAft>
                          <a:spcPts val="0"/>
                        </a:spcAft>
                      </a:pPr>
                      <a:r>
                        <a:rPr lang="en-US" sz="1800" dirty="0">
                          <a:latin typeface="Calibri"/>
                          <a:ea typeface="Times New Roman"/>
                          <a:cs typeface="Times New Roman"/>
                        </a:rPr>
                        <a:t>Maintenance Facility Modification</a:t>
                      </a: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$0</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$4,097</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$1,466</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$1,466</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$4,097</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584">
                <a:tc>
                  <a:txBody>
                    <a:bodyPr/>
                    <a:lstStyle/>
                    <a:p>
                      <a:pPr marL="0" marR="0" algn="just">
                        <a:lnSpc>
                          <a:spcPct val="115000"/>
                        </a:lnSpc>
                        <a:spcBef>
                          <a:spcPts val="0"/>
                        </a:spcBef>
                        <a:spcAft>
                          <a:spcPts val="0"/>
                        </a:spcAft>
                      </a:pPr>
                      <a:r>
                        <a:rPr lang="en-US" sz="1800" dirty="0">
                          <a:latin typeface="Calibri"/>
                          <a:ea typeface="Times New Roman"/>
                          <a:cs typeface="Times New Roman"/>
                        </a:rPr>
                        <a:t>Fueling Facility</a:t>
                      </a: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$0</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$11,609</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$0</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$0</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dirty="0">
                          <a:latin typeface="Calibri"/>
                          <a:ea typeface="Times New Roman"/>
                          <a:cs typeface="Calibri"/>
                        </a:rPr>
                        <a:t>$12,362</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9874">
                <a:tc>
                  <a:txBody>
                    <a:bodyPr/>
                    <a:lstStyle/>
                    <a:p>
                      <a:pPr marL="0" marR="0" algn="just">
                        <a:lnSpc>
                          <a:spcPct val="115000"/>
                        </a:lnSpc>
                        <a:spcBef>
                          <a:spcPts val="0"/>
                        </a:spcBef>
                        <a:spcAft>
                          <a:spcPts val="0"/>
                        </a:spcAft>
                      </a:pPr>
                      <a:r>
                        <a:rPr lang="en-US" sz="1800" b="1" i="1" dirty="0">
                          <a:latin typeface="Calibri"/>
                          <a:ea typeface="Times New Roman"/>
                          <a:cs typeface="Times New Roman"/>
                        </a:rPr>
                        <a:t>Total Lifetime Cost:</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$604,207</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$637,208</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$730,747</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$886,308</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$3,776,061</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584">
                <a:tc>
                  <a:txBody>
                    <a:bodyPr/>
                    <a:lstStyle/>
                    <a:p>
                      <a:pPr marL="0" marR="0" algn="just">
                        <a:lnSpc>
                          <a:spcPct val="115000"/>
                        </a:lnSpc>
                        <a:spcBef>
                          <a:spcPts val="0"/>
                        </a:spcBef>
                        <a:spcAft>
                          <a:spcPts val="0"/>
                        </a:spcAft>
                      </a:pPr>
                      <a:r>
                        <a:rPr lang="en-US" sz="1800" b="1" i="1" dirty="0">
                          <a:latin typeface="Calibri"/>
                          <a:ea typeface="Times New Roman"/>
                          <a:cs typeface="Times New Roman"/>
                        </a:rPr>
                        <a:t>Annualized Cost:</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$50,351</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$53,101</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$60,896</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$73,859</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800" b="1" i="1" dirty="0">
                          <a:latin typeface="Calibri"/>
                          <a:ea typeface="Times New Roman"/>
                          <a:cs typeface="Calibri"/>
                        </a:rPr>
                        <a:t>$314,672</a:t>
                      </a:r>
                      <a:endParaRPr lang="en-US" sz="1800" dirty="0">
                        <a:latin typeface="Calibri"/>
                        <a:ea typeface="Times New Roman"/>
                        <a:cs typeface="Times New Roman"/>
                      </a:endParaRPr>
                    </a:p>
                  </a:txBody>
                  <a:tcPr marL="45075" marR="450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Impact of Evolving Technology on </a:t>
            </a:r>
            <a:br>
              <a:rPr lang="en-US" smtClean="0"/>
            </a:br>
            <a:r>
              <a:rPr lang="en-US" smtClean="0"/>
              <a:t>Public Transportation</a:t>
            </a:r>
            <a:endParaRPr lang="en-US" dirty="0"/>
          </a:p>
        </p:txBody>
      </p:sp>
      <p:sp>
        <p:nvSpPr>
          <p:cNvPr id="4" name="TextBox 3"/>
          <p:cNvSpPr txBox="1"/>
          <p:nvPr/>
        </p:nvSpPr>
        <p:spPr>
          <a:xfrm>
            <a:off x="685800" y="2362200"/>
            <a:ext cx="766557" cy="338554"/>
          </a:xfrm>
          <a:prstGeom prst="rect">
            <a:avLst/>
          </a:prstGeom>
          <a:noFill/>
          <a:ln>
            <a:solidFill>
              <a:schemeClr val="tx1"/>
            </a:solidFill>
          </a:ln>
        </p:spPr>
        <p:txBody>
          <a:bodyPr wrap="none" rtlCol="0">
            <a:spAutoFit/>
          </a:bodyPr>
          <a:lstStyle/>
          <a:p>
            <a:r>
              <a:rPr lang="en-US" sz="1600" dirty="0" smtClean="0">
                <a:solidFill>
                  <a:srgbClr val="292934"/>
                </a:solidFill>
              </a:rPr>
              <a:t>Safety</a:t>
            </a:r>
            <a:endParaRPr lang="en-US" sz="1600" dirty="0">
              <a:solidFill>
                <a:srgbClr val="292934"/>
              </a:solidFill>
            </a:endParaRPr>
          </a:p>
        </p:txBody>
      </p:sp>
      <p:sp>
        <p:nvSpPr>
          <p:cNvPr id="14" name="TextBox 13"/>
          <p:cNvSpPr txBox="1"/>
          <p:nvPr/>
        </p:nvSpPr>
        <p:spPr>
          <a:xfrm>
            <a:off x="533400" y="1828800"/>
            <a:ext cx="2098651" cy="338554"/>
          </a:xfrm>
          <a:prstGeom prst="rect">
            <a:avLst/>
          </a:prstGeom>
          <a:noFill/>
          <a:ln>
            <a:solidFill>
              <a:schemeClr val="tx1"/>
            </a:solidFill>
          </a:ln>
        </p:spPr>
        <p:txBody>
          <a:bodyPr wrap="none" rtlCol="0">
            <a:spAutoFit/>
          </a:bodyPr>
          <a:lstStyle/>
          <a:p>
            <a:r>
              <a:rPr lang="en-US" sz="1600" dirty="0" smtClean="0">
                <a:solidFill>
                  <a:srgbClr val="292934"/>
                </a:solidFill>
              </a:rPr>
              <a:t>Principal impact area</a:t>
            </a:r>
            <a:endParaRPr lang="en-US" sz="1600" dirty="0">
              <a:solidFill>
                <a:srgbClr val="292934"/>
              </a:solidFill>
            </a:endParaRPr>
          </a:p>
        </p:txBody>
      </p:sp>
      <p:sp>
        <p:nvSpPr>
          <p:cNvPr id="15" name="TextBox 14"/>
          <p:cNvSpPr txBox="1"/>
          <p:nvPr/>
        </p:nvSpPr>
        <p:spPr>
          <a:xfrm>
            <a:off x="685800" y="3733800"/>
            <a:ext cx="2281394" cy="338554"/>
          </a:xfrm>
          <a:prstGeom prst="rect">
            <a:avLst/>
          </a:prstGeom>
          <a:solidFill>
            <a:srgbClr val="FFFF00"/>
          </a:solidFill>
          <a:ln>
            <a:solidFill>
              <a:schemeClr val="tx1"/>
            </a:solidFill>
          </a:ln>
        </p:spPr>
        <p:txBody>
          <a:bodyPr wrap="none" rtlCol="0">
            <a:spAutoFit/>
          </a:bodyPr>
          <a:lstStyle/>
          <a:p>
            <a:r>
              <a:rPr lang="en-US" sz="1600" dirty="0" smtClean="0">
                <a:solidFill>
                  <a:srgbClr val="292934"/>
                </a:solidFill>
              </a:rPr>
              <a:t>Customer convenience</a:t>
            </a:r>
          </a:p>
        </p:txBody>
      </p:sp>
      <p:sp>
        <p:nvSpPr>
          <p:cNvPr id="17" name="TextBox 16"/>
          <p:cNvSpPr txBox="1"/>
          <p:nvPr/>
        </p:nvSpPr>
        <p:spPr>
          <a:xfrm>
            <a:off x="3581400" y="3657600"/>
            <a:ext cx="2819400" cy="646331"/>
          </a:xfrm>
          <a:prstGeom prst="rect">
            <a:avLst/>
          </a:prstGeom>
          <a:noFill/>
          <a:ln>
            <a:solidFill>
              <a:schemeClr val="tx1"/>
            </a:solidFill>
          </a:ln>
        </p:spPr>
        <p:txBody>
          <a:bodyPr wrap="square" rtlCol="0">
            <a:spAutoFit/>
          </a:bodyPr>
          <a:lstStyle/>
          <a:p>
            <a:r>
              <a:rPr lang="en-US" sz="1200" dirty="0" smtClean="0">
                <a:solidFill>
                  <a:srgbClr val="292934"/>
                </a:solidFill>
              </a:rPr>
              <a:t>Real time publishing, real-time bus information</a:t>
            </a:r>
          </a:p>
          <a:p>
            <a:r>
              <a:rPr lang="en-US" sz="1200" dirty="0" smtClean="0">
                <a:solidFill>
                  <a:srgbClr val="292934"/>
                </a:solidFill>
              </a:rPr>
              <a:t>Mobile Applications </a:t>
            </a:r>
            <a:endParaRPr lang="en-US" sz="1200" dirty="0">
              <a:solidFill>
                <a:srgbClr val="292934"/>
              </a:solidFill>
            </a:endParaRPr>
          </a:p>
        </p:txBody>
      </p:sp>
      <p:sp>
        <p:nvSpPr>
          <p:cNvPr id="18" name="TextBox 17"/>
          <p:cNvSpPr txBox="1"/>
          <p:nvPr/>
        </p:nvSpPr>
        <p:spPr>
          <a:xfrm>
            <a:off x="3581400" y="2819400"/>
            <a:ext cx="2819400" cy="646331"/>
          </a:xfrm>
          <a:prstGeom prst="rect">
            <a:avLst/>
          </a:prstGeom>
          <a:noFill/>
          <a:ln>
            <a:solidFill>
              <a:schemeClr val="tx1"/>
            </a:solidFill>
          </a:ln>
        </p:spPr>
        <p:txBody>
          <a:bodyPr wrap="square" rtlCol="0">
            <a:spAutoFit/>
          </a:bodyPr>
          <a:lstStyle/>
          <a:p>
            <a:r>
              <a:rPr lang="en-US" sz="1200" dirty="0" smtClean="0">
                <a:solidFill>
                  <a:srgbClr val="292934"/>
                </a:solidFill>
              </a:rPr>
              <a:t>photovoltaic cells, generation of hydrogen; battery powered vehicles; wind turbine; fuel cells, hybrids, </a:t>
            </a:r>
            <a:endParaRPr lang="en-US" sz="1200" dirty="0">
              <a:solidFill>
                <a:srgbClr val="292934"/>
              </a:solidFill>
            </a:endParaRPr>
          </a:p>
        </p:txBody>
      </p:sp>
      <p:sp>
        <p:nvSpPr>
          <p:cNvPr id="19" name="TextBox 18"/>
          <p:cNvSpPr txBox="1"/>
          <p:nvPr/>
        </p:nvSpPr>
        <p:spPr>
          <a:xfrm>
            <a:off x="3581401" y="2286001"/>
            <a:ext cx="2819399" cy="461665"/>
          </a:xfrm>
          <a:prstGeom prst="rect">
            <a:avLst/>
          </a:prstGeom>
          <a:noFill/>
          <a:ln>
            <a:solidFill>
              <a:schemeClr val="tx1"/>
            </a:solidFill>
          </a:ln>
        </p:spPr>
        <p:txBody>
          <a:bodyPr wrap="square" rtlCol="0">
            <a:spAutoFit/>
          </a:bodyPr>
          <a:lstStyle/>
          <a:p>
            <a:pPr marL="0" lvl="1"/>
            <a:r>
              <a:rPr lang="en-US" sz="1200" dirty="0" smtClean="0">
                <a:solidFill>
                  <a:srgbClr val="292934"/>
                </a:solidFill>
              </a:rPr>
              <a:t>Sensor technology, video monitoring, clean fuels, incident detection</a:t>
            </a:r>
            <a:endParaRPr lang="en-US" sz="1200" dirty="0">
              <a:solidFill>
                <a:srgbClr val="292934"/>
              </a:solidFill>
            </a:endParaRPr>
          </a:p>
        </p:txBody>
      </p:sp>
      <p:sp>
        <p:nvSpPr>
          <p:cNvPr id="20" name="TextBox 19"/>
          <p:cNvSpPr txBox="1"/>
          <p:nvPr/>
        </p:nvSpPr>
        <p:spPr>
          <a:xfrm>
            <a:off x="3581400" y="4419600"/>
            <a:ext cx="2819400" cy="646331"/>
          </a:xfrm>
          <a:prstGeom prst="rect">
            <a:avLst/>
          </a:prstGeom>
          <a:noFill/>
          <a:ln>
            <a:solidFill>
              <a:schemeClr val="tx1"/>
            </a:solidFill>
          </a:ln>
        </p:spPr>
        <p:txBody>
          <a:bodyPr wrap="square" rtlCol="0">
            <a:spAutoFit/>
          </a:bodyPr>
          <a:lstStyle/>
          <a:p>
            <a:r>
              <a:rPr lang="en-US" sz="1200" dirty="0" smtClean="0">
                <a:solidFill>
                  <a:srgbClr val="292934"/>
                </a:solidFill>
              </a:rPr>
              <a:t>Electronic payment, Smart cards and other fare payment methods, AVL, APC</a:t>
            </a:r>
            <a:endParaRPr lang="en-US" sz="1200" dirty="0">
              <a:solidFill>
                <a:srgbClr val="292934"/>
              </a:solidFill>
            </a:endParaRPr>
          </a:p>
        </p:txBody>
      </p:sp>
      <p:sp>
        <p:nvSpPr>
          <p:cNvPr id="21" name="TextBox 20"/>
          <p:cNvSpPr txBox="1"/>
          <p:nvPr/>
        </p:nvSpPr>
        <p:spPr>
          <a:xfrm>
            <a:off x="685800" y="3048000"/>
            <a:ext cx="2271776" cy="338554"/>
          </a:xfrm>
          <a:prstGeom prst="rect">
            <a:avLst/>
          </a:prstGeom>
          <a:noFill/>
          <a:ln>
            <a:solidFill>
              <a:schemeClr val="tx1"/>
            </a:solidFill>
          </a:ln>
        </p:spPr>
        <p:txBody>
          <a:bodyPr wrap="none" rtlCol="0">
            <a:spAutoFit/>
          </a:bodyPr>
          <a:lstStyle/>
          <a:p>
            <a:r>
              <a:rPr lang="en-US" sz="1600" dirty="0" smtClean="0">
                <a:solidFill>
                  <a:srgbClr val="292934"/>
                </a:solidFill>
              </a:rPr>
              <a:t>Environmental impacts</a:t>
            </a:r>
          </a:p>
        </p:txBody>
      </p:sp>
      <p:sp>
        <p:nvSpPr>
          <p:cNvPr id="22" name="TextBox 21"/>
          <p:cNvSpPr txBox="1"/>
          <p:nvPr/>
        </p:nvSpPr>
        <p:spPr>
          <a:xfrm>
            <a:off x="685800" y="4572000"/>
            <a:ext cx="1857688" cy="338554"/>
          </a:xfrm>
          <a:prstGeom prst="rect">
            <a:avLst/>
          </a:prstGeom>
          <a:noFill/>
          <a:ln>
            <a:solidFill>
              <a:schemeClr val="tx1"/>
            </a:solidFill>
          </a:ln>
        </p:spPr>
        <p:txBody>
          <a:bodyPr wrap="none" rtlCol="0">
            <a:spAutoFit/>
          </a:bodyPr>
          <a:lstStyle/>
          <a:p>
            <a:r>
              <a:rPr lang="en-US" sz="1600" dirty="0" smtClean="0">
                <a:solidFill>
                  <a:srgbClr val="292934"/>
                </a:solidFill>
              </a:rPr>
              <a:t>Cost effectiveness</a:t>
            </a:r>
            <a:endParaRPr lang="en-US" sz="1600" dirty="0">
              <a:solidFill>
                <a:srgbClr val="292934"/>
              </a:solidFill>
            </a:endParaRPr>
          </a:p>
        </p:txBody>
      </p:sp>
      <p:cxnSp>
        <p:nvCxnSpPr>
          <p:cNvPr id="25" name="Straight Arrow Connector 24"/>
          <p:cNvCxnSpPr>
            <a:stCxn id="19" idx="1"/>
            <a:endCxn id="4" idx="3"/>
          </p:cNvCxnSpPr>
          <p:nvPr/>
        </p:nvCxnSpPr>
        <p:spPr>
          <a:xfrm flipH="1">
            <a:off x="1452357" y="2516834"/>
            <a:ext cx="2129044" cy="146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9" idx="1"/>
            <a:endCxn id="21" idx="3"/>
          </p:cNvCxnSpPr>
          <p:nvPr/>
        </p:nvCxnSpPr>
        <p:spPr>
          <a:xfrm flipH="1">
            <a:off x="2957576" y="2516834"/>
            <a:ext cx="623825" cy="7004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8" idx="1"/>
            <a:endCxn id="21" idx="3"/>
          </p:cNvCxnSpPr>
          <p:nvPr/>
        </p:nvCxnSpPr>
        <p:spPr>
          <a:xfrm flipH="1">
            <a:off x="2957576" y="3142566"/>
            <a:ext cx="623824" cy="747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8" idx="1"/>
            <a:endCxn id="4" idx="3"/>
          </p:cNvCxnSpPr>
          <p:nvPr/>
        </p:nvCxnSpPr>
        <p:spPr>
          <a:xfrm flipH="1" flipV="1">
            <a:off x="1452357" y="2531477"/>
            <a:ext cx="2129043" cy="6110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7" idx="1"/>
            <a:endCxn id="15" idx="3"/>
          </p:cNvCxnSpPr>
          <p:nvPr/>
        </p:nvCxnSpPr>
        <p:spPr>
          <a:xfrm flipH="1" flipV="1">
            <a:off x="2967194" y="3903077"/>
            <a:ext cx="614206" cy="77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7" idx="1"/>
            <a:endCxn id="22" idx="3"/>
          </p:cNvCxnSpPr>
          <p:nvPr/>
        </p:nvCxnSpPr>
        <p:spPr>
          <a:xfrm flipH="1">
            <a:off x="2543488" y="3980766"/>
            <a:ext cx="1037912" cy="7605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0" idx="1"/>
            <a:endCxn id="22" idx="3"/>
          </p:cNvCxnSpPr>
          <p:nvPr/>
        </p:nvCxnSpPr>
        <p:spPr>
          <a:xfrm flipH="1" flipV="1">
            <a:off x="2543488" y="4741277"/>
            <a:ext cx="1037912" cy="14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0" idx="1"/>
            <a:endCxn id="15" idx="3"/>
          </p:cNvCxnSpPr>
          <p:nvPr/>
        </p:nvCxnSpPr>
        <p:spPr>
          <a:xfrm flipH="1" flipV="1">
            <a:off x="2967194" y="3903077"/>
            <a:ext cx="614206" cy="839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858000" y="2971800"/>
            <a:ext cx="1981200" cy="523220"/>
          </a:xfrm>
          <a:prstGeom prst="rect">
            <a:avLst/>
          </a:prstGeom>
          <a:noFill/>
          <a:ln>
            <a:solidFill>
              <a:schemeClr val="tx1"/>
            </a:solidFill>
          </a:ln>
        </p:spPr>
        <p:txBody>
          <a:bodyPr wrap="square" rtlCol="0">
            <a:spAutoFit/>
          </a:bodyPr>
          <a:lstStyle/>
          <a:p>
            <a:r>
              <a:rPr lang="en-US" sz="1400" dirty="0" smtClean="0">
                <a:solidFill>
                  <a:srgbClr val="292934"/>
                </a:solidFill>
              </a:rPr>
              <a:t>Wireless communications</a:t>
            </a:r>
            <a:endParaRPr lang="en-US" sz="1400" dirty="0">
              <a:solidFill>
                <a:srgbClr val="292934"/>
              </a:solidFill>
            </a:endParaRPr>
          </a:p>
        </p:txBody>
      </p:sp>
      <p:sp>
        <p:nvSpPr>
          <p:cNvPr id="54" name="TextBox 53"/>
          <p:cNvSpPr txBox="1"/>
          <p:nvPr/>
        </p:nvSpPr>
        <p:spPr>
          <a:xfrm>
            <a:off x="6858000" y="2514600"/>
            <a:ext cx="1252381" cy="307777"/>
          </a:xfrm>
          <a:prstGeom prst="rect">
            <a:avLst/>
          </a:prstGeom>
          <a:noFill/>
          <a:ln>
            <a:solidFill>
              <a:schemeClr val="tx1"/>
            </a:solidFill>
          </a:ln>
        </p:spPr>
        <p:txBody>
          <a:bodyPr wrap="square" rtlCol="0">
            <a:spAutoFit/>
          </a:bodyPr>
          <a:lstStyle/>
          <a:p>
            <a:r>
              <a:rPr lang="en-US" sz="1400" dirty="0" smtClean="0">
                <a:solidFill>
                  <a:srgbClr val="292934"/>
                </a:solidFill>
              </a:rPr>
              <a:t>Computing</a:t>
            </a:r>
            <a:endParaRPr lang="en-US" sz="1400" dirty="0">
              <a:solidFill>
                <a:srgbClr val="292934"/>
              </a:solidFill>
            </a:endParaRPr>
          </a:p>
        </p:txBody>
      </p:sp>
      <p:sp>
        <p:nvSpPr>
          <p:cNvPr id="55" name="TextBox 54"/>
          <p:cNvSpPr txBox="1"/>
          <p:nvPr/>
        </p:nvSpPr>
        <p:spPr>
          <a:xfrm>
            <a:off x="6858000" y="1828800"/>
            <a:ext cx="1801647" cy="338554"/>
          </a:xfrm>
          <a:prstGeom prst="rect">
            <a:avLst/>
          </a:prstGeom>
          <a:noFill/>
          <a:ln>
            <a:solidFill>
              <a:schemeClr val="tx1"/>
            </a:solidFill>
          </a:ln>
        </p:spPr>
        <p:txBody>
          <a:bodyPr wrap="none" rtlCol="0">
            <a:spAutoFit/>
          </a:bodyPr>
          <a:lstStyle/>
          <a:p>
            <a:r>
              <a:rPr lang="en-US" sz="1600" dirty="0" smtClean="0">
                <a:solidFill>
                  <a:srgbClr val="292934"/>
                </a:solidFill>
              </a:rPr>
              <a:t>Technology Trend</a:t>
            </a:r>
            <a:endParaRPr lang="en-US" sz="1600" dirty="0">
              <a:solidFill>
                <a:srgbClr val="292934"/>
              </a:solidFill>
            </a:endParaRPr>
          </a:p>
        </p:txBody>
      </p:sp>
      <p:sp>
        <p:nvSpPr>
          <p:cNvPr id="56" name="TextBox 55"/>
          <p:cNvSpPr txBox="1"/>
          <p:nvPr/>
        </p:nvSpPr>
        <p:spPr>
          <a:xfrm>
            <a:off x="4267200" y="1828800"/>
            <a:ext cx="1083951" cy="338554"/>
          </a:xfrm>
          <a:prstGeom prst="rect">
            <a:avLst/>
          </a:prstGeom>
          <a:noFill/>
          <a:ln>
            <a:solidFill>
              <a:schemeClr val="tx1"/>
            </a:solidFill>
          </a:ln>
        </p:spPr>
        <p:txBody>
          <a:bodyPr wrap="none" rtlCol="0">
            <a:spAutoFit/>
          </a:bodyPr>
          <a:lstStyle/>
          <a:p>
            <a:r>
              <a:rPr lang="en-US" sz="1600" dirty="0" smtClean="0">
                <a:solidFill>
                  <a:srgbClr val="292934"/>
                </a:solidFill>
              </a:rPr>
              <a:t>Examples</a:t>
            </a:r>
            <a:endParaRPr lang="en-US" sz="1600" dirty="0">
              <a:solidFill>
                <a:srgbClr val="292934"/>
              </a:solidFill>
            </a:endParaRPr>
          </a:p>
        </p:txBody>
      </p:sp>
      <p:sp>
        <p:nvSpPr>
          <p:cNvPr id="57" name="TextBox 56"/>
          <p:cNvSpPr txBox="1"/>
          <p:nvPr/>
        </p:nvSpPr>
        <p:spPr>
          <a:xfrm>
            <a:off x="6858000" y="3733800"/>
            <a:ext cx="2057400" cy="523220"/>
          </a:xfrm>
          <a:prstGeom prst="rect">
            <a:avLst/>
          </a:prstGeom>
          <a:noFill/>
          <a:ln>
            <a:solidFill>
              <a:schemeClr val="tx1"/>
            </a:solidFill>
          </a:ln>
        </p:spPr>
        <p:txBody>
          <a:bodyPr wrap="square" rtlCol="0">
            <a:spAutoFit/>
          </a:bodyPr>
          <a:lstStyle/>
          <a:p>
            <a:r>
              <a:rPr lang="en-US" sz="1400" dirty="0" smtClean="0">
                <a:solidFill>
                  <a:srgbClr val="292934"/>
                </a:solidFill>
              </a:rPr>
              <a:t>Advanced/alternative  materials</a:t>
            </a:r>
            <a:endParaRPr lang="en-US" sz="1400" dirty="0">
              <a:solidFill>
                <a:srgbClr val="292934"/>
              </a:solidFill>
            </a:endParaRPr>
          </a:p>
        </p:txBody>
      </p:sp>
      <p:sp>
        <p:nvSpPr>
          <p:cNvPr id="58" name="TextBox 57"/>
          <p:cNvSpPr txBox="1"/>
          <p:nvPr/>
        </p:nvSpPr>
        <p:spPr>
          <a:xfrm>
            <a:off x="6858000" y="4343400"/>
            <a:ext cx="2133600" cy="523220"/>
          </a:xfrm>
          <a:prstGeom prst="rect">
            <a:avLst/>
          </a:prstGeom>
          <a:noFill/>
          <a:ln>
            <a:solidFill>
              <a:schemeClr val="tx1"/>
            </a:solidFill>
          </a:ln>
        </p:spPr>
        <p:txBody>
          <a:bodyPr wrap="square" rtlCol="0">
            <a:spAutoFit/>
          </a:bodyPr>
          <a:lstStyle/>
          <a:p>
            <a:r>
              <a:rPr lang="en-US" sz="1400" dirty="0" smtClean="0">
                <a:solidFill>
                  <a:srgbClr val="292934"/>
                </a:solidFill>
              </a:rPr>
              <a:t>Energy generation/</a:t>
            </a:r>
          </a:p>
          <a:p>
            <a:r>
              <a:rPr lang="en-US" sz="1400" dirty="0" smtClean="0">
                <a:solidFill>
                  <a:srgbClr val="292934"/>
                </a:solidFill>
              </a:rPr>
              <a:t>propulsion technology</a:t>
            </a:r>
            <a:endParaRPr lang="en-US" sz="1400" dirty="0">
              <a:solidFill>
                <a:srgbClr val="292934"/>
              </a:solidFill>
            </a:endParaRPr>
          </a:p>
        </p:txBody>
      </p:sp>
      <p:sp>
        <p:nvSpPr>
          <p:cNvPr id="59" name="Left Brace 58"/>
          <p:cNvSpPr/>
          <p:nvPr/>
        </p:nvSpPr>
        <p:spPr>
          <a:xfrm>
            <a:off x="6629400" y="1676400"/>
            <a:ext cx="304800" cy="3429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292934"/>
              </a:solidFill>
            </a:endParaRPr>
          </a:p>
        </p:txBody>
      </p:sp>
      <p:sp>
        <p:nvSpPr>
          <p:cNvPr id="60" name="Right Brace 59"/>
          <p:cNvSpPr/>
          <p:nvPr/>
        </p:nvSpPr>
        <p:spPr>
          <a:xfrm>
            <a:off x="6433456" y="1676400"/>
            <a:ext cx="152400" cy="3429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292934"/>
              </a:solidFill>
            </a:endParaRPr>
          </a:p>
        </p:txBody>
      </p:sp>
    </p:spTree>
    <p:custDataLst>
      <p:tags r:id="rId1"/>
    </p:custDataLst>
    <p:extLst>
      <p:ext uri="{BB962C8B-B14F-4D97-AF65-F5344CB8AC3E}">
        <p14:creationId xmlns:p14="http://schemas.microsoft.com/office/powerpoint/2010/main" val="13781329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Electronic Payment</a:t>
            </a:r>
            <a:endParaRPr lang="en-US" dirty="0"/>
          </a:p>
        </p:txBody>
      </p:sp>
      <p:pic>
        <p:nvPicPr>
          <p:cNvPr id="5122" name="Picture 2"/>
          <p:cNvPicPr>
            <a:picLocks noChangeAspect="1" noChangeArrowheads="1"/>
          </p:cNvPicPr>
          <p:nvPr/>
        </p:nvPicPr>
        <p:blipFill>
          <a:blip r:embed="rId4" cstate="print"/>
          <a:srcRect/>
          <a:stretch>
            <a:fillRect/>
          </a:stretch>
        </p:blipFill>
        <p:spPr bwMode="auto">
          <a:xfrm>
            <a:off x="914400" y="4038600"/>
            <a:ext cx="2590800" cy="2590800"/>
          </a:xfrm>
          <a:prstGeom prst="rect">
            <a:avLst/>
          </a:prstGeom>
          <a:noFill/>
          <a:ln w="25400">
            <a:solidFill>
              <a:schemeClr val="tx1"/>
            </a:solidFill>
            <a:miter lim="800000"/>
            <a:headEnd/>
            <a:tailEnd/>
          </a:ln>
        </p:spPr>
      </p:pic>
      <p:pic>
        <p:nvPicPr>
          <p:cNvPr id="5124" name="Picture 4"/>
          <p:cNvPicPr>
            <a:picLocks noChangeAspect="1" noChangeArrowheads="1"/>
          </p:cNvPicPr>
          <p:nvPr/>
        </p:nvPicPr>
        <p:blipFill>
          <a:blip r:embed="rId5" cstate="print"/>
          <a:srcRect/>
          <a:stretch>
            <a:fillRect/>
          </a:stretch>
        </p:blipFill>
        <p:spPr bwMode="auto">
          <a:xfrm>
            <a:off x="4419600" y="4038601"/>
            <a:ext cx="4389120" cy="2596200"/>
          </a:xfrm>
          <a:prstGeom prst="rect">
            <a:avLst/>
          </a:prstGeom>
          <a:noFill/>
          <a:ln w="25400">
            <a:solidFill>
              <a:schemeClr val="tx1"/>
            </a:solidFill>
            <a:miter lim="800000"/>
            <a:headEnd/>
            <a:tailEnd/>
          </a:ln>
        </p:spPr>
      </p:pic>
      <p:sp>
        <p:nvSpPr>
          <p:cNvPr id="7" name="Content Placeholder 2"/>
          <p:cNvSpPr>
            <a:spLocks noGrp="1"/>
          </p:cNvSpPr>
          <p:nvPr>
            <p:ph idx="1"/>
          </p:nvPr>
        </p:nvSpPr>
        <p:spPr>
          <a:xfrm>
            <a:off x="381000" y="1447800"/>
            <a:ext cx="8077200" cy="2514600"/>
          </a:xfrm>
        </p:spPr>
        <p:txBody>
          <a:bodyPr>
            <a:normAutofit fontScale="92500" lnSpcReduction="10000"/>
          </a:bodyPr>
          <a:lstStyle/>
          <a:p>
            <a:r>
              <a:rPr lang="en-US" dirty="0" smtClean="0"/>
              <a:t>Passengers can load payment on smart cards for use with multiple regional transit agencies</a:t>
            </a:r>
          </a:p>
          <a:p>
            <a:r>
              <a:rPr lang="en-US" dirty="0" smtClean="0"/>
              <a:t>Can store electronic transfers</a:t>
            </a:r>
          </a:p>
          <a:p>
            <a:r>
              <a:rPr lang="en-US" dirty="0" smtClean="0"/>
              <a:t>Reload cards at ticket machines or online</a:t>
            </a:r>
          </a:p>
          <a:p>
            <a:r>
              <a:rPr lang="en-US" dirty="0" smtClean="0"/>
              <a:t>Some systems allow direct fare payment with credit/debit cards or cell phones</a:t>
            </a:r>
            <a:endParaRPr lang="en-US" dirty="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Real-Time Publishing</a:t>
            </a:r>
            <a:endParaRPr lang="en-US" dirty="0"/>
          </a:p>
        </p:txBody>
      </p:sp>
      <p:sp>
        <p:nvSpPr>
          <p:cNvPr id="8" name="Content Placeholder 2"/>
          <p:cNvSpPr>
            <a:spLocks noGrp="1"/>
          </p:cNvSpPr>
          <p:nvPr>
            <p:ph idx="1"/>
          </p:nvPr>
        </p:nvSpPr>
        <p:spPr/>
        <p:txBody>
          <a:bodyPr/>
          <a:lstStyle/>
          <a:p>
            <a:r>
              <a:rPr lang="en-US" smtClean="0"/>
              <a:t>Publish arrival information online to allow for easy trip planning</a:t>
            </a:r>
            <a:endParaRPr lang="en-US" dirty="0"/>
          </a:p>
        </p:txBody>
      </p:sp>
      <p:pic>
        <p:nvPicPr>
          <p:cNvPr id="1026" name="Picture 2"/>
          <p:cNvPicPr>
            <a:picLocks noChangeAspect="1" noChangeArrowheads="1"/>
          </p:cNvPicPr>
          <p:nvPr/>
        </p:nvPicPr>
        <p:blipFill>
          <a:blip r:embed="rId4" cstate="print"/>
          <a:srcRect l="15000" t="22656" r="50000" b="17969"/>
          <a:stretch>
            <a:fillRect/>
          </a:stretch>
        </p:blipFill>
        <p:spPr bwMode="auto">
          <a:xfrm>
            <a:off x="685800" y="2819400"/>
            <a:ext cx="4828674" cy="3276600"/>
          </a:xfrm>
          <a:prstGeom prst="rect">
            <a:avLst/>
          </a:prstGeom>
          <a:noFill/>
          <a:ln w="25400">
            <a:solidFill>
              <a:schemeClr val="tx1"/>
            </a:solidFill>
            <a:miter lim="800000"/>
            <a:headEnd/>
            <a:tailEnd/>
          </a:ln>
        </p:spPr>
      </p:pic>
      <p:sp>
        <p:nvSpPr>
          <p:cNvPr id="5" name="TextBox 4"/>
          <p:cNvSpPr txBox="1"/>
          <p:nvPr/>
        </p:nvSpPr>
        <p:spPr>
          <a:xfrm>
            <a:off x="5715000" y="3733800"/>
            <a:ext cx="2438400" cy="923330"/>
          </a:xfrm>
          <a:prstGeom prst="rect">
            <a:avLst/>
          </a:prstGeom>
          <a:noFill/>
        </p:spPr>
        <p:txBody>
          <a:bodyPr wrap="square" rtlCol="0">
            <a:spAutoFit/>
          </a:bodyPr>
          <a:lstStyle/>
          <a:p>
            <a:pPr algn="ctr"/>
            <a:r>
              <a:rPr lang="en-US" dirty="0" smtClean="0"/>
              <a:t>TriMet’s MAX arrival times on Google Maps</a:t>
            </a: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Real-Time Bus/Train Information</a:t>
            </a:r>
            <a:endParaRPr lang="en-US" dirty="0"/>
          </a:p>
        </p:txBody>
      </p:sp>
      <p:pic>
        <p:nvPicPr>
          <p:cNvPr id="2051" name="Picture 3"/>
          <p:cNvPicPr>
            <a:picLocks noChangeAspect="1" noChangeArrowheads="1"/>
          </p:cNvPicPr>
          <p:nvPr/>
        </p:nvPicPr>
        <p:blipFill>
          <a:blip r:embed="rId4" cstate="print"/>
          <a:srcRect/>
          <a:stretch>
            <a:fillRect/>
          </a:stretch>
        </p:blipFill>
        <p:spPr bwMode="auto">
          <a:xfrm>
            <a:off x="803630" y="2895600"/>
            <a:ext cx="4412539" cy="3093369"/>
          </a:xfrm>
          <a:prstGeom prst="rect">
            <a:avLst/>
          </a:prstGeom>
          <a:noFill/>
          <a:ln w="25400">
            <a:solidFill>
              <a:schemeClr val="tx1"/>
            </a:solidFill>
            <a:miter lim="800000"/>
            <a:headEnd/>
            <a:tailEnd/>
          </a:ln>
        </p:spPr>
      </p:pic>
      <p:sp>
        <p:nvSpPr>
          <p:cNvPr id="8" name="Content Placeholder 2"/>
          <p:cNvSpPr>
            <a:spLocks noGrp="1"/>
          </p:cNvSpPr>
          <p:nvPr>
            <p:ph idx="1"/>
          </p:nvPr>
        </p:nvSpPr>
        <p:spPr>
          <a:xfrm>
            <a:off x="381000" y="1600200"/>
            <a:ext cx="8305800" cy="1295400"/>
          </a:xfrm>
        </p:spPr>
        <p:txBody>
          <a:bodyPr>
            <a:normAutofit/>
          </a:bodyPr>
          <a:lstStyle/>
          <a:p>
            <a:r>
              <a:rPr lang="en-US" dirty="0" smtClean="0"/>
              <a:t>Reduces passenger waiting time at stops</a:t>
            </a:r>
          </a:p>
          <a:p>
            <a:r>
              <a:rPr lang="en-US" dirty="0" smtClean="0"/>
              <a:t>Enhances passenger satisfaction/comfort</a:t>
            </a:r>
            <a:endParaRPr lang="en-US" dirty="0"/>
          </a:p>
        </p:txBody>
      </p:sp>
      <p:sp>
        <p:nvSpPr>
          <p:cNvPr id="5" name="TextBox 4"/>
          <p:cNvSpPr txBox="1"/>
          <p:nvPr/>
        </p:nvSpPr>
        <p:spPr>
          <a:xfrm>
            <a:off x="609600" y="6248401"/>
            <a:ext cx="4800600" cy="369332"/>
          </a:xfrm>
          <a:prstGeom prst="rect">
            <a:avLst/>
          </a:prstGeom>
          <a:noFill/>
        </p:spPr>
        <p:txBody>
          <a:bodyPr wrap="square" rtlCol="0">
            <a:spAutoFit/>
          </a:bodyPr>
          <a:lstStyle/>
          <a:p>
            <a:pPr algn="ctr"/>
            <a:r>
              <a:rPr lang="en-US" dirty="0" smtClean="0"/>
              <a:t>Univ. of S. Florida’s bus tracking system</a:t>
            </a:r>
            <a:endParaRPr lang="en-US" dirty="0"/>
          </a:p>
        </p:txBody>
      </p:sp>
      <p:sp>
        <p:nvSpPr>
          <p:cNvPr id="6" name="TextBox 5"/>
          <p:cNvSpPr txBox="1"/>
          <p:nvPr/>
        </p:nvSpPr>
        <p:spPr>
          <a:xfrm>
            <a:off x="5410200" y="5410200"/>
            <a:ext cx="3505200" cy="369332"/>
          </a:xfrm>
          <a:prstGeom prst="rect">
            <a:avLst/>
          </a:prstGeom>
          <a:noFill/>
        </p:spPr>
        <p:txBody>
          <a:bodyPr wrap="square" rtlCol="0">
            <a:spAutoFit/>
          </a:bodyPr>
          <a:lstStyle/>
          <a:p>
            <a:pPr algn="ctr"/>
            <a:r>
              <a:rPr lang="en-US" dirty="0" smtClean="0"/>
              <a:t>BART’s platform arrival signs</a:t>
            </a:r>
            <a:endParaRPr lang="en-US" dirty="0"/>
          </a:p>
        </p:txBody>
      </p:sp>
      <p:pic>
        <p:nvPicPr>
          <p:cNvPr id="7" name="Picture 2"/>
          <p:cNvPicPr>
            <a:picLocks noChangeAspect="1" noChangeArrowheads="1"/>
          </p:cNvPicPr>
          <p:nvPr/>
        </p:nvPicPr>
        <p:blipFill>
          <a:blip r:embed="rId5" cstate="print"/>
          <a:srcRect/>
          <a:stretch>
            <a:fillRect/>
          </a:stretch>
        </p:blipFill>
        <p:spPr bwMode="auto">
          <a:xfrm>
            <a:off x="5486400" y="3124200"/>
            <a:ext cx="3441989" cy="2019300"/>
          </a:xfrm>
          <a:prstGeom prst="rect">
            <a:avLst/>
          </a:prstGeom>
          <a:noFill/>
          <a:ln w="25400">
            <a:solidFill>
              <a:schemeClr val="tx1"/>
            </a:solidFill>
            <a:miter lim="800000"/>
            <a:headEnd/>
            <a:tailEnd/>
          </a:ln>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Applications</a:t>
            </a:r>
            <a:endParaRPr lang="en-US" dirty="0"/>
          </a:p>
        </p:txBody>
      </p:sp>
      <p:pic>
        <p:nvPicPr>
          <p:cNvPr id="4" name="Picture 4"/>
          <p:cNvPicPr>
            <a:picLocks noChangeAspect="1" noChangeArrowheads="1"/>
          </p:cNvPicPr>
          <p:nvPr/>
        </p:nvPicPr>
        <p:blipFill>
          <a:blip r:embed="rId4" cstate="print"/>
          <a:srcRect/>
          <a:stretch>
            <a:fillRect/>
          </a:stretch>
        </p:blipFill>
        <p:spPr bwMode="auto">
          <a:xfrm>
            <a:off x="609601" y="1905000"/>
            <a:ext cx="2489290" cy="3552825"/>
          </a:xfrm>
          <a:prstGeom prst="rect">
            <a:avLst/>
          </a:prstGeom>
          <a:noFill/>
          <a:ln w="25400">
            <a:solidFill>
              <a:schemeClr val="tx1"/>
            </a:solidFill>
            <a:miter lim="800000"/>
            <a:headEnd/>
            <a:tailEnd/>
          </a:ln>
        </p:spPr>
      </p:pic>
      <p:pic>
        <p:nvPicPr>
          <p:cNvPr id="5" name="Picture 5"/>
          <p:cNvPicPr>
            <a:picLocks noChangeAspect="1" noChangeArrowheads="1"/>
          </p:cNvPicPr>
          <p:nvPr/>
        </p:nvPicPr>
        <p:blipFill>
          <a:blip r:embed="rId5" cstate="print"/>
          <a:srcRect/>
          <a:stretch>
            <a:fillRect/>
          </a:stretch>
        </p:blipFill>
        <p:spPr bwMode="auto">
          <a:xfrm>
            <a:off x="1066801" y="2590800"/>
            <a:ext cx="2473876" cy="3552825"/>
          </a:xfrm>
          <a:prstGeom prst="rect">
            <a:avLst/>
          </a:prstGeom>
          <a:noFill/>
          <a:ln w="25400">
            <a:solidFill>
              <a:schemeClr val="tx1"/>
            </a:solidFill>
            <a:miter lim="800000"/>
            <a:headEnd/>
            <a:tailEnd/>
          </a:ln>
        </p:spPr>
      </p:pic>
      <p:pic>
        <p:nvPicPr>
          <p:cNvPr id="3075" name="Picture 3"/>
          <p:cNvPicPr>
            <a:picLocks noChangeAspect="1" noChangeArrowheads="1"/>
          </p:cNvPicPr>
          <p:nvPr/>
        </p:nvPicPr>
        <p:blipFill>
          <a:blip r:embed="rId6" cstate="print"/>
          <a:srcRect/>
          <a:stretch>
            <a:fillRect/>
          </a:stretch>
        </p:blipFill>
        <p:spPr bwMode="auto">
          <a:xfrm>
            <a:off x="5867400" y="900112"/>
            <a:ext cx="2381250" cy="2314575"/>
          </a:xfrm>
          <a:prstGeom prst="rect">
            <a:avLst/>
          </a:prstGeom>
          <a:noFill/>
          <a:ln w="25400">
            <a:solidFill>
              <a:schemeClr val="tx1"/>
            </a:solidFill>
            <a:miter lim="800000"/>
            <a:headEnd/>
            <a:tailEnd/>
          </a:ln>
        </p:spPr>
      </p:pic>
      <p:pic>
        <p:nvPicPr>
          <p:cNvPr id="3076" name="Picture 4"/>
          <p:cNvPicPr>
            <a:picLocks noChangeAspect="1" noChangeArrowheads="1"/>
          </p:cNvPicPr>
          <p:nvPr/>
        </p:nvPicPr>
        <p:blipFill>
          <a:blip r:embed="rId7" cstate="print"/>
          <a:srcRect/>
          <a:stretch>
            <a:fillRect/>
          </a:stretch>
        </p:blipFill>
        <p:spPr bwMode="auto">
          <a:xfrm>
            <a:off x="4343400" y="3484371"/>
            <a:ext cx="3848100" cy="2526919"/>
          </a:xfrm>
          <a:prstGeom prst="rect">
            <a:avLst/>
          </a:prstGeom>
          <a:noFill/>
          <a:ln w="25400">
            <a:solidFill>
              <a:schemeClr val="tx1"/>
            </a:solidFill>
            <a:miter lim="800000"/>
            <a:headEnd/>
            <a:tailEnd/>
          </a:ln>
        </p:spPr>
      </p:pic>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Augmented Reality</a:t>
            </a:r>
            <a:endParaRPr lang="en-US" dirty="0"/>
          </a:p>
        </p:txBody>
      </p:sp>
      <p:sp>
        <p:nvSpPr>
          <p:cNvPr id="3" name="Content Placeholder 2"/>
          <p:cNvSpPr>
            <a:spLocks noGrp="1"/>
          </p:cNvSpPr>
          <p:nvPr>
            <p:ph idx="1"/>
          </p:nvPr>
        </p:nvSpPr>
        <p:spPr/>
        <p:txBody>
          <a:bodyPr/>
          <a:lstStyle/>
          <a:p>
            <a:r>
              <a:rPr lang="en-US" dirty="0" smtClean="0"/>
              <a:t>New York’s Nearest Subway</a:t>
            </a:r>
          </a:p>
          <a:p>
            <a:endParaRPr lang="en-US" dirty="0" smtClean="0"/>
          </a:p>
          <a:p>
            <a:r>
              <a:rPr lang="en-US" dirty="0" smtClean="0"/>
              <a:t>Makes it easier to use system</a:t>
            </a:r>
            <a:endParaRPr lang="en-US" dirty="0"/>
          </a:p>
        </p:txBody>
      </p:sp>
      <p:pic>
        <p:nvPicPr>
          <p:cNvPr id="4098" name="Picture 2"/>
          <p:cNvPicPr>
            <a:picLocks noChangeAspect="1" noChangeArrowheads="1"/>
          </p:cNvPicPr>
          <p:nvPr/>
        </p:nvPicPr>
        <p:blipFill>
          <a:blip r:embed="rId4" cstate="print"/>
          <a:srcRect l="10782" t="15644"/>
          <a:stretch>
            <a:fillRect/>
          </a:stretch>
        </p:blipFill>
        <p:spPr bwMode="auto">
          <a:xfrm>
            <a:off x="533400" y="3940069"/>
            <a:ext cx="3657600" cy="2025861"/>
          </a:xfrm>
          <a:prstGeom prst="rect">
            <a:avLst/>
          </a:prstGeom>
          <a:noFill/>
          <a:ln w="25400">
            <a:solidFill>
              <a:schemeClr val="tx1"/>
            </a:solidFill>
            <a:miter lim="800000"/>
            <a:headEnd/>
            <a:tailEnd/>
          </a:ln>
        </p:spPr>
      </p:pic>
      <p:pic>
        <p:nvPicPr>
          <p:cNvPr id="4100" name="Picture 4"/>
          <p:cNvPicPr>
            <a:picLocks noChangeAspect="1" noChangeArrowheads="1"/>
          </p:cNvPicPr>
          <p:nvPr/>
        </p:nvPicPr>
        <p:blipFill>
          <a:blip r:embed="rId5" cstate="print"/>
          <a:srcRect l="3368" t="12634" r="632" b="5240"/>
          <a:stretch>
            <a:fillRect/>
          </a:stretch>
        </p:blipFill>
        <p:spPr bwMode="auto">
          <a:xfrm>
            <a:off x="4953000" y="3913793"/>
            <a:ext cx="2895600" cy="1981200"/>
          </a:xfrm>
          <a:prstGeom prst="rect">
            <a:avLst/>
          </a:prstGeom>
          <a:noFill/>
          <a:ln w="25400">
            <a:solidFill>
              <a:schemeClr val="tx1"/>
            </a:solidFill>
            <a:miter lim="800000"/>
            <a:headEnd/>
            <a:tailEnd/>
          </a:ln>
        </p:spPr>
      </p:pic>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Real-Time Alerts</a:t>
            </a:r>
            <a:endParaRPr lang="en-US" dirty="0"/>
          </a:p>
        </p:txBody>
      </p:sp>
      <p:sp>
        <p:nvSpPr>
          <p:cNvPr id="8" name="Content Placeholder 2"/>
          <p:cNvSpPr>
            <a:spLocks noGrp="1"/>
          </p:cNvSpPr>
          <p:nvPr>
            <p:ph idx="1"/>
          </p:nvPr>
        </p:nvSpPr>
        <p:spPr>
          <a:xfrm>
            <a:off x="381000" y="1600200"/>
            <a:ext cx="8305800" cy="1295400"/>
          </a:xfrm>
        </p:spPr>
        <p:txBody>
          <a:bodyPr>
            <a:normAutofit lnSpcReduction="10000"/>
          </a:bodyPr>
          <a:lstStyle/>
          <a:p>
            <a:r>
              <a:rPr lang="en-US" dirty="0" smtClean="0"/>
              <a:t>Alerts passengers via email or text message of service delays</a:t>
            </a:r>
          </a:p>
          <a:p>
            <a:r>
              <a:rPr lang="en-US" dirty="0" smtClean="0"/>
              <a:t>Allows customers to make alternate plans</a:t>
            </a:r>
            <a:endParaRPr lang="en-US" dirty="0"/>
          </a:p>
        </p:txBody>
      </p:sp>
      <p:sp>
        <p:nvSpPr>
          <p:cNvPr id="5" name="TextBox 4"/>
          <p:cNvSpPr txBox="1"/>
          <p:nvPr/>
        </p:nvSpPr>
        <p:spPr>
          <a:xfrm>
            <a:off x="1981200" y="6400801"/>
            <a:ext cx="4800600" cy="369332"/>
          </a:xfrm>
          <a:prstGeom prst="rect">
            <a:avLst/>
          </a:prstGeom>
          <a:noFill/>
        </p:spPr>
        <p:txBody>
          <a:bodyPr wrap="square" rtlCol="0">
            <a:spAutoFit/>
          </a:bodyPr>
          <a:lstStyle/>
          <a:p>
            <a:pPr algn="ctr"/>
            <a:r>
              <a:rPr lang="en-US" dirty="0" smtClean="0"/>
              <a:t>WMATA’s Alert System</a:t>
            </a:r>
            <a:endParaRPr lang="en-US" dirty="0"/>
          </a:p>
        </p:txBody>
      </p:sp>
      <p:pic>
        <p:nvPicPr>
          <p:cNvPr id="59395" name="Picture 3"/>
          <p:cNvPicPr>
            <a:picLocks noChangeAspect="1" noChangeArrowheads="1"/>
          </p:cNvPicPr>
          <p:nvPr/>
        </p:nvPicPr>
        <p:blipFill>
          <a:blip r:embed="rId4" cstate="print"/>
          <a:srcRect/>
          <a:stretch>
            <a:fillRect/>
          </a:stretch>
        </p:blipFill>
        <p:spPr bwMode="auto">
          <a:xfrm>
            <a:off x="1981200" y="3048000"/>
            <a:ext cx="4884038" cy="2962275"/>
          </a:xfrm>
          <a:prstGeom prst="rect">
            <a:avLst/>
          </a:prstGeom>
          <a:noFill/>
          <a:ln w="25400">
            <a:solidFill>
              <a:schemeClr val="tx1"/>
            </a:solidFill>
            <a:miter lim="800000"/>
            <a:headEnd/>
            <a:tailEnd/>
          </a:ln>
        </p:spPr>
      </p:pic>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Stop Announcements</a:t>
            </a:r>
            <a:endParaRPr lang="en-US" dirty="0"/>
          </a:p>
        </p:txBody>
      </p:sp>
      <p:sp>
        <p:nvSpPr>
          <p:cNvPr id="3" name="Content Placeholder 2"/>
          <p:cNvSpPr>
            <a:spLocks noGrp="1"/>
          </p:cNvSpPr>
          <p:nvPr>
            <p:ph idx="1"/>
          </p:nvPr>
        </p:nvSpPr>
        <p:spPr>
          <a:xfrm>
            <a:off x="457200" y="1600200"/>
            <a:ext cx="8229600" cy="2057400"/>
          </a:xfrm>
        </p:spPr>
        <p:txBody>
          <a:bodyPr/>
          <a:lstStyle/>
          <a:p>
            <a:r>
              <a:rPr lang="en-US" dirty="0" smtClean="0"/>
              <a:t>Automated audio/visual announcements help the disabled and those unfamiliar with the area</a:t>
            </a:r>
            <a:endParaRPr lang="en-US" dirty="0"/>
          </a:p>
        </p:txBody>
      </p:sp>
      <p:pic>
        <p:nvPicPr>
          <p:cNvPr id="7170" name="Picture 2"/>
          <p:cNvPicPr>
            <a:picLocks noChangeAspect="1" noChangeArrowheads="1"/>
          </p:cNvPicPr>
          <p:nvPr/>
        </p:nvPicPr>
        <p:blipFill>
          <a:blip r:embed="rId4" cstate="print"/>
          <a:srcRect/>
          <a:stretch>
            <a:fillRect/>
          </a:stretch>
        </p:blipFill>
        <p:spPr bwMode="auto">
          <a:xfrm>
            <a:off x="802409" y="3429000"/>
            <a:ext cx="2931391" cy="2326501"/>
          </a:xfrm>
          <a:prstGeom prst="rect">
            <a:avLst/>
          </a:prstGeom>
          <a:noFill/>
          <a:ln w="25400">
            <a:solidFill>
              <a:schemeClr val="tx1"/>
            </a:solidFill>
            <a:miter lim="800000"/>
            <a:headEnd/>
            <a:tailEnd/>
          </a:ln>
        </p:spPr>
      </p:pic>
      <p:pic>
        <p:nvPicPr>
          <p:cNvPr id="7171" name="Picture 3"/>
          <p:cNvPicPr>
            <a:picLocks noChangeAspect="1" noChangeArrowheads="1"/>
          </p:cNvPicPr>
          <p:nvPr/>
        </p:nvPicPr>
        <p:blipFill>
          <a:blip r:embed="rId5" cstate="print"/>
          <a:srcRect/>
          <a:stretch>
            <a:fillRect/>
          </a:stretch>
        </p:blipFill>
        <p:spPr bwMode="auto">
          <a:xfrm>
            <a:off x="4489450" y="3429000"/>
            <a:ext cx="3060699" cy="2295524"/>
          </a:xfrm>
          <a:prstGeom prst="rect">
            <a:avLst/>
          </a:prstGeom>
          <a:noFill/>
          <a:ln w="25400">
            <a:solidFill>
              <a:schemeClr val="tx1"/>
            </a:solidFill>
            <a:miter lim="800000"/>
            <a:headEnd/>
            <a:tailEnd/>
          </a:ln>
        </p:spPr>
      </p:pic>
      <p:sp>
        <p:nvSpPr>
          <p:cNvPr id="6" name="TextBox 5"/>
          <p:cNvSpPr txBox="1"/>
          <p:nvPr/>
        </p:nvSpPr>
        <p:spPr>
          <a:xfrm>
            <a:off x="4267200" y="5755501"/>
            <a:ext cx="3505200" cy="646331"/>
          </a:xfrm>
          <a:prstGeom prst="rect">
            <a:avLst/>
          </a:prstGeom>
          <a:noFill/>
        </p:spPr>
        <p:txBody>
          <a:bodyPr wrap="square" rtlCol="0">
            <a:spAutoFit/>
          </a:bodyPr>
          <a:lstStyle/>
          <a:p>
            <a:pPr algn="ctr"/>
            <a:r>
              <a:rPr lang="en-US" dirty="0" smtClean="0"/>
              <a:t>NYC Transit subway stop display</a:t>
            </a:r>
            <a:endParaRPr lang="en-US" dirty="0"/>
          </a:p>
        </p:txBody>
      </p:sp>
      <p:sp>
        <p:nvSpPr>
          <p:cNvPr id="7" name="TextBox 6"/>
          <p:cNvSpPr txBox="1"/>
          <p:nvPr/>
        </p:nvSpPr>
        <p:spPr>
          <a:xfrm>
            <a:off x="533400" y="5894000"/>
            <a:ext cx="3505200" cy="369332"/>
          </a:xfrm>
          <a:prstGeom prst="rect">
            <a:avLst/>
          </a:prstGeom>
          <a:noFill/>
        </p:spPr>
        <p:txBody>
          <a:bodyPr wrap="square" rtlCol="0">
            <a:spAutoFit/>
          </a:bodyPr>
          <a:lstStyle/>
          <a:p>
            <a:pPr algn="ctr"/>
            <a:r>
              <a:rPr lang="en-US" dirty="0" smtClean="0"/>
              <a:t>Seattle next stop display</a:t>
            </a:r>
            <a:endParaRPr lang="en-US" dirty="0"/>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a:t>
            </a:r>
            <a:endParaRPr lang="en-US" dirty="0"/>
          </a:p>
        </p:txBody>
      </p:sp>
      <p:sp>
        <p:nvSpPr>
          <p:cNvPr id="3" name="Content Placeholder 2"/>
          <p:cNvSpPr>
            <a:spLocks noGrp="1"/>
          </p:cNvSpPr>
          <p:nvPr>
            <p:ph idx="1"/>
          </p:nvPr>
        </p:nvSpPr>
        <p:spPr/>
        <p:txBody>
          <a:bodyPr/>
          <a:lstStyle/>
          <a:p>
            <a:r>
              <a:rPr lang="en-US" dirty="0" smtClean="0"/>
              <a:t>Allows agencies to connect with riders </a:t>
            </a:r>
            <a:endParaRPr lang="en-US" dirty="0"/>
          </a:p>
        </p:txBody>
      </p:sp>
      <p:pic>
        <p:nvPicPr>
          <p:cNvPr id="1027" name="Picture 3"/>
          <p:cNvPicPr>
            <a:picLocks noChangeAspect="1" noChangeArrowheads="1"/>
          </p:cNvPicPr>
          <p:nvPr/>
        </p:nvPicPr>
        <p:blipFill>
          <a:blip r:embed="rId4" cstate="print"/>
          <a:srcRect/>
          <a:stretch>
            <a:fillRect/>
          </a:stretch>
        </p:blipFill>
        <p:spPr bwMode="auto">
          <a:xfrm>
            <a:off x="5181600" y="3886200"/>
            <a:ext cx="2796269" cy="1957388"/>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914400" y="3886200"/>
            <a:ext cx="3642486" cy="2352675"/>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b="54750"/>
          <a:stretch>
            <a:fillRect/>
          </a:stretch>
        </p:blipFill>
        <p:spPr bwMode="auto">
          <a:xfrm>
            <a:off x="685800" y="2438400"/>
            <a:ext cx="4986337" cy="12192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16440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3100" dirty="0" smtClean="0"/>
              <a:t>Introduction to Public Transportation</a:t>
            </a:r>
            <a:br>
              <a:rPr lang="en-US" sz="3100" dirty="0" smtClean="0"/>
            </a:br>
            <a:r>
              <a:rPr lang="en-US" sz="3100" dirty="0" smtClean="0"/>
              <a:t>Module 6</a:t>
            </a:r>
            <a:endParaRPr lang="en-US" dirty="0"/>
          </a:p>
        </p:txBody>
      </p:sp>
      <p:sp>
        <p:nvSpPr>
          <p:cNvPr id="5" name="Content Placeholder 4"/>
          <p:cNvSpPr>
            <a:spLocks noGrp="1"/>
          </p:cNvSpPr>
          <p:nvPr>
            <p:ph idx="1"/>
          </p:nvPr>
        </p:nvSpPr>
        <p:spPr/>
        <p:txBody>
          <a:bodyPr/>
          <a:lstStyle/>
          <a:p>
            <a:r>
              <a:rPr lang="en-US" dirty="0" smtClean="0"/>
              <a:t>Lesson 1: Impact of Evolving Technology on Public Transportation</a:t>
            </a:r>
          </a:p>
          <a:p>
            <a:r>
              <a:rPr lang="en-US" dirty="0" smtClean="0"/>
              <a:t>Lesson 2: Trends Affecting Public Transportation</a:t>
            </a:r>
            <a:endParaRPr lang="en-US" dirty="0"/>
          </a:p>
        </p:txBody>
      </p:sp>
    </p:spTree>
    <p:custDataLst>
      <p:tags r:id="rId1"/>
    </p:custDataLst>
    <p:extLst>
      <p:ext uri="{BB962C8B-B14F-4D97-AF65-F5344CB8AC3E}">
        <p14:creationId xmlns:p14="http://schemas.microsoft.com/office/powerpoint/2010/main" val="24739397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Smart Parking</a:t>
            </a:r>
            <a:endParaRPr lang="en-US" dirty="0"/>
          </a:p>
        </p:txBody>
      </p:sp>
      <p:sp>
        <p:nvSpPr>
          <p:cNvPr id="3" name="Content Placeholder 2"/>
          <p:cNvSpPr>
            <a:spLocks noGrp="1"/>
          </p:cNvSpPr>
          <p:nvPr>
            <p:ph idx="1"/>
          </p:nvPr>
        </p:nvSpPr>
        <p:spPr/>
        <p:txBody>
          <a:bodyPr/>
          <a:lstStyle/>
          <a:p>
            <a:r>
              <a:rPr lang="en-US" smtClean="0"/>
              <a:t>Deployable at Park and Ride lots</a:t>
            </a:r>
          </a:p>
          <a:p>
            <a:r>
              <a:rPr lang="en-US" smtClean="0"/>
              <a:t>Increases customer satisfaction</a:t>
            </a:r>
          </a:p>
          <a:p>
            <a:r>
              <a:rPr lang="en-US" smtClean="0"/>
              <a:t>Reduces emissions</a:t>
            </a:r>
          </a:p>
          <a:p>
            <a:r>
              <a:rPr lang="en-US" smtClean="0"/>
              <a:t>Reduces time spent finding a space to park</a:t>
            </a:r>
            <a:endParaRPr lang="en-US" dirty="0"/>
          </a:p>
        </p:txBody>
      </p:sp>
      <p:pic>
        <p:nvPicPr>
          <p:cNvPr id="61442" name="Picture 2"/>
          <p:cNvPicPr>
            <a:picLocks noChangeAspect="1" noChangeArrowheads="1"/>
          </p:cNvPicPr>
          <p:nvPr/>
        </p:nvPicPr>
        <p:blipFill>
          <a:blip r:embed="rId4" cstate="print"/>
          <a:srcRect r="1622" b="75510"/>
          <a:stretch>
            <a:fillRect/>
          </a:stretch>
        </p:blipFill>
        <p:spPr bwMode="auto">
          <a:xfrm>
            <a:off x="812800" y="5017532"/>
            <a:ext cx="2844800" cy="1066800"/>
          </a:xfrm>
          <a:prstGeom prst="rect">
            <a:avLst/>
          </a:prstGeom>
          <a:noFill/>
          <a:ln w="25400">
            <a:solidFill>
              <a:schemeClr val="tx1"/>
            </a:solidFill>
            <a:miter lim="800000"/>
            <a:headEnd/>
            <a:tailEnd/>
          </a:ln>
        </p:spPr>
      </p:pic>
      <p:sp>
        <p:nvSpPr>
          <p:cNvPr id="6" name="TextBox 5"/>
          <p:cNvSpPr txBox="1"/>
          <p:nvPr/>
        </p:nvSpPr>
        <p:spPr>
          <a:xfrm>
            <a:off x="4862236" y="6396280"/>
            <a:ext cx="4038600" cy="369332"/>
          </a:xfrm>
          <a:prstGeom prst="rect">
            <a:avLst/>
          </a:prstGeom>
          <a:noFill/>
        </p:spPr>
        <p:txBody>
          <a:bodyPr wrap="square" rtlCol="0">
            <a:spAutoFit/>
          </a:bodyPr>
          <a:lstStyle/>
          <a:p>
            <a:pPr algn="ctr"/>
            <a:r>
              <a:rPr lang="en-US" dirty="0" smtClean="0"/>
              <a:t>Parking Information for Metro</a:t>
            </a:r>
            <a:endParaRPr lang="en-US" dirty="0"/>
          </a:p>
        </p:txBody>
      </p:sp>
      <p:sp>
        <p:nvSpPr>
          <p:cNvPr id="7" name="TextBox 6"/>
          <p:cNvSpPr txBox="1"/>
          <p:nvPr/>
        </p:nvSpPr>
        <p:spPr>
          <a:xfrm>
            <a:off x="508000" y="6236732"/>
            <a:ext cx="3505200" cy="369332"/>
          </a:xfrm>
          <a:prstGeom prst="rect">
            <a:avLst/>
          </a:prstGeom>
          <a:noFill/>
        </p:spPr>
        <p:txBody>
          <a:bodyPr wrap="square" rtlCol="0">
            <a:spAutoFit/>
          </a:bodyPr>
          <a:lstStyle/>
          <a:p>
            <a:pPr algn="ctr"/>
            <a:r>
              <a:rPr lang="en-US" dirty="0" smtClean="0"/>
              <a:t>Parking signs at BWI Airport</a:t>
            </a:r>
            <a:endParaRPr lang="en-US" dirty="0"/>
          </a:p>
        </p:txBody>
      </p:sp>
      <p:pic>
        <p:nvPicPr>
          <p:cNvPr id="1027"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t="11573" r="21053" b="7347"/>
          <a:stretch/>
        </p:blipFill>
        <p:spPr bwMode="auto">
          <a:xfrm>
            <a:off x="5943600" y="4432197"/>
            <a:ext cx="2367035" cy="1868137"/>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3894" t="35606" r="29204" b="6814"/>
          <a:stretch/>
        </p:blipFill>
        <p:spPr bwMode="auto">
          <a:xfrm>
            <a:off x="4034221" y="4331732"/>
            <a:ext cx="1404730" cy="1219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944562"/>
          </a:xfrm>
        </p:spPr>
        <p:txBody>
          <a:bodyPr>
            <a:noAutofit/>
          </a:bodyPr>
          <a:lstStyle/>
          <a:p>
            <a:pPr algn="ctr"/>
            <a:r>
              <a:rPr lang="en-US" sz="3200" b="1" dirty="0" smtClean="0"/>
              <a:t>Impact of Evolving Technology on </a:t>
            </a:r>
            <a:br>
              <a:rPr lang="en-US" sz="3200" b="1" dirty="0" smtClean="0"/>
            </a:br>
            <a:r>
              <a:rPr lang="en-US" sz="3200" b="1" dirty="0" smtClean="0"/>
              <a:t>Public Transportation</a:t>
            </a:r>
            <a:endParaRPr lang="en-US" sz="3200" b="1" dirty="0"/>
          </a:p>
        </p:txBody>
      </p:sp>
      <p:sp>
        <p:nvSpPr>
          <p:cNvPr id="4" name="TextBox 3"/>
          <p:cNvSpPr txBox="1"/>
          <p:nvPr/>
        </p:nvSpPr>
        <p:spPr>
          <a:xfrm>
            <a:off x="685800" y="2362200"/>
            <a:ext cx="766557" cy="338554"/>
          </a:xfrm>
          <a:prstGeom prst="rect">
            <a:avLst/>
          </a:prstGeom>
          <a:noFill/>
          <a:ln>
            <a:solidFill>
              <a:schemeClr val="tx1"/>
            </a:solidFill>
          </a:ln>
        </p:spPr>
        <p:txBody>
          <a:bodyPr wrap="none" rtlCol="0">
            <a:spAutoFit/>
          </a:bodyPr>
          <a:lstStyle/>
          <a:p>
            <a:r>
              <a:rPr lang="en-US" sz="1600" dirty="0" smtClean="0">
                <a:solidFill>
                  <a:srgbClr val="292934"/>
                </a:solidFill>
              </a:rPr>
              <a:t>Safety</a:t>
            </a:r>
            <a:endParaRPr lang="en-US" sz="1600" dirty="0">
              <a:solidFill>
                <a:srgbClr val="292934"/>
              </a:solidFill>
            </a:endParaRPr>
          </a:p>
        </p:txBody>
      </p:sp>
      <p:sp>
        <p:nvSpPr>
          <p:cNvPr id="14" name="TextBox 13"/>
          <p:cNvSpPr txBox="1"/>
          <p:nvPr/>
        </p:nvSpPr>
        <p:spPr>
          <a:xfrm>
            <a:off x="533400" y="1828800"/>
            <a:ext cx="2098651" cy="338554"/>
          </a:xfrm>
          <a:prstGeom prst="rect">
            <a:avLst/>
          </a:prstGeom>
          <a:noFill/>
          <a:ln>
            <a:solidFill>
              <a:schemeClr val="tx1"/>
            </a:solidFill>
          </a:ln>
        </p:spPr>
        <p:txBody>
          <a:bodyPr wrap="none" rtlCol="0">
            <a:spAutoFit/>
          </a:bodyPr>
          <a:lstStyle/>
          <a:p>
            <a:r>
              <a:rPr lang="en-US" sz="1600" dirty="0" smtClean="0">
                <a:solidFill>
                  <a:srgbClr val="292934"/>
                </a:solidFill>
              </a:rPr>
              <a:t>Principal impact area</a:t>
            </a:r>
            <a:endParaRPr lang="en-US" sz="1600" dirty="0">
              <a:solidFill>
                <a:srgbClr val="292934"/>
              </a:solidFill>
            </a:endParaRPr>
          </a:p>
        </p:txBody>
      </p:sp>
      <p:sp>
        <p:nvSpPr>
          <p:cNvPr id="15" name="TextBox 14"/>
          <p:cNvSpPr txBox="1"/>
          <p:nvPr/>
        </p:nvSpPr>
        <p:spPr>
          <a:xfrm>
            <a:off x="685800" y="3733800"/>
            <a:ext cx="2281394" cy="338554"/>
          </a:xfrm>
          <a:prstGeom prst="rect">
            <a:avLst/>
          </a:prstGeom>
          <a:noFill/>
          <a:ln>
            <a:solidFill>
              <a:schemeClr val="tx1"/>
            </a:solidFill>
          </a:ln>
        </p:spPr>
        <p:txBody>
          <a:bodyPr wrap="none" rtlCol="0">
            <a:spAutoFit/>
          </a:bodyPr>
          <a:lstStyle/>
          <a:p>
            <a:r>
              <a:rPr lang="en-US" sz="1600" dirty="0" smtClean="0">
                <a:solidFill>
                  <a:srgbClr val="292934"/>
                </a:solidFill>
              </a:rPr>
              <a:t>Customer convenience</a:t>
            </a:r>
          </a:p>
        </p:txBody>
      </p:sp>
      <p:sp>
        <p:nvSpPr>
          <p:cNvPr id="17" name="TextBox 16"/>
          <p:cNvSpPr txBox="1"/>
          <p:nvPr/>
        </p:nvSpPr>
        <p:spPr>
          <a:xfrm>
            <a:off x="3581400" y="3657600"/>
            <a:ext cx="2819400" cy="646331"/>
          </a:xfrm>
          <a:prstGeom prst="rect">
            <a:avLst/>
          </a:prstGeom>
          <a:noFill/>
          <a:ln>
            <a:solidFill>
              <a:schemeClr val="tx1"/>
            </a:solidFill>
          </a:ln>
        </p:spPr>
        <p:txBody>
          <a:bodyPr wrap="square" rtlCol="0">
            <a:spAutoFit/>
          </a:bodyPr>
          <a:lstStyle/>
          <a:p>
            <a:r>
              <a:rPr lang="en-US" sz="1200" dirty="0" smtClean="0">
                <a:solidFill>
                  <a:srgbClr val="292934"/>
                </a:solidFill>
              </a:rPr>
              <a:t>Real time publishing, real-time bus information</a:t>
            </a:r>
          </a:p>
          <a:p>
            <a:r>
              <a:rPr lang="en-US" sz="1200" dirty="0" smtClean="0">
                <a:solidFill>
                  <a:srgbClr val="292934"/>
                </a:solidFill>
              </a:rPr>
              <a:t>Mobile Applications </a:t>
            </a:r>
            <a:endParaRPr lang="en-US" sz="1200" dirty="0">
              <a:solidFill>
                <a:srgbClr val="292934"/>
              </a:solidFill>
            </a:endParaRPr>
          </a:p>
        </p:txBody>
      </p:sp>
      <p:sp>
        <p:nvSpPr>
          <p:cNvPr id="18" name="TextBox 17"/>
          <p:cNvSpPr txBox="1"/>
          <p:nvPr/>
        </p:nvSpPr>
        <p:spPr>
          <a:xfrm>
            <a:off x="3581400" y="2819400"/>
            <a:ext cx="2819400" cy="646331"/>
          </a:xfrm>
          <a:prstGeom prst="rect">
            <a:avLst/>
          </a:prstGeom>
          <a:noFill/>
          <a:ln>
            <a:solidFill>
              <a:schemeClr val="tx1"/>
            </a:solidFill>
          </a:ln>
        </p:spPr>
        <p:txBody>
          <a:bodyPr wrap="square" rtlCol="0">
            <a:spAutoFit/>
          </a:bodyPr>
          <a:lstStyle/>
          <a:p>
            <a:r>
              <a:rPr lang="en-US" sz="1200" dirty="0" smtClean="0">
                <a:solidFill>
                  <a:srgbClr val="292934"/>
                </a:solidFill>
              </a:rPr>
              <a:t>photovoltaic cells, generation of hydrogen, battery powered vehicles, wind turbine, fuel cells, hybrids</a:t>
            </a:r>
            <a:endParaRPr lang="en-US" sz="1200" dirty="0">
              <a:solidFill>
                <a:srgbClr val="292934"/>
              </a:solidFill>
            </a:endParaRPr>
          </a:p>
        </p:txBody>
      </p:sp>
      <p:sp>
        <p:nvSpPr>
          <p:cNvPr id="19" name="TextBox 18"/>
          <p:cNvSpPr txBox="1"/>
          <p:nvPr/>
        </p:nvSpPr>
        <p:spPr>
          <a:xfrm>
            <a:off x="3581401" y="2286001"/>
            <a:ext cx="2819399" cy="461665"/>
          </a:xfrm>
          <a:prstGeom prst="rect">
            <a:avLst/>
          </a:prstGeom>
          <a:noFill/>
          <a:ln>
            <a:solidFill>
              <a:schemeClr val="tx1"/>
            </a:solidFill>
          </a:ln>
        </p:spPr>
        <p:txBody>
          <a:bodyPr wrap="square" rtlCol="0">
            <a:spAutoFit/>
          </a:bodyPr>
          <a:lstStyle/>
          <a:p>
            <a:pPr marL="0" lvl="1"/>
            <a:r>
              <a:rPr lang="en-US" sz="1200" dirty="0" smtClean="0">
                <a:solidFill>
                  <a:srgbClr val="292934"/>
                </a:solidFill>
              </a:rPr>
              <a:t>Sensor technology, video monitoring, clean fuels, incident detection</a:t>
            </a:r>
            <a:endParaRPr lang="en-US" sz="1200" dirty="0">
              <a:solidFill>
                <a:srgbClr val="292934"/>
              </a:solidFill>
            </a:endParaRPr>
          </a:p>
        </p:txBody>
      </p:sp>
      <p:sp>
        <p:nvSpPr>
          <p:cNvPr id="20" name="TextBox 19"/>
          <p:cNvSpPr txBox="1"/>
          <p:nvPr/>
        </p:nvSpPr>
        <p:spPr>
          <a:xfrm>
            <a:off x="3581400" y="4419600"/>
            <a:ext cx="2819400" cy="646331"/>
          </a:xfrm>
          <a:prstGeom prst="rect">
            <a:avLst/>
          </a:prstGeom>
          <a:noFill/>
          <a:ln>
            <a:solidFill>
              <a:schemeClr val="tx1"/>
            </a:solidFill>
          </a:ln>
        </p:spPr>
        <p:txBody>
          <a:bodyPr wrap="square" rtlCol="0">
            <a:spAutoFit/>
          </a:bodyPr>
          <a:lstStyle/>
          <a:p>
            <a:r>
              <a:rPr lang="en-US" sz="1200" dirty="0" smtClean="0">
                <a:solidFill>
                  <a:srgbClr val="292934"/>
                </a:solidFill>
              </a:rPr>
              <a:t>Electronic payment, Smart cards and other fare payment methods, AVL, APC</a:t>
            </a:r>
            <a:endParaRPr lang="en-US" sz="1200" dirty="0">
              <a:solidFill>
                <a:srgbClr val="292934"/>
              </a:solidFill>
            </a:endParaRPr>
          </a:p>
        </p:txBody>
      </p:sp>
      <p:sp>
        <p:nvSpPr>
          <p:cNvPr id="21" name="TextBox 20"/>
          <p:cNvSpPr txBox="1"/>
          <p:nvPr/>
        </p:nvSpPr>
        <p:spPr>
          <a:xfrm>
            <a:off x="685800" y="3048000"/>
            <a:ext cx="2271776" cy="338554"/>
          </a:xfrm>
          <a:prstGeom prst="rect">
            <a:avLst/>
          </a:prstGeom>
          <a:noFill/>
          <a:ln>
            <a:solidFill>
              <a:schemeClr val="tx1"/>
            </a:solidFill>
          </a:ln>
        </p:spPr>
        <p:txBody>
          <a:bodyPr wrap="none" rtlCol="0">
            <a:spAutoFit/>
          </a:bodyPr>
          <a:lstStyle/>
          <a:p>
            <a:r>
              <a:rPr lang="en-US" sz="1600" dirty="0" smtClean="0">
                <a:solidFill>
                  <a:srgbClr val="292934"/>
                </a:solidFill>
              </a:rPr>
              <a:t>Environmental impacts</a:t>
            </a:r>
          </a:p>
        </p:txBody>
      </p:sp>
      <p:sp>
        <p:nvSpPr>
          <p:cNvPr id="22" name="TextBox 21"/>
          <p:cNvSpPr txBox="1"/>
          <p:nvPr/>
        </p:nvSpPr>
        <p:spPr>
          <a:xfrm>
            <a:off x="685800" y="4572000"/>
            <a:ext cx="1857688" cy="338554"/>
          </a:xfrm>
          <a:prstGeom prst="rect">
            <a:avLst/>
          </a:prstGeom>
          <a:solidFill>
            <a:srgbClr val="FFFF00"/>
          </a:solidFill>
          <a:ln>
            <a:solidFill>
              <a:schemeClr val="tx1"/>
            </a:solidFill>
          </a:ln>
        </p:spPr>
        <p:txBody>
          <a:bodyPr wrap="none" rtlCol="0">
            <a:spAutoFit/>
          </a:bodyPr>
          <a:lstStyle/>
          <a:p>
            <a:r>
              <a:rPr lang="en-US" sz="1600" dirty="0" smtClean="0">
                <a:solidFill>
                  <a:srgbClr val="292934"/>
                </a:solidFill>
              </a:rPr>
              <a:t>Cost effectiveness</a:t>
            </a:r>
            <a:endParaRPr lang="en-US" sz="1600" dirty="0">
              <a:solidFill>
                <a:srgbClr val="292934"/>
              </a:solidFill>
            </a:endParaRPr>
          </a:p>
        </p:txBody>
      </p:sp>
      <p:cxnSp>
        <p:nvCxnSpPr>
          <p:cNvPr id="25" name="Straight Arrow Connector 24"/>
          <p:cNvCxnSpPr>
            <a:stCxn id="19" idx="1"/>
            <a:endCxn id="4" idx="3"/>
          </p:cNvCxnSpPr>
          <p:nvPr/>
        </p:nvCxnSpPr>
        <p:spPr>
          <a:xfrm flipH="1">
            <a:off x="1452357" y="2516834"/>
            <a:ext cx="2129044" cy="146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9" idx="1"/>
            <a:endCxn id="21" idx="3"/>
          </p:cNvCxnSpPr>
          <p:nvPr/>
        </p:nvCxnSpPr>
        <p:spPr>
          <a:xfrm flipH="1">
            <a:off x="2957576" y="2516834"/>
            <a:ext cx="623825" cy="7004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8" idx="1"/>
            <a:endCxn id="21" idx="3"/>
          </p:cNvCxnSpPr>
          <p:nvPr/>
        </p:nvCxnSpPr>
        <p:spPr>
          <a:xfrm flipH="1">
            <a:off x="2957576" y="3142566"/>
            <a:ext cx="623824" cy="747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8" idx="1"/>
            <a:endCxn id="4" idx="3"/>
          </p:cNvCxnSpPr>
          <p:nvPr/>
        </p:nvCxnSpPr>
        <p:spPr>
          <a:xfrm flipH="1" flipV="1">
            <a:off x="1452357" y="2531477"/>
            <a:ext cx="2129043" cy="6110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7" idx="1"/>
            <a:endCxn id="15" idx="3"/>
          </p:cNvCxnSpPr>
          <p:nvPr/>
        </p:nvCxnSpPr>
        <p:spPr>
          <a:xfrm flipH="1" flipV="1">
            <a:off x="2967194" y="3903077"/>
            <a:ext cx="614206" cy="77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7" idx="1"/>
            <a:endCxn id="22" idx="3"/>
          </p:cNvCxnSpPr>
          <p:nvPr/>
        </p:nvCxnSpPr>
        <p:spPr>
          <a:xfrm flipH="1">
            <a:off x="2543488" y="3980766"/>
            <a:ext cx="1037912" cy="7605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0" idx="1"/>
            <a:endCxn id="22" idx="3"/>
          </p:cNvCxnSpPr>
          <p:nvPr/>
        </p:nvCxnSpPr>
        <p:spPr>
          <a:xfrm flipH="1" flipV="1">
            <a:off x="2543488" y="4741277"/>
            <a:ext cx="1037912" cy="14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0" idx="1"/>
            <a:endCxn id="15" idx="3"/>
          </p:cNvCxnSpPr>
          <p:nvPr/>
        </p:nvCxnSpPr>
        <p:spPr>
          <a:xfrm flipH="1" flipV="1">
            <a:off x="2967194" y="3903077"/>
            <a:ext cx="614206" cy="839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858000" y="2971800"/>
            <a:ext cx="1981200" cy="523220"/>
          </a:xfrm>
          <a:prstGeom prst="rect">
            <a:avLst/>
          </a:prstGeom>
          <a:noFill/>
          <a:ln>
            <a:solidFill>
              <a:schemeClr val="tx1"/>
            </a:solidFill>
          </a:ln>
        </p:spPr>
        <p:txBody>
          <a:bodyPr wrap="square" rtlCol="0">
            <a:spAutoFit/>
          </a:bodyPr>
          <a:lstStyle/>
          <a:p>
            <a:r>
              <a:rPr lang="en-US" sz="1400" dirty="0" smtClean="0">
                <a:solidFill>
                  <a:srgbClr val="292934"/>
                </a:solidFill>
              </a:rPr>
              <a:t>Wireless communications</a:t>
            </a:r>
            <a:endParaRPr lang="en-US" sz="1400" dirty="0">
              <a:solidFill>
                <a:srgbClr val="292934"/>
              </a:solidFill>
            </a:endParaRPr>
          </a:p>
        </p:txBody>
      </p:sp>
      <p:sp>
        <p:nvSpPr>
          <p:cNvPr id="54" name="TextBox 53"/>
          <p:cNvSpPr txBox="1"/>
          <p:nvPr/>
        </p:nvSpPr>
        <p:spPr>
          <a:xfrm>
            <a:off x="6858000" y="2514600"/>
            <a:ext cx="1252381" cy="307777"/>
          </a:xfrm>
          <a:prstGeom prst="rect">
            <a:avLst/>
          </a:prstGeom>
          <a:noFill/>
          <a:ln>
            <a:solidFill>
              <a:schemeClr val="tx1"/>
            </a:solidFill>
          </a:ln>
        </p:spPr>
        <p:txBody>
          <a:bodyPr wrap="square" rtlCol="0">
            <a:spAutoFit/>
          </a:bodyPr>
          <a:lstStyle/>
          <a:p>
            <a:r>
              <a:rPr lang="en-US" sz="1400" dirty="0" smtClean="0">
                <a:solidFill>
                  <a:srgbClr val="292934"/>
                </a:solidFill>
              </a:rPr>
              <a:t>Computing</a:t>
            </a:r>
            <a:endParaRPr lang="en-US" sz="1400" dirty="0">
              <a:solidFill>
                <a:srgbClr val="292934"/>
              </a:solidFill>
            </a:endParaRPr>
          </a:p>
        </p:txBody>
      </p:sp>
      <p:sp>
        <p:nvSpPr>
          <p:cNvPr id="55" name="TextBox 54"/>
          <p:cNvSpPr txBox="1"/>
          <p:nvPr/>
        </p:nvSpPr>
        <p:spPr>
          <a:xfrm>
            <a:off x="6858000" y="1828800"/>
            <a:ext cx="1801647" cy="338554"/>
          </a:xfrm>
          <a:prstGeom prst="rect">
            <a:avLst/>
          </a:prstGeom>
          <a:noFill/>
          <a:ln>
            <a:solidFill>
              <a:schemeClr val="tx1"/>
            </a:solidFill>
          </a:ln>
        </p:spPr>
        <p:txBody>
          <a:bodyPr wrap="none" rtlCol="0">
            <a:spAutoFit/>
          </a:bodyPr>
          <a:lstStyle/>
          <a:p>
            <a:r>
              <a:rPr lang="en-US" sz="1600" dirty="0" smtClean="0">
                <a:solidFill>
                  <a:srgbClr val="292934"/>
                </a:solidFill>
              </a:rPr>
              <a:t>Technology Trend</a:t>
            </a:r>
            <a:endParaRPr lang="en-US" sz="1600" dirty="0">
              <a:solidFill>
                <a:srgbClr val="292934"/>
              </a:solidFill>
            </a:endParaRPr>
          </a:p>
        </p:txBody>
      </p:sp>
      <p:sp>
        <p:nvSpPr>
          <p:cNvPr id="56" name="TextBox 55"/>
          <p:cNvSpPr txBox="1"/>
          <p:nvPr/>
        </p:nvSpPr>
        <p:spPr>
          <a:xfrm>
            <a:off x="4267200" y="1828800"/>
            <a:ext cx="1083951" cy="338554"/>
          </a:xfrm>
          <a:prstGeom prst="rect">
            <a:avLst/>
          </a:prstGeom>
          <a:noFill/>
          <a:ln>
            <a:solidFill>
              <a:schemeClr val="tx1"/>
            </a:solidFill>
          </a:ln>
        </p:spPr>
        <p:txBody>
          <a:bodyPr wrap="none" rtlCol="0">
            <a:spAutoFit/>
          </a:bodyPr>
          <a:lstStyle/>
          <a:p>
            <a:r>
              <a:rPr lang="en-US" sz="1600" dirty="0" smtClean="0">
                <a:solidFill>
                  <a:srgbClr val="292934"/>
                </a:solidFill>
              </a:rPr>
              <a:t>Examples</a:t>
            </a:r>
            <a:endParaRPr lang="en-US" sz="1600" dirty="0">
              <a:solidFill>
                <a:srgbClr val="292934"/>
              </a:solidFill>
            </a:endParaRPr>
          </a:p>
        </p:txBody>
      </p:sp>
      <p:sp>
        <p:nvSpPr>
          <p:cNvPr id="57" name="TextBox 56"/>
          <p:cNvSpPr txBox="1"/>
          <p:nvPr/>
        </p:nvSpPr>
        <p:spPr>
          <a:xfrm>
            <a:off x="6858000" y="3733800"/>
            <a:ext cx="2057400" cy="523220"/>
          </a:xfrm>
          <a:prstGeom prst="rect">
            <a:avLst/>
          </a:prstGeom>
          <a:noFill/>
          <a:ln>
            <a:solidFill>
              <a:schemeClr val="tx1"/>
            </a:solidFill>
          </a:ln>
        </p:spPr>
        <p:txBody>
          <a:bodyPr wrap="square" rtlCol="0">
            <a:spAutoFit/>
          </a:bodyPr>
          <a:lstStyle/>
          <a:p>
            <a:r>
              <a:rPr lang="en-US" sz="1400" dirty="0" smtClean="0">
                <a:solidFill>
                  <a:srgbClr val="292934"/>
                </a:solidFill>
              </a:rPr>
              <a:t>Advanced/alternative  materials</a:t>
            </a:r>
            <a:endParaRPr lang="en-US" sz="1400" dirty="0">
              <a:solidFill>
                <a:srgbClr val="292934"/>
              </a:solidFill>
            </a:endParaRPr>
          </a:p>
        </p:txBody>
      </p:sp>
      <p:sp>
        <p:nvSpPr>
          <p:cNvPr id="58" name="TextBox 57"/>
          <p:cNvSpPr txBox="1"/>
          <p:nvPr/>
        </p:nvSpPr>
        <p:spPr>
          <a:xfrm>
            <a:off x="6858000" y="4343400"/>
            <a:ext cx="2133600" cy="523220"/>
          </a:xfrm>
          <a:prstGeom prst="rect">
            <a:avLst/>
          </a:prstGeom>
          <a:noFill/>
          <a:ln>
            <a:solidFill>
              <a:schemeClr val="tx1"/>
            </a:solidFill>
          </a:ln>
        </p:spPr>
        <p:txBody>
          <a:bodyPr wrap="square" rtlCol="0">
            <a:spAutoFit/>
          </a:bodyPr>
          <a:lstStyle/>
          <a:p>
            <a:r>
              <a:rPr lang="en-US" sz="1400" dirty="0" smtClean="0">
                <a:solidFill>
                  <a:srgbClr val="292934"/>
                </a:solidFill>
              </a:rPr>
              <a:t>Energy generation/</a:t>
            </a:r>
          </a:p>
          <a:p>
            <a:r>
              <a:rPr lang="en-US" sz="1400" dirty="0" smtClean="0">
                <a:solidFill>
                  <a:srgbClr val="292934"/>
                </a:solidFill>
              </a:rPr>
              <a:t>propulsion technology</a:t>
            </a:r>
            <a:endParaRPr lang="en-US" sz="1400" dirty="0">
              <a:solidFill>
                <a:srgbClr val="292934"/>
              </a:solidFill>
            </a:endParaRPr>
          </a:p>
        </p:txBody>
      </p:sp>
      <p:sp>
        <p:nvSpPr>
          <p:cNvPr id="59" name="Left Brace 58"/>
          <p:cNvSpPr/>
          <p:nvPr/>
        </p:nvSpPr>
        <p:spPr>
          <a:xfrm>
            <a:off x="6629400" y="1676400"/>
            <a:ext cx="304800" cy="3429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292934"/>
              </a:solidFill>
            </a:endParaRPr>
          </a:p>
        </p:txBody>
      </p:sp>
      <p:sp>
        <p:nvSpPr>
          <p:cNvPr id="60" name="Right Brace 59"/>
          <p:cNvSpPr/>
          <p:nvPr/>
        </p:nvSpPr>
        <p:spPr>
          <a:xfrm>
            <a:off x="6433456" y="1676400"/>
            <a:ext cx="152400" cy="3429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292934"/>
              </a:solidFill>
            </a:endParaRPr>
          </a:p>
        </p:txBody>
      </p:sp>
    </p:spTree>
    <p:custDataLst>
      <p:tags r:id="rId1"/>
    </p:custDataLst>
    <p:extLst>
      <p:ext uri="{BB962C8B-B14F-4D97-AF65-F5344CB8AC3E}">
        <p14:creationId xmlns:p14="http://schemas.microsoft.com/office/powerpoint/2010/main" val="13781329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Automatic Passenger Counting (APC)</a:t>
            </a:r>
            <a:endParaRPr lang="en-US" dirty="0"/>
          </a:p>
        </p:txBody>
      </p:sp>
      <p:sp>
        <p:nvSpPr>
          <p:cNvPr id="3" name="Content Placeholder 2"/>
          <p:cNvSpPr>
            <a:spLocks noGrp="1"/>
          </p:cNvSpPr>
          <p:nvPr>
            <p:ph idx="1"/>
          </p:nvPr>
        </p:nvSpPr>
        <p:spPr>
          <a:xfrm>
            <a:off x="457200" y="1600200"/>
            <a:ext cx="8229600" cy="990600"/>
          </a:xfrm>
        </p:spPr>
        <p:txBody>
          <a:bodyPr>
            <a:normAutofit fontScale="85000" lnSpcReduction="10000"/>
          </a:bodyPr>
          <a:lstStyle/>
          <a:p>
            <a:r>
              <a:rPr lang="en-US" dirty="0" smtClean="0"/>
              <a:t>Allows for on/off boarding counts </a:t>
            </a:r>
          </a:p>
          <a:p>
            <a:r>
              <a:rPr lang="en-US" dirty="0" smtClean="0"/>
              <a:t>Useful for creating ridership profiles and performing other analyses</a:t>
            </a:r>
            <a:endParaRPr lang="en-US" dirty="0"/>
          </a:p>
        </p:txBody>
      </p:sp>
      <p:pic>
        <p:nvPicPr>
          <p:cNvPr id="6147" name="Picture 3"/>
          <p:cNvPicPr>
            <a:picLocks noChangeAspect="1" noChangeArrowheads="1"/>
          </p:cNvPicPr>
          <p:nvPr/>
        </p:nvPicPr>
        <p:blipFill>
          <a:blip r:embed="rId4" cstate="print"/>
          <a:srcRect b="8861"/>
          <a:stretch>
            <a:fillRect/>
          </a:stretch>
        </p:blipFill>
        <p:spPr bwMode="auto">
          <a:xfrm>
            <a:off x="762000" y="2819400"/>
            <a:ext cx="2209800" cy="2932822"/>
          </a:xfrm>
          <a:prstGeom prst="rect">
            <a:avLst/>
          </a:prstGeom>
          <a:noFill/>
          <a:ln w="25400">
            <a:solidFill>
              <a:schemeClr val="tx1"/>
            </a:solidFill>
            <a:miter lim="800000"/>
            <a:headEnd/>
            <a:tailEnd/>
          </a:ln>
        </p:spPr>
      </p:pic>
      <p:pic>
        <p:nvPicPr>
          <p:cNvPr id="6148" name="Picture 4"/>
          <p:cNvPicPr>
            <a:picLocks noChangeAspect="1" noChangeArrowheads="1"/>
          </p:cNvPicPr>
          <p:nvPr/>
        </p:nvPicPr>
        <p:blipFill>
          <a:blip r:embed="rId5" cstate="print"/>
          <a:srcRect/>
          <a:stretch>
            <a:fillRect/>
          </a:stretch>
        </p:blipFill>
        <p:spPr bwMode="auto">
          <a:xfrm>
            <a:off x="3670300" y="2819400"/>
            <a:ext cx="4866555" cy="2714625"/>
          </a:xfrm>
          <a:prstGeom prst="rect">
            <a:avLst/>
          </a:prstGeom>
          <a:noFill/>
          <a:ln w="9525">
            <a:noFill/>
            <a:miter lim="800000"/>
            <a:headEnd/>
            <a:tailEnd/>
          </a:ln>
        </p:spPr>
      </p:pic>
      <p:sp>
        <p:nvSpPr>
          <p:cNvPr id="7" name="TextBox 6"/>
          <p:cNvSpPr txBox="1"/>
          <p:nvPr/>
        </p:nvSpPr>
        <p:spPr>
          <a:xfrm>
            <a:off x="5105400" y="5257800"/>
            <a:ext cx="1905000" cy="369332"/>
          </a:xfrm>
          <a:prstGeom prst="rect">
            <a:avLst/>
          </a:prstGeom>
          <a:noFill/>
        </p:spPr>
        <p:txBody>
          <a:bodyPr wrap="square" rtlCol="0">
            <a:spAutoFit/>
          </a:bodyPr>
          <a:lstStyle/>
          <a:p>
            <a:r>
              <a:rPr lang="en-US" dirty="0" smtClean="0"/>
              <a:t>Actual APC Unit</a:t>
            </a:r>
            <a:endParaRPr lang="en-US" dirty="0"/>
          </a:p>
        </p:txBody>
      </p:sp>
      <p:sp>
        <p:nvSpPr>
          <p:cNvPr id="8" name="TextBox 7"/>
          <p:cNvSpPr txBox="1"/>
          <p:nvPr/>
        </p:nvSpPr>
        <p:spPr>
          <a:xfrm>
            <a:off x="762000" y="5752222"/>
            <a:ext cx="2209800" cy="369332"/>
          </a:xfrm>
          <a:prstGeom prst="rect">
            <a:avLst/>
          </a:prstGeom>
          <a:noFill/>
        </p:spPr>
        <p:txBody>
          <a:bodyPr wrap="square" rtlCol="0">
            <a:spAutoFit/>
          </a:bodyPr>
          <a:lstStyle/>
          <a:p>
            <a:r>
              <a:rPr lang="en-US" dirty="0" smtClean="0"/>
              <a:t>How the APC works</a:t>
            </a:r>
            <a:endParaRPr lang="en-US" dirty="0"/>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 Control Technology</a:t>
            </a:r>
            <a:endParaRPr lang="en-US" dirty="0"/>
          </a:p>
        </p:txBody>
      </p:sp>
      <p:sp>
        <p:nvSpPr>
          <p:cNvPr id="3" name="Content Placeholder 2"/>
          <p:cNvSpPr>
            <a:spLocks noGrp="1"/>
          </p:cNvSpPr>
          <p:nvPr>
            <p:ph idx="1"/>
          </p:nvPr>
        </p:nvSpPr>
        <p:spPr/>
        <p:txBody>
          <a:bodyPr/>
          <a:lstStyle/>
          <a:p>
            <a:r>
              <a:rPr lang="en-US" dirty="0" smtClean="0"/>
              <a:t>Reduces space between trains to increase capacity</a:t>
            </a:r>
          </a:p>
          <a:p>
            <a:r>
              <a:rPr lang="en-US" dirty="0" smtClean="0"/>
              <a:t>Allows trains to run driver-less saving on operating costs</a:t>
            </a:r>
          </a:p>
        </p:txBody>
      </p:sp>
      <p:pic>
        <p:nvPicPr>
          <p:cNvPr id="4" name="Picture 3"/>
          <p:cNvPicPr>
            <a:picLocks noChangeAspect="1" noChangeArrowheads="1"/>
          </p:cNvPicPr>
          <p:nvPr/>
        </p:nvPicPr>
        <p:blipFill>
          <a:blip r:embed="rId4" cstate="print"/>
          <a:srcRect l="3750" t="18485" r="24375" b="6364"/>
          <a:stretch>
            <a:fillRect/>
          </a:stretch>
        </p:blipFill>
        <p:spPr bwMode="auto">
          <a:xfrm>
            <a:off x="2362200" y="3229303"/>
            <a:ext cx="3580581" cy="2895600"/>
          </a:xfrm>
          <a:prstGeom prst="rect">
            <a:avLst/>
          </a:prstGeom>
          <a:noFill/>
          <a:ln w="9525">
            <a:noFill/>
            <a:miter lim="800000"/>
            <a:headEnd/>
            <a:tailEnd/>
          </a:ln>
        </p:spPr>
      </p:pic>
      <p:sp>
        <p:nvSpPr>
          <p:cNvPr id="5" name="TextBox 4"/>
          <p:cNvSpPr txBox="1"/>
          <p:nvPr/>
        </p:nvSpPr>
        <p:spPr>
          <a:xfrm>
            <a:off x="6400800" y="4890415"/>
            <a:ext cx="1600200" cy="1200329"/>
          </a:xfrm>
          <a:prstGeom prst="rect">
            <a:avLst/>
          </a:prstGeom>
          <a:noFill/>
        </p:spPr>
        <p:txBody>
          <a:bodyPr wrap="square" rtlCol="0">
            <a:spAutoFit/>
          </a:bodyPr>
          <a:lstStyle/>
          <a:p>
            <a:r>
              <a:rPr lang="en-US" dirty="0" smtClean="0"/>
              <a:t>Sample rail system traffic control display</a:t>
            </a:r>
            <a:endParaRPr lang="en-US" dirty="0"/>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Transit Signal Priority</a:t>
            </a:r>
            <a:endParaRPr lang="en-US" dirty="0"/>
          </a:p>
        </p:txBody>
      </p:sp>
      <p:sp>
        <p:nvSpPr>
          <p:cNvPr id="3" name="Content Placeholder 2"/>
          <p:cNvSpPr>
            <a:spLocks noGrp="1"/>
          </p:cNvSpPr>
          <p:nvPr>
            <p:ph idx="1"/>
          </p:nvPr>
        </p:nvSpPr>
        <p:spPr>
          <a:xfrm>
            <a:off x="457200" y="1600200"/>
            <a:ext cx="8229600" cy="2438400"/>
          </a:xfrm>
        </p:spPr>
        <p:txBody>
          <a:bodyPr>
            <a:normAutofit/>
          </a:bodyPr>
          <a:lstStyle/>
          <a:p>
            <a:r>
              <a:rPr lang="en-US" dirty="0" smtClean="0"/>
              <a:t>Buses or trains running in mixed traffic can request priority treatment at an intersection</a:t>
            </a:r>
          </a:p>
          <a:p>
            <a:r>
              <a:rPr lang="en-US" dirty="0" smtClean="0"/>
              <a:t>Signals can grant extra green time or a shorter red time to get transit vehicle through intersection quicker</a:t>
            </a:r>
          </a:p>
          <a:p>
            <a:r>
              <a:rPr lang="en-US" dirty="0" smtClean="0"/>
              <a:t>Some systems will request priority only when bus is late</a:t>
            </a:r>
            <a:endParaRPr lang="en-US" dirty="0"/>
          </a:p>
        </p:txBody>
      </p:sp>
      <p:pic>
        <p:nvPicPr>
          <p:cNvPr id="6149" name="Picture 5"/>
          <p:cNvPicPr>
            <a:picLocks noChangeAspect="1" noChangeArrowheads="1"/>
          </p:cNvPicPr>
          <p:nvPr/>
        </p:nvPicPr>
        <p:blipFill>
          <a:blip r:embed="rId4" cstate="print"/>
          <a:srcRect b="22500"/>
          <a:stretch>
            <a:fillRect/>
          </a:stretch>
        </p:blipFill>
        <p:spPr bwMode="auto">
          <a:xfrm>
            <a:off x="2133600" y="4191000"/>
            <a:ext cx="4674847" cy="23622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19240004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Vehicle Navigation</a:t>
            </a:r>
            <a:endParaRPr lang="en-US" dirty="0"/>
          </a:p>
        </p:txBody>
      </p:sp>
      <p:sp>
        <p:nvSpPr>
          <p:cNvPr id="3" name="Content Placeholder 2"/>
          <p:cNvSpPr>
            <a:spLocks noGrp="1"/>
          </p:cNvSpPr>
          <p:nvPr>
            <p:ph idx="1"/>
          </p:nvPr>
        </p:nvSpPr>
        <p:spPr>
          <a:xfrm>
            <a:off x="457200" y="1600200"/>
            <a:ext cx="8229600" cy="914400"/>
          </a:xfrm>
        </p:spPr>
        <p:txBody>
          <a:bodyPr>
            <a:normAutofit/>
          </a:bodyPr>
          <a:lstStyle/>
          <a:p>
            <a:r>
              <a:rPr lang="en-US" dirty="0" smtClean="0"/>
              <a:t>Some buses deploy technology to automatically drive the bus and dock buses a correct distance from stops</a:t>
            </a:r>
            <a:endParaRPr lang="en-US" dirty="0"/>
          </a:p>
        </p:txBody>
      </p:sp>
      <p:sp>
        <p:nvSpPr>
          <p:cNvPr id="8" name="TextBox 7"/>
          <p:cNvSpPr txBox="1"/>
          <p:nvPr/>
        </p:nvSpPr>
        <p:spPr>
          <a:xfrm>
            <a:off x="1143000" y="5248870"/>
            <a:ext cx="2819400" cy="646331"/>
          </a:xfrm>
          <a:prstGeom prst="rect">
            <a:avLst/>
          </a:prstGeom>
          <a:noFill/>
        </p:spPr>
        <p:txBody>
          <a:bodyPr wrap="square" rtlCol="0">
            <a:spAutoFit/>
          </a:bodyPr>
          <a:lstStyle/>
          <a:p>
            <a:pPr algn="ctr"/>
            <a:r>
              <a:rPr lang="en-US" dirty="0" smtClean="0"/>
              <a:t>Cameras follow the lines that steer the vehicle</a:t>
            </a:r>
            <a:endParaRPr lang="en-US" dirty="0"/>
          </a:p>
        </p:txBody>
      </p:sp>
      <p:pic>
        <p:nvPicPr>
          <p:cNvPr id="5123" name="Picture 3"/>
          <p:cNvPicPr>
            <a:picLocks noChangeAspect="1" noChangeArrowheads="1"/>
          </p:cNvPicPr>
          <p:nvPr/>
        </p:nvPicPr>
        <p:blipFill>
          <a:blip r:embed="rId4" cstate="print"/>
          <a:srcRect/>
          <a:stretch>
            <a:fillRect/>
          </a:stretch>
        </p:blipFill>
        <p:spPr bwMode="auto">
          <a:xfrm>
            <a:off x="1295400" y="3191470"/>
            <a:ext cx="2590800" cy="1943100"/>
          </a:xfrm>
          <a:prstGeom prst="rect">
            <a:avLst/>
          </a:prstGeom>
          <a:noFill/>
          <a:ln w="9525">
            <a:noFill/>
            <a:miter lim="800000"/>
            <a:headEnd/>
            <a:tailEnd/>
          </a:ln>
        </p:spPr>
      </p:pic>
      <p:pic>
        <p:nvPicPr>
          <p:cNvPr id="5124" name="Picture 4"/>
          <p:cNvPicPr>
            <a:picLocks noChangeAspect="1" noChangeArrowheads="1"/>
          </p:cNvPicPr>
          <p:nvPr/>
        </p:nvPicPr>
        <p:blipFill>
          <a:blip r:embed="rId5" cstate="print"/>
          <a:srcRect/>
          <a:stretch>
            <a:fillRect/>
          </a:stretch>
        </p:blipFill>
        <p:spPr bwMode="auto">
          <a:xfrm>
            <a:off x="4800600" y="3115270"/>
            <a:ext cx="3371850" cy="2028825"/>
          </a:xfrm>
          <a:prstGeom prst="rect">
            <a:avLst/>
          </a:prstGeom>
          <a:noFill/>
          <a:ln w="9525">
            <a:noFill/>
            <a:miter lim="800000"/>
            <a:headEnd/>
            <a:tailEnd/>
          </a:ln>
        </p:spPr>
      </p:pic>
      <p:sp>
        <p:nvSpPr>
          <p:cNvPr id="9" name="TextBox 8"/>
          <p:cNvSpPr txBox="1"/>
          <p:nvPr/>
        </p:nvSpPr>
        <p:spPr>
          <a:xfrm>
            <a:off x="5029200" y="5325070"/>
            <a:ext cx="2819400" cy="923330"/>
          </a:xfrm>
          <a:prstGeom prst="rect">
            <a:avLst/>
          </a:prstGeom>
          <a:noFill/>
        </p:spPr>
        <p:txBody>
          <a:bodyPr wrap="square" rtlCol="0">
            <a:spAutoFit/>
          </a:bodyPr>
          <a:lstStyle/>
          <a:p>
            <a:pPr algn="ctr"/>
            <a:r>
              <a:rPr lang="en-US" dirty="0" smtClean="0"/>
              <a:t>Magnets embedded in the ground guide vehicles along the roadway</a:t>
            </a:r>
            <a:endParaRPr lang="en-US" dirty="0"/>
          </a:p>
        </p:txBody>
      </p:sp>
    </p:spTree>
    <p:custDataLst>
      <p:tags r:id="rId1"/>
    </p:custDataLst>
    <p:extLst>
      <p:ext uri="{BB962C8B-B14F-4D97-AF65-F5344CB8AC3E}">
        <p14:creationId xmlns:p14="http://schemas.microsoft.com/office/powerpoint/2010/main" val="18893582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Storage - Wayside</a:t>
            </a:r>
            <a:endParaRPr lang="en-US" dirty="0"/>
          </a:p>
        </p:txBody>
      </p:sp>
      <p:sp>
        <p:nvSpPr>
          <p:cNvPr id="3" name="Content Placeholder 2"/>
          <p:cNvSpPr>
            <a:spLocks noGrp="1"/>
          </p:cNvSpPr>
          <p:nvPr>
            <p:ph idx="1"/>
          </p:nvPr>
        </p:nvSpPr>
        <p:spPr>
          <a:xfrm>
            <a:off x="457200" y="1600200"/>
            <a:ext cx="8229600" cy="3886200"/>
          </a:xfrm>
        </p:spPr>
        <p:txBody>
          <a:bodyPr>
            <a:normAutofit/>
          </a:bodyPr>
          <a:lstStyle/>
          <a:p>
            <a:r>
              <a:rPr lang="en-US" dirty="0" smtClean="0"/>
              <a:t>SEPTA in Philadelphia currently experimenting</a:t>
            </a:r>
          </a:p>
          <a:p>
            <a:r>
              <a:rPr lang="en-US" dirty="0" smtClean="0"/>
              <a:t>Stores energy from braking trains in batteries stored at a substation</a:t>
            </a:r>
          </a:p>
          <a:p>
            <a:r>
              <a:rPr lang="en-US" dirty="0" smtClean="0"/>
              <a:t>Pumps energy back into system when needed</a:t>
            </a:r>
          </a:p>
          <a:p>
            <a:r>
              <a:rPr lang="en-US" dirty="0" smtClean="0"/>
              <a:t>Pilot has resulted in 10% reduction in energy usage (about $1.5 million savings)</a:t>
            </a:r>
            <a:endParaRPr lang="en-US" dirty="0"/>
          </a:p>
        </p:txBody>
      </p:sp>
      <p:pic>
        <p:nvPicPr>
          <p:cNvPr id="8194" name="Picture 2"/>
          <p:cNvPicPr>
            <a:picLocks noChangeAspect="1" noChangeArrowheads="1"/>
          </p:cNvPicPr>
          <p:nvPr/>
        </p:nvPicPr>
        <p:blipFill>
          <a:blip r:embed="rId4" cstate="print"/>
          <a:srcRect/>
          <a:stretch>
            <a:fillRect/>
          </a:stretch>
        </p:blipFill>
        <p:spPr bwMode="auto">
          <a:xfrm>
            <a:off x="6027683" y="4343400"/>
            <a:ext cx="2335247" cy="1752600"/>
          </a:xfrm>
          <a:prstGeom prst="rect">
            <a:avLst/>
          </a:prstGeom>
          <a:noFill/>
          <a:ln w="9525">
            <a:noFill/>
            <a:miter lim="800000"/>
            <a:headEnd/>
            <a:tailEnd/>
          </a:ln>
        </p:spPr>
      </p:pic>
      <p:sp>
        <p:nvSpPr>
          <p:cNvPr id="5" name="TextBox 4"/>
          <p:cNvSpPr txBox="1"/>
          <p:nvPr/>
        </p:nvSpPr>
        <p:spPr>
          <a:xfrm>
            <a:off x="5899906" y="6172200"/>
            <a:ext cx="2590800" cy="381000"/>
          </a:xfrm>
          <a:prstGeom prst="rect">
            <a:avLst/>
          </a:prstGeom>
          <a:noFill/>
        </p:spPr>
        <p:txBody>
          <a:bodyPr wrap="square" rtlCol="0">
            <a:spAutoFit/>
          </a:bodyPr>
          <a:lstStyle/>
          <a:p>
            <a:pPr algn="ctr"/>
            <a:r>
              <a:rPr lang="en-US" dirty="0" smtClean="0"/>
              <a:t>SEPTA Substation</a:t>
            </a:r>
            <a:endParaRPr lang="en-US" dirty="0"/>
          </a:p>
        </p:txBody>
      </p:sp>
      <p:pic>
        <p:nvPicPr>
          <p:cNvPr id="8195" name="Picture 3"/>
          <p:cNvPicPr>
            <a:picLocks noChangeAspect="1" noChangeArrowheads="1"/>
          </p:cNvPicPr>
          <p:nvPr/>
        </p:nvPicPr>
        <p:blipFill>
          <a:blip r:embed="rId5" cstate="print"/>
          <a:srcRect/>
          <a:stretch>
            <a:fillRect/>
          </a:stretch>
        </p:blipFill>
        <p:spPr bwMode="auto">
          <a:xfrm>
            <a:off x="2895600" y="5105400"/>
            <a:ext cx="2352675" cy="8001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Storage – On-Board</a:t>
            </a:r>
            <a:endParaRPr lang="en-US" dirty="0"/>
          </a:p>
        </p:txBody>
      </p:sp>
      <p:sp>
        <p:nvSpPr>
          <p:cNvPr id="3" name="Content Placeholder 2"/>
          <p:cNvSpPr>
            <a:spLocks noGrp="1"/>
          </p:cNvSpPr>
          <p:nvPr>
            <p:ph idx="1"/>
          </p:nvPr>
        </p:nvSpPr>
        <p:spPr>
          <a:xfrm>
            <a:off x="457200" y="1600200"/>
            <a:ext cx="8229600" cy="3138487"/>
          </a:xfrm>
        </p:spPr>
        <p:txBody>
          <a:bodyPr>
            <a:normAutofit fontScale="92500" lnSpcReduction="10000"/>
          </a:bodyPr>
          <a:lstStyle/>
          <a:p>
            <a:r>
              <a:rPr lang="en-US" dirty="0" smtClean="0"/>
              <a:t>Batteries, flywheels, or super capacitors placed on vehicles</a:t>
            </a:r>
          </a:p>
          <a:p>
            <a:r>
              <a:rPr lang="en-US" dirty="0" smtClean="0"/>
              <a:t>Improves aesthetics (removes catenary wire)</a:t>
            </a:r>
          </a:p>
          <a:p>
            <a:r>
              <a:rPr lang="en-US" dirty="0" smtClean="0"/>
              <a:t>Charging via:</a:t>
            </a:r>
          </a:p>
          <a:p>
            <a:pPr lvl="1"/>
            <a:r>
              <a:rPr lang="en-US" dirty="0" smtClean="0"/>
              <a:t>Capturing braking energy</a:t>
            </a:r>
          </a:p>
          <a:p>
            <a:pPr lvl="1"/>
            <a:r>
              <a:rPr lang="en-US" dirty="0" smtClean="0"/>
              <a:t>Intermittent overhead wires</a:t>
            </a:r>
          </a:p>
          <a:p>
            <a:pPr lvl="1"/>
            <a:r>
              <a:rPr lang="en-US" dirty="0" smtClean="0"/>
              <a:t>Underground induction systems</a:t>
            </a:r>
          </a:p>
          <a:p>
            <a:pPr lvl="1"/>
            <a:r>
              <a:rPr lang="en-US" dirty="0" smtClean="0"/>
              <a:t>Charging stations at stops</a:t>
            </a:r>
            <a:endParaRPr 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738687"/>
            <a:ext cx="677227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5799" y="5759612"/>
            <a:ext cx="1534177" cy="895188"/>
          </a:xfrm>
          <a:prstGeom prst="rect">
            <a:avLst/>
          </a:prstGeom>
          <a:ln w="25400">
            <a:solidFill>
              <a:schemeClr val="tx1"/>
            </a:solidFill>
          </a:ln>
        </p:spPr>
      </p:pic>
      <p:sp>
        <p:nvSpPr>
          <p:cNvPr id="5" name="TextBox 4"/>
          <p:cNvSpPr txBox="1"/>
          <p:nvPr/>
        </p:nvSpPr>
        <p:spPr>
          <a:xfrm>
            <a:off x="6163697" y="5682734"/>
            <a:ext cx="1490151" cy="923330"/>
          </a:xfrm>
          <a:prstGeom prst="rect">
            <a:avLst/>
          </a:prstGeom>
          <a:noFill/>
        </p:spPr>
        <p:txBody>
          <a:bodyPr wrap="square" rtlCol="0">
            <a:spAutoFit/>
          </a:bodyPr>
          <a:lstStyle/>
          <a:p>
            <a:r>
              <a:rPr lang="en-US" dirty="0" smtClean="0"/>
              <a:t>Example of super capacitor</a:t>
            </a:r>
            <a:endParaRPr lang="en-US" dirty="0"/>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
            </a:r>
            <a:r>
              <a:rPr lang="en-US" dirty="0" smtClean="0"/>
              <a:t>onclusions</a:t>
            </a:r>
            <a:endParaRPr lang="en-US" dirty="0"/>
          </a:p>
        </p:txBody>
      </p:sp>
      <p:sp>
        <p:nvSpPr>
          <p:cNvPr id="3" name="Content Placeholder 2"/>
          <p:cNvSpPr>
            <a:spLocks noGrp="1"/>
          </p:cNvSpPr>
          <p:nvPr>
            <p:ph idx="1"/>
          </p:nvPr>
        </p:nvSpPr>
        <p:spPr/>
        <p:txBody>
          <a:bodyPr>
            <a:normAutofit fontScale="92500"/>
          </a:bodyPr>
          <a:lstStyle/>
          <a:p>
            <a:r>
              <a:rPr lang="en-US" dirty="0" smtClean="0"/>
              <a:t>While transit remains a labor-intensive industry there are many opportunities to deploy new and evolving technologies.</a:t>
            </a:r>
          </a:p>
          <a:p>
            <a:r>
              <a:rPr lang="en-US" dirty="0" smtClean="0"/>
              <a:t>Technology deployment offers a host of benefits including safety, customer convenience, environmental and energy benefits, and productivity and cost savings.</a:t>
            </a:r>
          </a:p>
          <a:p>
            <a:r>
              <a:rPr lang="en-US" dirty="0" smtClean="0"/>
              <a:t>Technology deployment requires highly skilled professionals and care when deploying technologies in harsh environments.</a:t>
            </a:r>
          </a:p>
          <a:p>
            <a:r>
              <a:rPr lang="en-US" dirty="0" smtClean="0"/>
              <a:t>The rapid pace of change in technology can challenge investment strategies dependent on incremental changes and slow and complex funding and project approval processes.</a:t>
            </a:r>
            <a:endParaRPr lang="en-US" dirty="0"/>
          </a:p>
        </p:txBody>
      </p:sp>
    </p:spTree>
    <p:custDataLst>
      <p:tags r:id="rId1"/>
    </p:custDataLst>
    <p:extLst>
      <p:ext uri="{BB962C8B-B14F-4D97-AF65-F5344CB8AC3E}">
        <p14:creationId xmlns:p14="http://schemas.microsoft.com/office/powerpoint/2010/main" val="23567230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lstStyle/>
          <a:p>
            <a:r>
              <a:rPr lang="en-US" dirty="0" smtClean="0"/>
              <a:t>Technology deployment can enhance the industry’s image with passengers, the public, and employees.</a:t>
            </a:r>
          </a:p>
          <a:p>
            <a:r>
              <a:rPr lang="en-US" dirty="0" smtClean="0"/>
              <a:t>Cost benefit analysis is critical to ensure prudent deployment of advanced technologies.</a:t>
            </a:r>
          </a:p>
          <a:p>
            <a:r>
              <a:rPr lang="en-US" dirty="0" smtClean="0"/>
              <a:t>Transit industry human resource strategies will have to acknowledge the need to attract and retain professionals with technical competencies to procure, operate and maintain evolving technologies.</a:t>
            </a:r>
            <a:endParaRPr lang="en-US" dirty="0"/>
          </a:p>
        </p:txBody>
      </p:sp>
    </p:spTree>
    <p:custDataLst>
      <p:tags r:id="rId1"/>
    </p:custDataLst>
    <p:extLst>
      <p:ext uri="{BB962C8B-B14F-4D97-AF65-F5344CB8AC3E}">
        <p14:creationId xmlns:p14="http://schemas.microsoft.com/office/powerpoint/2010/main" val="4077912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Context</a:t>
            </a:r>
            <a:endParaRPr lang="en-US" dirty="0"/>
          </a:p>
        </p:txBody>
      </p:sp>
      <p:sp>
        <p:nvSpPr>
          <p:cNvPr id="3" name="Content Placeholder 2"/>
          <p:cNvSpPr>
            <a:spLocks noGrp="1"/>
          </p:cNvSpPr>
          <p:nvPr>
            <p:ph idx="1"/>
          </p:nvPr>
        </p:nvSpPr>
        <p:spPr/>
        <p:txBody>
          <a:bodyPr>
            <a:normAutofit lnSpcReduction="10000"/>
          </a:bodyPr>
          <a:lstStyle/>
          <a:p>
            <a:r>
              <a:rPr lang="en-US" dirty="0" smtClean="0"/>
              <a:t>While public transportation is a community service in a labor-intensive industry, it nonetheless, uses and benefits from the deployment of new technologies and innovative materials. Specifically, propulsion technologies, computerization and wireless communication technologies are critical factors in the delivery of public transit services. </a:t>
            </a:r>
          </a:p>
          <a:p>
            <a:r>
              <a:rPr lang="en-US" dirty="0" smtClean="0"/>
              <a:t>Public transit deployment of these new technologies enables public transit to better attain numerous goals including enhanced safety, more efficient use of resources, enhance customer convenience, operator and customer safety and cost effective operations of transit services.</a:t>
            </a:r>
            <a:endParaRPr 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r>
              <a:rPr lang="en-US" dirty="0" smtClean="0"/>
              <a:t>Understand how various </a:t>
            </a:r>
            <a:r>
              <a:rPr lang="en-US" dirty="0"/>
              <a:t>impact areas are influenced by technology trends and offers examples of some of the specific applications within the transit </a:t>
            </a:r>
            <a:r>
              <a:rPr lang="en-US" dirty="0" smtClean="0"/>
              <a:t>industry</a:t>
            </a:r>
          </a:p>
          <a:p>
            <a:pPr lvl="1"/>
            <a:r>
              <a:rPr lang="en-US" dirty="0"/>
              <a:t>Safety </a:t>
            </a:r>
            <a:endParaRPr lang="en-US" dirty="0" smtClean="0"/>
          </a:p>
          <a:p>
            <a:pPr lvl="1"/>
            <a:r>
              <a:rPr lang="en-US" dirty="0" smtClean="0"/>
              <a:t>Environmental</a:t>
            </a:r>
          </a:p>
          <a:p>
            <a:pPr lvl="1"/>
            <a:r>
              <a:rPr lang="en-US" dirty="0" smtClean="0"/>
              <a:t>Customer convenience</a:t>
            </a:r>
          </a:p>
          <a:p>
            <a:pPr lvl="1"/>
            <a:r>
              <a:rPr lang="en-US" dirty="0" smtClean="0"/>
              <a:t>Cost-effectiveness</a:t>
            </a:r>
            <a:endParaRPr lang="en-US" dirty="0"/>
          </a:p>
          <a:p>
            <a:pPr lvl="1"/>
            <a:endParaRPr lang="en-US" dirty="0"/>
          </a:p>
        </p:txBody>
      </p:sp>
    </p:spTree>
    <p:custDataLst>
      <p:tags r:id="rId1"/>
    </p:custDataLst>
    <p:extLst>
      <p:ext uri="{BB962C8B-B14F-4D97-AF65-F5344CB8AC3E}">
        <p14:creationId xmlns:p14="http://schemas.microsoft.com/office/powerpoint/2010/main" val="510392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Impact of Evolving Technology on </a:t>
            </a:r>
            <a:br>
              <a:rPr lang="en-US" smtClean="0"/>
            </a:br>
            <a:r>
              <a:rPr lang="en-US" smtClean="0"/>
              <a:t>Public Transportation</a:t>
            </a:r>
            <a:endParaRPr lang="en-US" dirty="0"/>
          </a:p>
        </p:txBody>
      </p:sp>
      <p:sp>
        <p:nvSpPr>
          <p:cNvPr id="4" name="TextBox 3"/>
          <p:cNvSpPr txBox="1"/>
          <p:nvPr/>
        </p:nvSpPr>
        <p:spPr>
          <a:xfrm>
            <a:off x="564930" y="3106452"/>
            <a:ext cx="766557" cy="338554"/>
          </a:xfrm>
          <a:prstGeom prst="rect">
            <a:avLst/>
          </a:prstGeom>
          <a:noFill/>
          <a:ln>
            <a:solidFill>
              <a:schemeClr val="tx1"/>
            </a:solidFill>
          </a:ln>
        </p:spPr>
        <p:txBody>
          <a:bodyPr wrap="none" rtlCol="0">
            <a:spAutoFit/>
          </a:bodyPr>
          <a:lstStyle/>
          <a:p>
            <a:r>
              <a:rPr lang="en-US" sz="1600" dirty="0" smtClean="0"/>
              <a:t>Safety</a:t>
            </a:r>
            <a:endParaRPr lang="en-US" sz="1600" dirty="0"/>
          </a:p>
        </p:txBody>
      </p:sp>
      <p:sp>
        <p:nvSpPr>
          <p:cNvPr id="14" name="TextBox 13"/>
          <p:cNvSpPr txBox="1"/>
          <p:nvPr/>
        </p:nvSpPr>
        <p:spPr>
          <a:xfrm>
            <a:off x="412530" y="2573052"/>
            <a:ext cx="2098651" cy="338554"/>
          </a:xfrm>
          <a:prstGeom prst="rect">
            <a:avLst/>
          </a:prstGeom>
          <a:noFill/>
          <a:ln>
            <a:solidFill>
              <a:schemeClr val="tx1"/>
            </a:solidFill>
          </a:ln>
        </p:spPr>
        <p:txBody>
          <a:bodyPr wrap="none" rtlCol="0">
            <a:spAutoFit/>
          </a:bodyPr>
          <a:lstStyle/>
          <a:p>
            <a:r>
              <a:rPr lang="en-US" sz="1600" dirty="0" smtClean="0"/>
              <a:t>Principal impact area</a:t>
            </a:r>
            <a:endParaRPr lang="en-US" sz="1600" dirty="0"/>
          </a:p>
        </p:txBody>
      </p:sp>
      <p:sp>
        <p:nvSpPr>
          <p:cNvPr id="15" name="TextBox 14"/>
          <p:cNvSpPr txBox="1"/>
          <p:nvPr/>
        </p:nvSpPr>
        <p:spPr>
          <a:xfrm>
            <a:off x="564930" y="4478052"/>
            <a:ext cx="2281394" cy="338554"/>
          </a:xfrm>
          <a:prstGeom prst="rect">
            <a:avLst/>
          </a:prstGeom>
          <a:noFill/>
          <a:ln>
            <a:solidFill>
              <a:schemeClr val="tx1"/>
            </a:solidFill>
          </a:ln>
        </p:spPr>
        <p:txBody>
          <a:bodyPr wrap="none" rtlCol="0">
            <a:spAutoFit/>
          </a:bodyPr>
          <a:lstStyle/>
          <a:p>
            <a:r>
              <a:rPr lang="en-US" sz="1600" dirty="0" smtClean="0"/>
              <a:t>Customer convenience</a:t>
            </a:r>
          </a:p>
        </p:txBody>
      </p:sp>
      <p:sp>
        <p:nvSpPr>
          <p:cNvPr id="17" name="TextBox 16"/>
          <p:cNvSpPr txBox="1"/>
          <p:nvPr/>
        </p:nvSpPr>
        <p:spPr>
          <a:xfrm>
            <a:off x="3460530" y="4401852"/>
            <a:ext cx="2819400" cy="646331"/>
          </a:xfrm>
          <a:prstGeom prst="rect">
            <a:avLst/>
          </a:prstGeom>
          <a:noFill/>
          <a:ln>
            <a:solidFill>
              <a:schemeClr val="tx1"/>
            </a:solidFill>
          </a:ln>
        </p:spPr>
        <p:txBody>
          <a:bodyPr wrap="square" rtlCol="0">
            <a:spAutoFit/>
          </a:bodyPr>
          <a:lstStyle/>
          <a:p>
            <a:r>
              <a:rPr lang="en-US" sz="1200" dirty="0" smtClean="0"/>
              <a:t>Real time publishing, real-time bus information</a:t>
            </a:r>
          </a:p>
          <a:p>
            <a:r>
              <a:rPr lang="en-US" sz="1200" dirty="0" smtClean="0"/>
              <a:t>Mobile Applications </a:t>
            </a:r>
            <a:endParaRPr lang="en-US" sz="1200" dirty="0"/>
          </a:p>
        </p:txBody>
      </p:sp>
      <p:sp>
        <p:nvSpPr>
          <p:cNvPr id="18" name="TextBox 17"/>
          <p:cNvSpPr txBox="1"/>
          <p:nvPr/>
        </p:nvSpPr>
        <p:spPr>
          <a:xfrm>
            <a:off x="3460530" y="3563652"/>
            <a:ext cx="2819400" cy="646331"/>
          </a:xfrm>
          <a:prstGeom prst="rect">
            <a:avLst/>
          </a:prstGeom>
          <a:noFill/>
          <a:ln>
            <a:solidFill>
              <a:schemeClr val="tx1"/>
            </a:solidFill>
          </a:ln>
        </p:spPr>
        <p:txBody>
          <a:bodyPr wrap="square" rtlCol="0">
            <a:spAutoFit/>
          </a:bodyPr>
          <a:lstStyle/>
          <a:p>
            <a:r>
              <a:rPr lang="en-US" sz="1200" dirty="0" smtClean="0"/>
              <a:t>photovoltaic cells, generation of hydrogen; battery powered vehicles; wind turbine; fuel cells, hybrids, </a:t>
            </a:r>
            <a:endParaRPr lang="en-US" sz="1200" dirty="0"/>
          </a:p>
        </p:txBody>
      </p:sp>
      <p:sp>
        <p:nvSpPr>
          <p:cNvPr id="19" name="TextBox 18"/>
          <p:cNvSpPr txBox="1"/>
          <p:nvPr/>
        </p:nvSpPr>
        <p:spPr>
          <a:xfrm>
            <a:off x="3460531" y="3030253"/>
            <a:ext cx="2819399" cy="461665"/>
          </a:xfrm>
          <a:prstGeom prst="rect">
            <a:avLst/>
          </a:prstGeom>
          <a:noFill/>
          <a:ln>
            <a:solidFill>
              <a:schemeClr val="tx1"/>
            </a:solidFill>
          </a:ln>
        </p:spPr>
        <p:txBody>
          <a:bodyPr wrap="square" rtlCol="0">
            <a:spAutoFit/>
          </a:bodyPr>
          <a:lstStyle/>
          <a:p>
            <a:pPr marL="0" lvl="1"/>
            <a:r>
              <a:rPr lang="en-US" sz="1200" dirty="0" smtClean="0"/>
              <a:t>Sensor technology, video monitoring, clean fuels, incident detection</a:t>
            </a:r>
            <a:endParaRPr lang="en-US" sz="1200" dirty="0"/>
          </a:p>
        </p:txBody>
      </p:sp>
      <p:sp>
        <p:nvSpPr>
          <p:cNvPr id="20" name="TextBox 19"/>
          <p:cNvSpPr txBox="1"/>
          <p:nvPr/>
        </p:nvSpPr>
        <p:spPr>
          <a:xfrm>
            <a:off x="3460530" y="5163852"/>
            <a:ext cx="2819400" cy="646331"/>
          </a:xfrm>
          <a:prstGeom prst="rect">
            <a:avLst/>
          </a:prstGeom>
          <a:noFill/>
          <a:ln>
            <a:solidFill>
              <a:schemeClr val="tx1"/>
            </a:solidFill>
          </a:ln>
        </p:spPr>
        <p:txBody>
          <a:bodyPr wrap="square" rtlCol="0">
            <a:spAutoFit/>
          </a:bodyPr>
          <a:lstStyle/>
          <a:p>
            <a:r>
              <a:rPr lang="en-US" sz="1200" dirty="0" smtClean="0"/>
              <a:t>Electronic payment, Smart cards and other fare payment methods, AVL, APC</a:t>
            </a:r>
            <a:endParaRPr lang="en-US" sz="1200" dirty="0"/>
          </a:p>
        </p:txBody>
      </p:sp>
      <p:sp>
        <p:nvSpPr>
          <p:cNvPr id="21" name="TextBox 20"/>
          <p:cNvSpPr txBox="1"/>
          <p:nvPr/>
        </p:nvSpPr>
        <p:spPr>
          <a:xfrm>
            <a:off x="564930" y="3792252"/>
            <a:ext cx="2271776" cy="338554"/>
          </a:xfrm>
          <a:prstGeom prst="rect">
            <a:avLst/>
          </a:prstGeom>
          <a:noFill/>
          <a:ln>
            <a:solidFill>
              <a:schemeClr val="tx1"/>
            </a:solidFill>
          </a:ln>
        </p:spPr>
        <p:txBody>
          <a:bodyPr wrap="none" rtlCol="0">
            <a:spAutoFit/>
          </a:bodyPr>
          <a:lstStyle/>
          <a:p>
            <a:r>
              <a:rPr lang="en-US" sz="1600" dirty="0" smtClean="0"/>
              <a:t>Environmental impacts</a:t>
            </a:r>
          </a:p>
        </p:txBody>
      </p:sp>
      <p:sp>
        <p:nvSpPr>
          <p:cNvPr id="22" name="TextBox 21"/>
          <p:cNvSpPr txBox="1"/>
          <p:nvPr/>
        </p:nvSpPr>
        <p:spPr>
          <a:xfrm>
            <a:off x="564930" y="5316252"/>
            <a:ext cx="1857688" cy="338554"/>
          </a:xfrm>
          <a:prstGeom prst="rect">
            <a:avLst/>
          </a:prstGeom>
          <a:noFill/>
          <a:ln>
            <a:solidFill>
              <a:schemeClr val="tx1"/>
            </a:solidFill>
          </a:ln>
        </p:spPr>
        <p:txBody>
          <a:bodyPr wrap="none" rtlCol="0">
            <a:spAutoFit/>
          </a:bodyPr>
          <a:lstStyle/>
          <a:p>
            <a:r>
              <a:rPr lang="en-US" sz="1600" dirty="0" smtClean="0"/>
              <a:t>Cost effectiveness</a:t>
            </a:r>
            <a:endParaRPr lang="en-US" sz="1600" dirty="0"/>
          </a:p>
        </p:txBody>
      </p:sp>
      <p:cxnSp>
        <p:nvCxnSpPr>
          <p:cNvPr id="25" name="Straight Arrow Connector 24"/>
          <p:cNvCxnSpPr>
            <a:stCxn id="19" idx="1"/>
            <a:endCxn id="4" idx="3"/>
          </p:cNvCxnSpPr>
          <p:nvPr/>
        </p:nvCxnSpPr>
        <p:spPr>
          <a:xfrm flipH="1">
            <a:off x="1331487" y="3261086"/>
            <a:ext cx="2129044" cy="146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9" idx="1"/>
            <a:endCxn id="21" idx="3"/>
          </p:cNvCxnSpPr>
          <p:nvPr/>
        </p:nvCxnSpPr>
        <p:spPr>
          <a:xfrm flipH="1">
            <a:off x="2836706" y="3261086"/>
            <a:ext cx="623825" cy="7004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8" idx="1"/>
            <a:endCxn id="21" idx="3"/>
          </p:cNvCxnSpPr>
          <p:nvPr/>
        </p:nvCxnSpPr>
        <p:spPr>
          <a:xfrm flipH="1">
            <a:off x="2836706" y="3886818"/>
            <a:ext cx="623824" cy="747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8" idx="1"/>
            <a:endCxn id="4" idx="3"/>
          </p:cNvCxnSpPr>
          <p:nvPr/>
        </p:nvCxnSpPr>
        <p:spPr>
          <a:xfrm flipH="1" flipV="1">
            <a:off x="1331487" y="3275729"/>
            <a:ext cx="2129043" cy="6110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7" idx="1"/>
            <a:endCxn id="15" idx="3"/>
          </p:cNvCxnSpPr>
          <p:nvPr/>
        </p:nvCxnSpPr>
        <p:spPr>
          <a:xfrm flipH="1" flipV="1">
            <a:off x="2846324" y="4647329"/>
            <a:ext cx="614206" cy="77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7" idx="1"/>
            <a:endCxn id="22" idx="3"/>
          </p:cNvCxnSpPr>
          <p:nvPr/>
        </p:nvCxnSpPr>
        <p:spPr>
          <a:xfrm flipH="1">
            <a:off x="2422618" y="4725018"/>
            <a:ext cx="1037912" cy="7605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0" idx="1"/>
            <a:endCxn id="22" idx="3"/>
          </p:cNvCxnSpPr>
          <p:nvPr/>
        </p:nvCxnSpPr>
        <p:spPr>
          <a:xfrm flipH="1" flipV="1">
            <a:off x="2422618" y="5485529"/>
            <a:ext cx="1037912" cy="14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0" idx="1"/>
            <a:endCxn id="15" idx="3"/>
          </p:cNvCxnSpPr>
          <p:nvPr/>
        </p:nvCxnSpPr>
        <p:spPr>
          <a:xfrm flipH="1" flipV="1">
            <a:off x="2846324" y="4647329"/>
            <a:ext cx="614206" cy="839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737130" y="3716052"/>
            <a:ext cx="1981200" cy="523220"/>
          </a:xfrm>
          <a:prstGeom prst="rect">
            <a:avLst/>
          </a:prstGeom>
          <a:noFill/>
          <a:ln>
            <a:solidFill>
              <a:schemeClr val="tx1"/>
            </a:solidFill>
          </a:ln>
        </p:spPr>
        <p:txBody>
          <a:bodyPr wrap="square" rtlCol="0">
            <a:spAutoFit/>
          </a:bodyPr>
          <a:lstStyle/>
          <a:p>
            <a:r>
              <a:rPr lang="en-US" sz="1400" dirty="0" smtClean="0"/>
              <a:t>Wireless communications</a:t>
            </a:r>
            <a:endParaRPr lang="en-US" sz="1400" dirty="0"/>
          </a:p>
        </p:txBody>
      </p:sp>
      <p:sp>
        <p:nvSpPr>
          <p:cNvPr id="54" name="TextBox 53"/>
          <p:cNvSpPr txBox="1"/>
          <p:nvPr/>
        </p:nvSpPr>
        <p:spPr>
          <a:xfrm>
            <a:off x="6737130" y="3258852"/>
            <a:ext cx="1252381" cy="307777"/>
          </a:xfrm>
          <a:prstGeom prst="rect">
            <a:avLst/>
          </a:prstGeom>
          <a:noFill/>
          <a:ln>
            <a:solidFill>
              <a:schemeClr val="tx1"/>
            </a:solidFill>
          </a:ln>
        </p:spPr>
        <p:txBody>
          <a:bodyPr wrap="square" rtlCol="0">
            <a:spAutoFit/>
          </a:bodyPr>
          <a:lstStyle/>
          <a:p>
            <a:r>
              <a:rPr lang="en-US" sz="1400" dirty="0" smtClean="0"/>
              <a:t>Computing</a:t>
            </a:r>
            <a:endParaRPr lang="en-US" sz="1400" dirty="0"/>
          </a:p>
        </p:txBody>
      </p:sp>
      <p:sp>
        <p:nvSpPr>
          <p:cNvPr id="55" name="TextBox 54"/>
          <p:cNvSpPr txBox="1"/>
          <p:nvPr/>
        </p:nvSpPr>
        <p:spPr>
          <a:xfrm>
            <a:off x="6737130" y="2573052"/>
            <a:ext cx="1801647" cy="338554"/>
          </a:xfrm>
          <a:prstGeom prst="rect">
            <a:avLst/>
          </a:prstGeom>
          <a:noFill/>
          <a:ln>
            <a:solidFill>
              <a:schemeClr val="tx1"/>
            </a:solidFill>
          </a:ln>
        </p:spPr>
        <p:txBody>
          <a:bodyPr wrap="none" rtlCol="0">
            <a:spAutoFit/>
          </a:bodyPr>
          <a:lstStyle/>
          <a:p>
            <a:r>
              <a:rPr lang="en-US" sz="1600" dirty="0" smtClean="0"/>
              <a:t>Technology Trend</a:t>
            </a:r>
            <a:endParaRPr lang="en-US" sz="1600" dirty="0"/>
          </a:p>
        </p:txBody>
      </p:sp>
      <p:sp>
        <p:nvSpPr>
          <p:cNvPr id="56" name="TextBox 55"/>
          <p:cNvSpPr txBox="1"/>
          <p:nvPr/>
        </p:nvSpPr>
        <p:spPr>
          <a:xfrm>
            <a:off x="4146330" y="2573052"/>
            <a:ext cx="1083951" cy="338554"/>
          </a:xfrm>
          <a:prstGeom prst="rect">
            <a:avLst/>
          </a:prstGeom>
          <a:noFill/>
          <a:ln>
            <a:solidFill>
              <a:schemeClr val="tx1"/>
            </a:solidFill>
          </a:ln>
        </p:spPr>
        <p:txBody>
          <a:bodyPr wrap="none" rtlCol="0">
            <a:spAutoFit/>
          </a:bodyPr>
          <a:lstStyle/>
          <a:p>
            <a:r>
              <a:rPr lang="en-US" sz="1600" dirty="0" smtClean="0"/>
              <a:t>Examples</a:t>
            </a:r>
            <a:endParaRPr lang="en-US" sz="1600" dirty="0"/>
          </a:p>
        </p:txBody>
      </p:sp>
      <p:sp>
        <p:nvSpPr>
          <p:cNvPr id="57" name="TextBox 56"/>
          <p:cNvSpPr txBox="1"/>
          <p:nvPr/>
        </p:nvSpPr>
        <p:spPr>
          <a:xfrm>
            <a:off x="6737130" y="4478052"/>
            <a:ext cx="2057400" cy="523220"/>
          </a:xfrm>
          <a:prstGeom prst="rect">
            <a:avLst/>
          </a:prstGeom>
          <a:noFill/>
          <a:ln>
            <a:solidFill>
              <a:schemeClr val="tx1"/>
            </a:solidFill>
          </a:ln>
        </p:spPr>
        <p:txBody>
          <a:bodyPr wrap="square" rtlCol="0">
            <a:spAutoFit/>
          </a:bodyPr>
          <a:lstStyle/>
          <a:p>
            <a:r>
              <a:rPr lang="en-US" sz="1400" dirty="0" smtClean="0"/>
              <a:t>Advanced/alternative  materials</a:t>
            </a:r>
            <a:endParaRPr lang="en-US" sz="1400" dirty="0"/>
          </a:p>
        </p:txBody>
      </p:sp>
      <p:sp>
        <p:nvSpPr>
          <p:cNvPr id="58" name="TextBox 57"/>
          <p:cNvSpPr txBox="1"/>
          <p:nvPr/>
        </p:nvSpPr>
        <p:spPr>
          <a:xfrm>
            <a:off x="6737130" y="5087652"/>
            <a:ext cx="2133600" cy="523220"/>
          </a:xfrm>
          <a:prstGeom prst="rect">
            <a:avLst/>
          </a:prstGeom>
          <a:noFill/>
          <a:ln>
            <a:solidFill>
              <a:schemeClr val="tx1"/>
            </a:solidFill>
          </a:ln>
        </p:spPr>
        <p:txBody>
          <a:bodyPr wrap="square" rtlCol="0">
            <a:spAutoFit/>
          </a:bodyPr>
          <a:lstStyle/>
          <a:p>
            <a:r>
              <a:rPr lang="en-US" sz="1400" dirty="0" smtClean="0"/>
              <a:t>Energy generation/</a:t>
            </a:r>
          </a:p>
          <a:p>
            <a:r>
              <a:rPr lang="en-US" sz="1400" dirty="0" smtClean="0"/>
              <a:t>propulsion technology</a:t>
            </a:r>
            <a:endParaRPr lang="en-US" sz="1400" dirty="0"/>
          </a:p>
        </p:txBody>
      </p:sp>
      <p:sp>
        <p:nvSpPr>
          <p:cNvPr id="59" name="Left Brace 58"/>
          <p:cNvSpPr/>
          <p:nvPr/>
        </p:nvSpPr>
        <p:spPr>
          <a:xfrm>
            <a:off x="6508530" y="2420652"/>
            <a:ext cx="304800" cy="3429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0" name="Right Brace 59"/>
          <p:cNvSpPr/>
          <p:nvPr/>
        </p:nvSpPr>
        <p:spPr>
          <a:xfrm>
            <a:off x="6312586" y="2420652"/>
            <a:ext cx="152400" cy="3429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Impact of Evolving Technology on </a:t>
            </a:r>
            <a:br>
              <a:rPr lang="en-US" smtClean="0"/>
            </a:br>
            <a:r>
              <a:rPr lang="en-US" smtClean="0"/>
              <a:t>Public Transportation</a:t>
            </a:r>
            <a:endParaRPr lang="en-US" dirty="0"/>
          </a:p>
        </p:txBody>
      </p:sp>
      <p:sp>
        <p:nvSpPr>
          <p:cNvPr id="4" name="TextBox 3"/>
          <p:cNvSpPr txBox="1"/>
          <p:nvPr/>
        </p:nvSpPr>
        <p:spPr>
          <a:xfrm>
            <a:off x="498365" y="3079531"/>
            <a:ext cx="766557" cy="338554"/>
          </a:xfrm>
          <a:prstGeom prst="rect">
            <a:avLst/>
          </a:prstGeom>
          <a:solidFill>
            <a:srgbClr val="FFFF00"/>
          </a:solidFill>
          <a:ln>
            <a:solidFill>
              <a:schemeClr val="tx1"/>
            </a:solidFill>
          </a:ln>
        </p:spPr>
        <p:txBody>
          <a:bodyPr wrap="none" rtlCol="0">
            <a:spAutoFit/>
          </a:bodyPr>
          <a:lstStyle/>
          <a:p>
            <a:r>
              <a:rPr lang="en-US" sz="1600" dirty="0" smtClean="0"/>
              <a:t>Safety</a:t>
            </a:r>
            <a:endParaRPr lang="en-US" sz="1600" dirty="0"/>
          </a:p>
        </p:txBody>
      </p:sp>
      <p:sp>
        <p:nvSpPr>
          <p:cNvPr id="14" name="TextBox 13"/>
          <p:cNvSpPr txBox="1"/>
          <p:nvPr/>
        </p:nvSpPr>
        <p:spPr>
          <a:xfrm>
            <a:off x="345965" y="2546131"/>
            <a:ext cx="2098651" cy="338554"/>
          </a:xfrm>
          <a:prstGeom prst="rect">
            <a:avLst/>
          </a:prstGeom>
          <a:noFill/>
          <a:ln>
            <a:solidFill>
              <a:schemeClr val="tx1"/>
            </a:solidFill>
          </a:ln>
        </p:spPr>
        <p:txBody>
          <a:bodyPr wrap="none" rtlCol="0">
            <a:spAutoFit/>
          </a:bodyPr>
          <a:lstStyle/>
          <a:p>
            <a:r>
              <a:rPr lang="en-US" sz="1600" dirty="0" smtClean="0"/>
              <a:t>Principal impact area</a:t>
            </a:r>
            <a:endParaRPr lang="en-US" sz="1600" dirty="0"/>
          </a:p>
        </p:txBody>
      </p:sp>
      <p:sp>
        <p:nvSpPr>
          <p:cNvPr id="15" name="TextBox 14"/>
          <p:cNvSpPr txBox="1"/>
          <p:nvPr/>
        </p:nvSpPr>
        <p:spPr>
          <a:xfrm>
            <a:off x="498365" y="4451131"/>
            <a:ext cx="2281394" cy="338554"/>
          </a:xfrm>
          <a:prstGeom prst="rect">
            <a:avLst/>
          </a:prstGeom>
          <a:noFill/>
          <a:ln>
            <a:solidFill>
              <a:schemeClr val="tx1"/>
            </a:solidFill>
          </a:ln>
        </p:spPr>
        <p:txBody>
          <a:bodyPr wrap="none" rtlCol="0">
            <a:spAutoFit/>
          </a:bodyPr>
          <a:lstStyle/>
          <a:p>
            <a:r>
              <a:rPr lang="en-US" sz="1600" dirty="0" smtClean="0"/>
              <a:t>Customer convenience</a:t>
            </a:r>
          </a:p>
        </p:txBody>
      </p:sp>
      <p:sp>
        <p:nvSpPr>
          <p:cNvPr id="17" name="TextBox 16"/>
          <p:cNvSpPr txBox="1"/>
          <p:nvPr/>
        </p:nvSpPr>
        <p:spPr>
          <a:xfrm>
            <a:off x="3393965" y="4374931"/>
            <a:ext cx="2819400" cy="646331"/>
          </a:xfrm>
          <a:prstGeom prst="rect">
            <a:avLst/>
          </a:prstGeom>
          <a:noFill/>
          <a:ln>
            <a:solidFill>
              <a:schemeClr val="tx1"/>
            </a:solidFill>
          </a:ln>
        </p:spPr>
        <p:txBody>
          <a:bodyPr wrap="square" rtlCol="0">
            <a:spAutoFit/>
          </a:bodyPr>
          <a:lstStyle/>
          <a:p>
            <a:r>
              <a:rPr lang="en-US" sz="1200" dirty="0" smtClean="0"/>
              <a:t>Real time publishing, real-time bus information</a:t>
            </a:r>
          </a:p>
          <a:p>
            <a:r>
              <a:rPr lang="en-US" sz="1200" dirty="0" smtClean="0"/>
              <a:t>Mobile Applications </a:t>
            </a:r>
            <a:endParaRPr lang="en-US" sz="1200" dirty="0"/>
          </a:p>
        </p:txBody>
      </p:sp>
      <p:sp>
        <p:nvSpPr>
          <p:cNvPr id="18" name="TextBox 17"/>
          <p:cNvSpPr txBox="1"/>
          <p:nvPr/>
        </p:nvSpPr>
        <p:spPr>
          <a:xfrm>
            <a:off x="3393965" y="3536731"/>
            <a:ext cx="2819400" cy="646331"/>
          </a:xfrm>
          <a:prstGeom prst="rect">
            <a:avLst/>
          </a:prstGeom>
          <a:noFill/>
          <a:ln>
            <a:solidFill>
              <a:schemeClr val="tx1"/>
            </a:solidFill>
          </a:ln>
        </p:spPr>
        <p:txBody>
          <a:bodyPr wrap="square" rtlCol="0">
            <a:spAutoFit/>
          </a:bodyPr>
          <a:lstStyle/>
          <a:p>
            <a:r>
              <a:rPr lang="en-US" sz="1200" dirty="0" smtClean="0"/>
              <a:t>photovoltaic cells, generation of hydrogen; battery powered vehicles; wind turbine; fuel cells, hybrids, </a:t>
            </a:r>
            <a:endParaRPr lang="en-US" sz="1200" dirty="0"/>
          </a:p>
        </p:txBody>
      </p:sp>
      <p:sp>
        <p:nvSpPr>
          <p:cNvPr id="19" name="TextBox 18"/>
          <p:cNvSpPr txBox="1"/>
          <p:nvPr/>
        </p:nvSpPr>
        <p:spPr>
          <a:xfrm>
            <a:off x="3393966" y="3003332"/>
            <a:ext cx="2819399" cy="461665"/>
          </a:xfrm>
          <a:prstGeom prst="rect">
            <a:avLst/>
          </a:prstGeom>
          <a:noFill/>
          <a:ln>
            <a:solidFill>
              <a:schemeClr val="tx1"/>
            </a:solidFill>
          </a:ln>
        </p:spPr>
        <p:txBody>
          <a:bodyPr wrap="square" rtlCol="0">
            <a:spAutoFit/>
          </a:bodyPr>
          <a:lstStyle/>
          <a:p>
            <a:pPr marL="0" lvl="1"/>
            <a:r>
              <a:rPr lang="en-US" sz="1200" dirty="0" smtClean="0"/>
              <a:t>Sensor technology, video monitoring, clean fuels, incident detection</a:t>
            </a:r>
            <a:endParaRPr lang="en-US" sz="1200" dirty="0"/>
          </a:p>
        </p:txBody>
      </p:sp>
      <p:sp>
        <p:nvSpPr>
          <p:cNvPr id="20" name="TextBox 19"/>
          <p:cNvSpPr txBox="1"/>
          <p:nvPr/>
        </p:nvSpPr>
        <p:spPr>
          <a:xfrm>
            <a:off x="3393965" y="5136931"/>
            <a:ext cx="2819400" cy="646331"/>
          </a:xfrm>
          <a:prstGeom prst="rect">
            <a:avLst/>
          </a:prstGeom>
          <a:noFill/>
          <a:ln>
            <a:solidFill>
              <a:schemeClr val="tx1"/>
            </a:solidFill>
          </a:ln>
        </p:spPr>
        <p:txBody>
          <a:bodyPr wrap="square" rtlCol="0">
            <a:spAutoFit/>
          </a:bodyPr>
          <a:lstStyle/>
          <a:p>
            <a:r>
              <a:rPr lang="en-US" sz="1200" dirty="0" smtClean="0"/>
              <a:t>Electronic payment, Smart cards and other fare payment methods, AVL, APC</a:t>
            </a:r>
            <a:endParaRPr lang="en-US" sz="1200" dirty="0"/>
          </a:p>
        </p:txBody>
      </p:sp>
      <p:sp>
        <p:nvSpPr>
          <p:cNvPr id="21" name="TextBox 20"/>
          <p:cNvSpPr txBox="1"/>
          <p:nvPr/>
        </p:nvSpPr>
        <p:spPr>
          <a:xfrm>
            <a:off x="498365" y="3765331"/>
            <a:ext cx="2271776" cy="338554"/>
          </a:xfrm>
          <a:prstGeom prst="rect">
            <a:avLst/>
          </a:prstGeom>
          <a:noFill/>
          <a:ln>
            <a:solidFill>
              <a:schemeClr val="tx1"/>
            </a:solidFill>
          </a:ln>
        </p:spPr>
        <p:txBody>
          <a:bodyPr wrap="none" rtlCol="0">
            <a:spAutoFit/>
          </a:bodyPr>
          <a:lstStyle/>
          <a:p>
            <a:r>
              <a:rPr lang="en-US" sz="1600" dirty="0" smtClean="0"/>
              <a:t>Environmental impacts</a:t>
            </a:r>
          </a:p>
        </p:txBody>
      </p:sp>
      <p:sp>
        <p:nvSpPr>
          <p:cNvPr id="22" name="TextBox 21"/>
          <p:cNvSpPr txBox="1"/>
          <p:nvPr/>
        </p:nvSpPr>
        <p:spPr>
          <a:xfrm>
            <a:off x="498365" y="5289331"/>
            <a:ext cx="1857688" cy="338554"/>
          </a:xfrm>
          <a:prstGeom prst="rect">
            <a:avLst/>
          </a:prstGeom>
          <a:noFill/>
          <a:ln>
            <a:solidFill>
              <a:schemeClr val="tx1"/>
            </a:solidFill>
          </a:ln>
        </p:spPr>
        <p:txBody>
          <a:bodyPr wrap="none" rtlCol="0">
            <a:spAutoFit/>
          </a:bodyPr>
          <a:lstStyle/>
          <a:p>
            <a:r>
              <a:rPr lang="en-US" sz="1600" dirty="0" smtClean="0"/>
              <a:t>Cost effectiveness</a:t>
            </a:r>
            <a:endParaRPr lang="en-US" sz="1600" dirty="0"/>
          </a:p>
        </p:txBody>
      </p:sp>
      <p:cxnSp>
        <p:nvCxnSpPr>
          <p:cNvPr id="25" name="Straight Arrow Connector 24"/>
          <p:cNvCxnSpPr>
            <a:stCxn id="19" idx="1"/>
            <a:endCxn id="4" idx="3"/>
          </p:cNvCxnSpPr>
          <p:nvPr/>
        </p:nvCxnSpPr>
        <p:spPr>
          <a:xfrm flipH="1">
            <a:off x="1264922" y="3234165"/>
            <a:ext cx="2129044" cy="146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9" idx="1"/>
            <a:endCxn id="21" idx="3"/>
          </p:cNvCxnSpPr>
          <p:nvPr/>
        </p:nvCxnSpPr>
        <p:spPr>
          <a:xfrm flipH="1">
            <a:off x="2770141" y="3234165"/>
            <a:ext cx="623825" cy="7004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8" idx="1"/>
            <a:endCxn id="21" idx="3"/>
          </p:cNvCxnSpPr>
          <p:nvPr/>
        </p:nvCxnSpPr>
        <p:spPr>
          <a:xfrm flipH="1">
            <a:off x="2770141" y="3859897"/>
            <a:ext cx="623824" cy="747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8" idx="1"/>
            <a:endCxn id="4" idx="3"/>
          </p:cNvCxnSpPr>
          <p:nvPr/>
        </p:nvCxnSpPr>
        <p:spPr>
          <a:xfrm flipH="1" flipV="1">
            <a:off x="1264922" y="3248808"/>
            <a:ext cx="2129043" cy="6110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7" idx="1"/>
            <a:endCxn id="15" idx="3"/>
          </p:cNvCxnSpPr>
          <p:nvPr/>
        </p:nvCxnSpPr>
        <p:spPr>
          <a:xfrm flipH="1" flipV="1">
            <a:off x="2779759" y="4620408"/>
            <a:ext cx="614206" cy="77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7" idx="1"/>
            <a:endCxn id="22" idx="3"/>
          </p:cNvCxnSpPr>
          <p:nvPr/>
        </p:nvCxnSpPr>
        <p:spPr>
          <a:xfrm flipH="1">
            <a:off x="2356053" y="4698097"/>
            <a:ext cx="1037912" cy="7605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0" idx="1"/>
            <a:endCxn id="22" idx="3"/>
          </p:cNvCxnSpPr>
          <p:nvPr/>
        </p:nvCxnSpPr>
        <p:spPr>
          <a:xfrm flipH="1" flipV="1">
            <a:off x="2356053" y="5458608"/>
            <a:ext cx="1037912" cy="14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0" idx="1"/>
            <a:endCxn id="15" idx="3"/>
          </p:cNvCxnSpPr>
          <p:nvPr/>
        </p:nvCxnSpPr>
        <p:spPr>
          <a:xfrm flipH="1" flipV="1">
            <a:off x="2779759" y="4620408"/>
            <a:ext cx="614206" cy="8396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670565" y="3689131"/>
            <a:ext cx="1981200" cy="523220"/>
          </a:xfrm>
          <a:prstGeom prst="rect">
            <a:avLst/>
          </a:prstGeom>
          <a:noFill/>
          <a:ln>
            <a:solidFill>
              <a:schemeClr val="tx1"/>
            </a:solidFill>
          </a:ln>
        </p:spPr>
        <p:txBody>
          <a:bodyPr wrap="square" rtlCol="0">
            <a:spAutoFit/>
          </a:bodyPr>
          <a:lstStyle/>
          <a:p>
            <a:r>
              <a:rPr lang="en-US" sz="1400" dirty="0" smtClean="0"/>
              <a:t>Wireless communications</a:t>
            </a:r>
            <a:endParaRPr lang="en-US" sz="1400" dirty="0"/>
          </a:p>
        </p:txBody>
      </p:sp>
      <p:sp>
        <p:nvSpPr>
          <p:cNvPr id="54" name="TextBox 53"/>
          <p:cNvSpPr txBox="1"/>
          <p:nvPr/>
        </p:nvSpPr>
        <p:spPr>
          <a:xfrm>
            <a:off x="6670565" y="3231931"/>
            <a:ext cx="1252381" cy="307777"/>
          </a:xfrm>
          <a:prstGeom prst="rect">
            <a:avLst/>
          </a:prstGeom>
          <a:noFill/>
          <a:ln>
            <a:solidFill>
              <a:schemeClr val="tx1"/>
            </a:solidFill>
          </a:ln>
        </p:spPr>
        <p:txBody>
          <a:bodyPr wrap="square" rtlCol="0">
            <a:spAutoFit/>
          </a:bodyPr>
          <a:lstStyle/>
          <a:p>
            <a:r>
              <a:rPr lang="en-US" sz="1400" dirty="0" smtClean="0"/>
              <a:t>Computing</a:t>
            </a:r>
            <a:endParaRPr lang="en-US" sz="1400" dirty="0"/>
          </a:p>
        </p:txBody>
      </p:sp>
      <p:sp>
        <p:nvSpPr>
          <p:cNvPr id="55" name="TextBox 54"/>
          <p:cNvSpPr txBox="1"/>
          <p:nvPr/>
        </p:nvSpPr>
        <p:spPr>
          <a:xfrm>
            <a:off x="6670565" y="2546131"/>
            <a:ext cx="1801647" cy="338554"/>
          </a:xfrm>
          <a:prstGeom prst="rect">
            <a:avLst/>
          </a:prstGeom>
          <a:noFill/>
          <a:ln>
            <a:solidFill>
              <a:schemeClr val="tx1"/>
            </a:solidFill>
          </a:ln>
        </p:spPr>
        <p:txBody>
          <a:bodyPr wrap="none" rtlCol="0">
            <a:spAutoFit/>
          </a:bodyPr>
          <a:lstStyle/>
          <a:p>
            <a:r>
              <a:rPr lang="en-US" sz="1600" dirty="0" smtClean="0"/>
              <a:t>Technology Trend</a:t>
            </a:r>
            <a:endParaRPr lang="en-US" sz="1600" dirty="0"/>
          </a:p>
        </p:txBody>
      </p:sp>
      <p:sp>
        <p:nvSpPr>
          <p:cNvPr id="56" name="TextBox 55"/>
          <p:cNvSpPr txBox="1"/>
          <p:nvPr/>
        </p:nvSpPr>
        <p:spPr>
          <a:xfrm>
            <a:off x="4079765" y="2546131"/>
            <a:ext cx="1083951" cy="338554"/>
          </a:xfrm>
          <a:prstGeom prst="rect">
            <a:avLst/>
          </a:prstGeom>
          <a:noFill/>
          <a:ln>
            <a:solidFill>
              <a:schemeClr val="tx1"/>
            </a:solidFill>
          </a:ln>
        </p:spPr>
        <p:txBody>
          <a:bodyPr wrap="none" rtlCol="0">
            <a:spAutoFit/>
          </a:bodyPr>
          <a:lstStyle/>
          <a:p>
            <a:r>
              <a:rPr lang="en-US" sz="1600" dirty="0" smtClean="0"/>
              <a:t>Examples</a:t>
            </a:r>
            <a:endParaRPr lang="en-US" sz="1600" dirty="0"/>
          </a:p>
        </p:txBody>
      </p:sp>
      <p:sp>
        <p:nvSpPr>
          <p:cNvPr id="57" name="TextBox 56"/>
          <p:cNvSpPr txBox="1"/>
          <p:nvPr/>
        </p:nvSpPr>
        <p:spPr>
          <a:xfrm>
            <a:off x="6670565" y="4451131"/>
            <a:ext cx="2057400" cy="523220"/>
          </a:xfrm>
          <a:prstGeom prst="rect">
            <a:avLst/>
          </a:prstGeom>
          <a:noFill/>
          <a:ln>
            <a:solidFill>
              <a:schemeClr val="tx1"/>
            </a:solidFill>
          </a:ln>
        </p:spPr>
        <p:txBody>
          <a:bodyPr wrap="square" rtlCol="0">
            <a:spAutoFit/>
          </a:bodyPr>
          <a:lstStyle/>
          <a:p>
            <a:r>
              <a:rPr lang="en-US" sz="1400" dirty="0" smtClean="0"/>
              <a:t>Advanced/alternative  materials</a:t>
            </a:r>
            <a:endParaRPr lang="en-US" sz="1400" dirty="0"/>
          </a:p>
        </p:txBody>
      </p:sp>
      <p:sp>
        <p:nvSpPr>
          <p:cNvPr id="58" name="TextBox 57"/>
          <p:cNvSpPr txBox="1"/>
          <p:nvPr/>
        </p:nvSpPr>
        <p:spPr>
          <a:xfrm>
            <a:off x="6670565" y="5060731"/>
            <a:ext cx="2133600" cy="523220"/>
          </a:xfrm>
          <a:prstGeom prst="rect">
            <a:avLst/>
          </a:prstGeom>
          <a:noFill/>
          <a:ln>
            <a:solidFill>
              <a:schemeClr val="tx1"/>
            </a:solidFill>
          </a:ln>
        </p:spPr>
        <p:txBody>
          <a:bodyPr wrap="square" rtlCol="0">
            <a:spAutoFit/>
          </a:bodyPr>
          <a:lstStyle/>
          <a:p>
            <a:r>
              <a:rPr lang="en-US" sz="1400" dirty="0" smtClean="0"/>
              <a:t>Energy generation/</a:t>
            </a:r>
          </a:p>
          <a:p>
            <a:r>
              <a:rPr lang="en-US" sz="1400" dirty="0" smtClean="0"/>
              <a:t>propulsion technology</a:t>
            </a:r>
            <a:endParaRPr lang="en-US" sz="1400" dirty="0"/>
          </a:p>
        </p:txBody>
      </p:sp>
      <p:sp>
        <p:nvSpPr>
          <p:cNvPr id="59" name="Left Brace 58"/>
          <p:cNvSpPr/>
          <p:nvPr/>
        </p:nvSpPr>
        <p:spPr>
          <a:xfrm>
            <a:off x="6441965" y="2393731"/>
            <a:ext cx="304800" cy="3429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0" name="Right Brace 59"/>
          <p:cNvSpPr/>
          <p:nvPr/>
        </p:nvSpPr>
        <p:spPr>
          <a:xfrm>
            <a:off x="6246021" y="2393731"/>
            <a:ext cx="152400" cy="3429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3656618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Security Cameras</a:t>
            </a:r>
            <a:endParaRPr lang="en-US" dirty="0"/>
          </a:p>
        </p:txBody>
      </p:sp>
      <p:sp>
        <p:nvSpPr>
          <p:cNvPr id="3" name="Content Placeholder 2"/>
          <p:cNvSpPr>
            <a:spLocks noGrp="1"/>
          </p:cNvSpPr>
          <p:nvPr>
            <p:ph idx="1"/>
          </p:nvPr>
        </p:nvSpPr>
        <p:spPr/>
        <p:txBody>
          <a:bodyPr/>
          <a:lstStyle/>
          <a:p>
            <a:r>
              <a:rPr lang="en-US" dirty="0" smtClean="0"/>
              <a:t>Provides evidence for accidents</a:t>
            </a:r>
          </a:p>
          <a:p>
            <a:r>
              <a:rPr lang="en-US" dirty="0" smtClean="0"/>
              <a:t>Reduces false injury claims</a:t>
            </a:r>
          </a:p>
          <a:p>
            <a:r>
              <a:rPr lang="en-US" dirty="0" smtClean="0"/>
              <a:t>Deters crime</a:t>
            </a:r>
          </a:p>
          <a:p>
            <a:r>
              <a:rPr lang="en-US" dirty="0" smtClean="0"/>
              <a:t>Protects passengers </a:t>
            </a:r>
            <a:br>
              <a:rPr lang="en-US" dirty="0" smtClean="0"/>
            </a:br>
            <a:r>
              <a:rPr lang="en-US" dirty="0" smtClean="0"/>
              <a:t>and drivers</a:t>
            </a:r>
            <a:endParaRPr lang="en-US" dirty="0"/>
          </a:p>
        </p:txBody>
      </p:sp>
      <p:pic>
        <p:nvPicPr>
          <p:cNvPr id="9219" name="Picture 3"/>
          <p:cNvPicPr>
            <a:picLocks noChangeAspect="1" noChangeArrowheads="1"/>
          </p:cNvPicPr>
          <p:nvPr/>
        </p:nvPicPr>
        <p:blipFill>
          <a:blip r:embed="rId4" cstate="print"/>
          <a:srcRect/>
          <a:stretch>
            <a:fillRect/>
          </a:stretch>
        </p:blipFill>
        <p:spPr bwMode="auto">
          <a:xfrm>
            <a:off x="4263259" y="3352800"/>
            <a:ext cx="4586327" cy="3190875"/>
          </a:xfrm>
          <a:prstGeom prst="rect">
            <a:avLst/>
          </a:prstGeom>
          <a:noFill/>
          <a:ln w="9525">
            <a:noFill/>
            <a:miter lim="800000"/>
            <a:headEnd/>
            <a:tailEnd/>
          </a:ln>
        </p:spPr>
      </p:pic>
      <p:sp>
        <p:nvSpPr>
          <p:cNvPr id="6" name="TextBox 5"/>
          <p:cNvSpPr txBox="1"/>
          <p:nvPr/>
        </p:nvSpPr>
        <p:spPr>
          <a:xfrm>
            <a:off x="1295400" y="5709572"/>
            <a:ext cx="2743200" cy="830997"/>
          </a:xfrm>
          <a:prstGeom prst="rect">
            <a:avLst/>
          </a:prstGeom>
          <a:noFill/>
        </p:spPr>
        <p:txBody>
          <a:bodyPr wrap="square" rtlCol="0">
            <a:spAutoFit/>
          </a:bodyPr>
          <a:lstStyle/>
          <a:p>
            <a:r>
              <a:rPr lang="en-US" sz="1600" dirty="0" smtClean="0"/>
              <a:t>Video footage released by TriMet in Portland, OR after a near-miss of a bicyclist</a:t>
            </a:r>
            <a:endParaRPr lang="en-US" sz="1600"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Hazard Detection Cameras</a:t>
            </a:r>
            <a:endParaRPr lang="en-US" dirty="0"/>
          </a:p>
        </p:txBody>
      </p:sp>
      <p:sp>
        <p:nvSpPr>
          <p:cNvPr id="3" name="Content Placeholder 2"/>
          <p:cNvSpPr>
            <a:spLocks noGrp="1"/>
          </p:cNvSpPr>
          <p:nvPr>
            <p:ph idx="1"/>
          </p:nvPr>
        </p:nvSpPr>
        <p:spPr/>
        <p:txBody>
          <a:bodyPr/>
          <a:lstStyle/>
          <a:p>
            <a:r>
              <a:rPr lang="en-US" smtClean="0"/>
              <a:t>Side mounted cameras allow buses to reduce blind spots</a:t>
            </a:r>
            <a:endParaRPr lang="en-US" dirty="0"/>
          </a:p>
        </p:txBody>
      </p:sp>
      <p:sp>
        <p:nvSpPr>
          <p:cNvPr id="4" name="Rectangle 3"/>
          <p:cNvSpPr/>
          <p:nvPr/>
        </p:nvSpPr>
        <p:spPr>
          <a:xfrm>
            <a:off x="488867" y="2936787"/>
            <a:ext cx="356259" cy="237507"/>
          </a:xfrm>
          <a:prstGeom prst="rect">
            <a:avLst/>
          </a:prstGeom>
          <a:solidFill>
            <a:srgbClr val="1BDFDF"/>
          </a:solidFill>
          <a:ln>
            <a:solidFill>
              <a:srgbClr val="1BD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486888" y="3421697"/>
            <a:ext cx="356259" cy="237507"/>
          </a:xfrm>
          <a:prstGeom prst="rect">
            <a:avLst/>
          </a:prstGeom>
          <a:solidFill>
            <a:srgbClr val="5C732F"/>
          </a:solidFill>
          <a:ln>
            <a:solidFill>
              <a:srgbClr val="5C73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892629" y="2865535"/>
            <a:ext cx="1783502" cy="369332"/>
          </a:xfrm>
          <a:prstGeom prst="rect">
            <a:avLst/>
          </a:prstGeom>
          <a:noFill/>
        </p:spPr>
        <p:txBody>
          <a:bodyPr wrap="none" rtlCol="0">
            <a:spAutoFit/>
          </a:bodyPr>
          <a:lstStyle/>
          <a:p>
            <a:r>
              <a:rPr lang="en-US" dirty="0" smtClean="0"/>
              <a:t>Visible to mirror</a:t>
            </a:r>
            <a:endParaRPr lang="en-US" dirty="0"/>
          </a:p>
        </p:txBody>
      </p:sp>
      <p:sp>
        <p:nvSpPr>
          <p:cNvPr id="7" name="TextBox 6"/>
          <p:cNvSpPr txBox="1"/>
          <p:nvPr/>
        </p:nvSpPr>
        <p:spPr>
          <a:xfrm>
            <a:off x="914400" y="3350445"/>
            <a:ext cx="1620957" cy="369332"/>
          </a:xfrm>
          <a:prstGeom prst="rect">
            <a:avLst/>
          </a:prstGeom>
          <a:noFill/>
        </p:spPr>
        <p:txBody>
          <a:bodyPr wrap="none" rtlCol="0">
            <a:spAutoFit/>
          </a:bodyPr>
          <a:lstStyle/>
          <a:p>
            <a:r>
              <a:rPr lang="en-US" dirty="0" smtClean="0"/>
              <a:t>Blind to mirror</a:t>
            </a:r>
            <a:endParaRPr lang="en-US" dirty="0"/>
          </a:p>
        </p:txBody>
      </p:sp>
      <p:pic>
        <p:nvPicPr>
          <p:cNvPr id="8" name="Picture 2" descr="C:\Documents and Settings\kourtellis\My Documents\EVALUATION OF CAMERA-BASED SYSTEMS TO REDUCE TRANSIT BUS SIDE COLLISIONS\Top view.jpg"/>
          <p:cNvPicPr>
            <a:picLocks noChangeAspect="1" noChangeArrowheads="1"/>
          </p:cNvPicPr>
          <p:nvPr/>
        </p:nvPicPr>
        <p:blipFill>
          <a:blip r:embed="rId4" cstate="print"/>
          <a:srcRect/>
          <a:stretch>
            <a:fillRect/>
          </a:stretch>
        </p:blipFill>
        <p:spPr bwMode="auto">
          <a:xfrm>
            <a:off x="228600" y="3968750"/>
            <a:ext cx="3145536" cy="2761982"/>
          </a:xfrm>
          <a:prstGeom prst="rect">
            <a:avLst/>
          </a:prstGeom>
          <a:noFill/>
        </p:spPr>
      </p:pic>
      <p:pic>
        <p:nvPicPr>
          <p:cNvPr id="9" name="Picture 8" descr="BZ left.jpg"/>
          <p:cNvPicPr>
            <a:picLocks noChangeAspect="1"/>
          </p:cNvPicPr>
          <p:nvPr/>
        </p:nvPicPr>
        <p:blipFill>
          <a:blip r:embed="rId5" cstate="print"/>
          <a:srcRect/>
          <a:stretch>
            <a:fillRect/>
          </a:stretch>
        </p:blipFill>
        <p:spPr>
          <a:xfrm>
            <a:off x="6248400" y="4883150"/>
            <a:ext cx="2743200" cy="838200"/>
          </a:xfrm>
          <a:prstGeom prst="rect">
            <a:avLst/>
          </a:prstGeom>
        </p:spPr>
      </p:pic>
      <p:pic>
        <p:nvPicPr>
          <p:cNvPr id="10" name="Picture 9" descr="bus + FOV.jpg"/>
          <p:cNvPicPr>
            <a:picLocks noChangeAspect="1"/>
          </p:cNvPicPr>
          <p:nvPr/>
        </p:nvPicPr>
        <p:blipFill>
          <a:blip r:embed="rId6" cstate="print"/>
          <a:stretch>
            <a:fillRect/>
          </a:stretch>
        </p:blipFill>
        <p:spPr>
          <a:xfrm>
            <a:off x="3276600" y="4883150"/>
            <a:ext cx="2750801" cy="1898650"/>
          </a:xfrm>
          <a:prstGeom prst="rect">
            <a:avLst/>
          </a:prstGeom>
        </p:spPr>
      </p:pic>
      <p:pic>
        <p:nvPicPr>
          <p:cNvPr id="11" name="Content Placeholder 17" descr="BZ front.jpg"/>
          <p:cNvPicPr>
            <a:picLocks noChangeAspect="1"/>
          </p:cNvPicPr>
          <p:nvPr/>
        </p:nvPicPr>
        <p:blipFill>
          <a:blip r:embed="rId7" cstate="print"/>
          <a:srcRect/>
          <a:stretch>
            <a:fillRect/>
          </a:stretch>
        </p:blipFill>
        <p:spPr>
          <a:xfrm>
            <a:off x="5029200" y="3587750"/>
            <a:ext cx="3142211" cy="914400"/>
          </a:xfrm>
          <a:prstGeom prst="rect">
            <a:avLst/>
          </a:prstGeom>
        </p:spPr>
      </p:pic>
      <p:pic>
        <p:nvPicPr>
          <p:cNvPr id="12" name="Picture 11" descr="BZ right.jpg"/>
          <p:cNvPicPr>
            <a:picLocks noChangeAspect="1"/>
          </p:cNvPicPr>
          <p:nvPr/>
        </p:nvPicPr>
        <p:blipFill>
          <a:blip r:embed="rId8" cstate="print"/>
          <a:srcRect/>
          <a:stretch>
            <a:fillRect/>
          </a:stretch>
        </p:blipFill>
        <p:spPr>
          <a:xfrm>
            <a:off x="5029200" y="2550784"/>
            <a:ext cx="2743200" cy="870913"/>
          </a:xfrm>
          <a:prstGeom prst="rect">
            <a:avLst/>
          </a:prstGeom>
        </p:spPr>
      </p:pic>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9"/>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1039</TotalTime>
  <Words>2930</Words>
  <Application>Microsoft Office PowerPoint</Application>
  <PresentationFormat>On-screen Show (4:3)</PresentationFormat>
  <Paragraphs>434</Paragraphs>
  <Slides>39</Slides>
  <Notes>33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Calibri</vt:lpstr>
      <vt:lpstr>Courier New</vt:lpstr>
      <vt:lpstr>Times New Roman</vt:lpstr>
      <vt:lpstr>Wingdings</vt:lpstr>
      <vt:lpstr>Clarity</vt:lpstr>
      <vt:lpstr>Module 6: Public transit technology and trends </vt:lpstr>
      <vt:lpstr>Module 6, Lesson 1</vt:lpstr>
      <vt:lpstr>Introduction to Public Transportation Module 6</vt:lpstr>
      <vt:lpstr>Overall Context</vt:lpstr>
      <vt:lpstr>Learning Objectives</vt:lpstr>
      <vt:lpstr>Impact of Evolving Technology on  Public Transportation</vt:lpstr>
      <vt:lpstr>Impact of Evolving Technology on  Public Transportation</vt:lpstr>
      <vt:lpstr>Security Cameras</vt:lpstr>
      <vt:lpstr>Hazard Detection Cameras</vt:lpstr>
      <vt:lpstr>Hazard Detection Cameras</vt:lpstr>
      <vt:lpstr>Threat Detection Cameras</vt:lpstr>
      <vt:lpstr>Threat Detection Cameras</vt:lpstr>
      <vt:lpstr>Cameras at Stations</vt:lpstr>
      <vt:lpstr>Impact of Evolving Technology on  Public Transportation</vt:lpstr>
      <vt:lpstr>Hybrid Vehicles</vt:lpstr>
      <vt:lpstr>Compressed Natural Gas (CNG) Vehicles</vt:lpstr>
      <vt:lpstr>Electric Vehicles</vt:lpstr>
      <vt:lpstr>Hydrogen Vehicles</vt:lpstr>
      <vt:lpstr>Vehicle Design</vt:lpstr>
      <vt:lpstr>Hybrid Vehicles</vt:lpstr>
      <vt:lpstr>Impact of Evolving Technology on  Public Transportation</vt:lpstr>
      <vt:lpstr>Electronic Payment</vt:lpstr>
      <vt:lpstr>Real-Time Publishing</vt:lpstr>
      <vt:lpstr>Real-Time Bus/Train Information</vt:lpstr>
      <vt:lpstr>Mobile Applications</vt:lpstr>
      <vt:lpstr>Augmented Reality</vt:lpstr>
      <vt:lpstr>Real-Time Alerts</vt:lpstr>
      <vt:lpstr>Next Stop Announcements</vt:lpstr>
      <vt:lpstr>Social Media</vt:lpstr>
      <vt:lpstr>Smart Parking</vt:lpstr>
      <vt:lpstr>Impact of Evolving Technology on  Public Transportation</vt:lpstr>
      <vt:lpstr>Automatic Passenger Counting (APC)</vt:lpstr>
      <vt:lpstr>Train Control Technology</vt:lpstr>
      <vt:lpstr>Transit Signal Priority</vt:lpstr>
      <vt:lpstr>Vehicle Navigation</vt:lpstr>
      <vt:lpstr>Energy Storage - Wayside</vt:lpstr>
      <vt:lpstr>Energy Storage – On-Board</vt:lpstr>
      <vt:lpstr>Conclusions</vt:lpstr>
      <vt:lpstr>Conclusions</vt:lpstr>
    </vt:vector>
  </TitlesOfParts>
  <Company>NTI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Lindsey Robertson</cp:lastModifiedBy>
  <cp:revision>96</cp:revision>
  <dcterms:created xsi:type="dcterms:W3CDTF">2012-01-19T20:24:50Z</dcterms:created>
  <dcterms:modified xsi:type="dcterms:W3CDTF">2016-04-12T20:41:33Z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60F5E515-10CB-457E-BCBE-AAE55EC39A85</vt:lpwstr>
  </property>
  <property fmtid="{D5CDD505-2E9C-101B-9397-08002B2CF9AE}" pid="3" name="ArticulatePath">
    <vt:lpwstr>Module 6 Lesson 1 Public Transit Technology and Trends</vt:lpwstr>
  </property>
</Properties>
</file>