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29"/>
  </p:notesMasterIdLst>
  <p:sldIdLst>
    <p:sldId id="629" r:id="rId2"/>
    <p:sldId id="630" r:id="rId3"/>
    <p:sldId id="655" r:id="rId4"/>
    <p:sldId id="631" r:id="rId5"/>
    <p:sldId id="632" r:id="rId6"/>
    <p:sldId id="633" r:id="rId7"/>
    <p:sldId id="634" r:id="rId8"/>
    <p:sldId id="635" r:id="rId9"/>
    <p:sldId id="636" r:id="rId10"/>
    <p:sldId id="637" r:id="rId11"/>
    <p:sldId id="638" r:id="rId12"/>
    <p:sldId id="639" r:id="rId13"/>
    <p:sldId id="640" r:id="rId14"/>
    <p:sldId id="641" r:id="rId15"/>
    <p:sldId id="642" r:id="rId16"/>
    <p:sldId id="643" r:id="rId17"/>
    <p:sldId id="644" r:id="rId18"/>
    <p:sldId id="645" r:id="rId19"/>
    <p:sldId id="646" r:id="rId20"/>
    <p:sldId id="647" r:id="rId21"/>
    <p:sldId id="648" r:id="rId22"/>
    <p:sldId id="649" r:id="rId23"/>
    <p:sldId id="650" r:id="rId24"/>
    <p:sldId id="651" r:id="rId25"/>
    <p:sldId id="652" r:id="rId26"/>
    <p:sldId id="654" r:id="rId27"/>
    <p:sldId id="653" r:id="rId28"/>
  </p:sldIdLst>
  <p:sldSz cx="9144000" cy="6858000" type="screen4x3"/>
  <p:notesSz cx="6858000" cy="9144000"/>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vel" initials="d"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063" autoAdjust="0"/>
  </p:normalViewPr>
  <p:slideViewPr>
    <p:cSldViewPr>
      <p:cViewPr varScale="1">
        <p:scale>
          <a:sx n="69" d="100"/>
          <a:sy n="69" d="100"/>
        </p:scale>
        <p:origin x="1482"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4" d="100"/>
          <a:sy n="84" d="100"/>
        </p:scale>
        <p:origin x="-1884"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dLbls>
            <c:spPr>
              <a:noFill/>
              <a:ln>
                <a:noFill/>
              </a:ln>
              <a:effectLst/>
            </c:spPr>
            <c:txPr>
              <a:bodyPr/>
              <a:lstStyle/>
              <a:p>
                <a:pPr>
                  <a:defRPr sz="1400"/>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Sheet1!$A$3:$A$7</c:f>
              <c:strCache>
                <c:ptCount val="5"/>
                <c:pt idx="0">
                  <c:v>White</c:v>
                </c:pt>
                <c:pt idx="1">
                  <c:v>Hispanic </c:v>
                </c:pt>
                <c:pt idx="2">
                  <c:v>Black </c:v>
                </c:pt>
                <c:pt idx="3">
                  <c:v>Asian</c:v>
                </c:pt>
                <c:pt idx="4">
                  <c:v>Other</c:v>
                </c:pt>
              </c:strCache>
            </c:strRef>
          </c:cat>
          <c:val>
            <c:numRef>
              <c:f>Sheet1!$B$3:$B$7</c:f>
              <c:numCache>
                <c:formatCode>General</c:formatCode>
                <c:ptCount val="5"/>
                <c:pt idx="0">
                  <c:v>69</c:v>
                </c:pt>
                <c:pt idx="1">
                  <c:v>13</c:v>
                </c:pt>
                <c:pt idx="2">
                  <c:v>13</c:v>
                </c:pt>
                <c:pt idx="3">
                  <c:v>4</c:v>
                </c:pt>
                <c:pt idx="4">
                  <c:v>2.5</c:v>
                </c:pt>
              </c:numCache>
            </c:numRef>
          </c:val>
        </c:ser>
        <c:ser>
          <c:idx val="1"/>
          <c:order val="1"/>
          <c:cat>
            <c:strRef>
              <c:f>Sheet1!$A$3:$A$7</c:f>
              <c:strCache>
                <c:ptCount val="5"/>
                <c:pt idx="0">
                  <c:v>White</c:v>
                </c:pt>
                <c:pt idx="1">
                  <c:v>Hispanic </c:v>
                </c:pt>
                <c:pt idx="2">
                  <c:v>Black </c:v>
                </c:pt>
                <c:pt idx="3">
                  <c:v>Asian</c:v>
                </c:pt>
                <c:pt idx="4">
                  <c:v>Other</c:v>
                </c:pt>
              </c:strCache>
            </c:strRef>
          </c:cat>
          <c:val>
            <c:numRef>
              <c:f>Sheet1!$C$3:$C$7</c:f>
              <c:numCache>
                <c:formatCode>General</c:formatCode>
                <c:ptCount val="5"/>
                <c:pt idx="0">
                  <c:v>50</c:v>
                </c:pt>
                <c:pt idx="1">
                  <c:v>24</c:v>
                </c:pt>
                <c:pt idx="2">
                  <c:v>15</c:v>
                </c:pt>
                <c:pt idx="3">
                  <c:v>8</c:v>
                </c:pt>
                <c:pt idx="4">
                  <c:v>5.3</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dLbls>
            <c:spPr>
              <a:noFill/>
              <a:ln>
                <a:noFill/>
              </a:ln>
              <a:effectLst/>
            </c:spPr>
            <c:txPr>
              <a:bodyPr/>
              <a:lstStyle/>
              <a:p>
                <a:pPr>
                  <a:defRPr sz="1400"/>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Sheet1!$A$3:$A$7</c:f>
              <c:strCache>
                <c:ptCount val="5"/>
                <c:pt idx="0">
                  <c:v>White</c:v>
                </c:pt>
                <c:pt idx="1">
                  <c:v>Hispanic </c:v>
                </c:pt>
                <c:pt idx="2">
                  <c:v>Black </c:v>
                </c:pt>
                <c:pt idx="3">
                  <c:v>Asian</c:v>
                </c:pt>
                <c:pt idx="4">
                  <c:v>Other</c:v>
                </c:pt>
              </c:strCache>
            </c:strRef>
          </c:cat>
          <c:val>
            <c:numRef>
              <c:f>Sheet1!$C$3:$C$7</c:f>
              <c:numCache>
                <c:formatCode>General</c:formatCode>
                <c:ptCount val="5"/>
                <c:pt idx="0">
                  <c:v>50</c:v>
                </c:pt>
                <c:pt idx="1">
                  <c:v>24</c:v>
                </c:pt>
                <c:pt idx="2">
                  <c:v>15</c:v>
                </c:pt>
                <c:pt idx="3">
                  <c:v>8</c:v>
                </c:pt>
                <c:pt idx="4">
                  <c:v>5.3</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B71D85-367C-4C6D-B64D-F8F86FB525D5}" type="datetimeFigureOut">
              <a:rPr lang="en-US" smtClean="0"/>
              <a:pPr/>
              <a:t>4/12/2016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A1F8C8-8E18-48E8-A745-10AB944894D6}" type="slidenum">
              <a:rPr lang="en-US" smtClean="0"/>
              <a:pPr/>
              <a:t>‹#›</a:t>
            </a:fld>
            <a:endParaRPr lang="en-US" dirty="0"/>
          </a:p>
        </p:txBody>
      </p:sp>
    </p:spTree>
    <p:extLst>
      <p:ext uri="{BB962C8B-B14F-4D97-AF65-F5344CB8AC3E}">
        <p14:creationId xmlns:p14="http://schemas.microsoft.com/office/powerpoint/2010/main" val="1598539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6800" y="7620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A1F8C8-8E18-48E8-A745-10AB944894D6}" type="slidenum">
              <a:rPr lang="en-US" smtClean="0"/>
              <a:pPr/>
              <a:t>1</a:t>
            </a:fld>
            <a:endParaRPr lang="en-US" dirty="0"/>
          </a:p>
        </p:txBody>
      </p:sp>
    </p:spTree>
    <p:extLst>
      <p:ext uri="{BB962C8B-B14F-4D97-AF65-F5344CB8AC3E}">
        <p14:creationId xmlns:p14="http://schemas.microsoft.com/office/powerpoint/2010/main" val="8747991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the increasing racial diversity of the</a:t>
            </a:r>
            <a:r>
              <a:rPr lang="en-US" baseline="0" dirty="0" smtClean="0"/>
              <a:t> United States in the coming years.   </a:t>
            </a:r>
          </a:p>
          <a:p>
            <a:endParaRPr lang="en-US" baseline="0" dirty="0" smtClean="0"/>
          </a:p>
          <a:p>
            <a:r>
              <a:rPr lang="en-US" baseline="0" dirty="0" smtClean="0"/>
              <a:t>Many immigrants to the United States come from countries where public transportation use is more common and there may be a greater affinity for the use of it.</a:t>
            </a:r>
          </a:p>
          <a:p>
            <a:endParaRPr lang="en-US" baseline="0" dirty="0" smtClean="0"/>
          </a:p>
          <a:p>
            <a:r>
              <a:rPr lang="en-US" baseline="0" dirty="0" smtClean="0"/>
              <a:t>Transit agencies have responded by offering their services in multiple languages and reaching out to new communities in order to let people know of the availability of their service.</a:t>
            </a:r>
          </a:p>
          <a:p>
            <a:endParaRPr lang="en-US" baseline="0" dirty="0" smtClean="0"/>
          </a:p>
          <a:p>
            <a:r>
              <a:rPr lang="en-US" baseline="0" dirty="0" smtClean="0"/>
              <a:t>Graph source: Census 2000 Projections</a:t>
            </a:r>
            <a:endParaRPr lang="en-US" dirty="0"/>
          </a:p>
        </p:txBody>
      </p:sp>
      <p:sp>
        <p:nvSpPr>
          <p:cNvPr id="4" name="Slide Number Placeholder 3"/>
          <p:cNvSpPr>
            <a:spLocks noGrp="1"/>
          </p:cNvSpPr>
          <p:nvPr>
            <p:ph type="sldNum" sz="quarter" idx="10"/>
          </p:nvPr>
        </p:nvSpPr>
        <p:spPr/>
        <p:txBody>
          <a:bodyPr/>
          <a:lstStyle/>
          <a:p>
            <a:fld id="{80332F2B-C7B5-4DD8-8353-E10E81043DED}" type="slidenum">
              <a:rPr lang="en-US" smtClean="0"/>
              <a:t>10</a:t>
            </a:fld>
            <a:endParaRPr lang="en-US"/>
          </a:p>
        </p:txBody>
      </p:sp>
    </p:spTree>
    <p:extLst>
      <p:ext uri="{BB962C8B-B14F-4D97-AF65-F5344CB8AC3E}">
        <p14:creationId xmlns:p14="http://schemas.microsoft.com/office/powerpoint/2010/main" val="931271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 population has been growing substantially.  Population now over 300 million, scheduled</a:t>
            </a:r>
            <a:r>
              <a:rPr lang="en-US" baseline="0" dirty="0" smtClean="0"/>
              <a:t> to reach 438 million by 2050.  Population growth a result of native births as well as continued immigration</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a:r>
            <a:br>
              <a:rPr lang="en-US" baseline="0" dirty="0" smtClean="0"/>
            </a:br>
            <a:r>
              <a:rPr lang="en-US" baseline="0" dirty="0" smtClean="0"/>
              <a:t>US population also getting much more racially and ethnically diverse.  82% of increase is from immigrants arriving from now until 2050 and their US born descendants. By 2050, whites will be a minority in the United States.</a:t>
            </a:r>
          </a:p>
          <a:p>
            <a:endParaRPr lang="en-US" baseline="0" dirty="0" smtClean="0"/>
          </a:p>
          <a:p>
            <a:r>
              <a:rPr lang="en-US" baseline="0" dirty="0" smtClean="0"/>
              <a:t>Transit response:  New transit investments are being made, in both existing and growing cities to meet the demand.  Transit agencies also reach out to new populations to ensure service is prominent and relevant.  Information needs to be provided in multiple languages, and many systems have stop announcements in multiple languages.  For instance, San Francisco MTA has automated stop announcements in English, Spanish, and Cantonese</a:t>
            </a:r>
            <a:endParaRPr lang="en-US" dirty="0"/>
          </a:p>
        </p:txBody>
      </p:sp>
      <p:sp>
        <p:nvSpPr>
          <p:cNvPr id="4" name="Slide Number Placeholder 3"/>
          <p:cNvSpPr>
            <a:spLocks noGrp="1"/>
          </p:cNvSpPr>
          <p:nvPr>
            <p:ph type="sldNum" sz="quarter" idx="10"/>
          </p:nvPr>
        </p:nvSpPr>
        <p:spPr/>
        <p:txBody>
          <a:bodyPr/>
          <a:lstStyle/>
          <a:p>
            <a:fld id="{80332F2B-C7B5-4DD8-8353-E10E81043DED}" type="slidenum">
              <a:rPr lang="en-US" smtClean="0"/>
              <a:t>11</a:t>
            </a:fld>
            <a:endParaRPr lang="en-US"/>
          </a:p>
        </p:txBody>
      </p:sp>
    </p:spTree>
    <p:extLst>
      <p:ext uri="{BB962C8B-B14F-4D97-AF65-F5344CB8AC3E}">
        <p14:creationId xmlns:p14="http://schemas.microsoft.com/office/powerpoint/2010/main" val="29189188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There has been a continued movement of population</a:t>
            </a:r>
            <a:r>
              <a:rPr lang="en-US" baseline="0" dirty="0" smtClean="0"/>
              <a:t> out of older cities in the Midwest and the Northeast to cities in the Sunbelt (in the Southwest and West).   This has been the trend over the past decades as cities focused on manufacturing have declined and those based on services have grown.  This has also been a byproduct of companies pursuing cheaper labor in non-union states as well as many other factors.</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a:r>
            <a:br>
              <a:rPr lang="en-US" baseline="0" dirty="0" smtClean="0"/>
            </a:br>
            <a:r>
              <a:rPr lang="en-US" baseline="0" dirty="0" smtClean="0"/>
              <a:t>See how much of the growth was concentrated in the Sunbelt – older strong cities like Boston and New York and San Francisco still grew – just not as fast.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Graph source: Brookings State of Metropolitan America Report, 2011</a:t>
            </a:r>
          </a:p>
          <a:p>
            <a:endParaRPr lang="en-US" dirty="0"/>
          </a:p>
        </p:txBody>
      </p:sp>
      <p:sp>
        <p:nvSpPr>
          <p:cNvPr id="4" name="Slide Number Placeholder 3"/>
          <p:cNvSpPr>
            <a:spLocks noGrp="1"/>
          </p:cNvSpPr>
          <p:nvPr>
            <p:ph type="sldNum" sz="quarter" idx="10"/>
          </p:nvPr>
        </p:nvSpPr>
        <p:spPr/>
        <p:txBody>
          <a:bodyPr/>
          <a:lstStyle/>
          <a:p>
            <a:fld id="{80332F2B-C7B5-4DD8-8353-E10E81043DED}" type="slidenum">
              <a:rPr lang="en-US" smtClean="0"/>
              <a:t>12</a:t>
            </a:fld>
            <a:endParaRPr lang="en-US"/>
          </a:p>
        </p:txBody>
      </p:sp>
    </p:spTree>
    <p:extLst>
      <p:ext uri="{BB962C8B-B14F-4D97-AF65-F5344CB8AC3E}">
        <p14:creationId xmlns:p14="http://schemas.microsoft.com/office/powerpoint/2010/main" val="18487599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has been a continued movement of population</a:t>
            </a:r>
            <a:r>
              <a:rPr lang="en-US" baseline="0" dirty="0" smtClean="0"/>
              <a:t> out of older cities in the Midwest and the Northeast to cities in the Sunbelt (in the Southwest and West)</a:t>
            </a:r>
          </a:p>
          <a:p>
            <a:r>
              <a:rPr lang="en-US" baseline="0" dirty="0" smtClean="0"/>
              <a:t/>
            </a:r>
            <a:br>
              <a:rPr lang="en-US" baseline="0" dirty="0" smtClean="0"/>
            </a:br>
            <a:r>
              <a:rPr lang="en-US" baseline="0" dirty="0" smtClean="0"/>
              <a:t>Many of these cities were built more recently, and do not have the dense central business districts of older cities, nor denser, multiunit or townhouse housing that often makes transit more efficient to operate.   The urban form may often not support many transit routes (because of walkability or lack of density) or high-frequency service.</a:t>
            </a:r>
          </a:p>
          <a:p>
            <a:endParaRPr lang="en-US" baseline="0" dirty="0" smtClean="0"/>
          </a:p>
          <a:p>
            <a:r>
              <a:rPr lang="en-US" baseline="0" dirty="0" smtClean="0"/>
              <a:t>In addition, these cities do often not have historically established transit service that has been continuously in operation for decades, if not longer.  This can make it harder to establish new transit service (there is no pre-existing constituency that has been using transit in many communities). </a:t>
            </a:r>
          </a:p>
          <a:p>
            <a:endParaRPr lang="en-US" baseline="0" dirty="0" smtClean="0"/>
          </a:p>
          <a:p>
            <a:r>
              <a:rPr lang="en-US" baseline="0" dirty="0" smtClean="0"/>
              <a:t>However, even very new cities like Las Vegas and Phoenix have invested in new bus rapid transit and light rail systems respectively, that have done well and have been politically popular.  Many other cities have considered new urban circulator service like streetcars in their dense downtown areas, even if the overall metropolitan area may not support ubiquitous transit service.</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Graph source: Brookings State of Metropolitan America Report, 2011</a:t>
            </a:r>
          </a:p>
          <a:p>
            <a:endParaRPr lang="en-US" dirty="0"/>
          </a:p>
        </p:txBody>
      </p:sp>
      <p:sp>
        <p:nvSpPr>
          <p:cNvPr id="4" name="Slide Number Placeholder 3"/>
          <p:cNvSpPr>
            <a:spLocks noGrp="1"/>
          </p:cNvSpPr>
          <p:nvPr>
            <p:ph type="sldNum" sz="quarter" idx="10"/>
          </p:nvPr>
        </p:nvSpPr>
        <p:spPr/>
        <p:txBody>
          <a:bodyPr/>
          <a:lstStyle/>
          <a:p>
            <a:fld id="{80332F2B-C7B5-4DD8-8353-E10E81043DED}" type="slidenum">
              <a:rPr lang="en-US" smtClean="0"/>
              <a:t>13</a:t>
            </a:fld>
            <a:endParaRPr lang="en-US"/>
          </a:p>
        </p:txBody>
      </p:sp>
    </p:spTree>
    <p:extLst>
      <p:ext uri="{BB962C8B-B14F-4D97-AF65-F5344CB8AC3E}">
        <p14:creationId xmlns:p14="http://schemas.microsoft.com/office/powerpoint/2010/main" val="11036961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percentage of population</a:t>
            </a:r>
            <a:r>
              <a:rPr lang="en-US" baseline="0" dirty="0" smtClean="0"/>
              <a:t> in the United States that is elderly has been increasing as well.   This map shows the distribution of elderly in various states, as well as some major metropolitan areas that have disproportionately high numbers of elderly.</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Source: Brookings State of Metropolitan America Report, 2011</a:t>
            </a:r>
          </a:p>
          <a:p>
            <a:endParaRPr lang="en-US" dirty="0"/>
          </a:p>
        </p:txBody>
      </p:sp>
      <p:sp>
        <p:nvSpPr>
          <p:cNvPr id="4" name="Slide Number Placeholder 3"/>
          <p:cNvSpPr>
            <a:spLocks noGrp="1"/>
          </p:cNvSpPr>
          <p:nvPr>
            <p:ph type="sldNum" sz="quarter" idx="10"/>
          </p:nvPr>
        </p:nvSpPr>
        <p:spPr/>
        <p:txBody>
          <a:bodyPr/>
          <a:lstStyle/>
          <a:p>
            <a:fld id="{80332F2B-C7B5-4DD8-8353-E10E81043DED}" type="slidenum">
              <a:rPr lang="en-US" smtClean="0"/>
              <a:t>14</a:t>
            </a:fld>
            <a:endParaRPr lang="en-US"/>
          </a:p>
        </p:txBody>
      </p:sp>
    </p:spTree>
    <p:extLst>
      <p:ext uri="{BB962C8B-B14F-4D97-AF65-F5344CB8AC3E}">
        <p14:creationId xmlns:p14="http://schemas.microsoft.com/office/powerpoint/2010/main" val="17537463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population</a:t>
            </a:r>
            <a:r>
              <a:rPr lang="en-US" baseline="0" dirty="0" smtClean="0"/>
              <a:t> in the United States has been aging as well.</a:t>
            </a:r>
          </a:p>
          <a:p>
            <a:r>
              <a:rPr lang="en-US" baseline="0" dirty="0" smtClean="0"/>
              <a:t/>
            </a:r>
            <a:br>
              <a:rPr lang="en-US" baseline="0" dirty="0" smtClean="0"/>
            </a:br>
            <a:r>
              <a:rPr lang="en-US" baseline="0" dirty="0" smtClean="0"/>
              <a:t>Many elderly are increasingly working longer (average age is 64 instead of 60, for men and 62 instead of 60 for women) – </a:t>
            </a:r>
            <a:r>
              <a:rPr lang="en-US" i="1" baseline="0" dirty="0" smtClean="0"/>
              <a:t>Center for Retirement Research, Boston College</a:t>
            </a:r>
            <a:endParaRPr lang="en-US" baseline="0" dirty="0" smtClean="0"/>
          </a:p>
          <a:p>
            <a:endParaRPr lang="en-US" baseline="0" dirty="0" smtClean="0"/>
          </a:p>
          <a:p>
            <a:r>
              <a:rPr lang="en-US" baseline="0" dirty="0" smtClean="0"/>
              <a:t>Mobility needs may be more critical to them.  Many elderly people may have challenges driving even as they are still members of the productive workforce.   </a:t>
            </a:r>
          </a:p>
          <a:p>
            <a:r>
              <a:rPr lang="en-US" baseline="0" dirty="0" smtClean="0"/>
              <a:t/>
            </a:r>
            <a:br>
              <a:rPr lang="en-US" baseline="0" dirty="0" smtClean="0"/>
            </a:br>
            <a:r>
              <a:rPr lang="en-US" baseline="0" dirty="0" smtClean="0"/>
              <a:t>Many elderly are also aging in place in newer suburbs.   Previously, many people aged in cities where they still had access to many amenities on foot.   Now, however, mobility is an issue as people retire in their suburban communities, and then find their mobility severely restricted as they have no access to medical services or other needs as they are no longer able to drive.   </a:t>
            </a:r>
          </a:p>
          <a:p>
            <a:endParaRPr lang="en-US" baseline="0" dirty="0" smtClean="0"/>
          </a:p>
          <a:p>
            <a:r>
              <a:rPr lang="en-US" baseline="0" dirty="0" smtClean="0"/>
              <a:t>In addition, many elderly are often completely reliant on mobility options like transit when available.  In the past, many elderly may have aged in a multigenerational household where there was a family support network.  Increasingly (and especially in metropolitan areas in slow decline where the young are leaving) many elderly are aging alone and don’t have a support network to help them with transportation.  In this case, transit is even more critical.</a:t>
            </a:r>
          </a:p>
          <a:p>
            <a:endParaRPr lang="en-US" baseline="0" dirty="0" smtClean="0"/>
          </a:p>
          <a:p>
            <a:r>
              <a:rPr lang="en-US" dirty="0" smtClean="0"/>
              <a:t>Transit responsiveness:  Transit</a:t>
            </a:r>
            <a:r>
              <a:rPr lang="en-US" baseline="0" dirty="0" smtClean="0"/>
              <a:t> services have expanded in suburbs and in areas that it didn’t exist before.  Transit service being expanded in retirement regions like Florida and Arizona, but there will be a growing need to supply better transit service everywhere, not just retirement focused regions as people age.</a:t>
            </a:r>
            <a:endParaRPr lang="en-US" dirty="0"/>
          </a:p>
        </p:txBody>
      </p:sp>
      <p:sp>
        <p:nvSpPr>
          <p:cNvPr id="4" name="Slide Number Placeholder 3"/>
          <p:cNvSpPr>
            <a:spLocks noGrp="1"/>
          </p:cNvSpPr>
          <p:nvPr>
            <p:ph type="sldNum" sz="quarter" idx="10"/>
          </p:nvPr>
        </p:nvSpPr>
        <p:spPr/>
        <p:txBody>
          <a:bodyPr/>
          <a:lstStyle/>
          <a:p>
            <a:fld id="{80332F2B-C7B5-4DD8-8353-E10E81043DED}" type="slidenum">
              <a:rPr lang="en-US" smtClean="0"/>
              <a:t>15</a:t>
            </a:fld>
            <a:endParaRPr lang="en-US"/>
          </a:p>
        </p:txBody>
      </p:sp>
    </p:spTree>
    <p:extLst>
      <p:ext uri="{BB962C8B-B14F-4D97-AF65-F5344CB8AC3E}">
        <p14:creationId xmlns:p14="http://schemas.microsoft.com/office/powerpoint/2010/main" val="11036961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Wage growth has been stagnant for many low and middle income workers in the United States</a:t>
            </a:r>
            <a:r>
              <a:rPr lang="en-US" baseline="0" dirty="0" smtClean="0"/>
              <a:t>.</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Source: Brookings State of Metropolitan America Report, 2011</a:t>
            </a:r>
          </a:p>
          <a:p>
            <a:endParaRPr lang="en-US" dirty="0"/>
          </a:p>
        </p:txBody>
      </p:sp>
      <p:sp>
        <p:nvSpPr>
          <p:cNvPr id="4" name="Slide Number Placeholder 3"/>
          <p:cNvSpPr>
            <a:spLocks noGrp="1"/>
          </p:cNvSpPr>
          <p:nvPr>
            <p:ph type="sldNum" sz="quarter" idx="10"/>
          </p:nvPr>
        </p:nvSpPr>
        <p:spPr/>
        <p:txBody>
          <a:bodyPr/>
          <a:lstStyle/>
          <a:p>
            <a:fld id="{80332F2B-C7B5-4DD8-8353-E10E81043DED}" type="slidenum">
              <a:rPr lang="en-US" smtClean="0"/>
              <a:t>16</a:t>
            </a:fld>
            <a:endParaRPr lang="en-US"/>
          </a:p>
        </p:txBody>
      </p:sp>
    </p:spTree>
    <p:extLst>
      <p:ext uri="{BB962C8B-B14F-4D97-AF65-F5344CB8AC3E}">
        <p14:creationId xmlns:p14="http://schemas.microsoft.com/office/powerpoint/2010/main" val="37364677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many Americans, wages are declining, at the same time that other fixed costs like education and health care are rising dramatically.</a:t>
            </a:r>
          </a:p>
          <a:p>
            <a:endParaRPr lang="en-US"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Transportation is a significant cost for many households – the average is about 19% of household income.  </a:t>
            </a:r>
          </a:p>
          <a:p>
            <a:endParaRPr lang="en-US"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Transit can’t mitigate these trends but can provide a more affordable method of mobility</a:t>
            </a:r>
          </a:p>
          <a:p>
            <a:endParaRPr lang="en-US"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Source: Brookings State of Metropolitan America Report, 2011</a:t>
            </a:r>
          </a:p>
          <a:p>
            <a:endParaRPr lang="en-US" dirty="0"/>
          </a:p>
        </p:txBody>
      </p:sp>
      <p:sp>
        <p:nvSpPr>
          <p:cNvPr id="4" name="Slide Number Placeholder 3"/>
          <p:cNvSpPr>
            <a:spLocks noGrp="1"/>
          </p:cNvSpPr>
          <p:nvPr>
            <p:ph type="sldNum" sz="quarter" idx="10"/>
          </p:nvPr>
        </p:nvSpPr>
        <p:spPr/>
        <p:txBody>
          <a:bodyPr/>
          <a:lstStyle/>
          <a:p>
            <a:fld id="{80332F2B-C7B5-4DD8-8353-E10E81043DED}" type="slidenum">
              <a:rPr lang="en-US" smtClean="0"/>
              <a:t>17</a:t>
            </a:fld>
            <a:endParaRPr lang="en-US"/>
          </a:p>
        </p:txBody>
      </p:sp>
    </p:spTree>
    <p:extLst>
      <p:ext uri="{BB962C8B-B14F-4D97-AF65-F5344CB8AC3E}">
        <p14:creationId xmlns:p14="http://schemas.microsoft.com/office/powerpoint/2010/main" val="6170946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graph shows</a:t>
            </a:r>
            <a:r>
              <a:rPr lang="en-US" baseline="0" dirty="0" smtClean="0"/>
              <a:t> how when a household is located in a transit rich area, they can utilize transit for some or all of their trips, and reduce the costs needed for automobile-only mobility.  Transportation costs only total 9% instead of 25%. (Imagine owning only one car for a household of four people instead of 3 cars or more).</a:t>
            </a:r>
            <a:endParaRPr lang="en-US" dirty="0" smtClean="0"/>
          </a:p>
          <a:p>
            <a:endParaRPr lang="en-US" dirty="0" smtClean="0"/>
          </a:p>
          <a:p>
            <a:r>
              <a:rPr lang="en-US" dirty="0" smtClean="0"/>
              <a:t>Source: Center for Transit Oriented</a:t>
            </a:r>
            <a:r>
              <a:rPr lang="en-US" baseline="0" dirty="0" smtClean="0"/>
              <a:t> Development (Realizing the Potential: Expanding Housing Opportunities Near Transit)</a:t>
            </a:r>
            <a:endParaRPr lang="en-US" dirty="0"/>
          </a:p>
        </p:txBody>
      </p:sp>
      <p:sp>
        <p:nvSpPr>
          <p:cNvPr id="4" name="Slide Number Placeholder 3"/>
          <p:cNvSpPr>
            <a:spLocks noGrp="1"/>
          </p:cNvSpPr>
          <p:nvPr>
            <p:ph type="sldNum" sz="quarter" idx="10"/>
          </p:nvPr>
        </p:nvSpPr>
        <p:spPr/>
        <p:txBody>
          <a:bodyPr/>
          <a:lstStyle/>
          <a:p>
            <a:fld id="{80332F2B-C7B5-4DD8-8353-E10E81043DED}" type="slidenum">
              <a:rPr lang="en-US" smtClean="0"/>
              <a:t>18</a:t>
            </a:fld>
            <a:endParaRPr lang="en-US"/>
          </a:p>
        </p:txBody>
      </p:sp>
    </p:spTree>
    <p:extLst>
      <p:ext uri="{BB962C8B-B14F-4D97-AF65-F5344CB8AC3E}">
        <p14:creationId xmlns:p14="http://schemas.microsoft.com/office/powerpoint/2010/main" val="30236973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Suburbanization</a:t>
            </a:r>
            <a:r>
              <a:rPr lang="en-US" baseline="0" dirty="0" smtClean="0"/>
              <a:t> has been a trend in the United States for decades, as central cities have lost their populations.  However, in the last decade, central cities and high density suburbs have began growing at a higher rate.  At the same time the growth of outer suburbs has been slowing.  Why do you think that is?</a:t>
            </a:r>
            <a:endParaRPr lang="en-US" i="1" baseline="0" dirty="0" smtClean="0"/>
          </a:p>
          <a:p>
            <a:endParaRPr lang="en-US" i="1" baseline="0" dirty="0" smtClean="0"/>
          </a:p>
          <a:p>
            <a:r>
              <a:rPr lang="en-US" i="1" baseline="0" dirty="0" smtClean="0"/>
              <a:t>[Increasing cost of gasoline, housing crisis which was focused in outer suburbs, renewed interest in urban centers]</a:t>
            </a:r>
            <a:br>
              <a:rPr lang="en-US" i="1" baseline="0" dirty="0" smtClean="0"/>
            </a:br>
            <a:endParaRPr lang="en-US" i="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Source: Brookings State of Metropolitan America Report, 2011</a:t>
            </a:r>
          </a:p>
          <a:p>
            <a:endParaRPr lang="en-US" dirty="0"/>
          </a:p>
        </p:txBody>
      </p:sp>
      <p:sp>
        <p:nvSpPr>
          <p:cNvPr id="4" name="Slide Number Placeholder 3"/>
          <p:cNvSpPr>
            <a:spLocks noGrp="1"/>
          </p:cNvSpPr>
          <p:nvPr>
            <p:ph type="sldNum" sz="quarter" idx="10"/>
          </p:nvPr>
        </p:nvSpPr>
        <p:spPr/>
        <p:txBody>
          <a:bodyPr/>
          <a:lstStyle/>
          <a:p>
            <a:fld id="{80332F2B-C7B5-4DD8-8353-E10E81043DED}" type="slidenum">
              <a:rPr lang="en-US" smtClean="0"/>
              <a:t>19</a:t>
            </a:fld>
            <a:endParaRPr lang="en-US"/>
          </a:p>
        </p:txBody>
      </p:sp>
    </p:spTree>
    <p:extLst>
      <p:ext uri="{BB962C8B-B14F-4D97-AF65-F5344CB8AC3E}">
        <p14:creationId xmlns:p14="http://schemas.microsoft.com/office/powerpoint/2010/main" val="3321334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10"/>
          </p:nvPr>
        </p:nvSpPr>
        <p:spPr/>
        <p:txBody>
          <a:bodyPr/>
          <a:lstStyle/>
          <a:p>
            <a:fld id="{80332F2B-C7B5-4DD8-8353-E10E81043DED}" type="slidenum">
              <a:rPr lang="en-US" smtClean="0"/>
              <a:t>2</a:t>
            </a:fld>
            <a:endParaRPr lang="en-US"/>
          </a:p>
        </p:txBody>
      </p:sp>
    </p:spTree>
    <p:extLst>
      <p:ext uri="{BB962C8B-B14F-4D97-AF65-F5344CB8AC3E}">
        <p14:creationId xmlns:p14="http://schemas.microsoft.com/office/powerpoint/2010/main" val="35123108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a:t>
            </a:r>
            <a:r>
              <a:rPr lang="en-US" baseline="0" dirty="0" smtClean="0"/>
              <a:t> has been a renewed interest in moving to urban areas – and in particular urban cores.</a:t>
            </a:r>
          </a:p>
          <a:p>
            <a:r>
              <a:rPr lang="en-US" baseline="0" dirty="0" smtClean="0"/>
              <a:t/>
            </a:r>
            <a:br>
              <a:rPr lang="en-US" baseline="0" dirty="0" smtClean="0"/>
            </a:br>
            <a:r>
              <a:rPr lang="en-US" baseline="0" dirty="0" smtClean="0"/>
              <a:t>The downtowns of many cities have been revived, even as the city populations have been slowly declining.</a:t>
            </a:r>
          </a:p>
          <a:p>
            <a:r>
              <a:rPr lang="en-US" baseline="0" dirty="0" smtClean="0"/>
              <a:t/>
            </a:r>
            <a:br>
              <a:rPr lang="en-US" baseline="0" dirty="0" smtClean="0"/>
            </a:br>
            <a:r>
              <a:rPr lang="en-US" baseline="0" dirty="0" smtClean="0"/>
              <a:t>Detroit is an surprising example of this trend.  The city has roughly 750,000 people, down from a peak of 2 million in the 1950s.  Yet as the city still lost 25% of its population in the last decade, the downtown core actually GREW in population.</a:t>
            </a:r>
            <a:br>
              <a:rPr lang="en-US" baseline="0" dirty="0" smtClean="0"/>
            </a:br>
            <a:r>
              <a:rPr lang="en-US" baseline="0" dirty="0" smtClean="0"/>
              <a:t/>
            </a:r>
            <a:br>
              <a:rPr lang="en-US" baseline="0" dirty="0" smtClean="0"/>
            </a:br>
            <a:r>
              <a:rPr lang="en-US" baseline="0" dirty="0" smtClean="0"/>
              <a:t>Transit works best in a dense urban area, and the refocus of population and jobs in downtown areas supports the use and provision of it – so for many transit agencies the revival of downtowns has been a boon to the service they provide, as much of their service goes through central cities and is anchored by it.</a:t>
            </a:r>
            <a:endParaRPr lang="en-US" dirty="0"/>
          </a:p>
        </p:txBody>
      </p:sp>
      <p:sp>
        <p:nvSpPr>
          <p:cNvPr id="4" name="Slide Number Placeholder 3"/>
          <p:cNvSpPr>
            <a:spLocks noGrp="1"/>
          </p:cNvSpPr>
          <p:nvPr>
            <p:ph type="sldNum" sz="quarter" idx="10"/>
          </p:nvPr>
        </p:nvSpPr>
        <p:spPr/>
        <p:txBody>
          <a:bodyPr/>
          <a:lstStyle/>
          <a:p>
            <a:fld id="{80332F2B-C7B5-4DD8-8353-E10E81043DED}" type="slidenum">
              <a:rPr lang="en-US" smtClean="0"/>
              <a:t>20</a:t>
            </a:fld>
            <a:endParaRPr lang="en-US"/>
          </a:p>
        </p:txBody>
      </p:sp>
    </p:spTree>
    <p:extLst>
      <p:ext uri="{BB962C8B-B14F-4D97-AF65-F5344CB8AC3E}">
        <p14:creationId xmlns:p14="http://schemas.microsoft.com/office/powerpoint/2010/main" val="36625908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figure (from</a:t>
            </a:r>
            <a:r>
              <a:rPr lang="en-US" baseline="0" dirty="0" smtClean="0"/>
              <a:t> the Energy Information Administration) </a:t>
            </a:r>
            <a:r>
              <a:rPr lang="en-US" dirty="0" smtClean="0"/>
              <a:t>shows the price of gas (real and nominal) adjusted</a:t>
            </a:r>
            <a:r>
              <a:rPr lang="en-US" baseline="0" dirty="0" smtClean="0"/>
              <a:t> from 1976 to the current day.</a:t>
            </a:r>
          </a:p>
          <a:p>
            <a:endParaRPr lang="en-US" baseline="0" dirty="0" smtClean="0"/>
          </a:p>
          <a:p>
            <a:r>
              <a:rPr lang="en-US" baseline="0" dirty="0" smtClean="0"/>
              <a:t>This is the price per gallon paid at the pump on average nation-wide.</a:t>
            </a:r>
            <a:endParaRPr lang="en-US" dirty="0" smtClean="0"/>
          </a:p>
          <a:p>
            <a:r>
              <a:rPr lang="en-US" dirty="0" smtClean="0"/>
              <a:t/>
            </a:r>
            <a:br>
              <a:rPr lang="en-US" dirty="0" smtClean="0"/>
            </a:br>
            <a:r>
              <a:rPr lang="en-US" dirty="0" smtClean="0"/>
              <a:t>This</a:t>
            </a:r>
            <a:r>
              <a:rPr lang="en-US" baseline="0" dirty="0" smtClean="0"/>
              <a:t> figure includes an average of both federal and state gas taxes.   Many state gas taxes have stayed constant, and the federal gas tax hasn’t changed since 1993 (and as an aside, which means after inflation it purchases far less).</a:t>
            </a:r>
          </a:p>
          <a:p>
            <a:endParaRPr lang="en-US" baseline="0" dirty="0" smtClean="0"/>
          </a:p>
          <a:p>
            <a:r>
              <a:rPr lang="en-US" baseline="0" dirty="0" smtClean="0"/>
              <a:t>Yet over the last century, we have planned our mobility around cheap gas (affordable especially relative to many other countries) and a ubiquitous and affordable fuel alternative has yet to take shape.  What this has meant for many drivers is that driving has been the most common option and the most culturally acceptable.  It is for this reason, that with the gas price increases in recent years, growth in many transit ridership has often grown substantially, far more than regular trends would suggest.  </a:t>
            </a:r>
            <a:br>
              <a:rPr lang="en-US" baseline="0" dirty="0" smtClean="0"/>
            </a:br>
            <a:r>
              <a:rPr lang="en-US" baseline="0" dirty="0" smtClean="0"/>
              <a:t/>
            </a:r>
            <a:br>
              <a:rPr lang="en-US" baseline="0" dirty="0" smtClean="0"/>
            </a:br>
            <a:r>
              <a:rPr lang="en-US" baseline="0" dirty="0" smtClean="0"/>
              <a:t>Transit responsiveness:  Many transit agencies have added service to accommodate additional demand, and many other agencies market their services specifically to drivers that are now seeking more affordable alternatives.</a:t>
            </a:r>
          </a:p>
          <a:p>
            <a:endParaRPr lang="en-US" baseline="0" dirty="0" smtClean="0"/>
          </a:p>
          <a:p>
            <a:r>
              <a:rPr lang="en-US" baseline="0" dirty="0" smtClean="0"/>
              <a:t>Source: Energy Information Administration </a:t>
            </a:r>
            <a:endParaRPr lang="en-US" dirty="0"/>
          </a:p>
        </p:txBody>
      </p:sp>
      <p:sp>
        <p:nvSpPr>
          <p:cNvPr id="4" name="Slide Number Placeholder 3"/>
          <p:cNvSpPr>
            <a:spLocks noGrp="1"/>
          </p:cNvSpPr>
          <p:nvPr>
            <p:ph type="sldNum" sz="quarter" idx="10"/>
          </p:nvPr>
        </p:nvSpPr>
        <p:spPr/>
        <p:txBody>
          <a:bodyPr/>
          <a:lstStyle/>
          <a:p>
            <a:fld id="{80332F2B-C7B5-4DD8-8353-E10E81043DED}" type="slidenum">
              <a:rPr lang="en-US" smtClean="0"/>
              <a:t>21</a:t>
            </a:fld>
            <a:endParaRPr lang="en-US"/>
          </a:p>
        </p:txBody>
      </p:sp>
    </p:spTree>
    <p:extLst>
      <p:ext uri="{BB962C8B-B14F-4D97-AF65-F5344CB8AC3E}">
        <p14:creationId xmlns:p14="http://schemas.microsoft.com/office/powerpoint/2010/main" val="22209558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Environmental sustainability</a:t>
            </a:r>
            <a:r>
              <a:rPr lang="en-US" baseline="0" dirty="0" smtClean="0"/>
              <a:t> has been covered in a previous slide so we won’t go into too much depth here.</a:t>
            </a:r>
          </a:p>
          <a:p>
            <a:endParaRPr lang="en-US" baseline="0" dirty="0" smtClean="0"/>
          </a:p>
          <a:p>
            <a:r>
              <a:rPr lang="en-US" baseline="0" dirty="0" smtClean="0"/>
              <a:t>Classically the reasons many people took public transportation was because of financial savings from riding transit (not having to pay for parking, or the cost of gas) or because they were unable to drive or didn’t want to drive.</a:t>
            </a:r>
          </a:p>
          <a:p>
            <a:r>
              <a:rPr lang="en-US" baseline="0" dirty="0" smtClean="0"/>
              <a:t/>
            </a:r>
            <a:br>
              <a:rPr lang="en-US" baseline="0" dirty="0" smtClean="0"/>
            </a:br>
            <a:r>
              <a:rPr lang="en-US" baseline="0" dirty="0" smtClean="0"/>
              <a:t>Over the last few years, public transportation has also come into vogue because of the increased interest in environmental sustainability.  As detailed in earlier lessons, public transportation has a large number of environmental benefits because of the economies of scale in energy and emissions in moving multiple people in one vehicle.</a:t>
            </a:r>
          </a:p>
          <a:p>
            <a:r>
              <a:rPr lang="en-US" baseline="0" dirty="0" smtClean="0"/>
              <a:t/>
            </a:r>
            <a:br>
              <a:rPr lang="en-US" baseline="0" dirty="0" smtClean="0"/>
            </a:br>
            <a:r>
              <a:rPr lang="en-US" baseline="0" dirty="0" smtClean="0"/>
              <a:t>Transit responsiveness: Transit agencies have capitalized on these environmental benefits, realizing that the part of the public that is attuned to environmental stewardship is a potentially new source of riders outside of these pre-existing choice and captive riders.    Many agencies have also taken the opportunity to embrace sustainability principles in their facilities as well as well as being proactive about adopting new vehicle technologies.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0332F2B-C7B5-4DD8-8353-E10E81043DED}" type="slidenum">
              <a:rPr lang="en-US" smtClean="0"/>
              <a:t>22</a:t>
            </a:fld>
            <a:endParaRPr lang="en-US"/>
          </a:p>
        </p:txBody>
      </p:sp>
    </p:spTree>
    <p:extLst>
      <p:ext uri="{BB962C8B-B14F-4D97-AF65-F5344CB8AC3E}">
        <p14:creationId xmlns:p14="http://schemas.microsoft.com/office/powerpoint/2010/main" val="41256039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topic</a:t>
            </a:r>
            <a:r>
              <a:rPr lang="en-US" baseline="0" dirty="0" smtClean="0"/>
              <a:t> will be covered in depth in a later </a:t>
            </a:r>
            <a:r>
              <a:rPr lang="en-US" dirty="0" smtClean="0"/>
              <a:t>presentation, but both</a:t>
            </a:r>
            <a:r>
              <a:rPr lang="en-US" baseline="0" dirty="0" smtClean="0"/>
              <a:t> the advent of technology in transit and the emergence of social media have had significant impacts on the provision of public transportation and in the involvement of the public in public transit.</a:t>
            </a:r>
            <a:endParaRPr lang="en-US" dirty="0"/>
          </a:p>
        </p:txBody>
      </p:sp>
      <p:sp>
        <p:nvSpPr>
          <p:cNvPr id="4" name="Slide Number Placeholder 3"/>
          <p:cNvSpPr>
            <a:spLocks noGrp="1"/>
          </p:cNvSpPr>
          <p:nvPr>
            <p:ph type="sldNum" sz="quarter" idx="10"/>
          </p:nvPr>
        </p:nvSpPr>
        <p:spPr/>
        <p:txBody>
          <a:bodyPr/>
          <a:lstStyle/>
          <a:p>
            <a:fld id="{80332F2B-C7B5-4DD8-8353-E10E81043DED}" type="slidenum">
              <a:rPr lang="en-US" smtClean="0"/>
              <a:t>23</a:t>
            </a:fld>
            <a:endParaRPr lang="en-US"/>
          </a:p>
        </p:txBody>
      </p:sp>
    </p:spTree>
    <p:extLst>
      <p:ext uri="{BB962C8B-B14F-4D97-AF65-F5344CB8AC3E}">
        <p14:creationId xmlns:p14="http://schemas.microsoft.com/office/powerpoint/2010/main" val="29754650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document</a:t>
            </a:r>
            <a:r>
              <a:rPr lang="en-US" baseline="0" dirty="0" smtClean="0"/>
              <a:t> (from the 2011 APTA Transit </a:t>
            </a:r>
            <a:r>
              <a:rPr lang="en-US" baseline="0" dirty="0" err="1" smtClean="0"/>
              <a:t>Factbook</a:t>
            </a:r>
            <a:r>
              <a:rPr lang="en-US" baseline="0" dirty="0" smtClean="0"/>
              <a:t>) shows the overall dynamic of funding for public transportation capital funding in the United States.     Capital funding refers to the type of funding that relates to supports new vehicles, bus stops, rail stations, system expansions and maintenance facilities.</a:t>
            </a:r>
            <a:br>
              <a:rPr lang="en-US" baseline="0" dirty="0" smtClean="0"/>
            </a:br>
            <a:endParaRPr lang="en-US" baseline="0" dirty="0" smtClean="0"/>
          </a:p>
          <a:p>
            <a:r>
              <a:rPr lang="en-US" baseline="0" dirty="0" smtClean="0"/>
              <a:t>Federal capital funding for public transportation has grown substantially as well as local (city/regional) funding.   </a:t>
            </a:r>
          </a:p>
          <a:p>
            <a:r>
              <a:rPr lang="en-US" baseline="0" dirty="0" smtClean="0"/>
              <a:t/>
            </a:r>
            <a:br>
              <a:rPr lang="en-US" baseline="0" dirty="0" smtClean="0"/>
            </a:br>
            <a:r>
              <a:rPr lang="en-US" baseline="0" dirty="0" smtClean="0"/>
              <a:t>State assistance has been flatter.  Why do you think this is?  </a:t>
            </a:r>
            <a:r>
              <a:rPr lang="en-US" i="1" baseline="0" dirty="0" smtClean="0"/>
              <a:t>Talk about the dynamics of state funding for transit – </a:t>
            </a:r>
          </a:p>
          <a:p>
            <a:r>
              <a:rPr lang="en-US" i="1" baseline="0" dirty="0" smtClean="0"/>
              <a:t>There exists a distinct federal program for urban transportation (from the Federal Transit Administration)  which is funded primarily out of a mass transit set-aside from the federal gas tax.  Thus there is a federal role in local urban transit – particularly in the capital realm, as most federal funds for transit are ineligible to be spent on operating costs)</a:t>
            </a:r>
          </a:p>
          <a:p>
            <a:endParaRPr lang="en-US" i="1" baseline="0" dirty="0" smtClean="0"/>
          </a:p>
          <a:p>
            <a:r>
              <a:rPr lang="en-US" i="1" baseline="0" dirty="0" smtClean="0"/>
              <a:t>Local jurisdictions also have a stake in their own mobility options and may be more inclined to pass self-taxation (LA’s regional sales tax or Dallas regional sales tax for transit) to generate a strong funding source for local projects.   </a:t>
            </a:r>
          </a:p>
          <a:p>
            <a:r>
              <a:rPr lang="en-US" i="1" baseline="0" dirty="0" smtClean="0"/>
              <a:t/>
            </a:r>
            <a:br>
              <a:rPr lang="en-US" i="1" baseline="0" dirty="0" smtClean="0"/>
            </a:br>
            <a:r>
              <a:rPr lang="en-US" i="1" baseline="0" dirty="0" smtClean="0"/>
              <a:t>States often don’t have the same state-wide interest in transit as local jurisdictions do (most transit agencies are local or regional) and often may be less inclined (serving both rural and urban constituencies) to fund public transportation at the state level.   Most states that do (like Florida or California, for instance) are highly urbanized.</a:t>
            </a:r>
          </a:p>
          <a:p>
            <a:endParaRPr lang="en-US" i="1" baseline="0" dirty="0" smtClean="0"/>
          </a:p>
          <a:p>
            <a:endParaRPr lang="en-US" i="1" baseline="0" dirty="0" smtClean="0"/>
          </a:p>
          <a:p>
            <a:r>
              <a:rPr lang="en-US" i="1" baseline="0" dirty="0" smtClean="0"/>
              <a:t>Source: 2011 APTA </a:t>
            </a:r>
            <a:r>
              <a:rPr lang="en-US" i="1" baseline="0" dirty="0" err="1" smtClean="0"/>
              <a:t>Factbook</a:t>
            </a:r>
            <a:endParaRPr lang="en-US" i="1" baseline="0" dirty="0" smtClean="0"/>
          </a:p>
        </p:txBody>
      </p:sp>
      <p:sp>
        <p:nvSpPr>
          <p:cNvPr id="4" name="Slide Number Placeholder 3"/>
          <p:cNvSpPr>
            <a:spLocks noGrp="1"/>
          </p:cNvSpPr>
          <p:nvPr>
            <p:ph type="sldNum" sz="quarter" idx="10"/>
          </p:nvPr>
        </p:nvSpPr>
        <p:spPr/>
        <p:txBody>
          <a:bodyPr/>
          <a:lstStyle/>
          <a:p>
            <a:fld id="{80332F2B-C7B5-4DD8-8353-E10E81043DED}" type="slidenum">
              <a:rPr lang="en-US" smtClean="0"/>
              <a:t>24</a:t>
            </a:fld>
            <a:endParaRPr lang="en-US"/>
          </a:p>
        </p:txBody>
      </p:sp>
    </p:spTree>
    <p:extLst>
      <p:ext uri="{BB962C8B-B14F-4D97-AF65-F5344CB8AC3E}">
        <p14:creationId xmlns:p14="http://schemas.microsoft.com/office/powerpoint/2010/main" val="20985677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Funding for operating costs has also grown.  Federal funding is less present in this area,</a:t>
            </a:r>
            <a:r>
              <a:rPr lang="en-US" baseline="0" dirty="0" smtClean="0"/>
              <a:t> because federal funds are primarily oriented towards capital improvements and not funding the on-going operating costs of transit agencies (the exception to this rule is in rural areas where federal funds can be used for operating costs).</a:t>
            </a:r>
          </a:p>
          <a:p>
            <a:r>
              <a:rPr lang="en-US" baseline="0" dirty="0" smtClean="0"/>
              <a:t/>
            </a:r>
            <a:br>
              <a:rPr lang="en-US" baseline="0" dirty="0" smtClean="0"/>
            </a:br>
            <a:r>
              <a:rPr lang="en-US" baseline="0" dirty="0" smtClean="0"/>
              <a:t>Passenger fares and local funding, as you can see, make up the largest part of operating funding with state assistance close behind as well.</a:t>
            </a:r>
          </a:p>
          <a:p>
            <a:endParaRPr lang="en-US" baseline="0" dirty="0" smtClean="0"/>
          </a:p>
          <a:p>
            <a:r>
              <a:rPr lang="en-US" baseline="0" dirty="0" smtClean="0"/>
              <a:t>Funding for all these comes from a mix of taxes dedicated to transit and general appropriations for transit.</a:t>
            </a:r>
          </a:p>
          <a:p>
            <a:endParaRPr lang="en-US" baseline="0" dirty="0" smtClean="0"/>
          </a:p>
          <a:p>
            <a:r>
              <a:rPr lang="en-US" baseline="0" dirty="0" smtClean="0"/>
              <a:t>Funding for the operating costs of transit agencies is important and fares can only go up so much (especially as many people relying on transit don’t have high incomes).  Many other taxing mechanisms for transit are not doing so well as property or sales tax revenues drop.  What could be done to raise new funding sources to operate transit?</a:t>
            </a:r>
          </a:p>
          <a:p>
            <a:r>
              <a:rPr lang="en-US" baseline="0" dirty="0" smtClean="0"/>
              <a:t/>
            </a:r>
            <a:br>
              <a:rPr lang="en-US" baseline="0" dirty="0" smtClean="0"/>
            </a:br>
            <a:r>
              <a:rPr lang="en-US" i="1" baseline="0" dirty="0" smtClean="0"/>
              <a:t>Source: 2011 APTA </a:t>
            </a:r>
            <a:r>
              <a:rPr lang="en-US" i="1" baseline="0" dirty="0" err="1" smtClean="0"/>
              <a:t>Factbook</a:t>
            </a:r>
            <a:endParaRPr lang="en-US" i="1" baseline="0" dirty="0" smtClean="0"/>
          </a:p>
        </p:txBody>
      </p:sp>
      <p:sp>
        <p:nvSpPr>
          <p:cNvPr id="4" name="Slide Number Placeholder 3"/>
          <p:cNvSpPr>
            <a:spLocks noGrp="1"/>
          </p:cNvSpPr>
          <p:nvPr>
            <p:ph type="sldNum" sz="quarter" idx="10"/>
          </p:nvPr>
        </p:nvSpPr>
        <p:spPr/>
        <p:txBody>
          <a:bodyPr/>
          <a:lstStyle/>
          <a:p>
            <a:fld id="{80332F2B-C7B5-4DD8-8353-E10E81043DED}" type="slidenum">
              <a:rPr lang="en-US" smtClean="0"/>
              <a:t>25</a:t>
            </a:fld>
            <a:endParaRPr lang="en-US"/>
          </a:p>
        </p:txBody>
      </p:sp>
    </p:spTree>
    <p:extLst>
      <p:ext uri="{BB962C8B-B14F-4D97-AF65-F5344CB8AC3E}">
        <p14:creationId xmlns:p14="http://schemas.microsoft.com/office/powerpoint/2010/main" val="9388293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Note to “See Paul”</a:t>
            </a:r>
            <a:endParaRPr lang="en-US"/>
          </a:p>
        </p:txBody>
      </p:sp>
      <p:sp>
        <p:nvSpPr>
          <p:cNvPr id="4" name="Slide Number Placeholder 3"/>
          <p:cNvSpPr>
            <a:spLocks noGrp="1"/>
          </p:cNvSpPr>
          <p:nvPr>
            <p:ph type="sldNum" sz="quarter" idx="10"/>
          </p:nvPr>
        </p:nvSpPr>
        <p:spPr/>
        <p:txBody>
          <a:bodyPr/>
          <a:lstStyle/>
          <a:p>
            <a:fld id="{C1A1F8C8-8E18-48E8-A745-10AB944894D6}" type="slidenum">
              <a:rPr lang="en-US" smtClean="0"/>
              <a:pPr/>
              <a:t>26</a:t>
            </a:fld>
            <a:endParaRPr lang="en-US" dirty="0"/>
          </a:p>
        </p:txBody>
      </p:sp>
    </p:spTree>
    <p:extLst>
      <p:ext uri="{BB962C8B-B14F-4D97-AF65-F5344CB8AC3E}">
        <p14:creationId xmlns:p14="http://schemas.microsoft.com/office/powerpoint/2010/main" val="34902803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A1F8C8-8E18-48E8-A745-10AB944894D6}" type="slidenum">
              <a:rPr lang="en-US" smtClean="0"/>
              <a:pPr/>
              <a:t>27</a:t>
            </a:fld>
            <a:endParaRPr lang="en-US" dirty="0"/>
          </a:p>
        </p:txBody>
      </p:sp>
    </p:spTree>
    <p:extLst>
      <p:ext uri="{BB962C8B-B14F-4D97-AF65-F5344CB8AC3E}">
        <p14:creationId xmlns:p14="http://schemas.microsoft.com/office/powerpoint/2010/main" val="2049832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A1F8C8-8E18-48E8-A745-10AB944894D6}" type="slidenum">
              <a:rPr lang="en-US" smtClean="0"/>
              <a:pPr/>
              <a:t>3</a:t>
            </a:fld>
            <a:endParaRPr lang="en-US" dirty="0"/>
          </a:p>
        </p:txBody>
      </p:sp>
    </p:spTree>
    <p:extLst>
      <p:ext uri="{BB962C8B-B14F-4D97-AF65-F5344CB8AC3E}">
        <p14:creationId xmlns:p14="http://schemas.microsoft.com/office/powerpoint/2010/main" val="1266499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Challenges</a:t>
            </a:r>
            <a:r>
              <a:rPr lang="en-US" baseline="0" dirty="0" smtClean="0"/>
              <a:t> in transportation have been present since the early days of the United States.  One of the constants has been the forces that have changed the face of transportation – particularly public transportation – since its inception.  In earlier lessons we discussed the origins of the public transportation – the </a:t>
            </a:r>
            <a:r>
              <a:rPr lang="en-US" baseline="0" dirty="0" err="1" smtClean="0"/>
              <a:t>horsecar</a:t>
            </a:r>
            <a:r>
              <a:rPr lang="en-US" baseline="0" dirty="0" smtClean="0"/>
              <a:t> being on of the earliest methods of urban transportation.  This was supplanted by the cable car in many cities for a brief period, and then the electric streetcar and often trolley buses, as well as subways in some cities.   These were all operated privately, but over in the 1940s, 1950s and 1960s, the economics of transportation had changed and it no longer became possible to operate transit service profitably – so public ownership and funding became critical to the operation of public transportation service.  Funding often came from local jurisdictions, but there became an increased federal role as time went on.</a:t>
            </a:r>
          </a:p>
          <a:p>
            <a:r>
              <a:rPr lang="en-US" baseline="0" dirty="0" smtClean="0"/>
              <a:t/>
            </a:r>
            <a:br>
              <a:rPr lang="en-US" baseline="0" dirty="0" smtClean="0"/>
            </a:br>
            <a:r>
              <a:rPr lang="en-US" baseline="0" dirty="0" smtClean="0"/>
              <a:t>One of your readings was titled Tomorrow’s Transportation, a document from the US Department of Transportation in the late 1960s.  You read the introduction where the author discussed some of the challenges facing urban transportation.  </a:t>
            </a:r>
          </a:p>
          <a:p>
            <a:endParaRPr lang="en-US" baseline="0" dirty="0" smtClean="0"/>
          </a:p>
          <a:p>
            <a:r>
              <a:rPr lang="en-US" baseline="0" dirty="0" smtClean="0"/>
              <a:t>What were some of the social forces and trends affecting transportation at that time? (</a:t>
            </a:r>
            <a:r>
              <a:rPr lang="en-US" i="1" baseline="0" dirty="0" smtClean="0"/>
              <a:t>suburbanization, flight out of cities, urban disinvestment, the public ownership of public transportation)</a:t>
            </a:r>
            <a:endParaRPr lang="en-US" i="0" baseline="0" dirty="0" smtClean="0"/>
          </a:p>
          <a:p>
            <a:endParaRPr lang="en-US" i="0" baseline="0" dirty="0" smtClean="0"/>
          </a:p>
          <a:p>
            <a:r>
              <a:rPr lang="en-US" baseline="0" dirty="0" smtClean="0"/>
              <a:t>What were some of the challenges to respond to in the next forty years in the 1960s?  (</a:t>
            </a:r>
            <a:r>
              <a:rPr lang="en-US" i="1" baseline="0" dirty="0" smtClean="0"/>
              <a:t>these were mentioned in the Tomorrow’s Transportation document. </a:t>
            </a:r>
            <a:r>
              <a:rPr lang="en-US" sz="1200" i="1" kern="1200" dirty="0" smtClean="0">
                <a:solidFill>
                  <a:schemeClr val="tx1"/>
                </a:solidFill>
                <a:effectLst/>
                <a:latin typeface="+mn-lt"/>
                <a:ea typeface="+mn-ea"/>
                <a:cs typeface="+mn-cs"/>
              </a:rPr>
              <a:t>Equality of Access to Urban Opportunity,</a:t>
            </a:r>
            <a:r>
              <a:rPr lang="en-US" sz="1200" i="1" kern="1200" baseline="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Quality of Service,</a:t>
            </a:r>
            <a:r>
              <a:rPr lang="en-US" sz="1200" i="1" kern="1200" baseline="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Congestion,</a:t>
            </a:r>
            <a:r>
              <a:rPr lang="en-US" sz="1200" i="1" kern="1200" baseline="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Efficient Use of Equipment and Facilities,</a:t>
            </a:r>
            <a:r>
              <a:rPr lang="en-US" sz="1200" i="1" kern="1200" baseline="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Efficient Use of Land,</a:t>
            </a:r>
            <a:r>
              <a:rPr lang="en-US" sz="1200" i="1" kern="1200" baseline="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Urban Pollution,</a:t>
            </a:r>
            <a:r>
              <a:rPr lang="en-US" sz="1200" i="1" kern="1200" baseline="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Urban Development Options</a:t>
            </a:r>
          </a:p>
          <a:p>
            <a:endParaRPr lang="en-US" i="1" baseline="0" dirty="0" smtClean="0"/>
          </a:p>
          <a:p>
            <a:r>
              <a:rPr lang="en-US" dirty="0" smtClean="0"/>
              <a:t>It has been almost forty</a:t>
            </a:r>
            <a:r>
              <a:rPr lang="en-US" baseline="0" dirty="0" smtClean="0"/>
              <a:t> years since that report.  What has changed in transportation, and what has stayed the same?  </a:t>
            </a:r>
            <a:r>
              <a:rPr lang="en-US" i="1" baseline="0" dirty="0" smtClean="0"/>
              <a:t>(You might mention standbys like congestion and pollution, but public ownership of transit is now ubiquitous and environmental sustainability concerns are new).</a:t>
            </a:r>
          </a:p>
          <a:p>
            <a:endParaRPr lang="en-US" i="0" dirty="0"/>
          </a:p>
        </p:txBody>
      </p:sp>
      <p:sp>
        <p:nvSpPr>
          <p:cNvPr id="4" name="Slide Number Placeholder 3"/>
          <p:cNvSpPr>
            <a:spLocks noGrp="1"/>
          </p:cNvSpPr>
          <p:nvPr>
            <p:ph type="sldNum" sz="quarter" idx="10"/>
          </p:nvPr>
        </p:nvSpPr>
        <p:spPr/>
        <p:txBody>
          <a:bodyPr/>
          <a:lstStyle/>
          <a:p>
            <a:fld id="{80332F2B-C7B5-4DD8-8353-E10E81043DED}" type="slidenum">
              <a:rPr lang="en-US" smtClean="0"/>
              <a:t>4</a:t>
            </a:fld>
            <a:endParaRPr lang="en-US"/>
          </a:p>
        </p:txBody>
      </p:sp>
    </p:spTree>
    <p:extLst>
      <p:ext uri="{BB962C8B-B14F-4D97-AF65-F5344CB8AC3E}">
        <p14:creationId xmlns:p14="http://schemas.microsoft.com/office/powerpoint/2010/main" val="25796371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Fast forward to 1981.</a:t>
            </a:r>
          </a:p>
          <a:p>
            <a:r>
              <a:rPr lang="en-US" dirty="0" smtClean="0"/>
              <a:t/>
            </a:r>
            <a:br>
              <a:rPr lang="en-US" dirty="0" smtClean="0"/>
            </a:br>
            <a:r>
              <a:rPr lang="en-US" dirty="0" smtClean="0"/>
              <a:t>The 1981 APTA </a:t>
            </a:r>
            <a:r>
              <a:rPr lang="en-US" dirty="0" err="1" smtClean="0"/>
              <a:t>Tranit</a:t>
            </a:r>
            <a:r>
              <a:rPr lang="en-US" dirty="0" smtClean="0"/>
              <a:t> </a:t>
            </a:r>
            <a:r>
              <a:rPr lang="en-US" dirty="0" err="1" smtClean="0"/>
              <a:t>Factbook</a:t>
            </a:r>
            <a:r>
              <a:rPr lang="en-US" dirty="0" smtClean="0"/>
              <a:t> was another one of your readings.</a:t>
            </a:r>
            <a:r>
              <a:rPr lang="en-US" baseline="0" dirty="0" smtClean="0"/>
              <a:t>   While full of statistics, this document also contains interesting information about the state and context of transit in the 1980s.  (remember, this document comes from a trade association that supports public transportation)</a:t>
            </a:r>
          </a:p>
          <a:p>
            <a:r>
              <a:rPr lang="en-US" baseline="0" dirty="0" smtClean="0"/>
              <a:t/>
            </a:r>
            <a:br>
              <a:rPr lang="en-US" baseline="0" dirty="0" smtClean="0"/>
            </a:br>
            <a:r>
              <a:rPr lang="en-US" baseline="0" dirty="0" smtClean="0"/>
              <a:t>By this point, transit was:</a:t>
            </a:r>
          </a:p>
          <a:p>
            <a:pPr marL="171450" indent="-171450">
              <a:buFontTx/>
              <a:buChar char="-"/>
            </a:pPr>
            <a:r>
              <a:rPr lang="en-US" baseline="0" dirty="0" smtClean="0"/>
              <a:t>Almost 100% publically owned/operated (see table 3 in the APTA </a:t>
            </a:r>
            <a:r>
              <a:rPr lang="en-US" baseline="0" dirty="0" err="1" smtClean="0"/>
              <a:t>factbook</a:t>
            </a:r>
            <a:r>
              <a:rPr lang="en-US" baseline="0" dirty="0" smtClean="0"/>
              <a:t>.  90% public ownership in the 1980s, versus 7% in 1940)</a:t>
            </a:r>
          </a:p>
          <a:p>
            <a:pPr marL="171450" indent="-171450">
              <a:buFontTx/>
              <a:buChar char="-"/>
            </a:pPr>
            <a:r>
              <a:rPr lang="en-US" baseline="0" dirty="0" smtClean="0"/>
              <a:t>There was an established federal role in funding public transportation since 1964.</a:t>
            </a:r>
          </a:p>
          <a:p>
            <a:pPr marL="171450" indent="-171450">
              <a:buFontTx/>
              <a:buChar char="-"/>
            </a:pPr>
            <a:r>
              <a:rPr lang="en-US" baseline="0" dirty="0" smtClean="0"/>
              <a:t>There was a recognition of the way that transit shapes and supports urban communities</a:t>
            </a:r>
          </a:p>
          <a:p>
            <a:pPr marL="171450" indent="-171450">
              <a:buFontTx/>
              <a:buChar char="-"/>
            </a:pPr>
            <a:r>
              <a:rPr lang="en-US" baseline="0" dirty="0" smtClean="0"/>
              <a:t>The energy crisis of the 1970s had shaped the way people thought about energy security and energy efficiency – this was noted in the ridership of transit in the gas crisis of 1974 and 1979.  This was similar to transit ridership spikes in transit ridership during the Second World War, and even happened during this last decade).</a:t>
            </a:r>
          </a:p>
          <a:p>
            <a:pPr marL="171450" indent="-171450">
              <a:buFontTx/>
              <a:buChar char="-"/>
            </a:pPr>
            <a:endParaRPr lang="en-US" baseline="0" dirty="0" smtClean="0"/>
          </a:p>
          <a:p>
            <a:pPr marL="0" indent="0">
              <a:buFontTx/>
              <a:buNone/>
            </a:pPr>
            <a:r>
              <a:rPr lang="en-US" baseline="0" dirty="0" smtClean="0"/>
              <a:t>What other things were happening during this time period that would have affected transit?</a:t>
            </a:r>
            <a:endParaRPr lang="en-US" dirty="0"/>
          </a:p>
        </p:txBody>
      </p:sp>
      <p:sp>
        <p:nvSpPr>
          <p:cNvPr id="4" name="Slide Number Placeholder 3"/>
          <p:cNvSpPr>
            <a:spLocks noGrp="1"/>
          </p:cNvSpPr>
          <p:nvPr>
            <p:ph type="sldNum" sz="quarter" idx="10"/>
          </p:nvPr>
        </p:nvSpPr>
        <p:spPr/>
        <p:txBody>
          <a:bodyPr/>
          <a:lstStyle/>
          <a:p>
            <a:fld id="{80332F2B-C7B5-4DD8-8353-E10E81043DED}" type="slidenum">
              <a:rPr lang="en-US" smtClean="0"/>
              <a:t>5</a:t>
            </a:fld>
            <a:endParaRPr lang="en-US"/>
          </a:p>
        </p:txBody>
      </p:sp>
    </p:spTree>
    <p:extLst>
      <p:ext uri="{BB962C8B-B14F-4D97-AF65-F5344CB8AC3E}">
        <p14:creationId xmlns:p14="http://schemas.microsoft.com/office/powerpoint/2010/main" val="29618921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Fast forward</a:t>
            </a:r>
            <a:r>
              <a:rPr lang="en-US" baseline="0" dirty="0" smtClean="0"/>
              <a:t> now thirty years to 2011.</a:t>
            </a:r>
          </a:p>
          <a:p>
            <a:r>
              <a:rPr lang="en-US" baseline="0" dirty="0" smtClean="0"/>
              <a:t/>
            </a:r>
            <a:br>
              <a:rPr lang="en-US" baseline="0" dirty="0" smtClean="0"/>
            </a:br>
            <a:r>
              <a:rPr lang="en-US" baseline="0" dirty="0" smtClean="0"/>
              <a:t>According to the 2011 APTA </a:t>
            </a:r>
            <a:r>
              <a:rPr lang="en-US" baseline="0" dirty="0" err="1" smtClean="0"/>
              <a:t>Factbook</a:t>
            </a:r>
            <a:r>
              <a:rPr lang="en-US" baseline="0" dirty="0" smtClean="0"/>
              <a:t>, transit ridership is at its highest in forty years.</a:t>
            </a:r>
          </a:p>
          <a:p>
            <a:r>
              <a:rPr lang="en-US" baseline="0" dirty="0" smtClean="0"/>
              <a:t/>
            </a:r>
            <a:br>
              <a:rPr lang="en-US" baseline="0" dirty="0" smtClean="0"/>
            </a:br>
            <a:r>
              <a:rPr lang="en-US" baseline="0" dirty="0" smtClean="0"/>
              <a:t>What factors might have caused this? </a:t>
            </a:r>
            <a:r>
              <a:rPr lang="en-US" i="1" baseline="0" dirty="0" smtClean="0"/>
              <a:t>(mention growth in population, interest in transit, renewed interest in urban areas)</a:t>
            </a:r>
            <a:endParaRPr lang="en-US" i="0" baseline="0" dirty="0" smtClean="0"/>
          </a:p>
          <a:p>
            <a:endParaRPr lang="en-US" i="1" dirty="0" smtClean="0"/>
          </a:p>
          <a:p>
            <a:endParaRPr lang="en-US" i="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(Graph source: 2011 APTA Public Transportation </a:t>
            </a:r>
            <a:r>
              <a:rPr lang="en-US" baseline="0" dirty="0" err="1" smtClean="0"/>
              <a:t>Factbook</a:t>
            </a:r>
            <a:r>
              <a:rPr lang="en-US" baseline="0" dirty="0" smtClean="0"/>
              <a:t>)</a:t>
            </a:r>
            <a:endParaRPr lang="en-US" dirty="0" smtClean="0"/>
          </a:p>
          <a:p>
            <a:endParaRPr lang="en-US" i="1" dirty="0"/>
          </a:p>
        </p:txBody>
      </p:sp>
      <p:sp>
        <p:nvSpPr>
          <p:cNvPr id="4" name="Slide Number Placeholder 3"/>
          <p:cNvSpPr>
            <a:spLocks noGrp="1"/>
          </p:cNvSpPr>
          <p:nvPr>
            <p:ph type="sldNum" sz="quarter" idx="10"/>
          </p:nvPr>
        </p:nvSpPr>
        <p:spPr/>
        <p:txBody>
          <a:bodyPr/>
          <a:lstStyle/>
          <a:p>
            <a:fld id="{80332F2B-C7B5-4DD8-8353-E10E81043DED}" type="slidenum">
              <a:rPr lang="en-US" smtClean="0"/>
              <a:t>6</a:t>
            </a:fld>
            <a:endParaRPr lang="en-US"/>
          </a:p>
        </p:txBody>
      </p:sp>
    </p:spTree>
    <p:extLst>
      <p:ext uri="{BB962C8B-B14F-4D97-AF65-F5344CB8AC3E}">
        <p14:creationId xmlns:p14="http://schemas.microsoft.com/office/powerpoint/2010/main" val="2917612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Transit use has also grown much more as a percentage than vehicle</a:t>
            </a:r>
            <a:r>
              <a:rPr lang="en-US" baseline="0" dirty="0" smtClean="0"/>
              <a:t> miles traveled and population growth.  </a:t>
            </a:r>
            <a:br>
              <a:rPr lang="en-US" baseline="0" dirty="0" smtClean="0"/>
            </a:br>
            <a:r>
              <a:rPr lang="en-US" baseline="0" dirty="0" smtClean="0"/>
              <a:t/>
            </a:r>
            <a:br>
              <a:rPr lang="en-US" baseline="0" dirty="0" smtClean="0"/>
            </a:br>
            <a:r>
              <a:rPr lang="en-US" baseline="0" dirty="0" smtClean="0"/>
              <a:t>What are some potential reasons for this?  [</a:t>
            </a:r>
            <a:r>
              <a:rPr lang="en-US" i="1" baseline="0" dirty="0" smtClean="0"/>
              <a:t>talk about new interest in transit, growth in commute usage, etc.  Do make note that this graph is talking about percentage growth and the peer comparisons are not 100% - but the comparison of trends is interesting as a general observation.</a:t>
            </a:r>
            <a:endParaRPr lang="en-US" baseline="0" dirty="0" smtClean="0"/>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(Graph source: 2011 APTA Public Transportation </a:t>
            </a:r>
            <a:r>
              <a:rPr lang="en-US" baseline="0" dirty="0" err="1" smtClean="0"/>
              <a:t>Factbook</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80332F2B-C7B5-4DD8-8353-E10E81043DED}" type="slidenum">
              <a:rPr lang="en-US" smtClean="0"/>
              <a:t>7</a:t>
            </a:fld>
            <a:endParaRPr lang="en-US"/>
          </a:p>
        </p:txBody>
      </p:sp>
    </p:spTree>
    <p:extLst>
      <p:ext uri="{BB962C8B-B14F-4D97-AF65-F5344CB8AC3E}">
        <p14:creationId xmlns:p14="http://schemas.microsoft.com/office/powerpoint/2010/main" val="28971411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Transit has</a:t>
            </a:r>
            <a:r>
              <a:rPr lang="en-US" baseline="0" dirty="0" smtClean="0"/>
              <a:t> also gained a higher percentage of work commuters.  While still very small (about 95% of workers get to work another way), transit has been making major strides after a long decline.</a:t>
            </a:r>
          </a:p>
          <a:p>
            <a:endParaRPr lang="en-US" baseline="0" dirty="0" smtClean="0"/>
          </a:p>
          <a:p>
            <a:r>
              <a:rPr lang="en-US" i="0" baseline="0" dirty="0" smtClean="0"/>
              <a:t>You note that the scale is pretty narrow.  4.5% to 5.0% over the course of a 5 years.  Transit still has a very, very small market share compared to driving.  The last census had roughly 72% of people driving to work, with another 7-8% or so carpooling.   Yet here’s an important point to make – transit is the most competitive in a handful of large urban areas – say the 30 to 50 biggest cities.  The competitive market for transit isn’t quite as big as the whole United States – it is within a handful of large cities.  In this context, transit has made leaps and bounds in terms of growth over the last few years, as this growth is concentrated in a number of urban areas that still bumps up the overall percentage by close to 0.5%.</a:t>
            </a:r>
          </a:p>
          <a:p>
            <a:endParaRPr lang="en-US" baseline="0" dirty="0" smtClean="0"/>
          </a:p>
          <a:p>
            <a:r>
              <a:rPr lang="en-US" baseline="0" dirty="0" smtClean="0"/>
              <a:t>(Graph source: 2011 APTA Public Transportation </a:t>
            </a:r>
            <a:r>
              <a:rPr lang="en-US" baseline="0" dirty="0" err="1" smtClean="0"/>
              <a:t>Factbook</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80332F2B-C7B5-4DD8-8353-E10E81043DED}" type="slidenum">
              <a:rPr lang="en-US" smtClean="0"/>
              <a:t>8</a:t>
            </a:fld>
            <a:endParaRPr lang="en-US"/>
          </a:p>
        </p:txBody>
      </p:sp>
    </p:spTree>
    <p:extLst>
      <p:ext uri="{BB962C8B-B14F-4D97-AF65-F5344CB8AC3E}">
        <p14:creationId xmlns:p14="http://schemas.microsoft.com/office/powerpoint/2010/main" val="6431971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There are a lot of factors that will affect</a:t>
            </a:r>
            <a:r>
              <a:rPr lang="en-US" sz="1200" kern="1200" baseline="0" dirty="0" smtClean="0">
                <a:solidFill>
                  <a:schemeClr val="tx1"/>
                </a:solidFill>
                <a:effectLst/>
                <a:latin typeface="+mn-lt"/>
                <a:ea typeface="+mn-ea"/>
                <a:cs typeface="+mn-cs"/>
              </a:rPr>
              <a:t> public transportation in the future.   A lot of these were highlighted in the 2004 study commissioned by APTA </a:t>
            </a:r>
            <a:r>
              <a:rPr lang="en-US" sz="1200" kern="1200" baseline="0" dirty="0" err="1" smtClean="0">
                <a:solidFill>
                  <a:schemeClr val="tx1"/>
                </a:solidFill>
                <a:effectLst/>
                <a:latin typeface="+mn-lt"/>
                <a:ea typeface="+mn-ea"/>
                <a:cs typeface="+mn-cs"/>
              </a:rPr>
              <a:t>titled</a:t>
            </a:r>
            <a:r>
              <a:rPr lang="en-US" sz="1200" i="1" kern="1200" dirty="0" err="1" smtClean="0">
                <a:solidFill>
                  <a:schemeClr val="tx1"/>
                </a:solidFill>
                <a:effectLst/>
                <a:latin typeface="+mn-lt"/>
                <a:ea typeface="+mn-ea"/>
                <a:cs typeface="+mn-cs"/>
              </a:rPr>
              <a:t>Trends</a:t>
            </a:r>
            <a:r>
              <a:rPr lang="en-US" sz="1200" i="1" kern="1200" dirty="0" smtClean="0">
                <a:solidFill>
                  <a:schemeClr val="tx1"/>
                </a:solidFill>
                <a:effectLst/>
                <a:latin typeface="+mn-lt"/>
                <a:ea typeface="+mn-ea"/>
                <a:cs typeface="+mn-cs"/>
              </a:rPr>
              <a:t> Affecting Public Transit’s Effectiveness: A Review and Proposed Actions, APTA, 2004.  </a:t>
            </a:r>
            <a:r>
              <a:rPr lang="en-US" sz="1200" i="0" kern="1200" baseline="0" dirty="0" smtClean="0">
                <a:solidFill>
                  <a:schemeClr val="tx1"/>
                </a:solidFill>
                <a:effectLst/>
                <a:latin typeface="+mn-lt"/>
                <a:ea typeface="+mn-ea"/>
                <a:cs typeface="+mn-cs"/>
              </a:rPr>
              <a:t>  A more recent study by Todd </a:t>
            </a:r>
            <a:r>
              <a:rPr lang="en-US" sz="1200" i="0" kern="1200" baseline="0" dirty="0" err="1" smtClean="0">
                <a:solidFill>
                  <a:schemeClr val="tx1"/>
                </a:solidFill>
                <a:effectLst/>
                <a:latin typeface="+mn-lt"/>
                <a:ea typeface="+mn-ea"/>
                <a:cs typeface="+mn-cs"/>
              </a:rPr>
              <a:t>Litman</a:t>
            </a:r>
            <a:r>
              <a:rPr lang="en-US" sz="1200" i="0" kern="1200" baseline="0" dirty="0" smtClean="0">
                <a:solidFill>
                  <a:schemeClr val="tx1"/>
                </a:solidFill>
                <a:effectLst/>
                <a:latin typeface="+mn-lt"/>
                <a:ea typeface="+mn-ea"/>
                <a:cs typeface="+mn-cs"/>
              </a:rPr>
              <a:t> at the Victoria Public Transportation Institute in 2011 also discusses a contemporary look at what is facing transit and urban transportation roughly 8 years later.    Let’s go through some of the potential factors and trends listed here, and then discuss both of the studies (2004 and 2011), and talk about what has changed, what is likely to change, and how transit could respond.</a:t>
            </a:r>
            <a:endParaRPr lang="en-US" sz="1200" kern="1200" dirty="0" smtClean="0">
              <a:solidFill>
                <a:schemeClr val="tx1"/>
              </a:solidFill>
              <a:effectLst/>
              <a:latin typeface="+mn-lt"/>
              <a:ea typeface="+mn-ea"/>
              <a:cs typeface="+mn-cs"/>
            </a:endParaRPr>
          </a:p>
          <a:p>
            <a:pPr lvl="2"/>
            <a:endParaRPr lang="en-US" sz="1200" kern="1200" dirty="0" smtClean="0">
              <a:solidFill>
                <a:schemeClr val="tx1"/>
              </a:solidFill>
              <a:effectLst/>
              <a:latin typeface="+mn-lt"/>
              <a:ea typeface="+mn-ea"/>
              <a:cs typeface="+mn-cs"/>
            </a:endParaRPr>
          </a:p>
          <a:p>
            <a:pPr lvl="2"/>
            <a:endParaRPr lang="en-US" sz="1200" kern="1200" dirty="0" smtClean="0">
              <a:solidFill>
                <a:schemeClr val="tx1"/>
              </a:solidFill>
              <a:effectLst/>
              <a:latin typeface="+mn-lt"/>
              <a:ea typeface="+mn-ea"/>
              <a:cs typeface="+mn-cs"/>
            </a:endParaRPr>
          </a:p>
          <a:p>
            <a:pPr lvl="2"/>
            <a:r>
              <a:rPr lang="en-US" sz="1200" kern="1200" dirty="0" smtClean="0">
                <a:solidFill>
                  <a:schemeClr val="tx1"/>
                </a:solidFill>
                <a:effectLst/>
                <a:latin typeface="+mn-lt"/>
                <a:ea typeface="+mn-ea"/>
                <a:cs typeface="+mn-cs"/>
              </a:rPr>
              <a:t>Demographics</a:t>
            </a:r>
          </a:p>
          <a:p>
            <a:pPr lvl="2"/>
            <a:r>
              <a:rPr lang="en-US" sz="1200" kern="1200" dirty="0" smtClean="0">
                <a:solidFill>
                  <a:schemeClr val="tx1"/>
                </a:solidFill>
                <a:effectLst/>
                <a:latin typeface="+mn-lt"/>
                <a:ea typeface="+mn-ea"/>
                <a:cs typeface="+mn-cs"/>
              </a:rPr>
              <a:t>Geographic movement</a:t>
            </a:r>
          </a:p>
          <a:p>
            <a:pPr lvl="2"/>
            <a:r>
              <a:rPr lang="en-US" sz="1200" kern="1200" dirty="0" smtClean="0">
                <a:solidFill>
                  <a:schemeClr val="tx1"/>
                </a:solidFill>
                <a:effectLst/>
                <a:latin typeface="+mn-lt"/>
                <a:ea typeface="+mn-ea"/>
                <a:cs typeface="+mn-cs"/>
              </a:rPr>
              <a:t>Aging</a:t>
            </a:r>
          </a:p>
          <a:p>
            <a:pPr lvl="2"/>
            <a:r>
              <a:rPr lang="en-US" sz="1200" kern="1200" dirty="0" smtClean="0">
                <a:solidFill>
                  <a:schemeClr val="tx1"/>
                </a:solidFill>
                <a:effectLst/>
                <a:latin typeface="+mn-lt"/>
                <a:ea typeface="+mn-ea"/>
                <a:cs typeface="+mn-cs"/>
              </a:rPr>
              <a:t>Economic trends</a:t>
            </a:r>
          </a:p>
          <a:p>
            <a:pPr lvl="3"/>
            <a:r>
              <a:rPr lang="en-US" sz="1200" kern="1200" dirty="0" smtClean="0">
                <a:solidFill>
                  <a:schemeClr val="tx1"/>
                </a:solidFill>
                <a:effectLst/>
                <a:latin typeface="+mn-lt"/>
                <a:ea typeface="+mn-ea"/>
                <a:cs typeface="+mn-cs"/>
              </a:rPr>
              <a:t>Personal/Household</a:t>
            </a:r>
          </a:p>
          <a:p>
            <a:pPr lvl="3"/>
            <a:r>
              <a:rPr lang="en-US" sz="1200" kern="1200" dirty="0" smtClean="0">
                <a:solidFill>
                  <a:schemeClr val="tx1"/>
                </a:solidFill>
                <a:effectLst/>
                <a:latin typeface="+mn-lt"/>
                <a:ea typeface="+mn-ea"/>
                <a:cs typeface="+mn-cs"/>
              </a:rPr>
              <a:t>National</a:t>
            </a:r>
          </a:p>
          <a:p>
            <a:pPr lvl="2"/>
            <a:r>
              <a:rPr lang="en-US" sz="1200" kern="1200" dirty="0" smtClean="0">
                <a:solidFill>
                  <a:schemeClr val="tx1"/>
                </a:solidFill>
                <a:effectLst/>
                <a:latin typeface="+mn-lt"/>
                <a:ea typeface="+mn-ea"/>
                <a:cs typeface="+mn-cs"/>
              </a:rPr>
              <a:t>Suburbanization of populations</a:t>
            </a:r>
          </a:p>
          <a:p>
            <a:pPr lvl="2"/>
            <a:r>
              <a:rPr lang="en-US" sz="1200" kern="1200" dirty="0" smtClean="0">
                <a:solidFill>
                  <a:schemeClr val="tx1"/>
                </a:solidFill>
                <a:effectLst/>
                <a:latin typeface="+mn-lt"/>
                <a:ea typeface="+mn-ea"/>
                <a:cs typeface="+mn-cs"/>
              </a:rPr>
              <a:t>Revival of urban centers</a:t>
            </a:r>
          </a:p>
          <a:p>
            <a:pPr lvl="2"/>
            <a:r>
              <a:rPr lang="en-US" sz="1200" kern="1200" dirty="0" smtClean="0">
                <a:solidFill>
                  <a:schemeClr val="tx1"/>
                </a:solidFill>
                <a:effectLst/>
                <a:latin typeface="+mn-lt"/>
                <a:ea typeface="+mn-ea"/>
                <a:cs typeface="+mn-cs"/>
              </a:rPr>
              <a:t>Fuel prices and Energy</a:t>
            </a:r>
          </a:p>
          <a:p>
            <a:pPr lvl="2"/>
            <a:r>
              <a:rPr lang="en-US" sz="1200" kern="1200" dirty="0" smtClean="0">
                <a:solidFill>
                  <a:schemeClr val="tx1"/>
                </a:solidFill>
                <a:effectLst/>
                <a:latin typeface="+mn-lt"/>
                <a:ea typeface="+mn-ea"/>
                <a:cs typeface="+mn-cs"/>
              </a:rPr>
              <a:t>Environmental sustainability</a:t>
            </a:r>
          </a:p>
          <a:p>
            <a:pPr lvl="2"/>
            <a:r>
              <a:rPr lang="en-US" sz="1200" kern="1200" dirty="0" smtClean="0">
                <a:solidFill>
                  <a:schemeClr val="tx1"/>
                </a:solidFill>
                <a:effectLst/>
                <a:latin typeface="+mn-lt"/>
                <a:ea typeface="+mn-ea"/>
                <a:cs typeface="+mn-cs"/>
              </a:rPr>
              <a:t>Technology</a:t>
            </a:r>
          </a:p>
          <a:p>
            <a:pPr lvl="2"/>
            <a:r>
              <a:rPr lang="en-US" sz="1200" kern="1200" dirty="0" smtClean="0">
                <a:solidFill>
                  <a:schemeClr val="tx1"/>
                </a:solidFill>
                <a:effectLst/>
                <a:latin typeface="+mn-lt"/>
                <a:ea typeface="+mn-ea"/>
                <a:cs typeface="+mn-cs"/>
              </a:rPr>
              <a:t>Public Participation/Social Media</a:t>
            </a:r>
          </a:p>
          <a:p>
            <a:pPr lvl="2"/>
            <a:r>
              <a:rPr lang="en-US" sz="1200" kern="1200" dirty="0" smtClean="0">
                <a:solidFill>
                  <a:schemeClr val="tx1"/>
                </a:solidFill>
                <a:effectLst/>
                <a:latin typeface="+mn-lt"/>
                <a:ea typeface="+mn-ea"/>
                <a:cs typeface="+mn-cs"/>
              </a:rPr>
              <a:t>Role of Government (Federal, State, Local)</a:t>
            </a:r>
          </a:p>
          <a:p>
            <a:endParaRPr lang="en-US" dirty="0"/>
          </a:p>
        </p:txBody>
      </p:sp>
      <p:sp>
        <p:nvSpPr>
          <p:cNvPr id="4" name="Slide Number Placeholder 3"/>
          <p:cNvSpPr>
            <a:spLocks noGrp="1"/>
          </p:cNvSpPr>
          <p:nvPr>
            <p:ph type="sldNum" sz="quarter" idx="10"/>
          </p:nvPr>
        </p:nvSpPr>
        <p:spPr/>
        <p:txBody>
          <a:bodyPr/>
          <a:lstStyle/>
          <a:p>
            <a:fld id="{80332F2B-C7B5-4DD8-8353-E10E81043DED}" type="slidenum">
              <a:rPr lang="en-US" smtClean="0"/>
              <a:t>9</a:t>
            </a:fld>
            <a:endParaRPr lang="en-US"/>
          </a:p>
        </p:txBody>
      </p:sp>
    </p:spTree>
    <p:extLst>
      <p:ext uri="{BB962C8B-B14F-4D97-AF65-F5344CB8AC3E}">
        <p14:creationId xmlns:p14="http://schemas.microsoft.com/office/powerpoint/2010/main" val="10925277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4800" cap="all" baseline="0"/>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72200" y="609601"/>
            <a:ext cx="2411539" cy="91118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752600"/>
            <a:ext cx="38100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7526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noChangeArrowheads="1"/>
          </p:cNvSpPr>
          <p:nvPr>
            <p:ph type="sldNum" sz="quarter" idx="10"/>
          </p:nvPr>
        </p:nvSpPr>
        <p:spPr>
          <a:xfrm>
            <a:off x="8531788" y="5648960"/>
            <a:ext cx="548640" cy="396240"/>
          </a:xfrm>
          <a:prstGeom prst="bracketPair">
            <a:avLst>
              <a:gd name="adj" fmla="val 17949"/>
            </a:avLst>
          </a:prstGeom>
          <a:ln/>
        </p:spPr>
        <p:txBody>
          <a:bodyPr/>
          <a:lstStyle>
            <a:lvl1pPr>
              <a:defRPr/>
            </a:lvl1pPr>
          </a:lstStyle>
          <a:p>
            <a:pPr>
              <a:defRPr/>
            </a:pPr>
            <a:fld id="{AAECB1DD-265B-3A4A-B926-F28A7408B8F7}" type="slidenum">
              <a:rPr lang="en-US"/>
              <a:pPr>
                <a:defRPr/>
              </a:pPr>
              <a:t>‹#›</a:t>
            </a:fld>
            <a:endParaRPr lang="en-US"/>
          </a:p>
        </p:txBody>
      </p:sp>
    </p:spTree>
    <p:extLst>
      <p:ext uri="{BB962C8B-B14F-4D97-AF65-F5344CB8AC3E}">
        <p14:creationId xmlns:p14="http://schemas.microsoft.com/office/powerpoint/2010/main" val="1897906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4075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1625" y="1600200"/>
            <a:ext cx="8540750" cy="4498975"/>
          </a:xfrm>
        </p:spPr>
        <p:txBody>
          <a:bodyPr/>
          <a:lstStyle/>
          <a:p>
            <a:pPr lvl="0"/>
            <a:endParaRPr lang="en-US" noProof="0" smtClean="0"/>
          </a:p>
        </p:txBody>
      </p:sp>
      <p:sp>
        <p:nvSpPr>
          <p:cNvPr id="4" name="Rectangle 154"/>
          <p:cNvSpPr>
            <a:spLocks noGrp="1" noChangeArrowheads="1"/>
          </p:cNvSpPr>
          <p:nvPr>
            <p:ph type="dt" sz="half" idx="10"/>
          </p:nvPr>
        </p:nvSpPr>
        <p:spPr>
          <a:xfrm>
            <a:off x="457200" y="18288"/>
            <a:ext cx="2895600" cy="329184"/>
          </a:xfrm>
          <a:prstGeom prst="rect">
            <a:avLst/>
          </a:prstGeom>
          <a:ln/>
        </p:spPr>
        <p:txBody>
          <a:bodyPr/>
          <a:lstStyle>
            <a:lvl1pPr>
              <a:defRPr/>
            </a:lvl1pPr>
          </a:lstStyle>
          <a:p>
            <a:pPr>
              <a:defRPr/>
            </a:pPr>
            <a:endParaRPr lang="en-US"/>
          </a:p>
        </p:txBody>
      </p:sp>
      <p:sp>
        <p:nvSpPr>
          <p:cNvPr id="5" name="Rectangle 155"/>
          <p:cNvSpPr>
            <a:spLocks noGrp="1" noChangeArrowheads="1"/>
          </p:cNvSpPr>
          <p:nvPr>
            <p:ph type="ftr" sz="quarter" idx="11"/>
          </p:nvPr>
        </p:nvSpPr>
        <p:spPr>
          <a:xfrm>
            <a:off x="3429000" y="18288"/>
            <a:ext cx="4114800" cy="329184"/>
          </a:xfrm>
          <a:prstGeom prst="rect">
            <a:avLst/>
          </a:prstGeom>
          <a:ln/>
        </p:spPr>
        <p:txBody>
          <a:bodyPr/>
          <a:lstStyle>
            <a:lvl1pPr>
              <a:defRPr/>
            </a:lvl1pPr>
          </a:lstStyle>
          <a:p>
            <a:pPr>
              <a:defRPr/>
            </a:pPr>
            <a:endParaRPr lang="en-US"/>
          </a:p>
        </p:txBody>
      </p:sp>
      <p:sp>
        <p:nvSpPr>
          <p:cNvPr id="6" name="Rectangle 156"/>
          <p:cNvSpPr>
            <a:spLocks noGrp="1" noChangeArrowheads="1"/>
          </p:cNvSpPr>
          <p:nvPr>
            <p:ph type="sldNum" sz="quarter" idx="12"/>
          </p:nvPr>
        </p:nvSpPr>
        <p:spPr>
          <a:xfrm>
            <a:off x="7620000" y="18288"/>
            <a:ext cx="1066800" cy="329184"/>
          </a:xfrm>
          <a:prstGeom prst="rect">
            <a:avLst/>
          </a:prstGeom>
          <a:ln/>
        </p:spPr>
        <p:txBody>
          <a:bodyPr/>
          <a:lstStyle>
            <a:lvl1pPr>
              <a:defRPr/>
            </a:lvl1pPr>
          </a:lstStyle>
          <a:p>
            <a:pPr>
              <a:defRPr/>
            </a:pPr>
            <a:fld id="{A3E11234-0EBF-4BF8-89AF-DE087CC4F254}"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9"/>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4" name="Footer Placeholder 3"/>
          <p:cNvSpPr>
            <a:spLocks noGrp="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6245225"/>
            <a:ext cx="2133600" cy="476250"/>
          </a:xfrm>
          <a:prstGeom prst="rect">
            <a:avLst/>
          </a:prstGeom>
        </p:spPr>
        <p:txBody>
          <a:bodyPr/>
          <a:lstStyle>
            <a:lvl1pPr>
              <a:defRPr/>
            </a:lvl1pPr>
          </a:lstStyle>
          <a:p>
            <a:pPr>
              <a:defRPr/>
            </a:pPr>
            <a:fld id="{F361F6E4-6074-4FDD-9957-240A84839E3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First Line no Bullet -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828800"/>
            <a:ext cx="8229600" cy="4648200"/>
          </a:xfrm>
        </p:spPr>
        <p:txBody>
          <a:bodyPr/>
          <a:lstStyle>
            <a:lvl1pPr marL="0" indent="0">
              <a:lnSpc>
                <a:spcPct val="100000"/>
              </a:lnSpc>
              <a:spcBef>
                <a:spcPts val="600"/>
              </a:spcBef>
              <a:spcAft>
                <a:spcPts val="600"/>
              </a:spcAft>
              <a:buSzPct val="90000"/>
              <a:buNone/>
              <a:defRPr/>
            </a:lvl1pPr>
            <a:lvl2pPr marL="617220" indent="-342900">
              <a:lnSpc>
                <a:spcPct val="100000"/>
              </a:lnSpc>
              <a:spcBef>
                <a:spcPts val="600"/>
              </a:spcBef>
              <a:spcAft>
                <a:spcPts val="600"/>
              </a:spcAft>
              <a:buSzPct val="90000"/>
              <a:buFont typeface="Arial" pitchFamily="34" charset="0"/>
              <a:buChar char="•"/>
              <a:defRPr sz="2400"/>
            </a:lvl2pPr>
            <a:lvl3pPr marL="834390" indent="-285750">
              <a:lnSpc>
                <a:spcPct val="100000"/>
              </a:lnSpc>
              <a:spcBef>
                <a:spcPts val="600"/>
              </a:spcBef>
              <a:spcAft>
                <a:spcPts val="600"/>
              </a:spcAft>
              <a:buFont typeface="Wingdings" pitchFamily="2" charset="2"/>
              <a:buChar char="Ø"/>
              <a:defRPr sz="2000"/>
            </a:lvl3pPr>
            <a:lvl4pPr marL="1108710" indent="-285750">
              <a:lnSpc>
                <a:spcPct val="100000"/>
              </a:lnSpc>
              <a:spcBef>
                <a:spcPts val="600"/>
              </a:spcBef>
              <a:spcAft>
                <a:spcPts val="600"/>
              </a:spcAft>
              <a:buFont typeface="Arial" pitchFamily="34" charset="0"/>
              <a:buChar char="•"/>
              <a:defRPr sz="1800"/>
            </a:lvl4pPr>
            <a:lvl5pPr marL="1337310" indent="-285750">
              <a:lnSpc>
                <a:spcPct val="100000"/>
              </a:lnSpc>
              <a:spcBef>
                <a:spcPts val="600"/>
              </a:spcBef>
              <a:spcAft>
                <a:spcPts val="600"/>
              </a:spcAft>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828800"/>
            <a:ext cx="8229600" cy="4648200"/>
          </a:xfrm>
        </p:spPr>
        <p:txBody>
          <a:bodyPr/>
          <a:lstStyle>
            <a:lvl1pPr marL="342900" indent="-342900">
              <a:lnSpc>
                <a:spcPct val="100000"/>
              </a:lnSpc>
              <a:spcBef>
                <a:spcPts val="600"/>
              </a:spcBef>
              <a:spcAft>
                <a:spcPts val="600"/>
              </a:spcAft>
              <a:buSzPct val="90000"/>
              <a:buFont typeface="Arial" pitchFamily="34" charset="0"/>
              <a:buChar char="•"/>
              <a:defRPr/>
            </a:lvl1pPr>
            <a:lvl2pPr marL="617220" indent="-342900">
              <a:lnSpc>
                <a:spcPct val="100000"/>
              </a:lnSpc>
              <a:spcBef>
                <a:spcPts val="600"/>
              </a:spcBef>
              <a:spcAft>
                <a:spcPts val="600"/>
              </a:spcAft>
              <a:buSzPct val="90000"/>
              <a:buFont typeface="Wingdings" pitchFamily="2" charset="2"/>
              <a:buChar char="Ø"/>
              <a:defRPr sz="2000"/>
            </a:lvl2pPr>
            <a:lvl3pPr marL="834390" indent="-285750">
              <a:lnSpc>
                <a:spcPct val="100000"/>
              </a:lnSpc>
              <a:spcBef>
                <a:spcPts val="600"/>
              </a:spcBef>
              <a:spcAft>
                <a:spcPts val="600"/>
              </a:spcAft>
              <a:buFont typeface="Courier New" pitchFamily="49" charset="0"/>
              <a:buChar char="o"/>
              <a:defRPr sz="1800"/>
            </a:lvl3pPr>
            <a:lvl4pPr marL="1108710" indent="-285750">
              <a:lnSpc>
                <a:spcPct val="100000"/>
              </a:lnSpc>
              <a:spcBef>
                <a:spcPts val="600"/>
              </a:spcBef>
              <a:spcAft>
                <a:spcPts val="600"/>
              </a:spcAft>
              <a:buFont typeface="Arial" pitchFamily="34" charset="0"/>
              <a:buChar char="•"/>
              <a:defRPr sz="1800"/>
            </a:lvl4pPr>
            <a:lvl5pPr marL="1337310" indent="-285750">
              <a:lnSpc>
                <a:spcPct val="100000"/>
              </a:lnSpc>
              <a:spcBef>
                <a:spcPts val="600"/>
              </a:spcBef>
              <a:spcAft>
                <a:spcPts val="600"/>
              </a:spcAft>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6709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Break - Less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65" r:id="rId3"/>
    <p:sldLayoutId id="2147483855" r:id="rId4"/>
    <p:sldLayoutId id="2147483856" r:id="rId5"/>
    <p:sldLayoutId id="2147483857" r:id="rId6"/>
    <p:sldLayoutId id="2147483858" r:id="rId7"/>
    <p:sldLayoutId id="2147483859" r:id="rId8"/>
    <p:sldLayoutId id="2147483860" r:id="rId9"/>
    <p:sldLayoutId id="2147483862" r:id="rId10"/>
    <p:sldLayoutId id="2147483896" r:id="rId11"/>
    <p:sldLayoutId id="2147483897" r:id="rId12"/>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Wingdings" pitchFamily="2" charset="2"/>
        <a:buChar char="Ø"/>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1.xml"/><Relationship Id="rId5" Type="http://schemas.openxmlformats.org/officeDocument/2006/relationships/chart" Target="../charts/chart2.xml"/><Relationship Id="rId4" Type="http://schemas.openxmlformats.org/officeDocument/2006/relationships/chart" Target="../charts/chart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13.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tags" Target="../tags/tag14.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15.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tags" Target="../tags/tag17.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19.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20.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22.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ags" Target="../tags/tag25.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xml"/><Relationship Id="rId1" Type="http://schemas.openxmlformats.org/officeDocument/2006/relationships/tags" Target="../tags/tag26.xml"/><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xml"/><Relationship Id="rId1" Type="http://schemas.openxmlformats.org/officeDocument/2006/relationships/tags" Target="../tags/tag2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Module 6, Lesson 2</a:t>
            </a:r>
          </a:p>
        </p:txBody>
      </p:sp>
      <p:sp>
        <p:nvSpPr>
          <p:cNvPr id="3" name="Subtitle 2"/>
          <p:cNvSpPr>
            <a:spLocks noGrp="1"/>
          </p:cNvSpPr>
          <p:nvPr>
            <p:ph type="subTitle" idx="1"/>
          </p:nvPr>
        </p:nvSpPr>
        <p:spPr/>
        <p:txBody>
          <a:bodyPr/>
          <a:lstStyle/>
          <a:p>
            <a:r>
              <a:rPr lang="en-US" dirty="0" smtClean="0"/>
              <a:t>TRENDS </a:t>
            </a:r>
            <a:r>
              <a:rPr lang="en-US" dirty="0"/>
              <a:t>AFFECTING PUBLIC TRANSPORTATION</a:t>
            </a:r>
          </a:p>
        </p:txBody>
      </p:sp>
    </p:spTree>
    <p:custDataLst>
      <p:tags r:id="rId1"/>
    </p:custDataLst>
    <p:extLst>
      <p:ext uri="{BB962C8B-B14F-4D97-AF65-F5344CB8AC3E}">
        <p14:creationId xmlns:p14="http://schemas.microsoft.com/office/powerpoint/2010/main" val="42654873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Demographic Changes</a:t>
            </a:r>
            <a:endParaRPr lang="en-US" dirty="0"/>
          </a:p>
        </p:txBody>
      </p:sp>
      <p:sp>
        <p:nvSpPr>
          <p:cNvPr id="3" name="Content Placeholder 2"/>
          <p:cNvSpPr>
            <a:spLocks noGrp="1"/>
          </p:cNvSpPr>
          <p:nvPr>
            <p:ph idx="1"/>
          </p:nvPr>
        </p:nvSpPr>
        <p:spPr/>
        <p:txBody>
          <a:bodyPr/>
          <a:lstStyle/>
          <a:p>
            <a:r>
              <a:rPr lang="en-US" smtClean="0"/>
              <a:t>              2000			        2050</a:t>
            </a:r>
            <a:endParaRPr lang="en-US" dirty="0"/>
          </a:p>
        </p:txBody>
      </p:sp>
      <p:graphicFrame>
        <p:nvGraphicFramePr>
          <p:cNvPr id="4" name="Chart 3"/>
          <p:cNvGraphicFramePr>
            <a:graphicFrameLocks/>
          </p:cNvGraphicFramePr>
          <p:nvPr>
            <p:extLst>
              <p:ext uri="{D42A27DB-BD31-4B8C-83A1-F6EECF244321}">
                <p14:modId xmlns:p14="http://schemas.microsoft.com/office/powerpoint/2010/main" val="2068616460"/>
              </p:ext>
            </p:extLst>
          </p:nvPr>
        </p:nvGraphicFramePr>
        <p:xfrm>
          <a:off x="0" y="2438400"/>
          <a:ext cx="5181600" cy="33528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Chart 4"/>
          <p:cNvGraphicFramePr>
            <a:graphicFrameLocks/>
          </p:cNvGraphicFramePr>
          <p:nvPr>
            <p:extLst>
              <p:ext uri="{D42A27DB-BD31-4B8C-83A1-F6EECF244321}">
                <p14:modId xmlns:p14="http://schemas.microsoft.com/office/powerpoint/2010/main" val="4075508100"/>
              </p:ext>
            </p:extLst>
          </p:nvPr>
        </p:nvGraphicFramePr>
        <p:xfrm>
          <a:off x="3886200" y="2514600"/>
          <a:ext cx="5257800" cy="3276600"/>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extLst>
      <p:ext uri="{BB962C8B-B14F-4D97-AF65-F5344CB8AC3E}">
        <p14:creationId xmlns:p14="http://schemas.microsoft.com/office/powerpoint/2010/main" val="19715398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Demographic Changes</a:t>
            </a:r>
            <a:endParaRPr lang="en-US" dirty="0"/>
          </a:p>
        </p:txBody>
      </p:sp>
      <p:sp>
        <p:nvSpPr>
          <p:cNvPr id="3" name="Content Placeholder 2"/>
          <p:cNvSpPr>
            <a:spLocks noGrp="1"/>
          </p:cNvSpPr>
          <p:nvPr>
            <p:ph idx="1"/>
          </p:nvPr>
        </p:nvSpPr>
        <p:spPr/>
        <p:txBody>
          <a:bodyPr/>
          <a:lstStyle/>
          <a:p>
            <a:r>
              <a:rPr lang="en-US" dirty="0" smtClean="0"/>
              <a:t>US population growing significantly over the next few decades</a:t>
            </a:r>
          </a:p>
          <a:p>
            <a:r>
              <a:rPr lang="en-US" dirty="0" smtClean="0"/>
              <a:t>Population is becoming more racially and ethnically diverse </a:t>
            </a:r>
          </a:p>
          <a:p>
            <a:r>
              <a:rPr lang="en-US" dirty="0" smtClean="0"/>
              <a:t>Diversity not just limited to cities - also in small towns and rural areas</a:t>
            </a:r>
          </a:p>
          <a:p>
            <a:r>
              <a:rPr lang="en-US" dirty="0" smtClean="0"/>
              <a:t>No matter how demographics change, mobility is a continual necessity</a:t>
            </a:r>
          </a:p>
          <a:p>
            <a:pPr lvl="1"/>
            <a:endParaRPr lang="en-US" dirty="0" smtClean="0"/>
          </a:p>
          <a:p>
            <a:endParaRPr lang="en-US" dirty="0"/>
          </a:p>
        </p:txBody>
      </p:sp>
    </p:spTree>
    <p:custDataLst>
      <p:tags r:id="rId1"/>
    </p:custDataLst>
    <p:extLst>
      <p:ext uri="{BB962C8B-B14F-4D97-AF65-F5344CB8AC3E}">
        <p14:creationId xmlns:p14="http://schemas.microsoft.com/office/powerpoint/2010/main" val="6430444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Geographic Movement</a:t>
            </a:r>
            <a:endParaRPr lang="en-US"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1828800"/>
            <a:ext cx="6186488" cy="4552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4287447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Geographic Movement</a:t>
            </a:r>
            <a:endParaRPr lang="en-US" dirty="0"/>
          </a:p>
        </p:txBody>
      </p:sp>
      <p:sp>
        <p:nvSpPr>
          <p:cNvPr id="3" name="Content Placeholder 2"/>
          <p:cNvSpPr>
            <a:spLocks noGrp="1"/>
          </p:cNvSpPr>
          <p:nvPr>
            <p:ph sz="half" idx="1"/>
          </p:nvPr>
        </p:nvSpPr>
        <p:spPr>
          <a:xfrm>
            <a:off x="457200" y="1673352"/>
            <a:ext cx="3200400" cy="4727448"/>
          </a:xfrm>
        </p:spPr>
        <p:txBody>
          <a:bodyPr>
            <a:normAutofit fontScale="77500" lnSpcReduction="20000"/>
          </a:bodyPr>
          <a:lstStyle/>
          <a:p>
            <a:r>
              <a:rPr lang="en-US" dirty="0" smtClean="0"/>
              <a:t>Continued population movement out </a:t>
            </a:r>
            <a:r>
              <a:rPr lang="en-US" dirty="0"/>
              <a:t>of older cities of </a:t>
            </a:r>
            <a:r>
              <a:rPr lang="en-US" dirty="0" smtClean="0"/>
              <a:t>Midwest </a:t>
            </a:r>
            <a:r>
              <a:rPr lang="en-US" dirty="0"/>
              <a:t>and northeast</a:t>
            </a:r>
          </a:p>
          <a:p>
            <a:r>
              <a:rPr lang="en-US" dirty="0"/>
              <a:t>Growth in Sunbelt cities </a:t>
            </a:r>
            <a:r>
              <a:rPr lang="en-US" dirty="0" smtClean="0"/>
              <a:t>like Dallas, Phoenix and Atlanta.</a:t>
            </a:r>
          </a:p>
          <a:p>
            <a:r>
              <a:rPr lang="en-US" dirty="0" smtClean="0"/>
              <a:t>This has been a trend over the last several decades, but accelerated last decade (2000-2010), but has slowed dramatically since the recession.</a:t>
            </a:r>
            <a:endParaRPr lang="en-US" dirty="0"/>
          </a:p>
          <a:p>
            <a:endParaRPr lang="en-US" dirty="0" smtClean="0"/>
          </a:p>
          <a:p>
            <a:endParaRPr lang="en-US" dirty="0"/>
          </a:p>
        </p:txBody>
      </p:sp>
      <p:pic>
        <p:nvPicPr>
          <p:cNvPr id="1025" name="Picture 1"/>
          <p:cNvPicPr>
            <a:picLocks noChangeAspect="1" noChangeArrowheads="1"/>
          </p:cNvPicPr>
          <p:nvPr/>
        </p:nvPicPr>
        <p:blipFill rotWithShape="1">
          <a:blip r:embed="rId4">
            <a:extLst>
              <a:ext uri="{28A0092B-C50C-407E-A947-70E740481C1C}">
                <a14:useLocalDpi xmlns:a14="http://schemas.microsoft.com/office/drawing/2010/main" val="0"/>
              </a:ext>
            </a:extLst>
          </a:blip>
          <a:srcRect l="8215"/>
          <a:stretch/>
        </p:blipFill>
        <p:spPr bwMode="auto">
          <a:xfrm>
            <a:off x="3962400" y="1600200"/>
            <a:ext cx="493772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8842129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Aging</a:t>
            </a:r>
            <a:endParaRPr lang="en-US" dirty="0"/>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600200"/>
            <a:ext cx="7977668" cy="5062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1524000" y="1905000"/>
            <a:ext cx="6096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52968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Aging</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t>A much greater proportion of the U.S. population is elderly than in the past</a:t>
            </a:r>
          </a:p>
          <a:p>
            <a:pPr lvl="1"/>
            <a:r>
              <a:rPr lang="en-US" dirty="0" smtClean="0"/>
              <a:t>The US is increasingly becoming older (Baby Boomers are retiring)</a:t>
            </a:r>
          </a:p>
          <a:p>
            <a:pPr lvl="1"/>
            <a:r>
              <a:rPr lang="en-US" dirty="0" smtClean="0"/>
              <a:t>Many elderly are increasingly working longer</a:t>
            </a:r>
          </a:p>
          <a:p>
            <a:pPr lvl="1"/>
            <a:r>
              <a:rPr lang="en-US" dirty="0" smtClean="0"/>
              <a:t>Aging in place in suburbs instead of cities</a:t>
            </a:r>
          </a:p>
          <a:p>
            <a:r>
              <a:rPr lang="en-US" dirty="0" smtClean="0"/>
              <a:t>Transit needs to adapt to needs of older Americans</a:t>
            </a:r>
          </a:p>
          <a:p>
            <a:r>
              <a:rPr lang="en-US" dirty="0" smtClean="0"/>
              <a:t>Youth – urban populations of young people</a:t>
            </a:r>
          </a:p>
          <a:p>
            <a:pPr lvl="1"/>
            <a:r>
              <a:rPr lang="en-US" dirty="0" smtClean="0"/>
              <a:t>Delaying licenses</a:t>
            </a:r>
          </a:p>
          <a:p>
            <a:pPr lvl="1"/>
            <a:r>
              <a:rPr lang="en-US" dirty="0" smtClean="0"/>
              <a:t>Using transit</a:t>
            </a:r>
            <a:br>
              <a:rPr lang="en-US" dirty="0" smtClean="0"/>
            </a:br>
            <a:endParaRPr lang="en-US" dirty="0"/>
          </a:p>
        </p:txBody>
      </p:sp>
    </p:spTree>
    <p:custDataLst>
      <p:tags r:id="rId1"/>
    </p:custDataLst>
    <p:extLst>
      <p:ext uri="{BB962C8B-B14F-4D97-AF65-F5344CB8AC3E}">
        <p14:creationId xmlns:p14="http://schemas.microsoft.com/office/powerpoint/2010/main" val="37477222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Trends</a:t>
            </a:r>
            <a:endParaRPr lang="en-US" dirty="0"/>
          </a:p>
        </p:txBody>
      </p:sp>
      <p:sp>
        <p:nvSpPr>
          <p:cNvPr id="3" name="Content Placeholder 2"/>
          <p:cNvSpPr>
            <a:spLocks noGrp="1"/>
          </p:cNvSpPr>
          <p:nvPr>
            <p:ph sz="half" idx="1"/>
          </p:nvPr>
        </p:nvSpPr>
        <p:spPr>
          <a:xfrm>
            <a:off x="457200" y="1673352"/>
            <a:ext cx="2438400" cy="4718304"/>
          </a:xfrm>
        </p:spPr>
        <p:txBody>
          <a:bodyPr>
            <a:normAutofit/>
          </a:bodyPr>
          <a:lstStyle/>
          <a:p>
            <a:pPr marL="0" indent="0">
              <a:buNone/>
            </a:pPr>
            <a:r>
              <a:rPr lang="en-US" sz="2800" dirty="0" smtClean="0"/>
              <a:t>Wage growth has been stagnant for many low and middle income workers in the United States.</a:t>
            </a:r>
            <a:endParaRPr lang="en-US" sz="2800" dirty="0"/>
          </a:p>
        </p:txBody>
      </p:sp>
      <p:sp>
        <p:nvSpPr>
          <p:cNvPr id="4" name="Content Placeholder 3"/>
          <p:cNvSpPr>
            <a:spLocks noGrp="1"/>
          </p:cNvSpPr>
          <p:nvPr>
            <p:ph sz="half" idx="2"/>
          </p:nvPr>
        </p:nvSpPr>
        <p:spPr/>
        <p:txBody>
          <a:bodyPr/>
          <a:lstStyle/>
          <a:p>
            <a:endParaRPr lang="en-US"/>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1447800"/>
            <a:ext cx="5493251" cy="5016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4293589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Economic Trends</a:t>
            </a:r>
            <a:endParaRPr lang="en-US" dirty="0"/>
          </a:p>
        </p:txBody>
      </p:sp>
      <p:sp>
        <p:nvSpPr>
          <p:cNvPr id="3" name="Content Placeholder 2"/>
          <p:cNvSpPr>
            <a:spLocks noGrp="1"/>
          </p:cNvSpPr>
          <p:nvPr>
            <p:ph idx="1"/>
          </p:nvPr>
        </p:nvSpPr>
        <p:spPr/>
        <p:txBody>
          <a:bodyPr/>
          <a:lstStyle/>
          <a:p>
            <a:r>
              <a:rPr lang="en-US" smtClean="0"/>
              <a:t>Household</a:t>
            </a:r>
          </a:p>
          <a:p>
            <a:pPr lvl="1"/>
            <a:r>
              <a:rPr lang="en-US" smtClean="0"/>
              <a:t>Typical American family saw inflation-adjusted income drop by over $2000 from 1999 to 2008.</a:t>
            </a:r>
          </a:p>
          <a:p>
            <a:pPr lvl="1"/>
            <a:r>
              <a:rPr lang="en-US" smtClean="0"/>
              <a:t>Costs like health care and education continue to rise disproportionately</a:t>
            </a:r>
          </a:p>
          <a:p>
            <a:pPr lvl="1"/>
            <a:r>
              <a:rPr lang="en-US" smtClean="0"/>
              <a:t>Transportation is a significant cost for many households – the average is about 19% of household income.</a:t>
            </a:r>
            <a:endParaRPr lang="en-US" dirty="0" smtClean="0"/>
          </a:p>
        </p:txBody>
      </p:sp>
    </p:spTree>
    <p:custDataLst>
      <p:tags r:id="rId1"/>
    </p:custDataLst>
    <p:extLst>
      <p:ext uri="{BB962C8B-B14F-4D97-AF65-F5344CB8AC3E}">
        <p14:creationId xmlns:p14="http://schemas.microsoft.com/office/powerpoint/2010/main" val="21999240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Trends</a:t>
            </a:r>
            <a:endParaRPr lang="en-US" dirty="0"/>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799" y="1676400"/>
            <a:ext cx="8029575" cy="425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5974733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Suburbanization Trends</a:t>
            </a:r>
            <a:endParaRPr lang="en-US" dirty="0"/>
          </a:p>
        </p:txBody>
      </p:sp>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3021" y="1447800"/>
            <a:ext cx="7334250" cy="5172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990828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p:txBody>
          <a:bodyPr/>
          <a:lstStyle/>
          <a:p>
            <a:r>
              <a:rPr lang="en-US" dirty="0"/>
              <a:t>U</a:t>
            </a:r>
            <a:r>
              <a:rPr lang="en-US" dirty="0" smtClean="0"/>
              <a:t>nderstand the historical trends affecting public transportation</a:t>
            </a:r>
          </a:p>
          <a:p>
            <a:r>
              <a:rPr lang="en-US" dirty="0" smtClean="0"/>
              <a:t>Examine some of the other trends currently occurring in the United States and describe they affect public transportation.</a:t>
            </a:r>
          </a:p>
          <a:p>
            <a:endParaRPr lang="en-US" dirty="0"/>
          </a:p>
        </p:txBody>
      </p:sp>
    </p:spTree>
    <p:custDataLst>
      <p:tags r:id="rId1"/>
    </p:custDataLst>
    <p:extLst>
      <p:ext uri="{BB962C8B-B14F-4D97-AF65-F5344CB8AC3E}">
        <p14:creationId xmlns:p14="http://schemas.microsoft.com/office/powerpoint/2010/main" val="35298298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Revival of Urban </a:t>
            </a:r>
            <a:r>
              <a:rPr lang="en-US" dirty="0"/>
              <a:t>C</a:t>
            </a:r>
            <a:r>
              <a:rPr lang="en-US" dirty="0" smtClean="0"/>
              <a:t>enters</a:t>
            </a:r>
            <a:endParaRPr lang="en-US" dirty="0"/>
          </a:p>
        </p:txBody>
      </p:sp>
      <p:sp>
        <p:nvSpPr>
          <p:cNvPr id="3" name="Content Placeholder 2"/>
          <p:cNvSpPr>
            <a:spLocks noGrp="1"/>
          </p:cNvSpPr>
          <p:nvPr>
            <p:ph idx="1"/>
          </p:nvPr>
        </p:nvSpPr>
        <p:spPr/>
        <p:txBody>
          <a:bodyPr/>
          <a:lstStyle/>
          <a:p>
            <a:r>
              <a:rPr lang="en-US" smtClean="0"/>
              <a:t>While many metropolitan areas have been growing in population, that growth is still occurring across the metropolitan area.</a:t>
            </a:r>
          </a:p>
          <a:p>
            <a:r>
              <a:rPr lang="en-US" smtClean="0"/>
              <a:t>However, the downtown core and inner neighborhoods of many cities have been growing significantly</a:t>
            </a:r>
          </a:p>
          <a:p>
            <a:r>
              <a:rPr lang="en-US" smtClean="0"/>
              <a:t>Detroit (2000-2010)</a:t>
            </a:r>
          </a:p>
          <a:p>
            <a:pPr lvl="1"/>
            <a:r>
              <a:rPr lang="en-US" smtClean="0"/>
              <a:t>City population shrunk by 25%</a:t>
            </a:r>
          </a:p>
          <a:p>
            <a:pPr lvl="1"/>
            <a:r>
              <a:rPr lang="en-US" smtClean="0"/>
              <a:t>Downtown population grew by 59%</a:t>
            </a:r>
            <a:endParaRPr lang="en-US" dirty="0" smtClean="0"/>
          </a:p>
        </p:txBody>
      </p:sp>
    </p:spTree>
    <p:custDataLst>
      <p:tags r:id="rId1"/>
    </p:custDataLst>
    <p:extLst>
      <p:ext uri="{BB962C8B-B14F-4D97-AF65-F5344CB8AC3E}">
        <p14:creationId xmlns:p14="http://schemas.microsoft.com/office/powerpoint/2010/main" val="35322921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Fuel Prices and Energy</a:t>
            </a:r>
            <a:endParaRPr lang="en-US" dirty="0"/>
          </a:p>
        </p:txBody>
      </p:sp>
      <p:sp>
        <p:nvSpPr>
          <p:cNvPr id="5" name="Content Placeholder 2"/>
          <p:cNvSpPr>
            <a:spLocks noGrp="1"/>
          </p:cNvSpPr>
          <p:nvPr>
            <p:ph idx="1"/>
          </p:nvPr>
        </p:nvSpPr>
        <p:spPr/>
        <p:txBody>
          <a:bodyPr/>
          <a:lstStyle/>
          <a:p>
            <a:r>
              <a:rPr lang="en-US" smtClean="0"/>
              <a:t>Gas prices have been at historic highs</a:t>
            </a:r>
          </a:p>
          <a:p>
            <a:r>
              <a:rPr lang="en-US" smtClean="0"/>
              <a:t>Future gas prices are unknown, but rising global demand and constrained supplies</a:t>
            </a:r>
          </a:p>
          <a:p>
            <a:r>
              <a:rPr lang="en-US" smtClean="0"/>
              <a:t>Cost of driving increasing</a:t>
            </a:r>
            <a:endParaRPr lang="en-US" dirty="0" smtClean="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3916099"/>
            <a:ext cx="8105775" cy="2713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1314107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Environmental Sustainability</a:t>
            </a:r>
            <a:endParaRPr lang="en-US" dirty="0"/>
          </a:p>
        </p:txBody>
      </p:sp>
      <p:sp>
        <p:nvSpPr>
          <p:cNvPr id="3" name="Content Placeholder 2"/>
          <p:cNvSpPr>
            <a:spLocks noGrp="1"/>
          </p:cNvSpPr>
          <p:nvPr>
            <p:ph idx="1"/>
          </p:nvPr>
        </p:nvSpPr>
        <p:spPr/>
        <p:txBody>
          <a:bodyPr/>
          <a:lstStyle/>
          <a:p>
            <a:r>
              <a:rPr lang="en-US" smtClean="0"/>
              <a:t>Public transportation classically used by both choice and captive riders because of</a:t>
            </a:r>
          </a:p>
          <a:p>
            <a:pPr lvl="1"/>
            <a:r>
              <a:rPr lang="en-US" smtClean="0"/>
              <a:t>Cost advantages</a:t>
            </a:r>
          </a:p>
          <a:p>
            <a:pPr lvl="1"/>
            <a:r>
              <a:rPr lang="en-US" smtClean="0"/>
              <a:t>Congestion avoidance</a:t>
            </a:r>
          </a:p>
          <a:p>
            <a:pPr lvl="1"/>
            <a:r>
              <a:rPr lang="en-US" smtClean="0"/>
              <a:t>Lack of other mobility options</a:t>
            </a:r>
          </a:p>
          <a:p>
            <a:r>
              <a:rPr lang="en-US" smtClean="0"/>
              <a:t>Public transportation now capturing new riders</a:t>
            </a:r>
          </a:p>
          <a:p>
            <a:pPr lvl="1"/>
            <a:r>
              <a:rPr lang="en-US" smtClean="0"/>
              <a:t>Population attuned to environmental stewardship</a:t>
            </a:r>
          </a:p>
          <a:p>
            <a:pPr lvl="1"/>
            <a:r>
              <a:rPr lang="en-US" smtClean="0"/>
              <a:t>Populations interested in walkability/livability</a:t>
            </a:r>
            <a:endParaRPr lang="en-US" dirty="0"/>
          </a:p>
        </p:txBody>
      </p:sp>
    </p:spTree>
    <p:custDataLst>
      <p:tags r:id="rId1"/>
    </p:custDataLst>
    <p:extLst>
      <p:ext uri="{BB962C8B-B14F-4D97-AF65-F5344CB8AC3E}">
        <p14:creationId xmlns:p14="http://schemas.microsoft.com/office/powerpoint/2010/main" val="35839526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Technology/Social Media</a:t>
            </a:r>
            <a:endParaRPr lang="en-US" dirty="0"/>
          </a:p>
        </p:txBody>
      </p:sp>
      <p:sp>
        <p:nvSpPr>
          <p:cNvPr id="3" name="Content Placeholder 2"/>
          <p:cNvSpPr>
            <a:spLocks noGrp="1"/>
          </p:cNvSpPr>
          <p:nvPr>
            <p:ph idx="1"/>
          </p:nvPr>
        </p:nvSpPr>
        <p:spPr/>
        <p:txBody>
          <a:bodyPr/>
          <a:lstStyle/>
          <a:p>
            <a:r>
              <a:rPr lang="en-US" dirty="0" smtClean="0"/>
              <a:t>Technology</a:t>
            </a:r>
          </a:p>
          <a:p>
            <a:pPr lvl="1"/>
            <a:r>
              <a:rPr lang="en-US" dirty="0" smtClean="0"/>
              <a:t>Increasing use of technology in United States</a:t>
            </a:r>
          </a:p>
          <a:p>
            <a:pPr lvl="1"/>
            <a:r>
              <a:rPr lang="en-US" dirty="0" smtClean="0"/>
              <a:t>Transit agencies have utilized many technological improvements to better the provision of transit service</a:t>
            </a:r>
          </a:p>
          <a:p>
            <a:r>
              <a:rPr lang="en-US" dirty="0" smtClean="0"/>
              <a:t>Social media</a:t>
            </a:r>
          </a:p>
          <a:p>
            <a:pPr lvl="1"/>
            <a:r>
              <a:rPr lang="en-US" dirty="0" smtClean="0"/>
              <a:t>Agencies increasingly using social media as an outreach and planning tool in addition to other venues</a:t>
            </a:r>
          </a:p>
        </p:txBody>
      </p:sp>
    </p:spTree>
    <p:custDataLst>
      <p:tags r:id="rId1"/>
    </p:custDataLst>
    <p:extLst>
      <p:ext uri="{BB962C8B-B14F-4D97-AF65-F5344CB8AC3E}">
        <p14:creationId xmlns:p14="http://schemas.microsoft.com/office/powerpoint/2010/main" val="17232145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Federal/State/Local Capital Funding</a:t>
            </a:r>
            <a:endParaRPr lang="en-US" dirty="0"/>
          </a:p>
        </p:txBody>
      </p:sp>
      <p:sp>
        <p:nvSpPr>
          <p:cNvPr id="4" name="Content Placeholder 3"/>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 y="1905000"/>
            <a:ext cx="8324850" cy="400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6505743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Federal/State/Local Operating Funding</a:t>
            </a:r>
            <a:endParaRPr lang="en-US" dirty="0"/>
          </a:p>
        </p:txBody>
      </p:sp>
      <p:sp>
        <p:nvSpPr>
          <p:cNvPr id="5" name="Content Placeholder 4"/>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588" y="1657350"/>
            <a:ext cx="8886825" cy="436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3225834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a:t>
            </a:r>
            <a:endParaRPr lang="en-US" dirty="0"/>
          </a:p>
        </p:txBody>
      </p:sp>
      <p:sp>
        <p:nvSpPr>
          <p:cNvPr id="3" name="Content Placeholder 2"/>
          <p:cNvSpPr>
            <a:spLocks noGrp="1"/>
          </p:cNvSpPr>
          <p:nvPr>
            <p:ph idx="1"/>
          </p:nvPr>
        </p:nvSpPr>
        <p:spPr/>
        <p:txBody>
          <a:bodyPr/>
          <a:lstStyle/>
          <a:p>
            <a:r>
              <a:rPr lang="en-US" dirty="0" smtClean="0"/>
              <a:t>Advances</a:t>
            </a:r>
          </a:p>
          <a:p>
            <a:r>
              <a:rPr lang="en-US" dirty="0" smtClean="0"/>
              <a:t>How will transit keep up?</a:t>
            </a:r>
            <a:endParaRPr lang="en-US" dirty="0"/>
          </a:p>
        </p:txBody>
      </p:sp>
    </p:spTree>
    <p:custDataLst>
      <p:tags r:id="rId1"/>
    </p:custDataLst>
    <p:extLst>
      <p:ext uri="{BB962C8B-B14F-4D97-AF65-F5344CB8AC3E}">
        <p14:creationId xmlns:p14="http://schemas.microsoft.com/office/powerpoint/2010/main" val="20399866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Discussion</a:t>
            </a:r>
            <a:endParaRPr lang="en-US" dirty="0"/>
          </a:p>
        </p:txBody>
      </p:sp>
      <p:sp>
        <p:nvSpPr>
          <p:cNvPr id="3" name="Content Placeholder 2"/>
          <p:cNvSpPr>
            <a:spLocks noGrp="1"/>
          </p:cNvSpPr>
          <p:nvPr>
            <p:ph idx="1"/>
          </p:nvPr>
        </p:nvSpPr>
        <p:spPr/>
        <p:txBody>
          <a:bodyPr/>
          <a:lstStyle/>
          <a:p>
            <a:r>
              <a:rPr lang="en-US" smtClean="0"/>
              <a:t>What other trends stood out from the readings?  What surprised you?</a:t>
            </a:r>
          </a:p>
          <a:p>
            <a:r>
              <a:rPr lang="en-US" smtClean="0"/>
              <a:t>What are some future trends not mentioned here that could affect public transportation?</a:t>
            </a:r>
          </a:p>
          <a:p>
            <a:r>
              <a:rPr lang="en-US" smtClean="0"/>
              <a:t>How could public transit respond to these trends?</a:t>
            </a:r>
          </a:p>
          <a:p>
            <a:endParaRPr lang="en-US" dirty="0"/>
          </a:p>
        </p:txBody>
      </p:sp>
    </p:spTree>
    <p:custDataLst>
      <p:tags r:id="rId1"/>
    </p:custDataLst>
    <p:extLst>
      <p:ext uri="{BB962C8B-B14F-4D97-AF65-F5344CB8AC3E}">
        <p14:creationId xmlns:p14="http://schemas.microsoft.com/office/powerpoint/2010/main" val="23225582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Context</a:t>
            </a:r>
            <a:endParaRPr lang="en-US" dirty="0"/>
          </a:p>
        </p:txBody>
      </p:sp>
      <p:sp>
        <p:nvSpPr>
          <p:cNvPr id="3" name="Content Placeholder 2"/>
          <p:cNvSpPr>
            <a:spLocks noGrp="1"/>
          </p:cNvSpPr>
          <p:nvPr>
            <p:ph idx="1"/>
          </p:nvPr>
        </p:nvSpPr>
        <p:spPr/>
        <p:txBody>
          <a:bodyPr/>
          <a:lstStyle/>
          <a:p>
            <a:r>
              <a:rPr lang="en-US" dirty="0"/>
              <a:t>Public transportation (and transportation in general) subject to change by external forces.</a:t>
            </a:r>
          </a:p>
          <a:p>
            <a:r>
              <a:rPr lang="en-US" dirty="0"/>
              <a:t>It has also adapted to change by responding with new innovations</a:t>
            </a:r>
          </a:p>
          <a:p>
            <a:r>
              <a:rPr lang="en-US" dirty="0"/>
              <a:t>Change has been a constant in public transportation, but especially over the last forty years</a:t>
            </a:r>
          </a:p>
          <a:p>
            <a:endParaRPr lang="en-US" dirty="0"/>
          </a:p>
        </p:txBody>
      </p:sp>
    </p:spTree>
    <p:custDataLst>
      <p:tags r:id="rId1"/>
    </p:custDataLst>
    <p:extLst>
      <p:ext uri="{BB962C8B-B14F-4D97-AF65-F5344CB8AC3E}">
        <p14:creationId xmlns:p14="http://schemas.microsoft.com/office/powerpoint/2010/main" val="1367330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Historic Context (1968)</a:t>
            </a:r>
            <a:endParaRPr lang="en-US" dirty="0"/>
          </a:p>
        </p:txBody>
      </p:sp>
      <p:sp>
        <p:nvSpPr>
          <p:cNvPr id="3" name="Content Placeholder 2"/>
          <p:cNvSpPr>
            <a:spLocks noGrp="1"/>
          </p:cNvSpPr>
          <p:nvPr>
            <p:ph idx="1"/>
          </p:nvPr>
        </p:nvSpPr>
        <p:spPr/>
        <p:txBody>
          <a:bodyPr/>
          <a:lstStyle/>
          <a:p>
            <a:r>
              <a:rPr lang="en-US" dirty="0" smtClean="0"/>
              <a:t>1960s were a challenging time for public transportation and urban transportation in general </a:t>
            </a:r>
          </a:p>
          <a:p>
            <a:r>
              <a:rPr lang="en-US" dirty="0" smtClean="0"/>
              <a:t>The Urban Mass Transportation Act of 1964 helped revive mass transit in urban areas by:</a:t>
            </a:r>
          </a:p>
          <a:p>
            <a:pPr lvl="1"/>
            <a:r>
              <a:rPr lang="en-US" dirty="0" smtClean="0"/>
              <a:t>Improving facilities</a:t>
            </a:r>
          </a:p>
          <a:p>
            <a:pPr lvl="1"/>
            <a:r>
              <a:rPr lang="en-US" dirty="0" smtClean="0"/>
              <a:t>Encouraged planning</a:t>
            </a:r>
          </a:p>
          <a:p>
            <a:pPr lvl="1"/>
            <a:r>
              <a:rPr lang="en-US" dirty="0" smtClean="0"/>
              <a:t>Offering assistance to State and local governments in financing </a:t>
            </a:r>
            <a:r>
              <a:rPr lang="en-US" smtClean="0"/>
              <a:t>growth initiatives</a:t>
            </a:r>
            <a:endParaRPr lang="en-US" dirty="0" smtClean="0"/>
          </a:p>
          <a:p>
            <a:endParaRPr lang="en-US" dirty="0"/>
          </a:p>
        </p:txBody>
      </p:sp>
    </p:spTree>
    <p:custDataLst>
      <p:tags r:id="rId1"/>
    </p:custDataLst>
    <p:extLst>
      <p:ext uri="{BB962C8B-B14F-4D97-AF65-F5344CB8AC3E}">
        <p14:creationId xmlns:p14="http://schemas.microsoft.com/office/powerpoint/2010/main" val="2420771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Historic Context (1981)</a:t>
            </a:r>
            <a:endParaRPr lang="en-US" dirty="0"/>
          </a:p>
        </p:txBody>
      </p:sp>
      <p:sp>
        <p:nvSpPr>
          <p:cNvPr id="3" name="Content Placeholder 2"/>
          <p:cNvSpPr>
            <a:spLocks noGrp="1"/>
          </p:cNvSpPr>
          <p:nvPr>
            <p:ph idx="1"/>
          </p:nvPr>
        </p:nvSpPr>
        <p:spPr/>
        <p:txBody>
          <a:bodyPr/>
          <a:lstStyle/>
          <a:p>
            <a:r>
              <a:rPr lang="en-US" smtClean="0"/>
              <a:t>1980s (from 1981 APTA Transit Factbook)</a:t>
            </a:r>
          </a:p>
          <a:p>
            <a:pPr lvl="1"/>
            <a:r>
              <a:rPr lang="en-US" smtClean="0"/>
              <a:t>Transit almost 100% publically owned/operated</a:t>
            </a:r>
          </a:p>
          <a:p>
            <a:pPr lvl="1"/>
            <a:r>
              <a:rPr lang="en-US" smtClean="0"/>
              <a:t>Federal role in funding transportation established</a:t>
            </a:r>
          </a:p>
          <a:p>
            <a:pPr lvl="1"/>
            <a:r>
              <a:rPr lang="en-US" smtClean="0"/>
              <a:t>Recognition of how transit supported and shaped urban communities</a:t>
            </a:r>
          </a:p>
          <a:p>
            <a:pPr lvl="1"/>
            <a:r>
              <a:rPr lang="en-US" smtClean="0"/>
              <a:t>The energy crisis had affected how transit was critical in a time of constrained energy supply</a:t>
            </a:r>
            <a:endParaRPr lang="en-US" dirty="0" smtClean="0"/>
          </a:p>
        </p:txBody>
      </p:sp>
    </p:spTree>
    <p:custDataLst>
      <p:tags r:id="rId1"/>
    </p:custDataLst>
    <p:extLst>
      <p:ext uri="{BB962C8B-B14F-4D97-AF65-F5344CB8AC3E}">
        <p14:creationId xmlns:p14="http://schemas.microsoft.com/office/powerpoint/2010/main" val="2547832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Context (2011)</a:t>
            </a:r>
            <a:endParaRPr lang="en-US" dirty="0"/>
          </a:p>
        </p:txBody>
      </p:sp>
      <p:sp>
        <p:nvSpPr>
          <p:cNvPr id="3" name="Content Placeholder 2"/>
          <p:cNvSpPr>
            <a:spLocks noGrp="1"/>
          </p:cNvSpPr>
          <p:nvPr>
            <p:ph idx="1"/>
          </p:nvPr>
        </p:nvSpPr>
        <p:spPr/>
        <p:txBody>
          <a:bodyPr/>
          <a:lstStyle/>
          <a:p>
            <a:r>
              <a:rPr lang="en-US" dirty="0" smtClean="0"/>
              <a:t>APTA </a:t>
            </a:r>
            <a:r>
              <a:rPr lang="en-US" dirty="0" err="1" smtClean="0"/>
              <a:t>Factbook</a:t>
            </a:r>
            <a:r>
              <a:rPr lang="en-US" dirty="0" smtClean="0"/>
              <a:t> – 2011</a:t>
            </a:r>
          </a:p>
          <a:p>
            <a:pPr lvl="1"/>
            <a:r>
              <a:rPr lang="en-US" dirty="0" smtClean="0"/>
              <a:t>Transit ridership at its highest in fifty years</a:t>
            </a:r>
          </a:p>
          <a:p>
            <a:pPr lvl="1"/>
            <a:endParaRPr lang="en-US" dirty="0"/>
          </a:p>
          <a:p>
            <a:pPr lvl="1"/>
            <a:endParaRPr lang="en-US"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971800"/>
            <a:ext cx="6085189"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131065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Context (2011)</a:t>
            </a:r>
            <a:endParaRPr lang="en-US" dirty="0"/>
          </a:p>
        </p:txBody>
      </p:sp>
      <p:sp>
        <p:nvSpPr>
          <p:cNvPr id="3" name="Content Placeholder 2"/>
          <p:cNvSpPr>
            <a:spLocks noGrp="1"/>
          </p:cNvSpPr>
          <p:nvPr>
            <p:ph idx="1"/>
          </p:nvPr>
        </p:nvSpPr>
        <p:spPr/>
        <p:txBody>
          <a:bodyPr/>
          <a:lstStyle/>
          <a:p>
            <a:r>
              <a:rPr lang="en-US" dirty="0" smtClean="0"/>
              <a:t>Transit use has grown proportionally more than highway miles travel and population</a:t>
            </a:r>
            <a:endParaRPr lang="en-US"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44717" y="2580290"/>
            <a:ext cx="6088193" cy="3357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7116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Context (2011)</a:t>
            </a:r>
            <a:endParaRPr lang="en-US" dirty="0"/>
          </a:p>
        </p:txBody>
      </p:sp>
      <p:sp>
        <p:nvSpPr>
          <p:cNvPr id="3" name="Content Placeholder 2"/>
          <p:cNvSpPr>
            <a:spLocks noGrp="1"/>
          </p:cNvSpPr>
          <p:nvPr>
            <p:ph idx="1"/>
          </p:nvPr>
        </p:nvSpPr>
        <p:spPr/>
        <p:txBody>
          <a:bodyPr/>
          <a:lstStyle/>
          <a:p>
            <a:r>
              <a:rPr lang="en-US" dirty="0" smtClean="0"/>
              <a:t>An increasing percent of commuters take transit to work</a:t>
            </a:r>
            <a:endParaRPr lang="en-US"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2682239"/>
            <a:ext cx="4311165" cy="3557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8891873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Factors Affecting Public Transportation</a:t>
            </a:r>
            <a:endParaRPr lang="en-US" dirty="0"/>
          </a:p>
        </p:txBody>
      </p:sp>
      <p:sp>
        <p:nvSpPr>
          <p:cNvPr id="3" name="Content Placeholder 2"/>
          <p:cNvSpPr>
            <a:spLocks noGrp="1"/>
          </p:cNvSpPr>
          <p:nvPr>
            <p:ph idx="1"/>
          </p:nvPr>
        </p:nvSpPr>
        <p:spPr/>
        <p:txBody>
          <a:bodyPr>
            <a:normAutofit fontScale="70000" lnSpcReduction="20000"/>
          </a:bodyPr>
          <a:lstStyle/>
          <a:p>
            <a:r>
              <a:rPr lang="en-US" smtClean="0"/>
              <a:t>Many external factors have and will affect transit in the future</a:t>
            </a:r>
          </a:p>
          <a:p>
            <a:pPr lvl="2"/>
            <a:r>
              <a:rPr lang="en-US" smtClean="0"/>
              <a:t>Demographics</a:t>
            </a:r>
          </a:p>
          <a:p>
            <a:pPr lvl="2"/>
            <a:r>
              <a:rPr lang="en-US" smtClean="0"/>
              <a:t>Geographic movement</a:t>
            </a:r>
          </a:p>
          <a:p>
            <a:pPr lvl="2"/>
            <a:r>
              <a:rPr lang="en-US" smtClean="0"/>
              <a:t>Aging</a:t>
            </a:r>
          </a:p>
          <a:p>
            <a:pPr lvl="2"/>
            <a:r>
              <a:rPr lang="en-US" smtClean="0"/>
              <a:t>Economic trends</a:t>
            </a:r>
          </a:p>
          <a:p>
            <a:pPr lvl="3"/>
            <a:r>
              <a:rPr lang="en-US" smtClean="0"/>
              <a:t>Personal/Household</a:t>
            </a:r>
          </a:p>
          <a:p>
            <a:pPr lvl="3"/>
            <a:r>
              <a:rPr lang="en-US" smtClean="0"/>
              <a:t>National</a:t>
            </a:r>
          </a:p>
          <a:p>
            <a:pPr lvl="2"/>
            <a:r>
              <a:rPr lang="en-US" smtClean="0"/>
              <a:t>Suburbanization of populations</a:t>
            </a:r>
          </a:p>
          <a:p>
            <a:pPr lvl="2"/>
            <a:r>
              <a:rPr lang="en-US" smtClean="0"/>
              <a:t>Revival of urban centers</a:t>
            </a:r>
          </a:p>
          <a:p>
            <a:pPr lvl="2"/>
            <a:r>
              <a:rPr lang="en-US" smtClean="0"/>
              <a:t>Fuel prices and Energy</a:t>
            </a:r>
          </a:p>
          <a:p>
            <a:pPr lvl="2"/>
            <a:r>
              <a:rPr lang="en-US" smtClean="0"/>
              <a:t>Environmental sustainability</a:t>
            </a:r>
          </a:p>
          <a:p>
            <a:pPr lvl="2"/>
            <a:r>
              <a:rPr lang="en-US" smtClean="0"/>
              <a:t>Technology</a:t>
            </a:r>
          </a:p>
          <a:p>
            <a:pPr lvl="2"/>
            <a:r>
              <a:rPr lang="en-US" smtClean="0"/>
              <a:t>Public Participation/Social Media</a:t>
            </a:r>
          </a:p>
          <a:p>
            <a:pPr lvl="2"/>
            <a:r>
              <a:rPr lang="en-US" smtClean="0"/>
              <a:t>Role of Government (Federal, State, Local)</a:t>
            </a:r>
          </a:p>
          <a:p>
            <a:endParaRPr lang="en-US" dirty="0"/>
          </a:p>
        </p:txBody>
      </p:sp>
    </p:spTree>
    <p:custDataLst>
      <p:tags r:id="rId1"/>
    </p:custDataLst>
    <p:extLst>
      <p:ext uri="{BB962C8B-B14F-4D97-AF65-F5344CB8AC3E}">
        <p14:creationId xmlns:p14="http://schemas.microsoft.com/office/powerpoint/2010/main" val="82060144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7"/>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ustom 2">
      <a:dk1>
        <a:sysClr val="windowText" lastClr="000000"/>
      </a:dk1>
      <a:lt1>
        <a:sysClr val="window" lastClr="FFFFFF"/>
      </a:lt1>
      <a:dk2>
        <a:srgbClr val="32387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613</TotalTime>
  <Words>2130</Words>
  <Application>Microsoft Office PowerPoint</Application>
  <PresentationFormat>On-screen Show (4:3)</PresentationFormat>
  <Paragraphs>271</Paragraphs>
  <Slides>27</Slides>
  <Notes>27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Courier New</vt:lpstr>
      <vt:lpstr>Wingdings</vt:lpstr>
      <vt:lpstr>Clarity</vt:lpstr>
      <vt:lpstr>Module 6, Lesson 2</vt:lpstr>
      <vt:lpstr>Learning Objectives</vt:lpstr>
      <vt:lpstr>Overall Context</vt:lpstr>
      <vt:lpstr>Historic Context (1968)</vt:lpstr>
      <vt:lpstr>Historic Context (1981)</vt:lpstr>
      <vt:lpstr>Recent Context (2011)</vt:lpstr>
      <vt:lpstr>Recent Context (2011)</vt:lpstr>
      <vt:lpstr>Recent Context (2011)</vt:lpstr>
      <vt:lpstr>Factors Affecting Public Transportation</vt:lpstr>
      <vt:lpstr>Demographic Changes</vt:lpstr>
      <vt:lpstr>Demographic Changes</vt:lpstr>
      <vt:lpstr>Geographic Movement</vt:lpstr>
      <vt:lpstr>Geographic Movement</vt:lpstr>
      <vt:lpstr>Aging</vt:lpstr>
      <vt:lpstr>Aging</vt:lpstr>
      <vt:lpstr>Economic Trends</vt:lpstr>
      <vt:lpstr>Economic Trends</vt:lpstr>
      <vt:lpstr>Economic Trends</vt:lpstr>
      <vt:lpstr>Suburbanization Trends</vt:lpstr>
      <vt:lpstr>Revival of Urban Centers</vt:lpstr>
      <vt:lpstr>Fuel Prices and Energy</vt:lpstr>
      <vt:lpstr>Environmental Sustainability</vt:lpstr>
      <vt:lpstr>Technology/Social Media</vt:lpstr>
      <vt:lpstr>Federal/State/Local Capital Funding</vt:lpstr>
      <vt:lpstr>Federal/State/Local Operating Funding</vt:lpstr>
      <vt:lpstr>Technology </vt:lpstr>
      <vt:lpstr>Discussion</vt:lpstr>
    </vt:vector>
  </TitlesOfParts>
  <Company>NTI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NTC</dc:title>
  <dc:creator>lori</dc:creator>
  <cp:lastModifiedBy>Lindsey Robertson</cp:lastModifiedBy>
  <cp:revision>88</cp:revision>
  <dcterms:created xsi:type="dcterms:W3CDTF">2012-01-19T20:24:50Z</dcterms:created>
  <dcterms:modified xsi:type="dcterms:W3CDTF">2016-04-12T20:42:01Z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603D0221-A722-4703-B0EF-69E493385342</vt:lpwstr>
  </property>
  <property fmtid="{D5CDD505-2E9C-101B-9397-08002B2CF9AE}" pid="3" name="ArticulatePath">
    <vt:lpwstr>Module 6 Lesson 2 Public Transportation Trends</vt:lpwstr>
  </property>
</Properties>
</file>