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70" r:id="rId1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7DDD-D45A-494D-9CA9-E35E9184C8E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780D-1596-433A-B122-DBA75B07C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4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2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0D-1596-433A-B122-DBA75B07C7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C28F-6BBB-4067-902C-8249EEA9E17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B1AA4-7F9F-4C32-9448-03DFDAAF8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518" y="1927412"/>
            <a:ext cx="8082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implemented a marketing program or introduced a new route with disappointing results?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simple research </a:t>
            </a:r>
            <a:r>
              <a:rPr lang="en-US" sz="2800" b="1" dirty="0" smtClean="0">
                <a:solidFill>
                  <a:schemeClr val="tx2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first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will help you develop and produce successful marketing strategies and materials.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by Research: Steps to Success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07" y="1600200"/>
            <a:ext cx="5239350" cy="50374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6107" y="1762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Challenge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0646" y="2485476"/>
            <a:ext cx="190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Assess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399" y="5586108"/>
            <a:ext cx="199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Product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6240" y="5029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Results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945" y="1591737"/>
            <a:ext cx="679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1</a:t>
            </a:r>
            <a:endParaRPr lang="en-US" sz="6600" dirty="0">
              <a:solidFill>
                <a:schemeClr val="tx2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2346977"/>
            <a:ext cx="679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2</a:t>
            </a:r>
            <a:endParaRPr lang="en-US" sz="6600" dirty="0">
              <a:solidFill>
                <a:schemeClr val="tx2"/>
              </a:solidFill>
              <a:latin typeface="Britannic Bold" panose="020B0903060703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422461"/>
            <a:ext cx="679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3</a:t>
            </a:r>
            <a:endParaRPr lang="en-US" sz="6600" dirty="0">
              <a:solidFill>
                <a:schemeClr val="tx2"/>
              </a:solidFill>
              <a:latin typeface="Britannic Bold" panose="020B09030607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029" y="4865121"/>
            <a:ext cx="679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4</a:t>
            </a:r>
            <a:endParaRPr lang="en-US" sz="6600" dirty="0">
              <a:solidFill>
                <a:schemeClr val="tx2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by Research: Steps to Success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4286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– Determines: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customers want and how to make it easy for them to use your service.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692" y="3810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– Determines: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Effectiveness of the service and of the products developed.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321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Identify the Challenge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5" y="1711217"/>
            <a:ext cx="1463040" cy="146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75" y="1680737"/>
            <a:ext cx="153924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27" y="3657600"/>
            <a:ext cx="1481328" cy="1514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1711217"/>
            <a:ext cx="2509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Research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Assess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222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Develop the Product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657599"/>
            <a:ext cx="2376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Review the Results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0435" y="5662731"/>
            <a:ext cx="514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Expand Your Horizons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7" y="3593592"/>
            <a:ext cx="1536192" cy="1578864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Challenge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Things Happen…FAST!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319" y="2352754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Fast Ferry Connector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55" y="2898119"/>
            <a:ext cx="4382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a new route:       The Fast Ferry Connector to alleviate parking around the ferry terminals on Nantucket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Privately funding by local businesses.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 by public officials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days to make it all happen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08643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7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Assess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Outreach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72" y="2286000"/>
            <a:ext cx="4754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conducted by the University of Connecticut.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on site and on line surveys of passengers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Contest to rebrand the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34" y="1981200"/>
            <a:ext cx="3707729" cy="245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Product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965" y="158544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Fast Ferry Connector Products – Year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Ad for 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28181"/>
            <a:ext cx="3648698" cy="330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2" y="3048000"/>
            <a:ext cx="3849546" cy="297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rochure Cover for Repo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879">
            <a:off x="301652" y="2166111"/>
            <a:ext cx="1298243" cy="296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Results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7437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Follow Up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65" y="2158076"/>
            <a:ext cx="47546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 research project to determine effectiveness of new service and products.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Surveys on board the ferries/buses/on the street/online.</a:t>
            </a:r>
          </a:p>
        </p:txBody>
      </p:sp>
      <p:pic>
        <p:nvPicPr>
          <p:cNvPr id="7172" name="Picture 4" descr="Survey Sign at Hy-Line office FOR 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81" y="381000"/>
            <a:ext cx="3634163" cy="241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urvey photo for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45" y="4114800"/>
            <a:ext cx="3340055" cy="250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Seven Forty-Five Ferry Line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74529"/>
            <a:ext cx="2438400" cy="325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Results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Results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– Year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9" y="2277420"/>
            <a:ext cx="5135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Ridership steadily increased over a 4 month period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visibility and knowledge of the service/amenities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support continued for a second year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more effective marketing strategies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Refining the service to address customer needs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65775"/>
            <a:ext cx="3100388" cy="427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Horizons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1693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and Improved – Year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53" y="1981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WAVE Ferry Connector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91542"/>
            <a:ext cx="3124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service requiring new name and product updates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 and web ads with new information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Brochure about service changes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On-board flyers, posters and boat monitor ads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46" y="2506577"/>
            <a:ext cx="2578491" cy="145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46" y="3678798"/>
            <a:ext cx="2590673" cy="145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71971"/>
            <a:ext cx="2574633" cy="144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41" y="159241"/>
            <a:ext cx="2508409" cy="348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2" y="5702022"/>
            <a:ext cx="860772" cy="85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95C2B7CEDD844B850CD668E0B8211" ma:contentTypeVersion="5" ma:contentTypeDescription="Create a new document." ma:contentTypeScope="" ma:versionID="8e24ef9860b9a2c2196bc7cc31574b89">
  <xsd:schema xmlns:xsd="http://www.w3.org/2001/XMLSchema" xmlns:xs="http://www.w3.org/2001/XMLSchema" xmlns:p="http://schemas.microsoft.com/office/2006/metadata/properties" xmlns:ns2="bf25d8e6-df7f-48f8-9e41-9305719f6447" targetNamespace="http://schemas.microsoft.com/office/2006/metadata/properties" ma:root="true" ma:fieldsID="e9bc0d5e6784b955c3be3dece2c3efa3" ns2:_="">
    <xsd:import namespace="bf25d8e6-df7f-48f8-9e41-9305719f6447"/>
    <xsd:element name="properties">
      <xsd:complexType>
        <xsd:sequence>
          <xsd:element name="documentManagement">
            <xsd:complexType>
              <xsd:all>
                <xsd:element ref="ns2:Issues" minOccurs="0"/>
                <xsd:element ref="ns2:SectionHighlight" minOccurs="0"/>
                <xsd:element ref="ns2:SearchResultType" minOccurs="0"/>
                <xsd:element ref="ns2:Presenters" minOccurs="0"/>
                <xsd:element ref="ns2:Ses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d8e6-df7f-48f8-9e41-9305719f6447" elementFormDefault="qualified">
    <xsd:import namespace="http://schemas.microsoft.com/office/2006/documentManagement/types"/>
    <xsd:import namespace="http://schemas.microsoft.com/office/infopath/2007/PartnerControls"/>
    <xsd:element name="Issues" ma:index="8" nillable="true" ma:displayName="APTA Keywords" ma:hidden="true" ma:internalName="Iss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09 Meetings"/>
                    <xsd:enumeration value="2010 Meetings"/>
                    <xsd:enumeration value="2011 Meetings"/>
                    <xsd:enumeration value="2012 Meetings"/>
                    <xsd:enumeration value="Benefits of Public Transportation"/>
                    <xsd:enumeration value="Bus"/>
                    <xsd:enumeration value="Bus Rapid Transit (BRT)"/>
                    <xsd:enumeration value="Bus Roadeo"/>
                    <xsd:enumeration value="Business Members"/>
                    <xsd:enumeration value="Climate Change"/>
                    <xsd:enumeration value="Commuter Rail"/>
                    <xsd:enumeration value="EXPO"/>
                    <xsd:enumeration value="Fare Collection"/>
                    <xsd:enumeration value="Help Wanted"/>
                    <xsd:enumeration value="High Speed Rail"/>
                    <xsd:enumeration value="Intermodal"/>
                    <xsd:enumeration value="International Transit"/>
                    <xsd:enumeration value="ITS"/>
                    <xsd:enumeration value="Light Rail"/>
                    <xsd:enumeration value="Marketing &amp; Communications"/>
                    <xsd:enumeration value="Paratransit"/>
                    <xsd:enumeration value="Procurement"/>
                    <xsd:enumeration value="Public-Private Partnerships"/>
                    <xsd:enumeration value="Rail Rodeo"/>
                    <xsd:enumeration value="Rail Transit"/>
                    <xsd:enumeration value="Risk Management"/>
                    <xsd:enumeration value="Safety &amp; Security"/>
                    <xsd:enumeration value="Senior Transportation"/>
                    <xsd:enumeration value="Small Operations"/>
                    <xsd:enumeration value="Standards"/>
                    <xsd:enumeration value="State Affairs"/>
                    <xsd:enumeration value="Statistics"/>
                    <xsd:enumeration value="Stimulus/Economic Recovery"/>
                    <xsd:enumeration value="Strategic Plan"/>
                    <xsd:enumeration value="Sustainability"/>
                    <xsd:enumeration value="Transit-oriented Development"/>
                    <xsd:enumeration value="University Transportation"/>
                    <xsd:enumeration value="Waterborne/Ferryboat"/>
                    <xsd:enumeration value="Workforce Development"/>
                  </xsd:restriction>
                </xsd:simpleType>
              </xsd:element>
            </xsd:sequence>
          </xsd:extension>
        </xsd:complexContent>
      </xsd:complexType>
    </xsd:element>
    <xsd:element name="SectionHighlight" ma:index="9" nillable="true" ma:displayName="SectionHighlight" ma:default="0" ma:internalName="SectionHighlight">
      <xsd:simpleType>
        <xsd:restriction base="dms:Boolean"/>
      </xsd:simpleType>
    </xsd:element>
    <xsd:element name="SearchResultType" ma:index="10" nillable="true" ma:displayName="SearchResultType" ma:format="Dropdown" ma:internalName="SearchResultType">
      <xsd:simpleType>
        <xsd:restriction base="dms:Choice">
          <xsd:enumeration value="News Releases"/>
          <xsd:enumeration value="Statistics &amp; Publications"/>
          <xsd:enumeration value="Meetings &amp; Conferences"/>
          <xsd:enumeration value="APTA Programs"/>
          <xsd:enumeration value="Passenger Transport"/>
          <xsd:enumeration value="Letters"/>
          <xsd:enumeration value="Testimony"/>
          <xsd:enumeration value="Standards"/>
          <xsd:enumeration value="Awards"/>
        </xsd:restriction>
      </xsd:simpleType>
    </xsd:element>
    <xsd:element name="Presenters" ma:index="11" nillable="true" ma:displayName="Presenters" ma:internalName="Presenters">
      <xsd:simpleType>
        <xsd:restriction base="dms:Note">
          <xsd:maxLength value="255"/>
        </xsd:restriction>
      </xsd:simpleType>
    </xsd:element>
    <xsd:element name="Session" ma:index="12" nillable="true" ma:displayName="Session" ma:internalName="Session">
      <xsd:simpleType>
        <xsd:restriction base="dms:Text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ResultType xmlns="bf25d8e6-df7f-48f8-9e41-9305719f6447" xsi:nil="true"/>
    <SectionHighlight xmlns="bf25d8e6-df7f-48f8-9e41-9305719f6447">false</SectionHighlight>
    <Session xmlns="bf25d8e6-df7f-48f8-9e41-9305719f6447">Research</Session>
    <Issues xmlns="bf25d8e6-df7f-48f8-9e41-9305719f6447"/>
    <Presenters xmlns="bf25d8e6-df7f-48f8-9e41-9305719f6447">Susan Richards</Presenters>
    <_dlc_DocId xmlns="bf25d8e6-df7f-48f8-9e41-9305719f6447">4ZWTHDCC2MD4-21463-91</_dlc_DocId>
    <_dlc_DocIdUrl xmlns="bf25d8e6-df7f-48f8-9e41-9305719f6447">
      <Url>https://www.apta.com/mc/marketing/previous/2017marketing/presentations/_layouts/DocIdRedir.aspx?ID=4ZWTHDCC2MD4-21463-91</Url>
      <Description>4ZWTHDCC2MD4-21463-91</Description>
    </_dlc_DocIdUrl>
    <_dlc_DocIdPersistId xmlns="bf25d8e6-df7f-48f8-9e41-9305719f6447">false</_dlc_DocIdPersistId>
  </documentManagement>
</p:properties>
</file>

<file path=customXml/itemProps1.xml><?xml version="1.0" encoding="utf-8"?>
<ds:datastoreItem xmlns:ds="http://schemas.openxmlformats.org/officeDocument/2006/customXml" ds:itemID="{F027ECA5-8DF6-45C8-9E8D-9A45FE756631}"/>
</file>

<file path=customXml/itemProps2.xml><?xml version="1.0" encoding="utf-8"?>
<ds:datastoreItem xmlns:ds="http://schemas.openxmlformats.org/officeDocument/2006/customXml" ds:itemID="{50D4DD1A-23BB-428B-811F-5372B8755D59}"/>
</file>

<file path=customXml/itemProps3.xml><?xml version="1.0" encoding="utf-8"?>
<ds:datastoreItem xmlns:ds="http://schemas.openxmlformats.org/officeDocument/2006/customXml" ds:itemID="{32CD1A05-0C4C-4160-A2CC-E0EDA98AA40F}"/>
</file>

<file path=customXml/itemProps4.xml><?xml version="1.0" encoding="utf-8"?>
<ds:datastoreItem xmlns:ds="http://schemas.openxmlformats.org/officeDocument/2006/customXml" ds:itemID="{F337EBBB-6C49-49D7-B670-5551E75D980C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330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by Research</dc:title>
  <dc:creator>Walter Richards</dc:creator>
  <cp:lastModifiedBy>Walter Richards</cp:lastModifiedBy>
  <cp:revision>37</cp:revision>
  <cp:lastPrinted>2017-02-05T20:51:28Z</cp:lastPrinted>
  <dcterms:created xsi:type="dcterms:W3CDTF">2017-01-30T19:36:44Z</dcterms:created>
  <dcterms:modified xsi:type="dcterms:W3CDTF">2017-03-09T17:17:53Z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0x0101009C295C2B7CEDD844B850CD668E0B8211</vt:lpwstr>
  </property>
  <property fmtid="{D5CDD505-2E9C-101B-9397-08002B2CF9AE}" pid="3" name="_dlc_DocIdItemGuid">
    <vt:lpwstr>e0288c71-3bb5-4b6c-95c5-7d1f99fe48a5</vt:lpwstr>
  </property>
  <property fmtid="{D5CDD505-2E9C-101B-9397-08002B2CF9AE}" pid="4" name="Order">
    <vt:r8>9100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