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7"/>
    <p:sldMasterId id="2147483660" r:id="rId8"/>
  </p:sldMasterIdLst>
  <p:sldIdLst>
    <p:sldId id="256" r:id="rId9"/>
    <p:sldId id="262" r:id="rId10"/>
    <p:sldId id="264" r:id="rId11"/>
    <p:sldId id="265" r:id="rId12"/>
    <p:sldId id="266" r:id="rId13"/>
    <p:sldId id="267" r:id="rId14"/>
    <p:sldId id="268" r:id="rId15"/>
    <p:sldId id="261" r:id="rId16"/>
  </p:sldIdLst>
  <p:sldSz cx="9144000" cy="6858000" type="lett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autoAdjust="0"/>
    <p:restoredTop sz="94704" autoAdjust="0"/>
  </p:normalViewPr>
  <p:slideViewPr>
    <p:cSldViewPr snapToGrid="0">
      <p:cViewPr>
        <p:scale>
          <a:sx n="100" d="100"/>
          <a:sy n="100" d="100"/>
        </p:scale>
        <p:origin x="-1208" y="-544"/>
      </p:cViewPr>
      <p:guideLst>
        <p:guide orient="horz" pos="1056"/>
        <p:guide pos="733"/>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presProps" Target="presProps.xml"/><Relationship Id="rId8" Type="http://schemas.openxmlformats.org/officeDocument/2006/relationships/slideMaster" Target="slideMasters/slideMaster2.xml"/><Relationship Id="rId2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printerSettings" Target="printerSettings/printerSettings1.bin"/><Relationship Id="rId7" Type="http://schemas.openxmlformats.org/officeDocument/2006/relationships/slideMaster" Target="slideMasters/slideMaster1.xml"/><Relationship Id="rId20" Type="http://schemas.openxmlformats.org/officeDocument/2006/relationships/theme" Target="theme/theme1.xml"/><Relationship Id="rId16" Type="http://schemas.openxmlformats.org/officeDocument/2006/relationships/slide" Target="slides/slide8.xml"/><Relationship Id="rId2" Type="http://schemas.openxmlformats.org/officeDocument/2006/relationships/customXml" Target="../customXml/item2.xml"/><Relationship Id="rId11" Type="http://schemas.openxmlformats.org/officeDocument/2006/relationships/slide" Target="slides/slide3.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slide" Target="slides/slide7.xml"/><Relationship Id="rId10" Type="http://schemas.openxmlformats.org/officeDocument/2006/relationships/slide" Target="slides/slide2.xml"/><Relationship Id="rId19" Type="http://schemas.openxmlformats.org/officeDocument/2006/relationships/viewProps" Target="viewProps.xml"/><Relationship Id="rId9" Type="http://schemas.openxmlformats.org/officeDocument/2006/relationships/slide" Target="slides/slide1.xml"/><Relationship Id="rId14" Type="http://schemas.openxmlformats.org/officeDocument/2006/relationships/slide" Target="slides/slide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1F1E956-B066-D047-8D2A-031BB33ECFDC}" type="datetimeFigureOut">
              <a:rPr lang="en-US" smtClean="0"/>
              <a:t>2/23/17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9528A67-4EC4-1648-B0C1-6523FDEFFC68}" type="slidenum">
              <a:rPr lang="en-US" smtClean="0"/>
              <a:t>‹#›</a:t>
            </a:fld>
            <a:endParaRPr lang="en-US" dirty="0"/>
          </a:p>
        </p:txBody>
      </p:sp>
    </p:spTree>
    <p:extLst>
      <p:ext uri="{BB962C8B-B14F-4D97-AF65-F5344CB8AC3E}">
        <p14:creationId xmlns:p14="http://schemas.microsoft.com/office/powerpoint/2010/main" val="33450935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F1E956-B066-D047-8D2A-031BB33ECFDC}" type="datetimeFigureOut">
              <a:rPr lang="en-US" smtClean="0"/>
              <a:t>2/23/17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9528A67-4EC4-1648-B0C1-6523FDEFFC68}" type="slidenum">
              <a:rPr lang="en-US" smtClean="0"/>
              <a:t>‹#›</a:t>
            </a:fld>
            <a:endParaRPr lang="en-US" dirty="0"/>
          </a:p>
        </p:txBody>
      </p:sp>
    </p:spTree>
    <p:extLst>
      <p:ext uri="{BB962C8B-B14F-4D97-AF65-F5344CB8AC3E}">
        <p14:creationId xmlns:p14="http://schemas.microsoft.com/office/powerpoint/2010/main" val="34233934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F1E956-B066-D047-8D2A-031BB33ECFDC}" type="datetimeFigureOut">
              <a:rPr lang="en-US" smtClean="0"/>
              <a:t>2/23/17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9528A67-4EC4-1648-B0C1-6523FDEFFC68}" type="slidenum">
              <a:rPr lang="en-US" smtClean="0"/>
              <a:t>‹#›</a:t>
            </a:fld>
            <a:endParaRPr lang="en-US" dirty="0"/>
          </a:p>
        </p:txBody>
      </p:sp>
    </p:spTree>
    <p:extLst>
      <p:ext uri="{BB962C8B-B14F-4D97-AF65-F5344CB8AC3E}">
        <p14:creationId xmlns:p14="http://schemas.microsoft.com/office/powerpoint/2010/main" val="32666993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60C0898B-1CC8-409A-BF18-39757A833C0A}" type="datetime1">
              <a:rPr lang="en-US">
                <a:solidFill>
                  <a:prstClr val="black">
                    <a:tint val="75000"/>
                  </a:prstClr>
                </a:solidFill>
              </a:rPr>
              <a:pPr>
                <a:defRPr/>
              </a:pPr>
              <a:t>2/23/17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A861C1D-8804-40D3-91F8-EE5D2F55F08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0130387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8FB540F-E4E9-4206-AD39-869C8C41C13A}" type="datetime1">
              <a:rPr lang="en-US">
                <a:solidFill>
                  <a:prstClr val="black">
                    <a:tint val="75000"/>
                  </a:prstClr>
                </a:solidFill>
              </a:rPr>
              <a:pPr>
                <a:defRPr/>
              </a:pPr>
              <a:t>2/23/17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C72AECF-89C0-4D7B-9AF9-ED44B7779304}"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4261265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657A82B-4A0B-43E7-BCDC-F43F07055D05}" type="datetime1">
              <a:rPr lang="en-US">
                <a:solidFill>
                  <a:prstClr val="black">
                    <a:tint val="75000"/>
                  </a:prstClr>
                </a:solidFill>
              </a:rPr>
              <a:pPr>
                <a:defRPr/>
              </a:pPr>
              <a:t>2/23/17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ECD5FED-A2A0-4DD2-85A3-CE165EB8D020}"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8253388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D407D42-1303-4A16-B514-E7C7C50DF85B}" type="datetime1">
              <a:rPr lang="en-US">
                <a:solidFill>
                  <a:prstClr val="black">
                    <a:tint val="75000"/>
                  </a:prstClr>
                </a:solidFill>
              </a:rPr>
              <a:pPr>
                <a:defRPr/>
              </a:pPr>
              <a:t>2/23/17</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415B7E4-EE5C-4CCD-B1AD-5F3149B6ADE7}"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1420018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A1E17280-9B86-4C6B-995B-745C4299D088}" type="datetime1">
              <a:rPr lang="en-US">
                <a:solidFill>
                  <a:prstClr val="black">
                    <a:tint val="75000"/>
                  </a:prstClr>
                </a:solidFill>
              </a:rPr>
              <a:pPr>
                <a:defRPr/>
              </a:pPr>
              <a:t>2/23/17</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59672A61-23D8-460F-91B7-6257FFC8BBF7}"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7904479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0B299FD-345B-41BC-B19D-91FC005DF91A}" type="datetime1">
              <a:rPr lang="en-US">
                <a:solidFill>
                  <a:prstClr val="black">
                    <a:tint val="75000"/>
                  </a:prstClr>
                </a:solidFill>
              </a:rPr>
              <a:pPr>
                <a:defRPr/>
              </a:pPr>
              <a:t>2/23/17</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4D9FF63A-8B67-4D56-9703-2BB14F0AEEED}"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0888959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B7FF4E9-6060-4A9B-B90C-3B2EDCC609A3}" type="datetime1">
              <a:rPr lang="en-US">
                <a:solidFill>
                  <a:prstClr val="black">
                    <a:tint val="75000"/>
                  </a:prstClr>
                </a:solidFill>
              </a:rPr>
              <a:pPr>
                <a:defRPr/>
              </a:pPr>
              <a:t>2/23/17</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25A4A6AC-006A-4B73-B734-57A852DC0FA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8419264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2620E00-73C7-494E-AEEA-77A02B5B3C3A}" type="datetime1">
              <a:rPr lang="en-US">
                <a:solidFill>
                  <a:prstClr val="black">
                    <a:tint val="75000"/>
                  </a:prstClr>
                </a:solidFill>
              </a:rPr>
              <a:pPr>
                <a:defRPr/>
              </a:pPr>
              <a:t>2/23/17</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8DE0E7B-64AB-4F91-B9A1-C23B86D723E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5724710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F1E956-B066-D047-8D2A-031BB33ECFDC}" type="datetimeFigureOut">
              <a:rPr lang="en-US" smtClean="0"/>
              <a:t>2/23/17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9528A67-4EC4-1648-B0C1-6523FDEFFC68}" type="slidenum">
              <a:rPr lang="en-US" smtClean="0"/>
              <a:t>‹#›</a:t>
            </a:fld>
            <a:endParaRPr lang="en-US" dirty="0"/>
          </a:p>
        </p:txBody>
      </p:sp>
    </p:spTree>
    <p:extLst>
      <p:ext uri="{BB962C8B-B14F-4D97-AF65-F5344CB8AC3E}">
        <p14:creationId xmlns:p14="http://schemas.microsoft.com/office/powerpoint/2010/main" val="4778537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F5B4859-70AF-4FE1-87CC-0300F0380E0F}" type="datetime1">
              <a:rPr lang="en-US">
                <a:solidFill>
                  <a:prstClr val="black">
                    <a:tint val="75000"/>
                  </a:prstClr>
                </a:solidFill>
              </a:rPr>
              <a:pPr>
                <a:defRPr/>
              </a:pPr>
              <a:t>2/23/17</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D882057-AC06-4CB0-9F0D-50B4409B84C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4148509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9B7AAD5-C28B-448B-80BF-DBB9F753CF26}" type="datetime1">
              <a:rPr lang="en-US">
                <a:solidFill>
                  <a:prstClr val="black">
                    <a:tint val="75000"/>
                  </a:prstClr>
                </a:solidFill>
              </a:rPr>
              <a:pPr>
                <a:defRPr/>
              </a:pPr>
              <a:t>2/23/17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7F764D1-D87C-4D24-A69D-B579E94ED59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5679550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7C65E95-52B5-443D-B5B3-14977904F667}" type="datetime1">
              <a:rPr lang="en-US">
                <a:solidFill>
                  <a:prstClr val="black">
                    <a:tint val="75000"/>
                  </a:prstClr>
                </a:solidFill>
              </a:rPr>
              <a:pPr>
                <a:defRPr/>
              </a:pPr>
              <a:t>2/23/17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B8058BC-F845-4C27-9791-DD4247706F4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790457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1F1E956-B066-D047-8D2A-031BB33ECFDC}" type="datetimeFigureOut">
              <a:rPr lang="en-US" smtClean="0"/>
              <a:t>2/23/17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9528A67-4EC4-1648-B0C1-6523FDEFFC68}" type="slidenum">
              <a:rPr lang="en-US" smtClean="0"/>
              <a:t>‹#›</a:t>
            </a:fld>
            <a:endParaRPr lang="en-US" dirty="0"/>
          </a:p>
        </p:txBody>
      </p:sp>
    </p:spTree>
    <p:extLst>
      <p:ext uri="{BB962C8B-B14F-4D97-AF65-F5344CB8AC3E}">
        <p14:creationId xmlns:p14="http://schemas.microsoft.com/office/powerpoint/2010/main" val="15169090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1F1E956-B066-D047-8D2A-031BB33ECFDC}" type="datetimeFigureOut">
              <a:rPr lang="en-US" smtClean="0"/>
              <a:t>2/23/17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9528A67-4EC4-1648-B0C1-6523FDEFFC68}" type="slidenum">
              <a:rPr lang="en-US" smtClean="0"/>
              <a:t>‹#›</a:t>
            </a:fld>
            <a:endParaRPr lang="en-US" dirty="0"/>
          </a:p>
        </p:txBody>
      </p:sp>
    </p:spTree>
    <p:extLst>
      <p:ext uri="{BB962C8B-B14F-4D97-AF65-F5344CB8AC3E}">
        <p14:creationId xmlns:p14="http://schemas.microsoft.com/office/powerpoint/2010/main" val="3155372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1F1E956-B066-D047-8D2A-031BB33ECFDC}" type="datetimeFigureOut">
              <a:rPr lang="en-US" smtClean="0"/>
              <a:t>2/23/17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9528A67-4EC4-1648-B0C1-6523FDEFFC68}" type="slidenum">
              <a:rPr lang="en-US" smtClean="0"/>
              <a:t>‹#›</a:t>
            </a:fld>
            <a:endParaRPr lang="en-US" dirty="0"/>
          </a:p>
        </p:txBody>
      </p:sp>
    </p:spTree>
    <p:extLst>
      <p:ext uri="{BB962C8B-B14F-4D97-AF65-F5344CB8AC3E}">
        <p14:creationId xmlns:p14="http://schemas.microsoft.com/office/powerpoint/2010/main" val="36743266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1F1E956-B066-D047-8D2A-031BB33ECFDC}" type="datetimeFigureOut">
              <a:rPr lang="en-US" smtClean="0"/>
              <a:t>2/23/17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9528A67-4EC4-1648-B0C1-6523FDEFFC68}" type="slidenum">
              <a:rPr lang="en-US" smtClean="0"/>
              <a:t>‹#›</a:t>
            </a:fld>
            <a:endParaRPr lang="en-US" dirty="0"/>
          </a:p>
        </p:txBody>
      </p:sp>
    </p:spTree>
    <p:extLst>
      <p:ext uri="{BB962C8B-B14F-4D97-AF65-F5344CB8AC3E}">
        <p14:creationId xmlns:p14="http://schemas.microsoft.com/office/powerpoint/2010/main" val="26447907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F1E956-B066-D047-8D2A-031BB33ECFDC}" type="datetimeFigureOut">
              <a:rPr lang="en-US" smtClean="0"/>
              <a:t>2/23/17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9528A67-4EC4-1648-B0C1-6523FDEFFC68}" type="slidenum">
              <a:rPr lang="en-US" smtClean="0"/>
              <a:t>‹#›</a:t>
            </a:fld>
            <a:endParaRPr lang="en-US" dirty="0"/>
          </a:p>
        </p:txBody>
      </p:sp>
    </p:spTree>
    <p:extLst>
      <p:ext uri="{BB962C8B-B14F-4D97-AF65-F5344CB8AC3E}">
        <p14:creationId xmlns:p14="http://schemas.microsoft.com/office/powerpoint/2010/main" val="180002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F1E956-B066-D047-8D2A-031BB33ECFDC}" type="datetimeFigureOut">
              <a:rPr lang="en-US" smtClean="0"/>
              <a:t>2/23/17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9528A67-4EC4-1648-B0C1-6523FDEFFC68}" type="slidenum">
              <a:rPr lang="en-US" smtClean="0"/>
              <a:t>‹#›</a:t>
            </a:fld>
            <a:endParaRPr lang="en-US" dirty="0"/>
          </a:p>
        </p:txBody>
      </p:sp>
    </p:spTree>
    <p:extLst>
      <p:ext uri="{BB962C8B-B14F-4D97-AF65-F5344CB8AC3E}">
        <p14:creationId xmlns:p14="http://schemas.microsoft.com/office/powerpoint/2010/main" val="21649606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F1E956-B066-D047-8D2A-031BB33ECFDC}" type="datetimeFigureOut">
              <a:rPr lang="en-US" smtClean="0"/>
              <a:t>2/23/17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9528A67-4EC4-1648-B0C1-6523FDEFFC68}" type="slidenum">
              <a:rPr lang="en-US" smtClean="0"/>
              <a:t>‹#›</a:t>
            </a:fld>
            <a:endParaRPr lang="en-US" dirty="0"/>
          </a:p>
        </p:txBody>
      </p:sp>
    </p:spTree>
    <p:extLst>
      <p:ext uri="{BB962C8B-B14F-4D97-AF65-F5344CB8AC3E}">
        <p14:creationId xmlns:p14="http://schemas.microsoft.com/office/powerpoint/2010/main" val="276112142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F1E956-B066-D047-8D2A-031BB33ECFDC}" type="datetimeFigureOut">
              <a:rPr lang="en-US" smtClean="0"/>
              <a:t>2/23/17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528A67-4EC4-1648-B0C1-6523FDEFFC68}" type="slidenum">
              <a:rPr lang="en-US" smtClean="0"/>
              <a:t>‹#›</a:t>
            </a:fld>
            <a:endParaRPr lang="en-US" dirty="0"/>
          </a:p>
        </p:txBody>
      </p:sp>
    </p:spTree>
    <p:extLst>
      <p:ext uri="{BB962C8B-B14F-4D97-AF65-F5344CB8AC3E}">
        <p14:creationId xmlns:p14="http://schemas.microsoft.com/office/powerpoint/2010/main" val="19760135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236475DA-4759-413B-B854-CDF670040054}" type="datetime1">
              <a:rPr lang="en-US">
                <a:solidFill>
                  <a:prstClr val="black">
                    <a:tint val="75000"/>
                  </a:prstClr>
                </a:solidFill>
              </a:rPr>
              <a:pPr>
                <a:defRPr/>
              </a:pPr>
              <a:t>2/23/17</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D622F408-17A2-4E29-83F4-EB6CAF52FE3C}"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9469411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jpeg"/><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jpeg"/><Relationship Id="rId3"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jpeg"/><Relationship Id="rId3"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jpeg"/><Relationship Id="rId3" Type="http://schemas.openxmlformats.org/officeDocument/2006/relationships/image" Target="../media/image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jpeg"/><Relationship Id="rId3" Type="http://schemas.openxmlformats.org/officeDocument/2006/relationships/image" Target="../media/image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jpeg"/><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 Id="rId3" Type="http://schemas.openxmlformats.org/officeDocument/2006/relationships/hyperlink" Target="http://www.metro.ne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ctrTitle"/>
          </p:nvPr>
        </p:nvSpPr>
        <p:spPr>
          <a:xfrm>
            <a:off x="1039304" y="3352800"/>
            <a:ext cx="7772400" cy="1470025"/>
          </a:xfrm>
        </p:spPr>
        <p:txBody>
          <a:bodyPr>
            <a:normAutofit/>
          </a:bodyPr>
          <a:lstStyle/>
          <a:p>
            <a:pPr algn="l"/>
            <a:r>
              <a:rPr lang="en-US" sz="4000" b="1" dirty="0" smtClean="0">
                <a:solidFill>
                  <a:schemeClr val="bg1"/>
                </a:solidFill>
                <a:latin typeface="Calibri" panose="020F0502020204030204" pitchFamily="34" charset="0"/>
                <a:cs typeface="ScalaSansLF-Bold"/>
              </a:rPr>
              <a:t>Exercise Station Guardian 2016</a:t>
            </a:r>
            <a:br>
              <a:rPr lang="en-US" sz="4000" b="1" dirty="0" smtClean="0">
                <a:solidFill>
                  <a:schemeClr val="bg1"/>
                </a:solidFill>
                <a:latin typeface="Calibri" panose="020F0502020204030204" pitchFamily="34" charset="0"/>
                <a:cs typeface="ScalaSansLF-Bold"/>
              </a:rPr>
            </a:br>
            <a:r>
              <a:rPr lang="en-US" sz="4000" b="1" dirty="0" smtClean="0">
                <a:solidFill>
                  <a:schemeClr val="bg1"/>
                </a:solidFill>
                <a:latin typeface="Calibri" panose="020F0502020204030204" pitchFamily="34" charset="0"/>
                <a:cs typeface="ScalaSansLF-Bold"/>
              </a:rPr>
              <a:t>Crisis Communications Case Study</a:t>
            </a:r>
            <a:endParaRPr lang="en-US" sz="4000" b="1" dirty="0">
              <a:solidFill>
                <a:schemeClr val="bg1"/>
              </a:solidFill>
              <a:latin typeface="Calibri" panose="020F0502020204030204" pitchFamily="34" charset="0"/>
              <a:cs typeface="ScalaSansLF-Bold"/>
            </a:endParaRPr>
          </a:p>
        </p:txBody>
      </p:sp>
      <p:sp>
        <p:nvSpPr>
          <p:cNvPr id="7" name="Subtitle 2"/>
          <p:cNvSpPr>
            <a:spLocks noGrp="1"/>
          </p:cNvSpPr>
          <p:nvPr>
            <p:ph type="subTitle" idx="1"/>
          </p:nvPr>
        </p:nvSpPr>
        <p:spPr>
          <a:xfrm>
            <a:off x="1070529" y="4672383"/>
            <a:ext cx="6400800" cy="726025"/>
          </a:xfrm>
        </p:spPr>
        <p:txBody>
          <a:bodyPr>
            <a:normAutofit/>
          </a:bodyPr>
          <a:lstStyle/>
          <a:p>
            <a:pPr algn="l"/>
            <a:r>
              <a:rPr lang="en-US" sz="3000" dirty="0" smtClean="0">
                <a:solidFill>
                  <a:schemeClr val="bg1"/>
                </a:solidFill>
                <a:latin typeface="Calibri" panose="020F0502020204030204" pitchFamily="34" charset="0"/>
                <a:cs typeface="ScalaSansLF-Italic"/>
              </a:rPr>
              <a:t>Dave Sotero, Communications Manager</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8400" y="1918618"/>
            <a:ext cx="2654300" cy="1464441"/>
          </a:xfrm>
          <a:prstGeom prst="rect">
            <a:avLst/>
          </a:prstGeom>
          <a:ln w="12700">
            <a:solidFill>
              <a:srgbClr val="002060"/>
            </a:solidFill>
          </a:ln>
        </p:spPr>
      </p:pic>
      <p:sp>
        <p:nvSpPr>
          <p:cNvPr id="2" name="Rectangle 1"/>
          <p:cNvSpPr/>
          <p:nvPr/>
        </p:nvSpPr>
        <p:spPr>
          <a:xfrm>
            <a:off x="6320365" y="5885934"/>
            <a:ext cx="1888069" cy="369332"/>
          </a:xfrm>
          <a:prstGeom prst="rect">
            <a:avLst/>
          </a:prstGeom>
        </p:spPr>
        <p:txBody>
          <a:bodyPr wrap="none">
            <a:spAutoFit/>
          </a:bodyPr>
          <a:lstStyle/>
          <a:p>
            <a:r>
              <a:rPr lang="en-US" dirty="0">
                <a:solidFill>
                  <a:schemeClr val="bg1"/>
                </a:solidFill>
                <a:latin typeface="Calibri" panose="020F0502020204030204" pitchFamily="34" charset="0"/>
                <a:cs typeface="ScalaSansLF-Italic"/>
              </a:rPr>
              <a:t>February 27, 2017</a:t>
            </a:r>
          </a:p>
        </p:txBody>
      </p:sp>
    </p:spTree>
    <p:extLst>
      <p:ext uri="{BB962C8B-B14F-4D97-AF65-F5344CB8AC3E}">
        <p14:creationId xmlns:p14="http://schemas.microsoft.com/office/powerpoint/2010/main" val="414029406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Title 1"/>
          <p:cNvSpPr txBox="1">
            <a:spLocks/>
          </p:cNvSpPr>
          <p:nvPr/>
        </p:nvSpPr>
        <p:spPr>
          <a:xfrm>
            <a:off x="0" y="800100"/>
            <a:ext cx="9144000" cy="530225"/>
          </a:xfrm>
          <a:prstGeom prst="rect">
            <a:avLst/>
          </a:prstGeom>
        </p:spPr>
        <p:txBody>
          <a:bodyPr anchor="ctr">
            <a:normAutofit fontScale="47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sz="6700" b="1" dirty="0" smtClean="0">
                <a:solidFill>
                  <a:prstClr val="white"/>
                </a:solidFill>
                <a:latin typeface="Times New Roman" panose="02020603050405020304" pitchFamily="18" charset="0"/>
                <a:cs typeface="Times New Roman" panose="02020603050405020304" pitchFamily="18" charset="0"/>
              </a:rPr>
              <a:t>About Metro</a:t>
            </a:r>
            <a:endParaRPr lang="en-US" sz="3100" dirty="0">
              <a:solidFill>
                <a:prstClr val="white"/>
              </a:solidFill>
              <a:latin typeface="ScalaSansLF-Caps"/>
              <a:cs typeface="ScalaSansLF-Caps"/>
            </a:endParaRPr>
          </a:p>
        </p:txBody>
      </p:sp>
      <p:sp>
        <p:nvSpPr>
          <p:cNvPr id="7171" name="Content Placeholder 2"/>
          <p:cNvSpPr>
            <a:spLocks noGrp="1"/>
          </p:cNvSpPr>
          <p:nvPr/>
        </p:nvSpPr>
        <p:spPr bwMode="auto">
          <a:xfrm>
            <a:off x="228600" y="1927225"/>
            <a:ext cx="6007100" cy="451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8612" tIns="39306" rIns="78612" bIns="39306"/>
          <a:lstStyle>
            <a:lvl1pPr marL="293688" indent="-293688" defTabSz="785813" eaLnBrk="0" hangingPunct="0">
              <a:spcBef>
                <a:spcPct val="20000"/>
              </a:spcBef>
              <a:buFont typeface="Arial" pitchFamily="34" charset="0"/>
              <a:buChar char="•"/>
              <a:defRPr sz="3200">
                <a:solidFill>
                  <a:schemeClr val="tx1"/>
                </a:solidFill>
                <a:latin typeface="Calibri" pitchFamily="34" charset="0"/>
              </a:defRPr>
            </a:lvl1pPr>
            <a:lvl2pPr marL="638175" indent="-246063" defTabSz="785813" eaLnBrk="0" hangingPunct="0">
              <a:spcBef>
                <a:spcPct val="20000"/>
              </a:spcBef>
              <a:buFont typeface="Arial" pitchFamily="34" charset="0"/>
              <a:buChar char="–"/>
              <a:defRPr sz="2800">
                <a:solidFill>
                  <a:schemeClr val="tx1"/>
                </a:solidFill>
                <a:latin typeface="Calibri" pitchFamily="34" charset="0"/>
              </a:defRPr>
            </a:lvl2pPr>
            <a:lvl3pPr marL="981075" indent="-193675" defTabSz="785813" eaLnBrk="0" hangingPunct="0">
              <a:spcBef>
                <a:spcPct val="20000"/>
              </a:spcBef>
              <a:buFont typeface="Arial" pitchFamily="34" charset="0"/>
              <a:buChar char="•"/>
              <a:defRPr sz="2400">
                <a:solidFill>
                  <a:schemeClr val="tx1"/>
                </a:solidFill>
                <a:latin typeface="Calibri" pitchFamily="34" charset="0"/>
              </a:defRPr>
            </a:lvl3pPr>
            <a:lvl4pPr marL="1376363" indent="-196850" defTabSz="785813" eaLnBrk="0" hangingPunct="0">
              <a:spcBef>
                <a:spcPct val="20000"/>
              </a:spcBef>
              <a:buFont typeface="Arial" pitchFamily="34" charset="0"/>
              <a:buChar char="–"/>
              <a:defRPr sz="2000">
                <a:solidFill>
                  <a:schemeClr val="tx1"/>
                </a:solidFill>
                <a:latin typeface="Calibri" pitchFamily="34" charset="0"/>
              </a:defRPr>
            </a:lvl4pPr>
            <a:lvl5pPr marL="1768475" indent="-195263" defTabSz="785813" eaLnBrk="0" hangingPunct="0">
              <a:spcBef>
                <a:spcPct val="20000"/>
              </a:spcBef>
              <a:buFont typeface="Arial" pitchFamily="34" charset="0"/>
              <a:buChar char="»"/>
              <a:defRPr sz="2000">
                <a:solidFill>
                  <a:schemeClr val="tx1"/>
                </a:solidFill>
                <a:latin typeface="Calibri" pitchFamily="34" charset="0"/>
              </a:defRPr>
            </a:lvl5pPr>
            <a:lvl6pPr marL="2225675" indent="-195263" defTabSz="785813"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682875" indent="-195263" defTabSz="785813"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140075" indent="-195263" defTabSz="785813"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597275" indent="-195263" defTabSz="785813"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indent="0" fontAlgn="base">
              <a:spcAft>
                <a:spcPct val="0"/>
              </a:spcAft>
              <a:buNone/>
              <a:defRPr/>
            </a:pPr>
            <a:r>
              <a:rPr lang="en-US" altLang="en-US" sz="2000" dirty="0" smtClean="0">
                <a:solidFill>
                  <a:prstClr val="black"/>
                </a:solidFill>
                <a:latin typeface="Calibri"/>
                <a:cs typeface="Arial" pitchFamily="34" charset="0"/>
              </a:rPr>
              <a:t>Los Angeles County Metropolitan Transportation Authority</a:t>
            </a:r>
          </a:p>
          <a:p>
            <a:pPr lvl="1" fontAlgn="base">
              <a:spcAft>
                <a:spcPct val="0"/>
              </a:spcAft>
              <a:buFontTx/>
              <a:buChar char="•"/>
              <a:defRPr/>
            </a:pPr>
            <a:r>
              <a:rPr lang="en-US" altLang="en-US" sz="1800" dirty="0" smtClean="0">
                <a:solidFill>
                  <a:prstClr val="black"/>
                </a:solidFill>
                <a:latin typeface="Calibri"/>
                <a:cs typeface="Arial" pitchFamily="34" charset="0"/>
              </a:rPr>
              <a:t>Third largest transit agency in the U.S.</a:t>
            </a:r>
            <a:endParaRPr lang="en-US" altLang="en-US" sz="1800" dirty="0">
              <a:solidFill>
                <a:prstClr val="black"/>
              </a:solidFill>
              <a:latin typeface="Calibri"/>
              <a:cs typeface="Arial" pitchFamily="34" charset="0"/>
            </a:endParaRPr>
          </a:p>
          <a:p>
            <a:pPr lvl="1" fontAlgn="base">
              <a:spcAft>
                <a:spcPct val="0"/>
              </a:spcAft>
              <a:buFontTx/>
              <a:buChar char="•"/>
              <a:defRPr/>
            </a:pPr>
            <a:r>
              <a:rPr lang="en-US" altLang="en-US" sz="1800" dirty="0" smtClean="0">
                <a:solidFill>
                  <a:prstClr val="black"/>
                </a:solidFill>
                <a:latin typeface="Calibri"/>
                <a:cs typeface="Arial" pitchFamily="34" charset="0"/>
              </a:rPr>
              <a:t>1.2 million riders per day on Metro Bus and Rail System</a:t>
            </a:r>
            <a:endParaRPr lang="en-US" altLang="en-US" sz="1800" dirty="0" smtClean="0">
              <a:solidFill>
                <a:prstClr val="black"/>
              </a:solidFill>
              <a:cs typeface="Arial" pitchFamily="34" charset="0"/>
            </a:endParaRPr>
          </a:p>
          <a:p>
            <a:pPr lvl="2" fontAlgn="base">
              <a:spcBef>
                <a:spcPts val="0"/>
              </a:spcBef>
              <a:spcAft>
                <a:spcPct val="0"/>
              </a:spcAft>
              <a:defRPr/>
            </a:pPr>
            <a:r>
              <a:rPr lang="en-US" altLang="en-US" sz="1600" dirty="0" smtClean="0">
                <a:solidFill>
                  <a:prstClr val="black"/>
                </a:solidFill>
                <a:cs typeface="Arial" pitchFamily="34" charset="0"/>
              </a:rPr>
              <a:t>170 bus routes</a:t>
            </a:r>
          </a:p>
          <a:p>
            <a:pPr lvl="2" fontAlgn="base">
              <a:spcBef>
                <a:spcPts val="0"/>
              </a:spcBef>
              <a:spcAft>
                <a:spcPct val="0"/>
              </a:spcAft>
              <a:defRPr/>
            </a:pPr>
            <a:r>
              <a:rPr lang="en-US" altLang="en-US" sz="1600" dirty="0" smtClean="0">
                <a:solidFill>
                  <a:prstClr val="black"/>
                </a:solidFill>
                <a:cs typeface="Arial" pitchFamily="34" charset="0"/>
              </a:rPr>
              <a:t>105 miles of rail lines</a:t>
            </a:r>
          </a:p>
          <a:p>
            <a:pPr lvl="1" fontAlgn="base">
              <a:spcBef>
                <a:spcPts val="0"/>
              </a:spcBef>
              <a:spcAft>
                <a:spcPct val="0"/>
              </a:spcAft>
              <a:buFont typeface="Arial"/>
              <a:buChar char="•"/>
              <a:defRPr/>
            </a:pPr>
            <a:r>
              <a:rPr lang="en-US" altLang="en-US" sz="2000" dirty="0" smtClean="0">
                <a:solidFill>
                  <a:prstClr val="black"/>
                </a:solidFill>
                <a:cs typeface="Arial" pitchFamily="34" charset="0"/>
              </a:rPr>
              <a:t>Union Station “Last of Great Train Stations”</a:t>
            </a:r>
          </a:p>
          <a:p>
            <a:pPr lvl="2" fontAlgn="base">
              <a:spcBef>
                <a:spcPts val="0"/>
              </a:spcBef>
              <a:spcAft>
                <a:spcPct val="0"/>
              </a:spcAft>
              <a:defRPr/>
            </a:pPr>
            <a:r>
              <a:rPr lang="en-US" altLang="en-US" sz="1800" dirty="0" smtClean="0">
                <a:solidFill>
                  <a:prstClr val="black"/>
                </a:solidFill>
                <a:cs typeface="Arial" pitchFamily="34" charset="0"/>
              </a:rPr>
              <a:t>Largest public transportation hub in L.A. County</a:t>
            </a:r>
          </a:p>
          <a:p>
            <a:pPr lvl="2" fontAlgn="base">
              <a:spcBef>
                <a:spcPts val="0"/>
              </a:spcBef>
              <a:spcAft>
                <a:spcPct val="0"/>
              </a:spcAft>
              <a:defRPr/>
            </a:pPr>
            <a:r>
              <a:rPr lang="en-US" altLang="en-US" sz="1800" dirty="0" smtClean="0">
                <a:solidFill>
                  <a:prstClr val="black"/>
                </a:solidFill>
                <a:cs typeface="Arial" pitchFamily="34" charset="0"/>
              </a:rPr>
              <a:t>90,000+ passengers per day</a:t>
            </a:r>
          </a:p>
          <a:p>
            <a:pPr lvl="2" fontAlgn="base">
              <a:spcBef>
                <a:spcPts val="0"/>
              </a:spcBef>
              <a:spcAft>
                <a:spcPct val="0"/>
              </a:spcAft>
              <a:defRPr/>
            </a:pPr>
            <a:r>
              <a:rPr lang="en-US" altLang="en-US" sz="1800" dirty="0" smtClean="0">
                <a:solidFill>
                  <a:prstClr val="black"/>
                </a:solidFill>
                <a:cs typeface="Arial" pitchFamily="34" charset="0"/>
              </a:rPr>
              <a:t>480 trains arrive/depart on a daily basis</a:t>
            </a:r>
          </a:p>
          <a:p>
            <a:pPr lvl="1" fontAlgn="base">
              <a:spcBef>
                <a:spcPts val="0"/>
              </a:spcBef>
              <a:spcAft>
                <a:spcPct val="0"/>
              </a:spcAft>
              <a:buFont typeface="Arial"/>
              <a:buChar char="•"/>
              <a:defRPr/>
            </a:pPr>
            <a:r>
              <a:rPr lang="en-US" altLang="en-US" sz="2000" dirty="0" smtClean="0">
                <a:solidFill>
                  <a:prstClr val="black"/>
                </a:solidFill>
                <a:cs typeface="Arial" pitchFamily="34" charset="0"/>
              </a:rPr>
              <a:t>Transit agencies/facilities are soft targets</a:t>
            </a:r>
          </a:p>
          <a:p>
            <a:pPr lvl="2" fontAlgn="base">
              <a:spcBef>
                <a:spcPts val="0"/>
              </a:spcBef>
              <a:spcAft>
                <a:spcPct val="0"/>
              </a:spcAft>
              <a:defRPr/>
            </a:pPr>
            <a:r>
              <a:rPr lang="en-US" altLang="en-US" sz="1800" dirty="0" smtClean="0">
                <a:solidFill>
                  <a:prstClr val="black"/>
                </a:solidFill>
                <a:cs typeface="Arial" pitchFamily="34" charset="0"/>
              </a:rPr>
              <a:t>Identified by DHS, FBI, LASD, LAPD</a:t>
            </a:r>
          </a:p>
          <a:p>
            <a:pPr lvl="2" fontAlgn="base">
              <a:spcBef>
                <a:spcPts val="0"/>
              </a:spcBef>
              <a:spcAft>
                <a:spcPct val="0"/>
              </a:spcAft>
              <a:defRPr/>
            </a:pPr>
            <a:r>
              <a:rPr lang="en-US" altLang="en-US" sz="1800" dirty="0" smtClean="0">
                <a:solidFill>
                  <a:prstClr val="black"/>
                </a:solidFill>
                <a:cs typeface="Arial" pitchFamily="34" charset="0"/>
              </a:rPr>
              <a:t>Threats pose potential impact across Southern California</a:t>
            </a:r>
          </a:p>
          <a:p>
            <a:pPr lvl="2" fontAlgn="base">
              <a:spcBef>
                <a:spcPts val="0"/>
              </a:spcBef>
              <a:spcAft>
                <a:spcPct val="0"/>
              </a:spcAft>
              <a:defRPr/>
            </a:pPr>
            <a:endParaRPr lang="en-US" altLang="en-US" sz="1400" dirty="0" smtClean="0">
              <a:solidFill>
                <a:prstClr val="black"/>
              </a:solidFill>
              <a:cs typeface="Arial" pitchFamily="34" charset="0"/>
            </a:endParaRPr>
          </a:p>
        </p:txBody>
      </p:sp>
      <p:sp>
        <p:nvSpPr>
          <p:cNvPr id="3" name="Slide Number Placeholder 2"/>
          <p:cNvSpPr>
            <a:spLocks noGrp="1"/>
          </p:cNvSpPr>
          <p:nvPr>
            <p:ph type="sldNum" sz="quarter" idx="12"/>
          </p:nvPr>
        </p:nvSpPr>
        <p:spPr/>
        <p:txBody>
          <a:bodyPr/>
          <a:lstStyle/>
          <a:p>
            <a:pPr>
              <a:defRPr/>
            </a:pPr>
            <a:fld id="{8D98BBDF-9059-4E2A-964F-A2BACB8B79FA}" type="slidenum">
              <a:rPr lang="en-US" smtClean="0">
                <a:solidFill>
                  <a:prstClr val="black">
                    <a:tint val="75000"/>
                  </a:prstClr>
                </a:solidFill>
              </a:rPr>
              <a:pPr>
                <a:defRPr/>
              </a:pPr>
              <a:t>2</a:t>
            </a:fld>
            <a:endParaRPr lang="en-US" dirty="0">
              <a:solidFill>
                <a:prstClr val="black">
                  <a:tint val="75000"/>
                </a:prstClr>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8016" y="2215836"/>
            <a:ext cx="2445113" cy="3640701"/>
          </a:xfrm>
          <a:prstGeom prst="rect">
            <a:avLst/>
          </a:prstGeom>
          <a:ln w="12700">
            <a:solidFill>
              <a:srgbClr val="002060"/>
            </a:solidFill>
          </a:ln>
        </p:spPr>
      </p:pic>
    </p:spTree>
    <p:extLst>
      <p:ext uri="{BB962C8B-B14F-4D97-AF65-F5344CB8AC3E}">
        <p14:creationId xmlns:p14="http://schemas.microsoft.com/office/powerpoint/2010/main" val="47549350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Title 1"/>
          <p:cNvSpPr txBox="1">
            <a:spLocks/>
          </p:cNvSpPr>
          <p:nvPr/>
        </p:nvSpPr>
        <p:spPr>
          <a:xfrm>
            <a:off x="0" y="800100"/>
            <a:ext cx="9144000" cy="530225"/>
          </a:xfrm>
          <a:prstGeom prst="rect">
            <a:avLst/>
          </a:prstGeom>
        </p:spPr>
        <p:txBody>
          <a:bodyPr anchor="ctr">
            <a:normAutofit fontScale="47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sz="6700" b="1" dirty="0" smtClean="0">
                <a:solidFill>
                  <a:prstClr val="white"/>
                </a:solidFill>
                <a:latin typeface="Times New Roman" panose="02020603050405020304" pitchFamily="18" charset="0"/>
                <a:cs typeface="Times New Roman" panose="02020603050405020304" pitchFamily="18" charset="0"/>
              </a:rPr>
              <a:t>Exercise Station Guardian 2016</a:t>
            </a:r>
            <a:endParaRPr lang="en-US" sz="3100" dirty="0">
              <a:solidFill>
                <a:prstClr val="white"/>
              </a:solidFill>
              <a:latin typeface="ScalaSansLF-Caps"/>
              <a:cs typeface="ScalaSansLF-Caps"/>
            </a:endParaRPr>
          </a:p>
        </p:txBody>
      </p:sp>
      <p:sp>
        <p:nvSpPr>
          <p:cNvPr id="3" name="Slide Number Placeholder 2"/>
          <p:cNvSpPr>
            <a:spLocks noGrp="1"/>
          </p:cNvSpPr>
          <p:nvPr>
            <p:ph type="sldNum" sz="quarter" idx="12"/>
          </p:nvPr>
        </p:nvSpPr>
        <p:spPr/>
        <p:txBody>
          <a:bodyPr/>
          <a:lstStyle/>
          <a:p>
            <a:pPr>
              <a:defRPr/>
            </a:pPr>
            <a:fld id="{8D98BBDF-9059-4E2A-964F-A2BACB8B79FA}" type="slidenum">
              <a:rPr lang="en-US" smtClean="0">
                <a:solidFill>
                  <a:prstClr val="black">
                    <a:tint val="75000"/>
                  </a:prstClr>
                </a:solidFill>
              </a:rPr>
              <a:pPr>
                <a:defRPr/>
              </a:pPr>
              <a:t>3</a:t>
            </a:fld>
            <a:endParaRPr lang="en-US" dirty="0">
              <a:solidFill>
                <a:prstClr val="black">
                  <a:tint val="75000"/>
                </a:prstClr>
              </a:solidFill>
            </a:endParaRPr>
          </a:p>
        </p:txBody>
      </p:sp>
      <p:sp>
        <p:nvSpPr>
          <p:cNvPr id="8" name="Content Placeholder 2"/>
          <p:cNvSpPr>
            <a:spLocks noGrp="1"/>
          </p:cNvSpPr>
          <p:nvPr/>
        </p:nvSpPr>
        <p:spPr bwMode="auto">
          <a:xfrm>
            <a:off x="381000" y="1612900"/>
            <a:ext cx="4483100" cy="447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8612" tIns="39306" rIns="78612" bIns="39306"/>
          <a:lstStyle>
            <a:lvl1pPr marL="293688" indent="-293688" defTabSz="785813" eaLnBrk="0" hangingPunct="0">
              <a:spcBef>
                <a:spcPct val="20000"/>
              </a:spcBef>
              <a:buFont typeface="Arial" pitchFamily="34" charset="0"/>
              <a:buChar char="•"/>
              <a:defRPr sz="3200">
                <a:solidFill>
                  <a:schemeClr val="tx1"/>
                </a:solidFill>
                <a:latin typeface="Calibri" pitchFamily="34" charset="0"/>
              </a:defRPr>
            </a:lvl1pPr>
            <a:lvl2pPr marL="638175" indent="-246063" defTabSz="785813" eaLnBrk="0" hangingPunct="0">
              <a:spcBef>
                <a:spcPct val="20000"/>
              </a:spcBef>
              <a:buFont typeface="Arial" pitchFamily="34" charset="0"/>
              <a:buChar char="–"/>
              <a:defRPr sz="2800">
                <a:solidFill>
                  <a:schemeClr val="tx1"/>
                </a:solidFill>
                <a:latin typeface="Calibri" pitchFamily="34" charset="0"/>
              </a:defRPr>
            </a:lvl2pPr>
            <a:lvl3pPr marL="981075" indent="-193675" defTabSz="785813" eaLnBrk="0" hangingPunct="0">
              <a:spcBef>
                <a:spcPct val="20000"/>
              </a:spcBef>
              <a:buFont typeface="Arial" pitchFamily="34" charset="0"/>
              <a:buChar char="•"/>
              <a:defRPr sz="2400">
                <a:solidFill>
                  <a:schemeClr val="tx1"/>
                </a:solidFill>
                <a:latin typeface="Calibri" pitchFamily="34" charset="0"/>
              </a:defRPr>
            </a:lvl3pPr>
            <a:lvl4pPr marL="1376363" indent="-196850" defTabSz="785813" eaLnBrk="0" hangingPunct="0">
              <a:spcBef>
                <a:spcPct val="20000"/>
              </a:spcBef>
              <a:buFont typeface="Arial" pitchFamily="34" charset="0"/>
              <a:buChar char="–"/>
              <a:defRPr sz="2000">
                <a:solidFill>
                  <a:schemeClr val="tx1"/>
                </a:solidFill>
                <a:latin typeface="Calibri" pitchFamily="34" charset="0"/>
              </a:defRPr>
            </a:lvl4pPr>
            <a:lvl5pPr marL="1768475" indent="-195263" defTabSz="785813" eaLnBrk="0" hangingPunct="0">
              <a:spcBef>
                <a:spcPct val="20000"/>
              </a:spcBef>
              <a:buFont typeface="Arial" pitchFamily="34" charset="0"/>
              <a:buChar char="»"/>
              <a:defRPr sz="2000">
                <a:solidFill>
                  <a:schemeClr val="tx1"/>
                </a:solidFill>
                <a:latin typeface="Calibri" pitchFamily="34" charset="0"/>
              </a:defRPr>
            </a:lvl5pPr>
            <a:lvl6pPr marL="2225675" indent="-195263" defTabSz="785813"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682875" indent="-195263" defTabSz="785813"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140075" indent="-195263" defTabSz="785813"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597275" indent="-195263" defTabSz="785813"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indent="0" fontAlgn="base">
              <a:spcAft>
                <a:spcPct val="0"/>
              </a:spcAft>
              <a:buNone/>
              <a:defRPr/>
            </a:pPr>
            <a:r>
              <a:rPr lang="en-US" altLang="en-US" sz="2800" dirty="0" smtClean="0">
                <a:solidFill>
                  <a:prstClr val="black"/>
                </a:solidFill>
                <a:latin typeface="Calibri"/>
                <a:cs typeface="Arial" pitchFamily="34" charset="0"/>
              </a:rPr>
              <a:t>Objective</a:t>
            </a:r>
          </a:p>
          <a:p>
            <a:pPr lvl="1" fontAlgn="base">
              <a:spcAft>
                <a:spcPct val="0"/>
              </a:spcAft>
              <a:buFontTx/>
              <a:buChar char="•"/>
              <a:defRPr/>
            </a:pPr>
            <a:r>
              <a:rPr lang="en-US" altLang="en-US" sz="1800" dirty="0" smtClean="0">
                <a:solidFill>
                  <a:prstClr val="black"/>
                </a:solidFill>
                <a:latin typeface="Calibri"/>
                <a:cs typeface="Arial" pitchFamily="34" charset="0"/>
              </a:rPr>
              <a:t>Full-scale exercise to test Emergency Action Plan</a:t>
            </a:r>
            <a:endParaRPr lang="en-US" altLang="en-US" sz="1800" dirty="0">
              <a:solidFill>
                <a:prstClr val="black"/>
              </a:solidFill>
              <a:latin typeface="Calibri"/>
              <a:cs typeface="Arial" pitchFamily="34" charset="0"/>
            </a:endParaRPr>
          </a:p>
          <a:p>
            <a:pPr lvl="1" fontAlgn="base">
              <a:spcAft>
                <a:spcPct val="0"/>
              </a:spcAft>
              <a:buFontTx/>
              <a:buChar char="•"/>
              <a:defRPr/>
            </a:pPr>
            <a:r>
              <a:rPr lang="en-US" altLang="en-US" sz="1800" dirty="0" smtClean="0">
                <a:solidFill>
                  <a:prstClr val="black"/>
                </a:solidFill>
                <a:latin typeface="Calibri"/>
                <a:cs typeface="Arial" pitchFamily="34" charset="0"/>
              </a:rPr>
              <a:t>Active shooter scenario</a:t>
            </a:r>
            <a:endParaRPr lang="en-US" altLang="en-US" sz="1800" dirty="0">
              <a:solidFill>
                <a:prstClr val="black"/>
              </a:solidFill>
              <a:cs typeface="Arial" pitchFamily="34" charset="0"/>
            </a:endParaRPr>
          </a:p>
          <a:p>
            <a:pPr lvl="1" fontAlgn="base">
              <a:spcAft>
                <a:spcPct val="0"/>
              </a:spcAft>
              <a:buFontTx/>
              <a:buChar char="•"/>
              <a:defRPr/>
            </a:pPr>
            <a:r>
              <a:rPr lang="en-US" altLang="en-US" sz="1800" dirty="0" smtClean="0">
                <a:solidFill>
                  <a:prstClr val="black"/>
                </a:solidFill>
                <a:cs typeface="Arial" pitchFamily="34" charset="0"/>
              </a:rPr>
              <a:t>Focus on post-tactical response, recovery and evacuation</a:t>
            </a:r>
          </a:p>
          <a:p>
            <a:pPr lvl="1" fontAlgn="base">
              <a:spcAft>
                <a:spcPct val="0"/>
              </a:spcAft>
              <a:buFontTx/>
              <a:buChar char="•"/>
              <a:defRPr/>
            </a:pPr>
            <a:r>
              <a:rPr lang="en-US" altLang="en-US" sz="1800" dirty="0" smtClean="0">
                <a:solidFill>
                  <a:prstClr val="black"/>
                </a:solidFill>
                <a:cs typeface="Arial" pitchFamily="34" charset="0"/>
              </a:rPr>
              <a:t>Exercise applies to all types of emergencies</a:t>
            </a:r>
          </a:p>
          <a:p>
            <a:pPr marL="0" indent="0" fontAlgn="base">
              <a:spcBef>
                <a:spcPts val="0"/>
              </a:spcBef>
              <a:spcAft>
                <a:spcPct val="0"/>
              </a:spcAft>
              <a:buNone/>
              <a:defRPr/>
            </a:pPr>
            <a:r>
              <a:rPr lang="en-US" altLang="en-US" sz="2800" dirty="0" smtClean="0">
                <a:solidFill>
                  <a:prstClr val="black"/>
                </a:solidFill>
                <a:cs typeface="Arial" pitchFamily="34" charset="0"/>
              </a:rPr>
              <a:t>Scenario</a:t>
            </a:r>
          </a:p>
          <a:p>
            <a:pPr lvl="1" fontAlgn="base">
              <a:spcBef>
                <a:spcPts val="0"/>
              </a:spcBef>
              <a:spcAft>
                <a:spcPct val="0"/>
              </a:spcAft>
              <a:buFont typeface="Arial"/>
              <a:buChar char="•"/>
              <a:defRPr/>
            </a:pPr>
            <a:r>
              <a:rPr lang="en-US" altLang="en-US" sz="1800" dirty="0" smtClean="0">
                <a:solidFill>
                  <a:prstClr val="black"/>
                </a:solidFill>
                <a:cs typeface="Arial" pitchFamily="34" charset="0"/>
              </a:rPr>
              <a:t>Three fatalities, 18 injuries</a:t>
            </a:r>
          </a:p>
          <a:p>
            <a:pPr lvl="1" fontAlgn="base">
              <a:spcBef>
                <a:spcPts val="0"/>
              </a:spcBef>
              <a:spcAft>
                <a:spcPct val="0"/>
              </a:spcAft>
              <a:buFont typeface="Arial"/>
              <a:buChar char="•"/>
              <a:defRPr/>
            </a:pPr>
            <a:r>
              <a:rPr lang="en-US" altLang="en-US" sz="1800" dirty="0" smtClean="0">
                <a:solidFill>
                  <a:prstClr val="black"/>
                </a:solidFill>
                <a:cs typeface="Arial" pitchFamily="34" charset="0"/>
              </a:rPr>
              <a:t>Evacuation, shelter in place, triage/treatment/transport</a:t>
            </a:r>
          </a:p>
          <a:p>
            <a:pPr lvl="1" fontAlgn="base">
              <a:spcBef>
                <a:spcPts val="0"/>
              </a:spcBef>
              <a:spcAft>
                <a:spcPct val="0"/>
              </a:spcAft>
              <a:buFont typeface="Arial"/>
              <a:buChar char="•"/>
              <a:defRPr/>
            </a:pPr>
            <a:r>
              <a:rPr lang="en-US" altLang="en-US" sz="1800" dirty="0" smtClean="0">
                <a:solidFill>
                  <a:prstClr val="black"/>
                </a:solidFill>
                <a:cs typeface="Arial" pitchFamily="34" charset="0"/>
              </a:rPr>
              <a:t>Mass care services, family assistance center, traveler assistance center</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10908" y="2268581"/>
            <a:ext cx="4075612" cy="3056709"/>
          </a:xfrm>
          <a:prstGeom prst="rect">
            <a:avLst/>
          </a:prstGeom>
          <a:ln w="12700">
            <a:solidFill>
              <a:srgbClr val="002060"/>
            </a:solidFill>
          </a:ln>
        </p:spPr>
      </p:pic>
      <p:sp>
        <p:nvSpPr>
          <p:cNvPr id="10" name="TextBox 9"/>
          <p:cNvSpPr txBox="1"/>
          <p:nvPr/>
        </p:nvSpPr>
        <p:spPr>
          <a:xfrm>
            <a:off x="4910908" y="5416730"/>
            <a:ext cx="4075612" cy="553998"/>
          </a:xfrm>
          <a:prstGeom prst="rect">
            <a:avLst/>
          </a:prstGeom>
          <a:noFill/>
        </p:spPr>
        <p:txBody>
          <a:bodyPr wrap="square" rtlCol="0">
            <a:spAutoFit/>
          </a:bodyPr>
          <a:lstStyle/>
          <a:p>
            <a:r>
              <a:rPr lang="en-US" sz="1500" i="1" dirty="0" smtClean="0">
                <a:latin typeface="+mn-lt"/>
              </a:rPr>
              <a:t>Exercise partners: Metro, Los Angeles Union Station, Morlin Asset Management, LP</a:t>
            </a:r>
            <a:endParaRPr lang="en-US" sz="1500" i="1" dirty="0">
              <a:latin typeface="+mn-lt"/>
            </a:endParaRPr>
          </a:p>
        </p:txBody>
      </p:sp>
    </p:spTree>
    <p:extLst>
      <p:ext uri="{BB962C8B-B14F-4D97-AF65-F5344CB8AC3E}">
        <p14:creationId xmlns:p14="http://schemas.microsoft.com/office/powerpoint/2010/main" val="277361623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Title 1"/>
          <p:cNvSpPr txBox="1">
            <a:spLocks/>
          </p:cNvSpPr>
          <p:nvPr/>
        </p:nvSpPr>
        <p:spPr>
          <a:xfrm>
            <a:off x="0" y="800100"/>
            <a:ext cx="9144000" cy="530225"/>
          </a:xfrm>
          <a:prstGeom prst="rect">
            <a:avLst/>
          </a:prstGeom>
        </p:spPr>
        <p:txBody>
          <a:bodyPr anchor="ctr">
            <a:normAutofit fontScale="47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sz="6700" b="1" dirty="0" smtClean="0">
                <a:solidFill>
                  <a:prstClr val="white"/>
                </a:solidFill>
                <a:latin typeface="Times New Roman" panose="02020603050405020304" pitchFamily="18" charset="0"/>
                <a:cs typeface="Times New Roman" panose="02020603050405020304" pitchFamily="18" charset="0"/>
              </a:rPr>
              <a:t>The Crisis Communications Challenge</a:t>
            </a:r>
            <a:endParaRPr lang="en-US" sz="3100" dirty="0">
              <a:solidFill>
                <a:prstClr val="white"/>
              </a:solidFill>
              <a:latin typeface="ScalaSansLF-Caps"/>
              <a:cs typeface="ScalaSansLF-Caps"/>
            </a:endParaRPr>
          </a:p>
        </p:txBody>
      </p:sp>
      <p:sp>
        <p:nvSpPr>
          <p:cNvPr id="3" name="Slide Number Placeholder 2"/>
          <p:cNvSpPr>
            <a:spLocks noGrp="1"/>
          </p:cNvSpPr>
          <p:nvPr>
            <p:ph type="sldNum" sz="quarter" idx="12"/>
          </p:nvPr>
        </p:nvSpPr>
        <p:spPr/>
        <p:txBody>
          <a:bodyPr/>
          <a:lstStyle/>
          <a:p>
            <a:pPr>
              <a:defRPr/>
            </a:pPr>
            <a:fld id="{8D98BBDF-9059-4E2A-964F-A2BACB8B79FA}" type="slidenum">
              <a:rPr lang="en-US" smtClean="0">
                <a:solidFill>
                  <a:prstClr val="black">
                    <a:tint val="75000"/>
                  </a:prstClr>
                </a:solidFill>
              </a:rPr>
              <a:pPr>
                <a:defRPr/>
              </a:pPr>
              <a:t>4</a:t>
            </a:fld>
            <a:endParaRPr lang="en-US" dirty="0">
              <a:solidFill>
                <a:prstClr val="black">
                  <a:tint val="75000"/>
                </a:prstClr>
              </a:solidFill>
            </a:endParaRPr>
          </a:p>
        </p:txBody>
      </p:sp>
      <p:sp>
        <p:nvSpPr>
          <p:cNvPr id="8" name="Content Placeholder 2"/>
          <p:cNvSpPr>
            <a:spLocks noGrp="1"/>
          </p:cNvSpPr>
          <p:nvPr/>
        </p:nvSpPr>
        <p:spPr bwMode="auto">
          <a:xfrm>
            <a:off x="203200" y="1714500"/>
            <a:ext cx="44577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8612" tIns="39306" rIns="78612" bIns="39306"/>
          <a:lstStyle>
            <a:lvl1pPr marL="293688" indent="-293688" defTabSz="785813" eaLnBrk="0" hangingPunct="0">
              <a:spcBef>
                <a:spcPct val="20000"/>
              </a:spcBef>
              <a:buFont typeface="Arial" pitchFamily="34" charset="0"/>
              <a:buChar char="•"/>
              <a:defRPr sz="3200">
                <a:solidFill>
                  <a:schemeClr val="tx1"/>
                </a:solidFill>
                <a:latin typeface="Calibri" pitchFamily="34" charset="0"/>
              </a:defRPr>
            </a:lvl1pPr>
            <a:lvl2pPr marL="638175" indent="-246063" defTabSz="785813" eaLnBrk="0" hangingPunct="0">
              <a:spcBef>
                <a:spcPct val="20000"/>
              </a:spcBef>
              <a:buFont typeface="Arial" pitchFamily="34" charset="0"/>
              <a:buChar char="–"/>
              <a:defRPr sz="2800">
                <a:solidFill>
                  <a:schemeClr val="tx1"/>
                </a:solidFill>
                <a:latin typeface="Calibri" pitchFamily="34" charset="0"/>
              </a:defRPr>
            </a:lvl2pPr>
            <a:lvl3pPr marL="981075" indent="-193675" defTabSz="785813" eaLnBrk="0" hangingPunct="0">
              <a:spcBef>
                <a:spcPct val="20000"/>
              </a:spcBef>
              <a:buFont typeface="Arial" pitchFamily="34" charset="0"/>
              <a:buChar char="•"/>
              <a:defRPr sz="2400">
                <a:solidFill>
                  <a:schemeClr val="tx1"/>
                </a:solidFill>
                <a:latin typeface="Calibri" pitchFamily="34" charset="0"/>
              </a:defRPr>
            </a:lvl3pPr>
            <a:lvl4pPr marL="1376363" indent="-196850" defTabSz="785813" eaLnBrk="0" hangingPunct="0">
              <a:spcBef>
                <a:spcPct val="20000"/>
              </a:spcBef>
              <a:buFont typeface="Arial" pitchFamily="34" charset="0"/>
              <a:buChar char="–"/>
              <a:defRPr sz="2000">
                <a:solidFill>
                  <a:schemeClr val="tx1"/>
                </a:solidFill>
                <a:latin typeface="Calibri" pitchFamily="34" charset="0"/>
              </a:defRPr>
            </a:lvl4pPr>
            <a:lvl5pPr marL="1768475" indent="-195263" defTabSz="785813" eaLnBrk="0" hangingPunct="0">
              <a:spcBef>
                <a:spcPct val="20000"/>
              </a:spcBef>
              <a:buFont typeface="Arial" pitchFamily="34" charset="0"/>
              <a:buChar char="»"/>
              <a:defRPr sz="2000">
                <a:solidFill>
                  <a:schemeClr val="tx1"/>
                </a:solidFill>
                <a:latin typeface="Calibri" pitchFamily="34" charset="0"/>
              </a:defRPr>
            </a:lvl5pPr>
            <a:lvl6pPr marL="2225675" indent="-195263" defTabSz="785813"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682875" indent="-195263" defTabSz="785813"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140075" indent="-195263" defTabSz="785813"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597275" indent="-195263" defTabSz="785813"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indent="0" fontAlgn="base">
              <a:spcAft>
                <a:spcPct val="0"/>
              </a:spcAft>
              <a:buNone/>
              <a:defRPr/>
            </a:pPr>
            <a:r>
              <a:rPr lang="en-US" altLang="en-US" sz="2800" b="1" dirty="0" smtClean="0">
                <a:solidFill>
                  <a:prstClr val="black"/>
                </a:solidFill>
                <a:latin typeface="Calibri"/>
                <a:cs typeface="Arial" pitchFamily="34" charset="0"/>
              </a:rPr>
              <a:t>“This is only an exercise”</a:t>
            </a:r>
          </a:p>
          <a:p>
            <a:pPr lvl="1" fontAlgn="base">
              <a:spcAft>
                <a:spcPct val="0"/>
              </a:spcAft>
              <a:buFontTx/>
              <a:buChar char="•"/>
              <a:defRPr/>
            </a:pPr>
            <a:r>
              <a:rPr lang="en-US" altLang="en-US" sz="2000" dirty="0" smtClean="0">
                <a:solidFill>
                  <a:prstClr val="black"/>
                </a:solidFill>
                <a:latin typeface="Calibri"/>
                <a:cs typeface="Arial" pitchFamily="34" charset="0"/>
              </a:rPr>
              <a:t>Exercise conducted at start of morning rush hour period</a:t>
            </a:r>
            <a:endParaRPr lang="en-US" altLang="en-US" sz="2000" dirty="0">
              <a:solidFill>
                <a:prstClr val="black"/>
              </a:solidFill>
              <a:latin typeface="Calibri"/>
              <a:cs typeface="Arial" pitchFamily="34" charset="0"/>
            </a:endParaRPr>
          </a:p>
          <a:p>
            <a:pPr lvl="1" fontAlgn="base">
              <a:spcAft>
                <a:spcPct val="0"/>
              </a:spcAft>
              <a:buFontTx/>
              <a:buChar char="•"/>
              <a:defRPr/>
            </a:pPr>
            <a:r>
              <a:rPr lang="en-US" altLang="en-US" sz="2000" dirty="0" smtClean="0">
                <a:solidFill>
                  <a:prstClr val="black"/>
                </a:solidFill>
                <a:latin typeface="Calibri"/>
                <a:cs typeface="Arial" pitchFamily="34" charset="0"/>
              </a:rPr>
              <a:t>Alert public but do not create a panic</a:t>
            </a:r>
            <a:endParaRPr lang="en-US" altLang="en-US" sz="2000" dirty="0">
              <a:solidFill>
                <a:prstClr val="black"/>
              </a:solidFill>
              <a:cs typeface="Arial" pitchFamily="34" charset="0"/>
            </a:endParaRPr>
          </a:p>
          <a:p>
            <a:pPr lvl="1" fontAlgn="base">
              <a:spcAft>
                <a:spcPct val="0"/>
              </a:spcAft>
              <a:buFontTx/>
              <a:buChar char="•"/>
              <a:defRPr/>
            </a:pPr>
            <a:r>
              <a:rPr lang="en-US" altLang="en-US" sz="2000" dirty="0" smtClean="0">
                <a:solidFill>
                  <a:prstClr val="black"/>
                </a:solidFill>
                <a:cs typeface="Arial" pitchFamily="34" charset="0"/>
              </a:rPr>
              <a:t>Reassure public that agencies have received no threats to Union Station</a:t>
            </a:r>
          </a:p>
          <a:p>
            <a:pPr lvl="1" fontAlgn="base">
              <a:spcAft>
                <a:spcPct val="0"/>
              </a:spcAft>
              <a:buFontTx/>
              <a:buChar char="•"/>
              <a:defRPr/>
            </a:pPr>
            <a:r>
              <a:rPr lang="en-US" altLang="en-US" sz="2000" dirty="0" smtClean="0">
                <a:solidFill>
                  <a:prstClr val="black"/>
                </a:solidFill>
                <a:cs typeface="Arial" pitchFamily="34" charset="0"/>
              </a:rPr>
              <a:t>Reiterate Union Station is safe and all agencies working together</a:t>
            </a:r>
          </a:p>
          <a:p>
            <a:pPr lvl="1" fontAlgn="base">
              <a:spcBef>
                <a:spcPts val="0"/>
              </a:spcBef>
              <a:spcAft>
                <a:spcPct val="0"/>
              </a:spcAft>
              <a:buFont typeface="Arial"/>
              <a:buChar char="•"/>
              <a:defRPr/>
            </a:pPr>
            <a:r>
              <a:rPr lang="en-US" altLang="en-US" sz="2000" dirty="0" smtClean="0">
                <a:solidFill>
                  <a:prstClr val="black"/>
                </a:solidFill>
                <a:cs typeface="Arial" pitchFamily="34" charset="0"/>
              </a:rPr>
              <a:t>Counteract false media reports and social media rumors in real time</a:t>
            </a:r>
          </a:p>
        </p:txBody>
      </p:sp>
      <p:pic>
        <p:nvPicPr>
          <p:cNvPr id="7" name="Content Placeholder 5"/>
          <p:cNvPicPr>
            <a:picLocks noChangeAspect="1"/>
          </p:cNvPicPr>
          <p:nvPr/>
        </p:nvPicPr>
        <p:blipFill rotWithShape="1">
          <a:blip r:embed="rId3" cstate="print">
            <a:extLst>
              <a:ext uri="{28A0092B-C50C-407E-A947-70E740481C1C}">
                <a14:useLocalDpi xmlns:a14="http://schemas.microsoft.com/office/drawing/2010/main" val="0"/>
              </a:ext>
            </a:extLst>
          </a:blip>
          <a:srcRect l="30042" t="20903" r="20280" b="23080"/>
          <a:stretch/>
        </p:blipFill>
        <p:spPr>
          <a:xfrm>
            <a:off x="4779192" y="2224741"/>
            <a:ext cx="4075610" cy="3446800"/>
          </a:xfrm>
          <a:prstGeom prst="rect">
            <a:avLst/>
          </a:prstGeom>
          <a:ln w="12700">
            <a:solidFill>
              <a:srgbClr val="002060"/>
            </a:solidFill>
          </a:ln>
        </p:spPr>
      </p:pic>
    </p:spTree>
    <p:extLst>
      <p:ext uri="{BB962C8B-B14F-4D97-AF65-F5344CB8AC3E}">
        <p14:creationId xmlns:p14="http://schemas.microsoft.com/office/powerpoint/2010/main" val="274984468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Title 1"/>
          <p:cNvSpPr txBox="1">
            <a:spLocks/>
          </p:cNvSpPr>
          <p:nvPr/>
        </p:nvSpPr>
        <p:spPr>
          <a:xfrm>
            <a:off x="0" y="800100"/>
            <a:ext cx="9144000" cy="530225"/>
          </a:xfrm>
          <a:prstGeom prst="rect">
            <a:avLst/>
          </a:prstGeom>
        </p:spPr>
        <p:txBody>
          <a:bodyPr anchor="ctr">
            <a:normAutofit fontScale="47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sz="6700" b="1" dirty="0" smtClean="0">
                <a:solidFill>
                  <a:prstClr val="white"/>
                </a:solidFill>
                <a:latin typeface="Times New Roman" panose="02020603050405020304" pitchFamily="18" charset="0"/>
                <a:cs typeface="Times New Roman" panose="02020603050405020304" pitchFamily="18" charset="0"/>
              </a:rPr>
              <a:t>Crisis Communications Approach</a:t>
            </a:r>
            <a:endParaRPr lang="en-US" sz="3100" dirty="0">
              <a:solidFill>
                <a:prstClr val="white"/>
              </a:solidFill>
              <a:latin typeface="ScalaSansLF-Caps"/>
              <a:cs typeface="ScalaSansLF-Caps"/>
            </a:endParaRPr>
          </a:p>
        </p:txBody>
      </p:sp>
      <p:sp>
        <p:nvSpPr>
          <p:cNvPr id="3" name="Slide Number Placeholder 2"/>
          <p:cNvSpPr>
            <a:spLocks noGrp="1"/>
          </p:cNvSpPr>
          <p:nvPr>
            <p:ph type="sldNum" sz="quarter" idx="12"/>
          </p:nvPr>
        </p:nvSpPr>
        <p:spPr/>
        <p:txBody>
          <a:bodyPr/>
          <a:lstStyle/>
          <a:p>
            <a:pPr>
              <a:defRPr/>
            </a:pPr>
            <a:fld id="{8D98BBDF-9059-4E2A-964F-A2BACB8B79FA}" type="slidenum">
              <a:rPr lang="en-US" smtClean="0">
                <a:solidFill>
                  <a:prstClr val="black">
                    <a:tint val="75000"/>
                  </a:prstClr>
                </a:solidFill>
              </a:rPr>
              <a:pPr>
                <a:defRPr/>
              </a:pPr>
              <a:t>5</a:t>
            </a:fld>
            <a:endParaRPr lang="en-US" dirty="0">
              <a:solidFill>
                <a:prstClr val="black">
                  <a:tint val="75000"/>
                </a:prstClr>
              </a:solidFill>
            </a:endParaRPr>
          </a:p>
        </p:txBody>
      </p:sp>
      <p:sp>
        <p:nvSpPr>
          <p:cNvPr id="8" name="Content Placeholder 2"/>
          <p:cNvSpPr>
            <a:spLocks noGrp="1"/>
          </p:cNvSpPr>
          <p:nvPr/>
        </p:nvSpPr>
        <p:spPr bwMode="auto">
          <a:xfrm>
            <a:off x="203200" y="1905000"/>
            <a:ext cx="45085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8612" tIns="39306" rIns="78612" bIns="39306"/>
          <a:lstStyle>
            <a:lvl1pPr marL="293688" indent="-293688" defTabSz="785813" eaLnBrk="0" hangingPunct="0">
              <a:spcBef>
                <a:spcPct val="20000"/>
              </a:spcBef>
              <a:buFont typeface="Arial" pitchFamily="34" charset="0"/>
              <a:buChar char="•"/>
              <a:defRPr sz="3200">
                <a:solidFill>
                  <a:schemeClr val="tx1"/>
                </a:solidFill>
                <a:latin typeface="Calibri" pitchFamily="34" charset="0"/>
              </a:defRPr>
            </a:lvl1pPr>
            <a:lvl2pPr marL="638175" indent="-246063" defTabSz="785813" eaLnBrk="0" hangingPunct="0">
              <a:spcBef>
                <a:spcPct val="20000"/>
              </a:spcBef>
              <a:buFont typeface="Arial" pitchFamily="34" charset="0"/>
              <a:buChar char="–"/>
              <a:defRPr sz="2800">
                <a:solidFill>
                  <a:schemeClr val="tx1"/>
                </a:solidFill>
                <a:latin typeface="Calibri" pitchFamily="34" charset="0"/>
              </a:defRPr>
            </a:lvl2pPr>
            <a:lvl3pPr marL="981075" indent="-193675" defTabSz="785813" eaLnBrk="0" hangingPunct="0">
              <a:spcBef>
                <a:spcPct val="20000"/>
              </a:spcBef>
              <a:buFont typeface="Arial" pitchFamily="34" charset="0"/>
              <a:buChar char="•"/>
              <a:defRPr sz="2400">
                <a:solidFill>
                  <a:schemeClr val="tx1"/>
                </a:solidFill>
                <a:latin typeface="Calibri" pitchFamily="34" charset="0"/>
              </a:defRPr>
            </a:lvl3pPr>
            <a:lvl4pPr marL="1376363" indent="-196850" defTabSz="785813" eaLnBrk="0" hangingPunct="0">
              <a:spcBef>
                <a:spcPct val="20000"/>
              </a:spcBef>
              <a:buFont typeface="Arial" pitchFamily="34" charset="0"/>
              <a:buChar char="–"/>
              <a:defRPr sz="2000">
                <a:solidFill>
                  <a:schemeClr val="tx1"/>
                </a:solidFill>
                <a:latin typeface="Calibri" pitchFamily="34" charset="0"/>
              </a:defRPr>
            </a:lvl4pPr>
            <a:lvl5pPr marL="1768475" indent="-195263" defTabSz="785813" eaLnBrk="0" hangingPunct="0">
              <a:spcBef>
                <a:spcPct val="20000"/>
              </a:spcBef>
              <a:buFont typeface="Arial" pitchFamily="34" charset="0"/>
              <a:buChar char="»"/>
              <a:defRPr sz="2000">
                <a:solidFill>
                  <a:schemeClr val="tx1"/>
                </a:solidFill>
                <a:latin typeface="Calibri" pitchFamily="34" charset="0"/>
              </a:defRPr>
            </a:lvl5pPr>
            <a:lvl6pPr marL="2225675" indent="-195263" defTabSz="785813"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682875" indent="-195263" defTabSz="785813"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140075" indent="-195263" defTabSz="785813"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597275" indent="-195263" defTabSz="785813"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indent="0" fontAlgn="base">
              <a:spcAft>
                <a:spcPct val="0"/>
              </a:spcAft>
              <a:buNone/>
              <a:defRPr/>
            </a:pPr>
            <a:r>
              <a:rPr lang="en-US" altLang="en-US" sz="2800" b="1" dirty="0" smtClean="0">
                <a:solidFill>
                  <a:prstClr val="black"/>
                </a:solidFill>
                <a:latin typeface="Calibri"/>
                <a:cs typeface="Arial" pitchFamily="34" charset="0"/>
              </a:rPr>
              <a:t>Get in front of the message</a:t>
            </a:r>
          </a:p>
          <a:p>
            <a:pPr lvl="1" fontAlgn="base">
              <a:spcAft>
                <a:spcPct val="0"/>
              </a:spcAft>
              <a:buFontTx/>
              <a:buChar char="•"/>
              <a:defRPr/>
            </a:pPr>
            <a:r>
              <a:rPr lang="en-US" altLang="en-US" sz="1800" dirty="0" smtClean="0">
                <a:solidFill>
                  <a:prstClr val="black"/>
                </a:solidFill>
                <a:latin typeface="Calibri"/>
                <a:cs typeface="Arial" pitchFamily="34" charset="0"/>
              </a:rPr>
              <a:t>Give reasonable advance notice </a:t>
            </a:r>
            <a:endParaRPr lang="en-US" altLang="en-US" sz="1800" dirty="0">
              <a:solidFill>
                <a:prstClr val="black"/>
              </a:solidFill>
              <a:latin typeface="Calibri"/>
              <a:cs typeface="Arial" pitchFamily="34" charset="0"/>
            </a:endParaRPr>
          </a:p>
          <a:p>
            <a:pPr lvl="1" fontAlgn="base">
              <a:spcAft>
                <a:spcPct val="0"/>
              </a:spcAft>
              <a:buFontTx/>
              <a:buChar char="•"/>
              <a:defRPr/>
            </a:pPr>
            <a:r>
              <a:rPr lang="en-US" altLang="en-US" sz="1800" dirty="0" smtClean="0">
                <a:solidFill>
                  <a:prstClr val="black"/>
                </a:solidFill>
                <a:latin typeface="Calibri"/>
                <a:cs typeface="Arial" pitchFamily="34" charset="0"/>
              </a:rPr>
              <a:t>Develop media &amp; public information plan</a:t>
            </a:r>
            <a:endParaRPr lang="en-US" altLang="en-US" sz="1800" dirty="0">
              <a:solidFill>
                <a:prstClr val="black"/>
              </a:solidFill>
              <a:cs typeface="Arial" pitchFamily="34" charset="0"/>
            </a:endParaRPr>
          </a:p>
          <a:p>
            <a:pPr lvl="1" fontAlgn="base">
              <a:spcAft>
                <a:spcPct val="0"/>
              </a:spcAft>
              <a:buFontTx/>
              <a:buChar char="•"/>
              <a:defRPr/>
            </a:pPr>
            <a:r>
              <a:rPr lang="en-US" altLang="en-US" sz="1800" dirty="0" smtClean="0">
                <a:solidFill>
                  <a:prstClr val="black"/>
                </a:solidFill>
                <a:cs typeface="Arial" pitchFamily="34" charset="0"/>
              </a:rPr>
              <a:t>Invite news media to observe actual exercise</a:t>
            </a:r>
          </a:p>
          <a:p>
            <a:pPr lvl="1" fontAlgn="base">
              <a:spcAft>
                <a:spcPct val="0"/>
              </a:spcAft>
              <a:buFontTx/>
              <a:buChar char="•"/>
              <a:defRPr/>
            </a:pPr>
            <a:r>
              <a:rPr lang="en-US" altLang="en-US" sz="1800" dirty="0" smtClean="0">
                <a:solidFill>
                  <a:prstClr val="black"/>
                </a:solidFill>
                <a:cs typeface="Arial" pitchFamily="34" charset="0"/>
              </a:rPr>
              <a:t>Activate Joint Information Center</a:t>
            </a:r>
          </a:p>
          <a:p>
            <a:pPr lvl="1" fontAlgn="base">
              <a:spcAft>
                <a:spcPct val="0"/>
              </a:spcAft>
              <a:buFontTx/>
              <a:buChar char="•"/>
              <a:defRPr/>
            </a:pPr>
            <a:r>
              <a:rPr lang="en-US" altLang="en-US" sz="1800" dirty="0" smtClean="0">
                <a:solidFill>
                  <a:prstClr val="black"/>
                </a:solidFill>
                <a:cs typeface="Arial" pitchFamily="34" charset="0"/>
              </a:rPr>
              <a:t>Establish Twitter handle specifically for exercise</a:t>
            </a:r>
          </a:p>
          <a:p>
            <a:pPr lvl="1" fontAlgn="base">
              <a:spcAft>
                <a:spcPct val="0"/>
              </a:spcAft>
              <a:buFontTx/>
              <a:buChar char="•"/>
              <a:defRPr/>
            </a:pPr>
            <a:r>
              <a:rPr lang="en-US" altLang="en-US" sz="1800" dirty="0" smtClean="0">
                <a:solidFill>
                  <a:prstClr val="black"/>
                </a:solidFill>
                <a:cs typeface="Arial" pitchFamily="34" charset="0"/>
              </a:rPr>
              <a:t>Immediately stage post-exercise media briefing with major agency partners to confirm scenario</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12941" y="2412276"/>
            <a:ext cx="4149632" cy="3112224"/>
          </a:xfrm>
          <a:prstGeom prst="rect">
            <a:avLst/>
          </a:prstGeom>
          <a:ln w="19050">
            <a:solidFill>
              <a:srgbClr val="002060"/>
            </a:solidFill>
          </a:ln>
        </p:spPr>
      </p:pic>
    </p:spTree>
    <p:extLst>
      <p:ext uri="{BB962C8B-B14F-4D97-AF65-F5344CB8AC3E}">
        <p14:creationId xmlns:p14="http://schemas.microsoft.com/office/powerpoint/2010/main" val="146806780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Title 1"/>
          <p:cNvSpPr txBox="1">
            <a:spLocks/>
          </p:cNvSpPr>
          <p:nvPr/>
        </p:nvSpPr>
        <p:spPr>
          <a:xfrm>
            <a:off x="0" y="800100"/>
            <a:ext cx="9144000" cy="530225"/>
          </a:xfrm>
          <a:prstGeom prst="rect">
            <a:avLst/>
          </a:prstGeom>
        </p:spPr>
        <p:txBody>
          <a:bodyPr anchor="ctr">
            <a:normAutofit fontScale="47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sz="6700" b="1" dirty="0" smtClean="0">
                <a:solidFill>
                  <a:prstClr val="white"/>
                </a:solidFill>
                <a:latin typeface="Times New Roman" panose="02020603050405020304" pitchFamily="18" charset="0"/>
                <a:cs typeface="Times New Roman" panose="02020603050405020304" pitchFamily="18" charset="0"/>
              </a:rPr>
              <a:t>Exercise Station Guardian: Key Takeaways</a:t>
            </a:r>
            <a:endParaRPr lang="en-US" sz="3100" dirty="0">
              <a:solidFill>
                <a:prstClr val="white"/>
              </a:solidFill>
              <a:latin typeface="ScalaSansLF-Caps"/>
              <a:cs typeface="ScalaSansLF-Caps"/>
            </a:endParaRPr>
          </a:p>
        </p:txBody>
      </p:sp>
      <p:sp>
        <p:nvSpPr>
          <p:cNvPr id="3" name="Slide Number Placeholder 2"/>
          <p:cNvSpPr>
            <a:spLocks noGrp="1"/>
          </p:cNvSpPr>
          <p:nvPr>
            <p:ph type="sldNum" sz="quarter" idx="12"/>
          </p:nvPr>
        </p:nvSpPr>
        <p:spPr/>
        <p:txBody>
          <a:bodyPr/>
          <a:lstStyle/>
          <a:p>
            <a:pPr>
              <a:defRPr/>
            </a:pPr>
            <a:fld id="{8D98BBDF-9059-4E2A-964F-A2BACB8B79FA}" type="slidenum">
              <a:rPr lang="en-US" smtClean="0">
                <a:solidFill>
                  <a:prstClr val="black">
                    <a:tint val="75000"/>
                  </a:prstClr>
                </a:solidFill>
              </a:rPr>
              <a:pPr>
                <a:defRPr/>
              </a:pPr>
              <a:t>6</a:t>
            </a:fld>
            <a:endParaRPr lang="en-US" dirty="0">
              <a:solidFill>
                <a:prstClr val="black">
                  <a:tint val="75000"/>
                </a:prstClr>
              </a:solidFill>
            </a:endParaRPr>
          </a:p>
        </p:txBody>
      </p:sp>
      <p:sp>
        <p:nvSpPr>
          <p:cNvPr id="8" name="Content Placeholder 2"/>
          <p:cNvSpPr>
            <a:spLocks noGrp="1"/>
          </p:cNvSpPr>
          <p:nvPr/>
        </p:nvSpPr>
        <p:spPr bwMode="auto">
          <a:xfrm>
            <a:off x="419100" y="2032000"/>
            <a:ext cx="48260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8612" tIns="39306" rIns="78612" bIns="39306"/>
          <a:lstStyle>
            <a:lvl1pPr marL="293688" indent="-293688" defTabSz="785813" eaLnBrk="0" hangingPunct="0">
              <a:spcBef>
                <a:spcPct val="20000"/>
              </a:spcBef>
              <a:buFont typeface="Arial" pitchFamily="34" charset="0"/>
              <a:buChar char="•"/>
              <a:defRPr sz="3200">
                <a:solidFill>
                  <a:schemeClr val="tx1"/>
                </a:solidFill>
                <a:latin typeface="Calibri" pitchFamily="34" charset="0"/>
              </a:defRPr>
            </a:lvl1pPr>
            <a:lvl2pPr marL="638175" indent="-246063" defTabSz="785813" eaLnBrk="0" hangingPunct="0">
              <a:spcBef>
                <a:spcPct val="20000"/>
              </a:spcBef>
              <a:buFont typeface="Arial" pitchFamily="34" charset="0"/>
              <a:buChar char="–"/>
              <a:defRPr sz="2800">
                <a:solidFill>
                  <a:schemeClr val="tx1"/>
                </a:solidFill>
                <a:latin typeface="Calibri" pitchFamily="34" charset="0"/>
              </a:defRPr>
            </a:lvl2pPr>
            <a:lvl3pPr marL="981075" indent="-193675" defTabSz="785813" eaLnBrk="0" hangingPunct="0">
              <a:spcBef>
                <a:spcPct val="20000"/>
              </a:spcBef>
              <a:buFont typeface="Arial" pitchFamily="34" charset="0"/>
              <a:buChar char="•"/>
              <a:defRPr sz="2400">
                <a:solidFill>
                  <a:schemeClr val="tx1"/>
                </a:solidFill>
                <a:latin typeface="Calibri" pitchFamily="34" charset="0"/>
              </a:defRPr>
            </a:lvl3pPr>
            <a:lvl4pPr marL="1376363" indent="-196850" defTabSz="785813" eaLnBrk="0" hangingPunct="0">
              <a:spcBef>
                <a:spcPct val="20000"/>
              </a:spcBef>
              <a:buFont typeface="Arial" pitchFamily="34" charset="0"/>
              <a:buChar char="–"/>
              <a:defRPr sz="2000">
                <a:solidFill>
                  <a:schemeClr val="tx1"/>
                </a:solidFill>
                <a:latin typeface="Calibri" pitchFamily="34" charset="0"/>
              </a:defRPr>
            </a:lvl4pPr>
            <a:lvl5pPr marL="1768475" indent="-195263" defTabSz="785813" eaLnBrk="0" hangingPunct="0">
              <a:spcBef>
                <a:spcPct val="20000"/>
              </a:spcBef>
              <a:buFont typeface="Arial" pitchFamily="34" charset="0"/>
              <a:buChar char="»"/>
              <a:defRPr sz="2000">
                <a:solidFill>
                  <a:schemeClr val="tx1"/>
                </a:solidFill>
                <a:latin typeface="Calibri" pitchFamily="34" charset="0"/>
              </a:defRPr>
            </a:lvl5pPr>
            <a:lvl6pPr marL="2225675" indent="-195263" defTabSz="785813"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682875" indent="-195263" defTabSz="785813"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140075" indent="-195263" defTabSz="785813"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597275" indent="-195263" defTabSz="785813"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lvl="1" fontAlgn="base">
              <a:spcAft>
                <a:spcPct val="0"/>
              </a:spcAft>
              <a:buFontTx/>
              <a:buChar char="•"/>
              <a:defRPr/>
            </a:pPr>
            <a:r>
              <a:rPr lang="en-US" altLang="en-US" sz="2000" dirty="0" smtClean="0">
                <a:solidFill>
                  <a:prstClr val="black"/>
                </a:solidFill>
                <a:latin typeface="Calibri"/>
                <a:cs typeface="Arial" pitchFamily="34" charset="0"/>
              </a:rPr>
              <a:t>Set expectations for messaging early</a:t>
            </a:r>
            <a:endParaRPr lang="en-US" altLang="en-US" sz="2000" dirty="0">
              <a:solidFill>
                <a:prstClr val="black"/>
              </a:solidFill>
              <a:latin typeface="Calibri"/>
              <a:cs typeface="Arial" pitchFamily="34" charset="0"/>
            </a:endParaRPr>
          </a:p>
          <a:p>
            <a:pPr lvl="1" fontAlgn="base">
              <a:spcAft>
                <a:spcPct val="0"/>
              </a:spcAft>
              <a:buFontTx/>
              <a:buChar char="•"/>
              <a:defRPr/>
            </a:pPr>
            <a:r>
              <a:rPr lang="en-US" altLang="en-US" sz="2000" dirty="0" smtClean="0">
                <a:solidFill>
                  <a:prstClr val="black"/>
                </a:solidFill>
                <a:latin typeface="Calibri"/>
                <a:cs typeface="Arial" pitchFamily="34" charset="0"/>
              </a:rPr>
              <a:t>Develop robust social media strategy with pre-made tweets and reminders</a:t>
            </a:r>
            <a:endParaRPr lang="en-US" altLang="en-US" sz="2000" dirty="0">
              <a:solidFill>
                <a:prstClr val="black"/>
              </a:solidFill>
              <a:cs typeface="Arial" pitchFamily="34" charset="0"/>
            </a:endParaRPr>
          </a:p>
          <a:p>
            <a:pPr lvl="1" fontAlgn="base">
              <a:spcAft>
                <a:spcPct val="0"/>
              </a:spcAft>
              <a:buFontTx/>
              <a:buChar char="•"/>
              <a:defRPr/>
            </a:pPr>
            <a:r>
              <a:rPr lang="en-US" altLang="en-US" sz="2000" dirty="0" smtClean="0">
                <a:solidFill>
                  <a:prstClr val="black"/>
                </a:solidFill>
                <a:cs typeface="Arial" pitchFamily="34" charset="0"/>
              </a:rPr>
              <a:t>Engage media outlets to ensure realistic scenario and accurate reporting</a:t>
            </a:r>
          </a:p>
          <a:p>
            <a:pPr lvl="1" fontAlgn="base">
              <a:spcAft>
                <a:spcPct val="0"/>
              </a:spcAft>
              <a:buFontTx/>
              <a:buChar char="•"/>
              <a:defRPr/>
            </a:pPr>
            <a:r>
              <a:rPr lang="en-US" altLang="en-US" sz="2000" dirty="0" smtClean="0">
                <a:solidFill>
                  <a:prstClr val="black"/>
                </a:solidFill>
                <a:cs typeface="Arial" pitchFamily="34" charset="0"/>
              </a:rPr>
              <a:t>Involve all participating PIOs and give them a task or responsibility</a:t>
            </a:r>
          </a:p>
          <a:p>
            <a:pPr lvl="1" fontAlgn="base">
              <a:spcAft>
                <a:spcPct val="0"/>
              </a:spcAft>
              <a:buFontTx/>
              <a:buChar char="•"/>
              <a:defRPr/>
            </a:pPr>
            <a:r>
              <a:rPr lang="en-US" altLang="en-US" sz="2000" dirty="0" smtClean="0">
                <a:solidFill>
                  <a:prstClr val="black"/>
                </a:solidFill>
                <a:cs typeface="Arial" pitchFamily="34" charset="0"/>
              </a:rPr>
              <a:t>Activate Joint Information Center to rehearse Unified Command protocols</a:t>
            </a:r>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22710" t="46625" r="17729" b="6749"/>
          <a:stretch/>
        </p:blipFill>
        <p:spPr>
          <a:xfrm>
            <a:off x="5408884" y="2031956"/>
            <a:ext cx="3395844" cy="3544464"/>
          </a:xfrm>
          <a:prstGeom prst="rect">
            <a:avLst/>
          </a:prstGeom>
          <a:solidFill>
            <a:srgbClr val="002060"/>
          </a:solidFill>
          <a:ln w="12700">
            <a:solidFill>
              <a:srgbClr val="002060"/>
            </a:solidFill>
          </a:ln>
        </p:spPr>
      </p:pic>
      <p:sp>
        <p:nvSpPr>
          <p:cNvPr id="10" name="TextBox 9"/>
          <p:cNvSpPr txBox="1"/>
          <p:nvPr/>
        </p:nvSpPr>
        <p:spPr>
          <a:xfrm>
            <a:off x="5448300" y="5619930"/>
            <a:ext cx="3390900" cy="323165"/>
          </a:xfrm>
          <a:prstGeom prst="rect">
            <a:avLst/>
          </a:prstGeom>
          <a:noFill/>
        </p:spPr>
        <p:txBody>
          <a:bodyPr wrap="square" rtlCol="0">
            <a:spAutoFit/>
          </a:bodyPr>
          <a:lstStyle/>
          <a:p>
            <a:r>
              <a:rPr lang="en-US" sz="1500" i="1" dirty="0" smtClean="0">
                <a:latin typeface="+mn-lt"/>
              </a:rPr>
              <a:t>Post-exercise press conference</a:t>
            </a:r>
            <a:endParaRPr lang="en-US" sz="1500" i="1" dirty="0">
              <a:latin typeface="+mn-lt"/>
            </a:endParaRPr>
          </a:p>
        </p:txBody>
      </p:sp>
    </p:spTree>
    <p:extLst>
      <p:ext uri="{BB962C8B-B14F-4D97-AF65-F5344CB8AC3E}">
        <p14:creationId xmlns:p14="http://schemas.microsoft.com/office/powerpoint/2010/main" val="267101782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Title 1"/>
          <p:cNvSpPr txBox="1">
            <a:spLocks/>
          </p:cNvSpPr>
          <p:nvPr/>
        </p:nvSpPr>
        <p:spPr>
          <a:xfrm>
            <a:off x="0" y="800100"/>
            <a:ext cx="9144000" cy="530225"/>
          </a:xfrm>
          <a:prstGeom prst="rect">
            <a:avLst/>
          </a:prstGeom>
        </p:spPr>
        <p:txBody>
          <a:bodyPr anchor="ctr">
            <a:normAutofit fontScale="47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sz="6700" b="1" dirty="0" smtClean="0">
                <a:solidFill>
                  <a:prstClr val="white"/>
                </a:solidFill>
                <a:latin typeface="Times New Roman" panose="02020603050405020304" pitchFamily="18" charset="0"/>
                <a:cs typeface="Times New Roman" panose="02020603050405020304" pitchFamily="18" charset="0"/>
              </a:rPr>
              <a:t>Results</a:t>
            </a:r>
            <a:endParaRPr lang="en-US" sz="3100" dirty="0">
              <a:solidFill>
                <a:prstClr val="white"/>
              </a:solidFill>
              <a:latin typeface="ScalaSansLF-Caps"/>
              <a:cs typeface="ScalaSansLF-Caps"/>
            </a:endParaRPr>
          </a:p>
        </p:txBody>
      </p:sp>
      <p:sp>
        <p:nvSpPr>
          <p:cNvPr id="3" name="Slide Number Placeholder 2"/>
          <p:cNvSpPr>
            <a:spLocks noGrp="1"/>
          </p:cNvSpPr>
          <p:nvPr>
            <p:ph type="sldNum" sz="quarter" idx="12"/>
          </p:nvPr>
        </p:nvSpPr>
        <p:spPr/>
        <p:txBody>
          <a:bodyPr/>
          <a:lstStyle/>
          <a:p>
            <a:pPr>
              <a:defRPr/>
            </a:pPr>
            <a:fld id="{8D98BBDF-9059-4E2A-964F-A2BACB8B79FA}" type="slidenum">
              <a:rPr lang="en-US" smtClean="0">
                <a:solidFill>
                  <a:prstClr val="black">
                    <a:tint val="75000"/>
                  </a:prstClr>
                </a:solidFill>
              </a:rPr>
              <a:pPr>
                <a:defRPr/>
              </a:pPr>
              <a:t>7</a:t>
            </a:fld>
            <a:endParaRPr lang="en-US" dirty="0">
              <a:solidFill>
                <a:prstClr val="black">
                  <a:tint val="75000"/>
                </a:prstClr>
              </a:solidFill>
            </a:endParaRPr>
          </a:p>
        </p:txBody>
      </p:sp>
      <p:sp>
        <p:nvSpPr>
          <p:cNvPr id="8" name="Content Placeholder 2"/>
          <p:cNvSpPr>
            <a:spLocks noGrp="1"/>
          </p:cNvSpPr>
          <p:nvPr/>
        </p:nvSpPr>
        <p:spPr bwMode="auto">
          <a:xfrm>
            <a:off x="419100" y="1714500"/>
            <a:ext cx="42799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8612" tIns="39306" rIns="78612" bIns="39306"/>
          <a:lstStyle>
            <a:lvl1pPr marL="293688" indent="-293688" defTabSz="785813" eaLnBrk="0" hangingPunct="0">
              <a:spcBef>
                <a:spcPct val="20000"/>
              </a:spcBef>
              <a:buFont typeface="Arial" pitchFamily="34" charset="0"/>
              <a:buChar char="•"/>
              <a:defRPr sz="3200">
                <a:solidFill>
                  <a:schemeClr val="tx1"/>
                </a:solidFill>
                <a:latin typeface="Calibri" pitchFamily="34" charset="0"/>
              </a:defRPr>
            </a:lvl1pPr>
            <a:lvl2pPr marL="638175" indent="-246063" defTabSz="785813" eaLnBrk="0" hangingPunct="0">
              <a:spcBef>
                <a:spcPct val="20000"/>
              </a:spcBef>
              <a:buFont typeface="Arial" pitchFamily="34" charset="0"/>
              <a:buChar char="–"/>
              <a:defRPr sz="2800">
                <a:solidFill>
                  <a:schemeClr val="tx1"/>
                </a:solidFill>
                <a:latin typeface="Calibri" pitchFamily="34" charset="0"/>
              </a:defRPr>
            </a:lvl2pPr>
            <a:lvl3pPr marL="981075" indent="-193675" defTabSz="785813" eaLnBrk="0" hangingPunct="0">
              <a:spcBef>
                <a:spcPct val="20000"/>
              </a:spcBef>
              <a:buFont typeface="Arial" pitchFamily="34" charset="0"/>
              <a:buChar char="•"/>
              <a:defRPr sz="2400">
                <a:solidFill>
                  <a:schemeClr val="tx1"/>
                </a:solidFill>
                <a:latin typeface="Calibri" pitchFamily="34" charset="0"/>
              </a:defRPr>
            </a:lvl3pPr>
            <a:lvl4pPr marL="1376363" indent="-196850" defTabSz="785813" eaLnBrk="0" hangingPunct="0">
              <a:spcBef>
                <a:spcPct val="20000"/>
              </a:spcBef>
              <a:buFont typeface="Arial" pitchFamily="34" charset="0"/>
              <a:buChar char="–"/>
              <a:defRPr sz="2000">
                <a:solidFill>
                  <a:schemeClr val="tx1"/>
                </a:solidFill>
                <a:latin typeface="Calibri" pitchFamily="34" charset="0"/>
              </a:defRPr>
            </a:lvl4pPr>
            <a:lvl5pPr marL="1768475" indent="-195263" defTabSz="785813" eaLnBrk="0" hangingPunct="0">
              <a:spcBef>
                <a:spcPct val="20000"/>
              </a:spcBef>
              <a:buFont typeface="Arial" pitchFamily="34" charset="0"/>
              <a:buChar char="»"/>
              <a:defRPr sz="2000">
                <a:solidFill>
                  <a:schemeClr val="tx1"/>
                </a:solidFill>
                <a:latin typeface="Calibri" pitchFamily="34" charset="0"/>
              </a:defRPr>
            </a:lvl5pPr>
            <a:lvl6pPr marL="2225675" indent="-195263" defTabSz="785813"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682875" indent="-195263" defTabSz="785813"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140075" indent="-195263" defTabSz="785813"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597275" indent="-195263" defTabSz="785813"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lvl="1" fontAlgn="base">
              <a:spcAft>
                <a:spcPct val="0"/>
              </a:spcAft>
              <a:buFontTx/>
              <a:buChar char="•"/>
              <a:defRPr/>
            </a:pPr>
            <a:r>
              <a:rPr lang="en-US" altLang="en-US" sz="2400" dirty="0" smtClean="0">
                <a:solidFill>
                  <a:prstClr val="black"/>
                </a:solidFill>
                <a:latin typeface="Calibri"/>
                <a:cs typeface="Arial" pitchFamily="34" charset="0"/>
              </a:rPr>
              <a:t>No negative media coverage</a:t>
            </a:r>
          </a:p>
          <a:p>
            <a:pPr lvl="1" fontAlgn="base">
              <a:spcAft>
                <a:spcPct val="0"/>
              </a:spcAft>
              <a:buFontTx/>
              <a:buChar char="•"/>
              <a:defRPr/>
            </a:pPr>
            <a:r>
              <a:rPr lang="en-US" altLang="en-US" sz="2400" dirty="0" smtClean="0">
                <a:solidFill>
                  <a:prstClr val="black"/>
                </a:solidFill>
                <a:latin typeface="Calibri"/>
                <a:cs typeface="Arial" pitchFamily="34" charset="0"/>
              </a:rPr>
              <a:t>No social media viral rumors</a:t>
            </a:r>
          </a:p>
          <a:p>
            <a:pPr lvl="1" fontAlgn="base">
              <a:spcAft>
                <a:spcPct val="0"/>
              </a:spcAft>
              <a:buFontTx/>
              <a:buChar char="•"/>
              <a:defRPr/>
            </a:pPr>
            <a:r>
              <a:rPr lang="en-US" altLang="en-US" sz="2400" dirty="0" smtClean="0">
                <a:solidFill>
                  <a:prstClr val="black"/>
                </a:solidFill>
                <a:latin typeface="Calibri"/>
                <a:cs typeface="Arial" pitchFamily="34" charset="0"/>
              </a:rPr>
              <a:t>Media focused on actors and scenario, not risk</a:t>
            </a:r>
          </a:p>
          <a:p>
            <a:pPr lvl="1" fontAlgn="base">
              <a:spcAft>
                <a:spcPct val="0"/>
              </a:spcAft>
              <a:buFontTx/>
              <a:buChar char="•"/>
              <a:defRPr/>
            </a:pPr>
            <a:r>
              <a:rPr lang="en-US" altLang="en-US" sz="2400" dirty="0" smtClean="0">
                <a:solidFill>
                  <a:prstClr val="black"/>
                </a:solidFill>
                <a:latin typeface="Calibri"/>
                <a:cs typeface="Arial" pitchFamily="34" charset="0"/>
              </a:rPr>
              <a:t>Metro, agency partners shown as proactive and prepared</a:t>
            </a:r>
            <a:endParaRPr lang="en-US" altLang="en-US" sz="2400" dirty="0" smtClean="0">
              <a:solidFill>
                <a:prstClr val="black"/>
              </a:solidFill>
              <a:cs typeface="Arial" pitchFamily="34" charset="0"/>
            </a:endParaRPr>
          </a:p>
        </p:txBody>
      </p:sp>
      <p:pic>
        <p:nvPicPr>
          <p:cNvPr id="9" name="Picture 8" descr="Screen Shot 2017-02-22 at 10.24.49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0933" y="1919167"/>
            <a:ext cx="3981445" cy="3957315"/>
          </a:xfrm>
          <a:prstGeom prst="rect">
            <a:avLst/>
          </a:prstGeom>
        </p:spPr>
      </p:pic>
    </p:spTree>
    <p:extLst>
      <p:ext uri="{BB962C8B-B14F-4D97-AF65-F5344CB8AC3E}">
        <p14:creationId xmlns:p14="http://schemas.microsoft.com/office/powerpoint/2010/main" val="223348620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itle 1"/>
          <p:cNvSpPr txBox="1">
            <a:spLocks/>
          </p:cNvSpPr>
          <p:nvPr/>
        </p:nvSpPr>
        <p:spPr>
          <a:xfrm>
            <a:off x="1083708" y="3352800"/>
            <a:ext cx="7772400" cy="147002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4000" b="1" dirty="0" smtClean="0">
                <a:solidFill>
                  <a:schemeClr val="bg1"/>
                </a:solidFill>
                <a:latin typeface="Calibri" panose="020F0502020204030204" pitchFamily="34" charset="0"/>
                <a:cs typeface="ScalaSansLF-Bold"/>
              </a:rPr>
              <a:t>Thank you</a:t>
            </a:r>
            <a:endParaRPr lang="en-US" sz="4000" b="1" dirty="0">
              <a:solidFill>
                <a:schemeClr val="bg1"/>
              </a:solidFill>
              <a:latin typeface="Calibri" panose="020F0502020204030204" pitchFamily="34" charset="0"/>
              <a:cs typeface="ScalaSansLF-Bold"/>
            </a:endParaRPr>
          </a:p>
        </p:txBody>
      </p:sp>
      <p:sp>
        <p:nvSpPr>
          <p:cNvPr id="6" name="TextBox 5"/>
          <p:cNvSpPr txBox="1"/>
          <p:nvPr/>
        </p:nvSpPr>
        <p:spPr>
          <a:xfrm>
            <a:off x="2590800" y="5103673"/>
            <a:ext cx="6012621" cy="1754327"/>
          </a:xfrm>
          <a:prstGeom prst="rect">
            <a:avLst/>
          </a:prstGeom>
          <a:noFill/>
        </p:spPr>
        <p:txBody>
          <a:bodyPr wrap="none" rtlCol="0">
            <a:spAutoFit/>
          </a:bodyPr>
          <a:lstStyle/>
          <a:p>
            <a:r>
              <a:rPr lang="en-US" dirty="0" smtClean="0">
                <a:solidFill>
                  <a:schemeClr val="bg1"/>
                </a:solidFill>
              </a:rPr>
              <a:t>Dave Sotero</a:t>
            </a:r>
          </a:p>
          <a:p>
            <a:r>
              <a:rPr lang="en-US" dirty="0" smtClean="0">
                <a:solidFill>
                  <a:schemeClr val="bg1"/>
                </a:solidFill>
              </a:rPr>
              <a:t>Communications Manager</a:t>
            </a:r>
          </a:p>
          <a:p>
            <a:r>
              <a:rPr lang="en-US" dirty="0" smtClean="0">
                <a:solidFill>
                  <a:schemeClr val="bg1"/>
                </a:solidFill>
              </a:rPr>
              <a:t>Los Angeles County Metropolitan Transportation Authority</a:t>
            </a:r>
          </a:p>
          <a:p>
            <a:r>
              <a:rPr lang="en-US" dirty="0" smtClean="0">
                <a:solidFill>
                  <a:schemeClr val="bg1"/>
                </a:solidFill>
              </a:rPr>
              <a:t>soterod@metro.net</a:t>
            </a:r>
          </a:p>
          <a:p>
            <a:r>
              <a:rPr lang="en-US" dirty="0" smtClean="0">
                <a:solidFill>
                  <a:schemeClr val="bg1"/>
                </a:solidFill>
                <a:hlinkClick r:id="rId3"/>
              </a:rPr>
              <a:t>www.metro.net</a:t>
            </a:r>
            <a:endParaRPr lang="en-US" dirty="0" smtClean="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209467956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C295C2B7CEDD844B850CD668E0B8211" ma:contentTypeVersion="5" ma:contentTypeDescription="Create a new document." ma:contentTypeScope="" ma:versionID="8e24ef9860b9a2c2196bc7cc31574b89">
  <xsd:schema xmlns:xsd="http://www.w3.org/2001/XMLSchema" xmlns:xs="http://www.w3.org/2001/XMLSchema" xmlns:p="http://schemas.microsoft.com/office/2006/metadata/properties" xmlns:ns2="bf25d8e6-df7f-48f8-9e41-9305719f6447" targetNamespace="http://schemas.microsoft.com/office/2006/metadata/properties" ma:root="true" ma:fieldsID="e9bc0d5e6784b955c3be3dece2c3efa3" ns2:_="">
    <xsd:import namespace="bf25d8e6-df7f-48f8-9e41-9305719f6447"/>
    <xsd:element name="properties">
      <xsd:complexType>
        <xsd:sequence>
          <xsd:element name="documentManagement">
            <xsd:complexType>
              <xsd:all>
                <xsd:element ref="ns2:Issues" minOccurs="0"/>
                <xsd:element ref="ns2:SectionHighlight" minOccurs="0"/>
                <xsd:element ref="ns2:SearchResultType" minOccurs="0"/>
                <xsd:element ref="ns2:Presenters" minOccurs="0"/>
                <xsd:element ref="ns2:Session"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f25d8e6-df7f-48f8-9e41-9305719f6447" elementFormDefault="qualified">
    <xsd:import namespace="http://schemas.microsoft.com/office/2006/documentManagement/types"/>
    <xsd:import namespace="http://schemas.microsoft.com/office/infopath/2007/PartnerControls"/>
    <xsd:element name="Issues" ma:index="8" nillable="true" ma:displayName="APTA Keywords" ma:hidden="true" ma:internalName="Issues" ma:readOnly="false">
      <xsd:complexType>
        <xsd:complexContent>
          <xsd:extension base="dms:MultiChoice">
            <xsd:sequence>
              <xsd:element name="Value" maxOccurs="unbounded" minOccurs="0" nillable="true">
                <xsd:simpleType>
                  <xsd:restriction base="dms:Choice">
                    <xsd:enumeration value="2009 Meetings"/>
                    <xsd:enumeration value="2010 Meetings"/>
                    <xsd:enumeration value="2011 Meetings"/>
                    <xsd:enumeration value="2012 Meetings"/>
                    <xsd:enumeration value="Benefits of Public Transportation"/>
                    <xsd:enumeration value="Bus"/>
                    <xsd:enumeration value="Bus Rapid Transit (BRT)"/>
                    <xsd:enumeration value="Bus Roadeo"/>
                    <xsd:enumeration value="Business Members"/>
                    <xsd:enumeration value="Climate Change"/>
                    <xsd:enumeration value="Commuter Rail"/>
                    <xsd:enumeration value="EXPO"/>
                    <xsd:enumeration value="Fare Collection"/>
                    <xsd:enumeration value="Help Wanted"/>
                    <xsd:enumeration value="High Speed Rail"/>
                    <xsd:enumeration value="Intermodal"/>
                    <xsd:enumeration value="International Transit"/>
                    <xsd:enumeration value="ITS"/>
                    <xsd:enumeration value="Light Rail"/>
                    <xsd:enumeration value="Marketing &amp; Communications"/>
                    <xsd:enumeration value="Paratransit"/>
                    <xsd:enumeration value="Procurement"/>
                    <xsd:enumeration value="Public-Private Partnerships"/>
                    <xsd:enumeration value="Rail Rodeo"/>
                    <xsd:enumeration value="Rail Transit"/>
                    <xsd:enumeration value="Risk Management"/>
                    <xsd:enumeration value="Safety &amp; Security"/>
                    <xsd:enumeration value="Senior Transportation"/>
                    <xsd:enumeration value="Small Operations"/>
                    <xsd:enumeration value="Standards"/>
                    <xsd:enumeration value="State Affairs"/>
                    <xsd:enumeration value="Statistics"/>
                    <xsd:enumeration value="Stimulus/Economic Recovery"/>
                    <xsd:enumeration value="Strategic Plan"/>
                    <xsd:enumeration value="Sustainability"/>
                    <xsd:enumeration value="Transit-oriented Development"/>
                    <xsd:enumeration value="University Transportation"/>
                    <xsd:enumeration value="Waterborne/Ferryboat"/>
                    <xsd:enumeration value="Workforce Development"/>
                  </xsd:restriction>
                </xsd:simpleType>
              </xsd:element>
            </xsd:sequence>
          </xsd:extension>
        </xsd:complexContent>
      </xsd:complexType>
    </xsd:element>
    <xsd:element name="SectionHighlight" ma:index="9" nillable="true" ma:displayName="SectionHighlight" ma:default="0" ma:internalName="SectionHighlight">
      <xsd:simpleType>
        <xsd:restriction base="dms:Boolean"/>
      </xsd:simpleType>
    </xsd:element>
    <xsd:element name="SearchResultType" ma:index="10" nillable="true" ma:displayName="SearchResultType" ma:format="Dropdown" ma:internalName="SearchResultType">
      <xsd:simpleType>
        <xsd:restriction base="dms:Choice">
          <xsd:enumeration value="News Releases"/>
          <xsd:enumeration value="Statistics &amp; Publications"/>
          <xsd:enumeration value="Meetings &amp; Conferences"/>
          <xsd:enumeration value="APTA Programs"/>
          <xsd:enumeration value="Passenger Transport"/>
          <xsd:enumeration value="Letters"/>
          <xsd:enumeration value="Testimony"/>
          <xsd:enumeration value="Standards"/>
          <xsd:enumeration value="Awards"/>
        </xsd:restriction>
      </xsd:simpleType>
    </xsd:element>
    <xsd:element name="Presenters" ma:index="11" nillable="true" ma:displayName="Presenters" ma:internalName="Presenters">
      <xsd:simpleType>
        <xsd:restriction base="dms:Note">
          <xsd:maxLength value="255"/>
        </xsd:restriction>
      </xsd:simpleType>
    </xsd:element>
    <xsd:element name="Session" ma:index="12" nillable="true" ma:displayName="Session" ma:internalName="Session">
      <xsd:simpleType>
        <xsd:restriction base="dms:Text">
          <xsd:maxLength value="255"/>
        </xsd:restriction>
      </xsd:simpleType>
    </xsd:element>
    <xsd:element name="_dlc_DocId" ma:index="13" nillable="true" ma:displayName="Document ID Value" ma:description="The value of the document ID assigned to this item." ma:internalName="_dlc_DocId" ma:readOnly="true">
      <xsd:simpleType>
        <xsd:restriction base="dms:Text"/>
      </xsd:simpleType>
    </xsd:element>
    <xsd:element name="_dlc_DocIdUrl" ma:index="14"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5"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dlc_DocId xmlns="bf25d8e6-df7f-48f8-9e41-9305719f6447">4ZWTHDCC2MD4-21463-100</_dlc_DocId>
    <_dlc_DocIdUrl xmlns="bf25d8e6-df7f-48f8-9e41-9305719f6447">
      <Url>https://www.apta.com/mc/marketing/previous/2017marketing/presentations/_layouts/DocIdRedir.aspx?ID=4ZWTHDCC2MD4-21463-100</Url>
      <Description>4ZWTHDCC2MD4-21463-100</Description>
    </_dlc_DocIdUrl>
    <SearchResultType xmlns="bf25d8e6-df7f-48f8-9e41-9305719f6447" xsi:nil="true"/>
    <SectionHighlight xmlns="bf25d8e6-df7f-48f8-9e41-9305719f6447">false</SectionHighlight>
    <Session xmlns="bf25d8e6-df7f-48f8-9e41-9305719f6447">Crisis Communications</Session>
    <Issues xmlns="bf25d8e6-df7f-48f8-9e41-9305719f6447"/>
    <Presenters xmlns="bf25d8e6-df7f-48f8-9e41-9305719f6447">Dave Sotero</Presenters>
    <_dlc_DocIdPersistId xmlns="bf25d8e6-df7f-48f8-9e41-9305719f6447">false</_dlc_DocIdPersistId>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mso-contentType ?>
<p:Policy xmlns:p="office.server.policy" id="" local="true">
  <p:Name>Metro Document</p:Name>
  <p:Description/>
  <p:Statement>Metro Documents have a default retention period of Active + 3 years.  After 3 years of inactivity a disposition workflow will be triggered so that a Records Coordinator can determine if the document should be deleted or become an Official Record.
Versions on Metro Documents will be deleted yearly from the document's creation date.
Auditing is enabled on all Metro Documents.</p:Statement>
  <p:PolicyItems>
    <p:PolicyItem featureId="Microsoft.Office.RecordsManagement.PolicyFeatures.Expiration" staticId="0x010100E79FB073B1E30848A90F229E4A7F12A0|1686048976" UniqueId="f06a7f25-5bd3-4160-b9d5-3da367a0d53f">
      <p:Name>Retention</p:Name>
      <p:Description>Automatic scheduling of content for processing, and performing a retention action on content that has reached its due date.</p:Description>
      <p:CustomData>
        <Schedules nextStageId="4">
          <Schedule type="Default">
            <stages>
              <data stageId="3" recur="true" offset="1" unit="years">
                <formula id="Microsoft.Office.RecordsManagement.PolicyFeatures.Expiration.Formula.BuiltIn">
                  <number>1</number>
                  <property>Created</property>
                  <propertyId>8c06beca-0777-48f7-91c7-6da68bc07b69</propertyId>
                  <period>years</period>
                </formula>
                <action type="action" id="Microsoft.Office.RecordsManagement.PolicyFeatures.Expiration.Action.DeletePreviousVersions"/>
              </data>
              <data stageId="1">
                <formula id="Microsoft.Office.RecordsManagement.PolicyFeatures.Expiration.Formula.BuiltIn">
                  <number>3</number>
                  <property>Modified</property>
                  <propertyId>28cf69c5-fa48-462a-b5cd-27b6f9d2bd5f</propertyId>
                  <period>years</period>
                </formula>
                <action type="workflow" id="f1666481-d8ff-48bb-b7d5-cf354974992e"/>
              </data>
              <data stageId="2" recur="true" offset="1" unit="years" stageDeleted="true"/>
            </stages>
          </Schedule>
        </Schedules>
      </p:CustomData>
    </p:PolicyItem>
  </p:PolicyItems>
</p:Policy>
</file>

<file path=customXml/item6.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26A64912-FD55-4F7B-A401-E171FC4ABF6D}"/>
</file>

<file path=customXml/itemProps2.xml><?xml version="1.0" encoding="utf-8"?>
<ds:datastoreItem xmlns:ds="http://schemas.openxmlformats.org/officeDocument/2006/customXml" ds:itemID="{46FE5107-7DC4-4DAC-942F-0F8FA6D7B7C0}"/>
</file>

<file path=customXml/itemProps3.xml><?xml version="1.0" encoding="utf-8"?>
<ds:datastoreItem xmlns:ds="http://schemas.openxmlformats.org/officeDocument/2006/customXml" ds:itemID="{E9E34A01-AC9F-4C9C-B36F-E542313272AB}"/>
</file>

<file path=customXml/itemProps4.xml><?xml version="1.0" encoding="utf-8"?>
<ds:datastoreItem xmlns:ds="http://schemas.openxmlformats.org/officeDocument/2006/customXml" ds:itemID="{46FE5107-7DC4-4DAC-942F-0F8FA6D7B7C0}">
  <ds:schemaRefs>
    <ds:schemaRef ds:uri="http://schemas.microsoft.com/sharepoint/v3/contenttype/forms"/>
  </ds:schemaRefs>
</ds:datastoreItem>
</file>

<file path=customXml/itemProps5.xml><?xml version="1.0" encoding="utf-8"?>
<ds:datastoreItem xmlns:ds="http://schemas.openxmlformats.org/officeDocument/2006/customXml" ds:itemID="{EF6320FE-CD1F-409A-9C2E-A132FAFCD0B7}">
  <ds:schemaRefs>
    <ds:schemaRef ds:uri="office.server.policy"/>
  </ds:schemaRefs>
</ds:datastoreItem>
</file>

<file path=customXml/itemProps6.xml><?xml version="1.0" encoding="utf-8"?>
<ds:datastoreItem xmlns:ds="http://schemas.openxmlformats.org/officeDocument/2006/customXml" ds:itemID="{72EF218A-89EC-4B8F-9D2A-7B1FAA0EBFBC}"/>
</file>

<file path=docProps/app.xml><?xml version="1.0" encoding="utf-8"?>
<Properties xmlns="http://schemas.openxmlformats.org/officeDocument/2006/extended-properties" xmlns:vt="http://schemas.openxmlformats.org/officeDocument/2006/docPropsVTypes">
  <TotalTime>130</TotalTime>
  <Words>397</Words>
  <Application>Microsoft Macintosh PowerPoint</Application>
  <PresentationFormat>Letter Paper (8.5x11 in)</PresentationFormat>
  <Paragraphs>66</Paragraphs>
  <Slides>8</Slides>
  <Notes>0</Notes>
  <HiddenSlides>0</HiddenSlides>
  <MMClips>0</MMClips>
  <ScaleCrop>false</ScaleCrop>
  <HeadingPairs>
    <vt:vector size="4" baseType="variant">
      <vt:variant>
        <vt:lpstr>Theme</vt:lpstr>
      </vt:variant>
      <vt:variant>
        <vt:i4>2</vt:i4>
      </vt:variant>
      <vt:variant>
        <vt:lpstr>Slide Titles</vt:lpstr>
      </vt:variant>
      <vt:variant>
        <vt:i4>8</vt:i4>
      </vt:variant>
    </vt:vector>
  </HeadingPairs>
  <TitlesOfParts>
    <vt:vector size="10" baseType="lpstr">
      <vt:lpstr>Office Theme</vt:lpstr>
      <vt:lpstr>1_Office Theme</vt:lpstr>
      <vt:lpstr>Exercise Station Guardian 2016 Crisis Communications Case Study</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Exercise Station Guardian Branded Presentation</dc:title>
  <dc:creator>Design Studio</dc:creator>
  <cp:keywords>Templates</cp:keywords>
  <cp:lastModifiedBy>FRANK DAVE SOTERO</cp:lastModifiedBy>
  <cp:revision>28</cp:revision>
  <dcterms:created xsi:type="dcterms:W3CDTF">2012-08-23T23:37:11Z</dcterms:created>
  <dcterms:modified xsi:type="dcterms:W3CDTF">2017-02-24T02:07:39Z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0x0101009C295C2B7CEDD844B850CD668E0B8211</vt:lpwstr>
  </property>
  <property fmtid="{D5CDD505-2E9C-101B-9397-08002B2CF9AE}" pid="3" name="_dlc_policyId">
    <vt:lpwstr>0x010100E79FB073B1E30848A90F229E4A7F12A0|1686048976</vt:lpwstr>
  </property>
  <property fmtid="{D5CDD505-2E9C-101B-9397-08002B2CF9AE}" pid="4" name="ItemRetentionFormula">
    <vt:lpwstr>&lt;formula id="Microsoft.Office.RecordsManagement.PolicyFeatures.Expiration.Formula.BuiltIn"&gt;&lt;number&gt;1&lt;/number&gt;&lt;property&gt;Created&lt;/property&gt;&lt;propertyId&gt;8c06beca-0777-48f7-91c7-6da68bc07b69&lt;/propertyId&gt;&lt;period&gt;years&lt;/period&gt;&lt;/formula&gt;</vt:lpwstr>
  </property>
  <property fmtid="{D5CDD505-2E9C-101B-9397-08002B2CF9AE}" pid="5" name="_dlc_DocIdItemGuid">
    <vt:lpwstr>c3450d4c-63e8-4122-9df8-1d66e6a3f7a5</vt:lpwstr>
  </property>
  <property fmtid="{D5CDD505-2E9C-101B-9397-08002B2CF9AE}" pid="6" name="TaxKeyword">
    <vt:lpwstr>509;#Templates|7c6fbf54-0d9e-409b-955d-678c035c161c</vt:lpwstr>
  </property>
  <property fmtid="{D5CDD505-2E9C-101B-9397-08002B2CF9AE}" pid="7" name="DocumentType">
    <vt:lpwstr>34;#Forms|12a57b6f-9c3e-4cca-8796-774f2262b9ca</vt:lpwstr>
  </property>
  <property fmtid="{D5CDD505-2E9C-101B-9397-08002B2CF9AE}" pid="8" name="CostCenter">
    <vt:lpwstr>44;#7140|0c22e450-d788-4cf0-8db5-d540ac43f095</vt:lpwstr>
  </property>
  <property fmtid="{D5CDD505-2E9C-101B-9397-08002B2CF9AE}" pid="9" name="Order">
    <vt:r8>10000</vt:r8>
  </property>
  <property fmtid="{D5CDD505-2E9C-101B-9397-08002B2CF9AE}" pid="10" name="xd_Signature">
    <vt:bool>false</vt:bool>
  </property>
  <property fmtid="{D5CDD505-2E9C-101B-9397-08002B2CF9AE}" pid="11" name="xd_ProgID">
    <vt:lpwstr/>
  </property>
  <property fmtid="{D5CDD505-2E9C-101B-9397-08002B2CF9AE}" pid="12" name="_SourceUrl">
    <vt:lpwstr/>
  </property>
  <property fmtid="{D5CDD505-2E9C-101B-9397-08002B2CF9AE}" pid="13" name="_SharedFileIndex">
    <vt:lpwstr/>
  </property>
  <property fmtid="{D5CDD505-2E9C-101B-9397-08002B2CF9AE}" pid="14" name="TemplateUrl">
    <vt:lpwstr/>
  </property>
</Properties>
</file>