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80" r:id="rId6"/>
    <p:sldId id="295" r:id="rId7"/>
    <p:sldId id="289" r:id="rId8"/>
    <p:sldId id="267" r:id="rId9"/>
    <p:sldId id="259" r:id="rId10"/>
    <p:sldId id="268" r:id="rId11"/>
    <p:sldId id="265" r:id="rId12"/>
    <p:sldId id="269" r:id="rId13"/>
    <p:sldId id="270" r:id="rId14"/>
    <p:sldId id="261" r:id="rId15"/>
    <p:sldId id="262" r:id="rId16"/>
    <p:sldId id="275" r:id="rId17"/>
    <p:sldId id="274" r:id="rId18"/>
    <p:sldId id="264" r:id="rId19"/>
    <p:sldId id="273" r:id="rId20"/>
    <p:sldId id="277" r:id="rId21"/>
    <p:sldId id="276" r:id="rId22"/>
    <p:sldId id="263" r:id="rId23"/>
    <p:sldId id="278" r:id="rId24"/>
    <p:sldId id="279" r:id="rId25"/>
    <p:sldId id="290" r:id="rId26"/>
    <p:sldId id="291" r:id="rId27"/>
    <p:sldId id="292" r:id="rId28"/>
    <p:sldId id="293" r:id="rId29"/>
    <p:sldId id="294" r:id="rId30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E3D83-30AA-4087-9189-46677CEA20EA}">
          <p14:sldIdLst>
            <p14:sldId id="280"/>
            <p14:sldId id="295"/>
            <p14:sldId id="289"/>
            <p14:sldId id="267"/>
            <p14:sldId id="259"/>
            <p14:sldId id="268"/>
            <p14:sldId id="265"/>
            <p14:sldId id="269"/>
            <p14:sldId id="270"/>
            <p14:sldId id="261"/>
            <p14:sldId id="262"/>
            <p14:sldId id="275"/>
            <p14:sldId id="274"/>
            <p14:sldId id="264"/>
            <p14:sldId id="273"/>
            <p14:sldId id="277"/>
            <p14:sldId id="276"/>
            <p14:sldId id="263"/>
            <p14:sldId id="278"/>
            <p14:sldId id="27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97FE"/>
    <a:srgbClr val="0089E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10" autoAdjust="0"/>
  </p:normalViewPr>
  <p:slideViewPr>
    <p:cSldViewPr>
      <p:cViewPr varScale="1">
        <p:scale>
          <a:sx n="65" d="100"/>
          <a:sy n="65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752" y="1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BE16CFEC-9317-41B6-8AB0-0C572A1E9D7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4258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752" y="8844258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5F774C4F-81CA-4574-AE1B-FE6000B82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52" y="1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3300587D-7794-47A1-B84F-D9D6D8B043D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3733"/>
            <a:ext cx="5621657" cy="4189722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4258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52" y="8844258"/>
            <a:ext cx="3044931" cy="466416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5522F9BD-3EA6-41CE-BF7D-E8BFD163D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Served over 5,000</a:t>
            </a:r>
            <a:r>
              <a:rPr lang="en-US" baseline="0" dirty="0" smtClean="0"/>
              <a:t> residents above the regular 350 average daily commuters AND maintained all our normal Dial-a-Ride and Local Route operations over 13,000 total trips; daily average is less than 3500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1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Maintenance prep the lot with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barracades</a:t>
            </a:r>
            <a:r>
              <a:rPr lang="en-US" baseline="0" dirty="0" smtClean="0"/>
              <a:t> and cones allowed lines to form seamlessly and control the crowd.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Served over 5,000</a:t>
            </a:r>
            <a:r>
              <a:rPr lang="en-US" baseline="0" dirty="0" smtClean="0"/>
              <a:t> residents above the regular 350 average daily commuters AND maintained all our normal Dial-a-Ride and Local Route operations over 13,000 total trips.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2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1800</a:t>
            </a:r>
            <a:r>
              <a:rPr lang="en-US" baseline="0" dirty="0" smtClean="0"/>
              <a:t> cars off the road…. Inbound traffic to Cleveland was not a story on Wednesday.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provide rich</a:t>
            </a:r>
            <a:r>
              <a:rPr lang="en-US" baseline="0" dirty="0" smtClean="0"/>
              <a:t> social media content– happy fans, fun videos, service updates, operators and staff working hard, having fun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56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Proud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Served over 5,000</a:t>
            </a:r>
            <a:r>
              <a:rPr lang="en-US" baseline="0" dirty="0" smtClean="0"/>
              <a:t> residents above the regular 350 average daily commuters AND maintained all our normal Dial-a-Ride and Local Route operations over 13,000 total trips.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0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Served over 5,000</a:t>
            </a:r>
            <a:r>
              <a:rPr lang="en-US" baseline="0" dirty="0" smtClean="0"/>
              <a:t> residents above the regular 350 average daily commuters AND maintained all our normal Dial-a-Ride and Local Route operations over 13,000 total trips.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SMS stopped working, text alerts weren’t being received.. Again had to rely on social to push service changes.. Move final departures back to 6:45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Visitor</a:t>
            </a:r>
            <a:r>
              <a:rPr lang="en-US" baseline="0" dirty="0" smtClean="0"/>
              <a:t> who posted back to fb page  - Haven’t lost any of them on fb as far as likes, </a:t>
            </a:r>
          </a:p>
          <a:p>
            <a:r>
              <a:rPr lang="en-US" baseline="0" dirty="0" smtClean="0"/>
              <a:t>Once someone likes a post, go back and invite them to like your page – do this with every post I boost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3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 for</a:t>
            </a:r>
            <a:r>
              <a:rPr lang="en-US" baseline="0" dirty="0" smtClean="0"/>
              <a:t> riding post with announcement of our record breaking ridership – 39 comments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internal win – GM recognized the value of social </a:t>
            </a:r>
            <a:r>
              <a:rPr lang="en-US" baseline="0" smtClean="0"/>
              <a:t>media 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9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r>
              <a:rPr lang="en-US" baseline="0" dirty="0" smtClean="0"/>
              <a:t> of this would have been possible with a follower foundation we had previously established on social media prior to Cavs Parade</a:t>
            </a:r>
          </a:p>
          <a:p>
            <a:r>
              <a:rPr lang="en-US" baseline="0" dirty="0" smtClean="0"/>
              <a:t>We launched our fb page in 2011..5 years to reach 1100 and 3 days to reach 1700 “Likes”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“I’ll think of Laketran as an option more often”</a:t>
            </a:r>
          </a:p>
          <a:p>
            <a:pPr marL="173387" indent="-173387">
              <a:buFontTx/>
              <a:buChar char="-"/>
            </a:pPr>
            <a:r>
              <a:rPr lang="en-US" dirty="0" smtClean="0"/>
              <a:t>Economic</a:t>
            </a:r>
            <a:r>
              <a:rPr lang="en-US" baseline="0" dirty="0" smtClean="0"/>
              <a:t> Driver in the Community</a:t>
            </a:r>
          </a:p>
          <a:p>
            <a:pPr marL="173387" indent="-173387">
              <a:buFontTx/>
              <a:buChar char="-"/>
            </a:pPr>
            <a:r>
              <a:rPr lang="en-US" baseline="0" dirty="0" smtClean="0"/>
              <a:t>Here for LC residents, even those who don’t ride us every day.</a:t>
            </a:r>
          </a:p>
          <a:p>
            <a:pPr marL="173387" indent="-173387">
              <a:buFontTx/>
              <a:buChar char="-"/>
            </a:pPr>
            <a:r>
              <a:rPr lang="en-US" baseline="0" dirty="0" smtClean="0"/>
              <a:t>Increase value of Laketran to the community</a:t>
            </a:r>
          </a:p>
          <a:p>
            <a:pPr marL="173387" indent="-173387">
              <a:buFontTx/>
              <a:buChar char="-"/>
            </a:pPr>
            <a:endParaRPr lang="en-US" baseline="0" dirty="0" smtClean="0"/>
          </a:p>
          <a:p>
            <a:pPr marL="173387" indent="-17338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Facebook – Started with prizes/contests, Human Resource  - retirements, employee of months, travel trainings, special events  (14 administrative staff, 160 bus drivers)</a:t>
            </a:r>
          </a:p>
          <a:p>
            <a:r>
              <a:rPr lang="en-US" baseline="0" dirty="0" smtClean="0"/>
              <a:t>Twitter – recycled content</a:t>
            </a:r>
          </a:p>
          <a:p>
            <a:r>
              <a:rPr lang="en-US" baseline="0" dirty="0" smtClean="0"/>
              <a:t>Instagram – </a:t>
            </a:r>
          </a:p>
          <a:p>
            <a:r>
              <a:rPr lang="en-US" baseline="0" dirty="0" err="1" smtClean="0"/>
              <a:t>Youtube</a:t>
            </a:r>
            <a:r>
              <a:rPr lang="en-US" baseline="0" dirty="0" smtClean="0"/>
              <a:t> – House videos – Anniversary Videos, How to Ride, and old commercials</a:t>
            </a:r>
          </a:p>
          <a:p>
            <a:r>
              <a:rPr lang="en-US" baseline="0" dirty="0" smtClean="0"/>
              <a:t>Linked In – Very rarely and basically have some business news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 &amp; Communications Specialist – Marketing, PR, Graphic Design, Advocacy, Travel Training, Community Outreach</a:t>
            </a:r>
          </a:p>
          <a:p>
            <a:r>
              <a:rPr lang="en-US" baseline="0" dirty="0" smtClean="0"/>
              <a:t>Word Swag &amp; </a:t>
            </a:r>
            <a:r>
              <a:rPr lang="en-US" baseline="0" dirty="0" err="1" smtClean="0"/>
              <a:t>Canva</a:t>
            </a:r>
            <a:r>
              <a:rPr lang="en-US" baseline="0" dirty="0" smtClean="0"/>
              <a:t> – Two favorite free apps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4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Facebook – Started with prizes/contests, Human Resource  - retirements, employee of months, travel trainings, special events  (14 administrative staff, 160 bus drivers) – got staff involved are really liking posts. followers; 1,738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try to post a few time as a week, 65-75% is shared content usually relative focus on service change, Laketran news, articles/content related to </a:t>
            </a:r>
            <a:r>
              <a:rPr lang="en-US" baseline="0" dirty="0" err="1" smtClean="0"/>
              <a:t>pwd</a:t>
            </a:r>
            <a:r>
              <a:rPr lang="en-US" baseline="0" dirty="0" smtClean="0"/>
              <a:t>, government, community issues, funding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Boost almost all our content between $10-$50 depending on time/relevance – such a small market, hit all of Lake County for $50 .. Rarely spend over $200/mo.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9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Twitter – 800 followers, follow about 600, don’t boost, network with other agencies, advocacy, push info, rarely  – MPO, </a:t>
            </a:r>
          </a:p>
          <a:p>
            <a:r>
              <a:rPr lang="en-US" baseline="0" dirty="0" smtClean="0"/>
              <a:t>Recycled content – Community Events &amp; Achievements, PSA – Code Blue – Warming Shelters open, connect with vendors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 content of riders alerts, newsletter is really only original content and doesn’t really get strong response.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Networking  - Giving a little love to newspaper reports, vendors, community agencies/partners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Less than 15 post/year we need to interact with – complaints or compliments. </a:t>
            </a:r>
          </a:p>
          <a:p>
            <a:r>
              <a:rPr lang="en-US" baseline="0" dirty="0" smtClean="0"/>
              <a:t>Weekly – Laketran search to keep up with - -tried hoot suite, we’re too small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no paid advertising on twitter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1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Instagram – Networking with other transit systems, local community news,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Planning:  Don’t give monthly goals based on accomplishments, but use the tools when it best option to reach a goal.</a:t>
            </a:r>
          </a:p>
          <a:p>
            <a:r>
              <a:rPr lang="en-US" baseline="0" dirty="0" smtClean="0"/>
              <a:t>Once a month some fun content – Community Art, local event  - you can always fall back on holidays – Valentine’s Day – push new texting program and All Day Pass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8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Instagram – Too long of gap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Once a month some fun content – Community Art, local event  - you can always fall back on holidays – Valentine’s Day – push new texting program and All Day Pass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Share a story about why social media is important – It all started on June 19 last summer. We were the Champions of the World…52 years in the making…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GM always prioritized our media presence – traditional media/PR…. but never valued the impact of social media and completely recognized the 24/7 news cycle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0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</a:t>
            </a:r>
            <a:r>
              <a:rPr lang="en-US" baseline="0" dirty="0" smtClean="0"/>
              <a:t> announced Championship parade will be Wednesday – no other details.</a:t>
            </a:r>
            <a:endParaRPr lang="en-US" dirty="0" smtClean="0"/>
          </a:p>
          <a:p>
            <a:r>
              <a:rPr lang="en-US" dirty="0" smtClean="0"/>
              <a:t>There was a lot of anticipation about parade</a:t>
            </a:r>
            <a:r>
              <a:rPr lang="en-US" baseline="0" dirty="0" smtClean="0"/>
              <a:t> details…. </a:t>
            </a:r>
            <a:r>
              <a:rPr lang="en-US" dirty="0" smtClean="0"/>
              <a:t>Adding</a:t>
            </a:r>
            <a:r>
              <a:rPr lang="en-US" baseline="0" dirty="0" smtClean="0"/>
              <a:t> to suspense... No website… (average daily hits 330 and had 635 visits)  -- went to social platforms to communicate.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Developed more concrete plan </a:t>
            </a:r>
            <a:r>
              <a:rPr lang="en-US" dirty="0" smtClean="0"/>
              <a:t>Monday</a:t>
            </a:r>
            <a:r>
              <a:rPr lang="en-US" baseline="0" dirty="0" smtClean="0"/>
              <a:t> –</a:t>
            </a:r>
            <a:r>
              <a:rPr lang="en-US" dirty="0" smtClean="0"/>
              <a:t> Found 14</a:t>
            </a:r>
            <a:r>
              <a:rPr lang="en-US" baseline="0" dirty="0" smtClean="0"/>
              <a:t>+ extra drivers to work 12+ hour shift, wristbands, megaphones, barricades, water/snacks for 12+ hour day, set-up security, Eastlake/Mentor, </a:t>
            </a:r>
            <a:r>
              <a:rPr lang="en-US" baseline="0" dirty="0" err="1" smtClean="0"/>
              <a:t>baracades</a:t>
            </a:r>
            <a:r>
              <a:rPr lang="en-US" baseline="0" dirty="0" smtClean="0"/>
              <a:t>, fuel and prep 14 1998 MCIs, pre write press release, charged extra radios,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Prepped signage, driver memos about destinations signs, routes, fare payments.. </a:t>
            </a:r>
            <a:endParaRPr lang="en-US" dirty="0" smtClean="0"/>
          </a:p>
          <a:p>
            <a:pPr defTabSz="924733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1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</a:t>
            </a:r>
            <a:r>
              <a:rPr lang="en-US" baseline="0" dirty="0" smtClean="0"/>
              <a:t> calls and web traffic was overwhelming… we needed to put something out to the public.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Created script for customer service…. Nothing is official until parade route is released.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</a:t>
            </a:r>
            <a:r>
              <a:rPr lang="en-US" baseline="0" dirty="0" smtClean="0"/>
              <a:t> calls and web traffic was overwhelming… we needed to put something out to the public.</a:t>
            </a:r>
          </a:p>
          <a:p>
            <a:r>
              <a:rPr lang="en-US" baseline="0" dirty="0" smtClean="0"/>
              <a:t>Created script for customer service…. Nothing is official until parade route is released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Gave info on Park-n-Ride locations, time, fare, rules – cash only, strollers, subscribe to text alerts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didn’t like.. They shared.. No boost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Mobilized our forces.. Waited for parade route, road closures and parking bans.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 was decided, hashtags,</a:t>
            </a:r>
            <a:r>
              <a:rPr lang="en-US" baseline="0" dirty="0" smtClean="0"/>
              <a:t> post teaser to website… we just needed a parade route  .. “I kept coming back to you site and hitting refresh”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about 2:30pm details were released…. Completely different than rumored routes, road closures </a:t>
            </a:r>
            <a:r>
              <a:rPr lang="en-US" baseline="0" dirty="0" err="1" smtClean="0"/>
              <a:t>forceddetours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7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GM thought.. It’s so late in the day, I’m not sure there’s enough notice. We</a:t>
            </a:r>
            <a:r>
              <a:rPr lang="en-US" baseline="0" dirty="0" smtClean="0"/>
              <a:t> may not even have many people come.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 680 Subscribe</a:t>
            </a:r>
            <a:r>
              <a:rPr lang="en-US" baseline="0" dirty="0" smtClean="0"/>
              <a:t> to Rider Alert Text program</a:t>
            </a:r>
          </a:p>
          <a:p>
            <a:r>
              <a:rPr lang="en-US" baseline="0" dirty="0" smtClean="0"/>
              <a:t>Use of Text Alerts and Social Media (be phones quit working)</a:t>
            </a:r>
          </a:p>
          <a:p>
            <a:r>
              <a:rPr lang="en-US" baseline="0" dirty="0" smtClean="0"/>
              <a:t>Wickliffe PNR filled</a:t>
            </a:r>
          </a:p>
          <a:p>
            <a:r>
              <a:rPr lang="en-US" baseline="0" dirty="0" smtClean="0"/>
              <a:t>Wait times at lots</a:t>
            </a:r>
          </a:p>
          <a:p>
            <a:r>
              <a:rPr lang="en-US" baseline="0" dirty="0" smtClean="0"/>
              <a:t>Return service began at 12:30  (planned about 2pm)</a:t>
            </a:r>
          </a:p>
          <a:p>
            <a:r>
              <a:rPr lang="en-US" baseline="0" dirty="0" smtClean="0"/>
              <a:t>Extended service until 6:45PM (originally planned for 5:00pm)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733"/>
            <a:r>
              <a:rPr lang="en-US" baseline="0" dirty="0" smtClean="0"/>
              <a:t>We normally get about 350 hits to our website, here we surpassed 11,000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9BD-3EA6-41CE-BF7D-E8BFD163D2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4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C1A0-1EEE-457F-ADB6-721A6C28C1E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B1BD-BC2D-4B19-B432-A9A58ED21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kyc.com/news/local/massive-crowds-overwhelm-rta/25237386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52.JP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schick@laketran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3" y="3314932"/>
            <a:ext cx="2082002" cy="22555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728905" y="3743432"/>
            <a:ext cx="3913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Lake County, OH </a:t>
            </a:r>
          </a:p>
          <a:p>
            <a:pPr algn="ctr"/>
            <a:r>
              <a:rPr lang="en-US" sz="2400" b="1" dirty="0" smtClean="0"/>
              <a:t>30 miles east of Cleveland</a:t>
            </a:r>
            <a:endParaRPr lang="en-US" sz="2400" dirty="0"/>
          </a:p>
          <a:p>
            <a:pPr algn="ctr"/>
            <a:r>
              <a:rPr lang="en-US" sz="2400" b="1" dirty="0" smtClean="0"/>
              <a:t>Population: 290,000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9" y="277433"/>
            <a:ext cx="8383951" cy="27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/>
          <a:stretch/>
        </p:blipFill>
        <p:spPr>
          <a:xfrm>
            <a:off x="3657600" y="533400"/>
            <a:ext cx="4717904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4" y="533400"/>
            <a:ext cx="2560124" cy="455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31568" r="2603" b="33075"/>
          <a:stretch/>
        </p:blipFill>
        <p:spPr>
          <a:xfrm>
            <a:off x="1424570" y="188378"/>
            <a:ext cx="6581248" cy="2474663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779463"/>
            <a:ext cx="2971800" cy="2971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9463"/>
            <a:ext cx="5354198" cy="30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83" y="2930926"/>
            <a:ext cx="4717904" cy="26538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9" y="2974186"/>
            <a:ext cx="2621578" cy="26215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363" y="685800"/>
            <a:ext cx="8457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28 MCI Coach buses, 2 New Flyers, 2 Dial-a-Ride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Over 10,000 passenger trips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" y="914400"/>
            <a:ext cx="7979833" cy="167669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7162800" cy="885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413" y="2469093"/>
            <a:ext cx="8457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1855 cars parked in two overflow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Park-n-Ride lots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8573"/>
            <a:ext cx="3160427" cy="31604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51" y="268573"/>
            <a:ext cx="2931827" cy="2931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2773"/>
            <a:ext cx="32004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62130"/>
            <a:ext cx="2419350" cy="322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43" y="3625931"/>
            <a:ext cx="3014083" cy="301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11111" b="15417"/>
          <a:stretch/>
        </p:blipFill>
        <p:spPr>
          <a:xfrm>
            <a:off x="3505200" y="274638"/>
            <a:ext cx="2345271" cy="30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274639"/>
            <a:ext cx="2925761" cy="29257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3286"/>
            <a:ext cx="4202868" cy="2364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037"/>
            <a:ext cx="3014083" cy="3014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00" y="3541385"/>
            <a:ext cx="4067400" cy="2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82" y="432279"/>
            <a:ext cx="2653821" cy="26538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426" y="472697"/>
            <a:ext cx="2621578" cy="262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9" y="3298137"/>
            <a:ext cx="2569263" cy="2569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96" y="3298137"/>
            <a:ext cx="3344704" cy="2508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697"/>
            <a:ext cx="2514600" cy="2514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3375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343140" y="-76200"/>
            <a:ext cx="8457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2:30PM -  4,000 PEOPLE WANT TO GO HOME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2" name="Content Placeholder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3" y="1093597"/>
            <a:ext cx="7994587" cy="3630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5029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www.wkyc.com/news/local/massive-crowds-overwhelm-rta/252373866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545355"/>
            <a:ext cx="4562475" cy="229552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" y="2884520"/>
            <a:ext cx="4562475" cy="2971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179847"/>
            <a:ext cx="4191000" cy="18986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658" y="363664"/>
            <a:ext cx="251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New Transit Friends!!</a:t>
            </a:r>
          </a:p>
        </p:txBody>
      </p:sp>
    </p:spTree>
    <p:extLst>
      <p:ext uri="{BB962C8B-B14F-4D97-AF65-F5344CB8AC3E}">
        <p14:creationId xmlns:p14="http://schemas.microsoft.com/office/powerpoint/2010/main" val="11736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685800"/>
            <a:ext cx="87915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67"/>
            <a:ext cx="1473478" cy="1105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5569"/>
            <a:ext cx="1417996" cy="11028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5197"/>
            <a:ext cx="1317604" cy="101260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19200" y="774867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Dial-a-Ride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241159" y="756832"/>
            <a:ext cx="1674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Park-n-Ride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038600" y="765297"/>
            <a:ext cx="1852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Local Routes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508621" y="1830154"/>
            <a:ext cx="8263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Ridership – 765,000</a:t>
            </a:r>
          </a:p>
          <a:p>
            <a:r>
              <a:rPr lang="en-US" sz="2800" b="1" dirty="0"/>
              <a:t>315,000 – Local </a:t>
            </a:r>
            <a:r>
              <a:rPr lang="en-US" sz="2800" b="1" dirty="0" smtClean="0"/>
              <a:t>Routes</a:t>
            </a:r>
          </a:p>
          <a:p>
            <a:r>
              <a:rPr lang="en-US" sz="2800" b="1" dirty="0" smtClean="0"/>
              <a:t>290,000 – Dial-a-Ride</a:t>
            </a:r>
          </a:p>
          <a:p>
            <a:r>
              <a:rPr lang="en-US" sz="2800" b="1" dirty="0" smtClean="0"/>
              <a:t>160,000 – Park-n-Ride</a:t>
            </a:r>
            <a:endParaRPr lang="en-US" sz="2800" b="1" i="1" dirty="0" smtClean="0"/>
          </a:p>
          <a:p>
            <a:endParaRPr lang="en-US" sz="2800" b="1" dirty="0" smtClean="0"/>
          </a:p>
          <a:p>
            <a:r>
              <a:rPr lang="en-US" sz="2800" b="1" u="sng" dirty="0" smtClean="0"/>
              <a:t>Employees</a:t>
            </a:r>
            <a:r>
              <a:rPr lang="en-US" sz="2800" b="1" dirty="0" smtClean="0"/>
              <a:t> – 186 (140 drivers)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Buses</a:t>
            </a:r>
            <a:r>
              <a:rPr lang="en-US" sz="2800" b="1" dirty="0" smtClean="0"/>
              <a:t> – 120 (80 paratransit, 18 local routes</a:t>
            </a:r>
            <a:r>
              <a:rPr lang="en-US" sz="2800" b="1" dirty="0"/>
              <a:t>,</a:t>
            </a:r>
            <a:r>
              <a:rPr lang="en-US" sz="2800" b="1" dirty="0" smtClean="0"/>
              <a:t> 22 coach)</a:t>
            </a:r>
          </a:p>
        </p:txBody>
      </p:sp>
    </p:spTree>
    <p:extLst>
      <p:ext uri="{BB962C8B-B14F-4D97-AF65-F5344CB8AC3E}">
        <p14:creationId xmlns:p14="http://schemas.microsoft.com/office/powerpoint/2010/main" val="7559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5805746" cy="6477000"/>
          </a:xfrm>
        </p:spPr>
      </p:pic>
      <p:sp>
        <p:nvSpPr>
          <p:cNvPr id="5" name="Rectangle 4"/>
          <p:cNvSpPr/>
          <p:nvPr/>
        </p:nvSpPr>
        <p:spPr>
          <a:xfrm>
            <a:off x="990600" y="2743200"/>
            <a:ext cx="6934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12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43" y="1905000"/>
            <a:ext cx="2225424" cy="2225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5" y="1905000"/>
            <a:ext cx="2217541" cy="2217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32" y="1827460"/>
            <a:ext cx="2295081" cy="22950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56" y="591700"/>
            <a:ext cx="3970276" cy="1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31" y="257295"/>
            <a:ext cx="2914227" cy="4248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6658" r="71486"/>
          <a:stretch/>
        </p:blipFill>
        <p:spPr>
          <a:xfrm>
            <a:off x="482526" y="218005"/>
            <a:ext cx="914400" cy="12569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19222" y="531849"/>
            <a:ext cx="180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Facebook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16" y="1828800"/>
            <a:ext cx="2932885" cy="3617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30" y="419256"/>
            <a:ext cx="2456495" cy="20789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94923" y="2607962"/>
            <a:ext cx="2150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Rider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Employee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Community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PSA – Roads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2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57" y="1279090"/>
            <a:ext cx="3430209" cy="3220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6658" r="71486"/>
          <a:stretch/>
        </p:blipFill>
        <p:spPr>
          <a:xfrm>
            <a:off x="482526" y="218005"/>
            <a:ext cx="914400" cy="12569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19222" y="531849"/>
            <a:ext cx="1411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Twitter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59" y="218005"/>
            <a:ext cx="3328441" cy="2781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38" y="3276600"/>
            <a:ext cx="3225679" cy="2286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0326" y="4522653"/>
            <a:ext cx="5038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Community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State &amp; Federal News/Funding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Networking with Vendors/Agencies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4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3659"/>
            <a:ext cx="3406479" cy="2414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3784" y="483659"/>
            <a:ext cx="1971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Instagram 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06467"/>
            <a:ext cx="3445439" cy="21751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6" t="27102" r="4302" b="7215"/>
          <a:stretch/>
        </p:blipFill>
        <p:spPr>
          <a:xfrm>
            <a:off x="711961" y="351171"/>
            <a:ext cx="990600" cy="9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8948"/>
            <a:ext cx="4021865" cy="26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856398" y="530508"/>
            <a:ext cx="50505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Julia Schick</a:t>
            </a:r>
          </a:p>
          <a:p>
            <a:pPr algn="ctr"/>
            <a:r>
              <a:rPr lang="en-US" sz="3200" dirty="0" smtClean="0"/>
              <a:t>Laketran </a:t>
            </a:r>
          </a:p>
          <a:p>
            <a:pPr algn="ctr"/>
            <a:r>
              <a:rPr lang="en-US" sz="3200" dirty="0" smtClean="0">
                <a:hlinkClick r:id="rId3"/>
              </a:rPr>
              <a:t>jschick@laketran.com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facebook</a:t>
            </a:r>
            <a:r>
              <a:rPr lang="en-US" sz="3200" dirty="0" smtClean="0"/>
              <a:t>: @Laketran</a:t>
            </a:r>
          </a:p>
          <a:p>
            <a:pPr algn="ctr"/>
            <a:r>
              <a:rPr lang="en-US" sz="3200" dirty="0" smtClean="0"/>
              <a:t>twitter: @Laketran</a:t>
            </a:r>
          </a:p>
          <a:p>
            <a:pPr algn="ctr"/>
            <a:r>
              <a:rPr lang="en-US" sz="3200" dirty="0" err="1" smtClean="0"/>
              <a:t>instagram</a:t>
            </a:r>
            <a:r>
              <a:rPr lang="en-US" sz="3200" dirty="0" smtClean="0"/>
              <a:t>: @</a:t>
            </a:r>
            <a:r>
              <a:rPr lang="en-US" sz="3200" dirty="0" err="1" smtClean="0"/>
              <a:t>laketranbus</a:t>
            </a:r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87" y="4536885"/>
            <a:ext cx="3970276" cy="1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358756" y="228600"/>
            <a:ext cx="832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Sunday,    	We are the Champions</a:t>
            </a:r>
          </a:p>
          <a:p>
            <a:r>
              <a:rPr lang="en-US" sz="4000" b="1" dirty="0" smtClean="0"/>
              <a:t>June 19</a:t>
            </a:r>
          </a:p>
          <a:p>
            <a:r>
              <a:rPr lang="en-US" sz="4000" b="1" dirty="0" smtClean="0"/>
              <a:t>11:00pm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526478" cy="2356863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1" y="3021362"/>
            <a:ext cx="4213244" cy="23807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15" y="989876"/>
            <a:ext cx="2766913" cy="1842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12" y="919178"/>
            <a:ext cx="2786966" cy="18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829175" cy="26098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4" y="764498"/>
            <a:ext cx="4331942" cy="4762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56" y="228600"/>
            <a:ext cx="406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Monday,</a:t>
            </a:r>
          </a:p>
          <a:p>
            <a:r>
              <a:rPr lang="en-US" sz="4000" b="1" dirty="0" smtClean="0"/>
              <a:t>June 20</a:t>
            </a:r>
          </a:p>
          <a:p>
            <a:r>
              <a:rPr lang="en-US" sz="4000" b="1" dirty="0" smtClean="0"/>
              <a:t>2:30</a:t>
            </a:r>
          </a:p>
        </p:txBody>
      </p:sp>
    </p:spTree>
    <p:extLst>
      <p:ext uri="{BB962C8B-B14F-4D97-AF65-F5344CB8AC3E}">
        <p14:creationId xmlns:p14="http://schemas.microsoft.com/office/powerpoint/2010/main" val="27640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6" y="1371600"/>
            <a:ext cx="7482144" cy="3913737"/>
          </a:xfrm>
        </p:spPr>
      </p:pic>
      <p:sp>
        <p:nvSpPr>
          <p:cNvPr id="22" name="TextBox 21"/>
          <p:cNvSpPr txBox="1"/>
          <p:nvPr/>
        </p:nvSpPr>
        <p:spPr>
          <a:xfrm>
            <a:off x="306560" y="508763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Tuesday morning</a:t>
            </a:r>
          </a:p>
        </p:txBody>
      </p:sp>
    </p:spTree>
    <p:extLst>
      <p:ext uri="{BB962C8B-B14F-4D97-AF65-F5344CB8AC3E}">
        <p14:creationId xmlns:p14="http://schemas.microsoft.com/office/powerpoint/2010/main" val="22333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5053013" cy="44075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560" y="508763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Tuesday, </a:t>
            </a:r>
          </a:p>
          <a:p>
            <a:r>
              <a:rPr lang="en-US" sz="4000" b="1" dirty="0" smtClean="0"/>
              <a:t>June 21</a:t>
            </a:r>
          </a:p>
          <a:p>
            <a:r>
              <a:rPr lang="en-US" sz="4000" b="1" dirty="0" smtClean="0"/>
              <a:t>1:00 pm</a:t>
            </a:r>
          </a:p>
        </p:txBody>
      </p:sp>
      <p:sp>
        <p:nvSpPr>
          <p:cNvPr id="22" name="Oval 21"/>
          <p:cNvSpPr/>
          <p:nvPr/>
        </p:nvSpPr>
        <p:spPr>
          <a:xfrm>
            <a:off x="2104086" y="3505200"/>
            <a:ext cx="2696514" cy="2039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" y="1034250"/>
            <a:ext cx="8837887" cy="3783804"/>
          </a:xfrm>
        </p:spPr>
      </p:pic>
    </p:spTree>
    <p:extLst>
      <p:ext uri="{BB962C8B-B14F-4D97-AF65-F5344CB8AC3E}">
        <p14:creationId xmlns:p14="http://schemas.microsoft.com/office/powerpoint/2010/main" val="22660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4796"/>
            <a:ext cx="4905345" cy="54359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6560" y="508763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Tuesday, </a:t>
            </a:r>
          </a:p>
          <a:p>
            <a:r>
              <a:rPr lang="en-US" sz="4000" b="1" dirty="0" smtClean="0"/>
              <a:t>June 21</a:t>
            </a:r>
          </a:p>
          <a:p>
            <a:r>
              <a:rPr lang="en-US" sz="4000" b="1" dirty="0" smtClean="0"/>
              <a:t>4:44 pm</a:t>
            </a:r>
          </a:p>
        </p:txBody>
      </p:sp>
      <p:sp>
        <p:nvSpPr>
          <p:cNvPr id="7" name="Oval 6"/>
          <p:cNvSpPr/>
          <p:nvPr/>
        </p:nvSpPr>
        <p:spPr>
          <a:xfrm>
            <a:off x="2503608" y="5428593"/>
            <a:ext cx="2307313" cy="382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8" t="32731" r="-875" b="21815"/>
          <a:stretch/>
        </p:blipFill>
        <p:spPr>
          <a:xfrm>
            <a:off x="199848" y="2972803"/>
            <a:ext cx="2449443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5341" y="4911374"/>
            <a:ext cx="161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$15.27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943600"/>
            <a:ext cx="9144000" cy="838200"/>
            <a:chOff x="0" y="594360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0" y="5943600"/>
              <a:ext cx="91440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6019800"/>
              <a:ext cx="9144000" cy="685800"/>
              <a:chOff x="0" y="5715000"/>
              <a:chExt cx="91440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5715000"/>
                <a:ext cx="91440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0" y="5753100"/>
                <a:ext cx="9144000" cy="609600"/>
              </a:xfrm>
              <a:prstGeom prst="rect">
                <a:avLst/>
              </a:prstGeom>
              <a:solidFill>
                <a:srgbClr val="0097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Canvas 11"/>
              <p:cNvGrpSpPr/>
              <p:nvPr/>
            </p:nvGrpSpPr>
            <p:grpSpPr>
              <a:xfrm>
                <a:off x="305281" y="5829300"/>
                <a:ext cx="3351984" cy="457200"/>
                <a:chOff x="38100" y="16510"/>
                <a:chExt cx="2894330" cy="313055"/>
              </a:xfrm>
            </p:grpSpPr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12140" y="16510"/>
                  <a:ext cx="784860" cy="313055"/>
                </a:xfrm>
                <a:custGeom>
                  <a:avLst/>
                  <a:gdLst>
                    <a:gd name="T0" fmla="*/ 3359 w 3708"/>
                    <a:gd name="T1" fmla="*/ 1477 h 1477"/>
                    <a:gd name="T2" fmla="*/ 3591 w 3708"/>
                    <a:gd name="T3" fmla="*/ 1061 h 1477"/>
                    <a:gd name="T4" fmla="*/ 2494 w 3708"/>
                    <a:gd name="T5" fmla="*/ 1061 h 1477"/>
                    <a:gd name="T6" fmla="*/ 2557 w 3708"/>
                    <a:gd name="T7" fmla="*/ 950 h 1477"/>
                    <a:gd name="T8" fmla="*/ 3427 w 3708"/>
                    <a:gd name="T9" fmla="*/ 950 h 1477"/>
                    <a:gd name="T10" fmla="*/ 3601 w 3708"/>
                    <a:gd name="T11" fmla="*/ 602 h 1477"/>
                    <a:gd name="T12" fmla="*/ 2746 w 3708"/>
                    <a:gd name="T13" fmla="*/ 602 h 1477"/>
                    <a:gd name="T14" fmla="*/ 2833 w 3708"/>
                    <a:gd name="T15" fmla="*/ 464 h 1477"/>
                    <a:gd name="T16" fmla="*/ 3456 w 3708"/>
                    <a:gd name="T17" fmla="*/ 464 h 1477"/>
                    <a:gd name="T18" fmla="*/ 3708 w 3708"/>
                    <a:gd name="T19" fmla="*/ 0 h 1477"/>
                    <a:gd name="T20" fmla="*/ 1678 w 3708"/>
                    <a:gd name="T21" fmla="*/ 0 h 1477"/>
                    <a:gd name="T22" fmla="*/ 1145 w 3708"/>
                    <a:gd name="T23" fmla="*/ 464 h 1477"/>
                    <a:gd name="T24" fmla="*/ 1392 w 3708"/>
                    <a:gd name="T25" fmla="*/ 0 h 1477"/>
                    <a:gd name="T26" fmla="*/ 802 w 3708"/>
                    <a:gd name="T27" fmla="*/ 0 h 1477"/>
                    <a:gd name="T28" fmla="*/ 0 w 3708"/>
                    <a:gd name="T29" fmla="*/ 1477 h 1477"/>
                    <a:gd name="T30" fmla="*/ 594 w 3708"/>
                    <a:gd name="T31" fmla="*/ 1477 h 1477"/>
                    <a:gd name="T32" fmla="*/ 822 w 3708"/>
                    <a:gd name="T33" fmla="*/ 1061 h 1477"/>
                    <a:gd name="T34" fmla="*/ 972 w 3708"/>
                    <a:gd name="T35" fmla="*/ 1477 h 1477"/>
                    <a:gd name="T36" fmla="*/ 3359 w 3708"/>
                    <a:gd name="T37" fmla="*/ 1477 h 1477"/>
                    <a:gd name="T38" fmla="*/ 3359 w 3708"/>
                    <a:gd name="T3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708" h="1477">
                      <a:moveTo>
                        <a:pt x="3359" y="1477"/>
                      </a:moveTo>
                      <a:lnTo>
                        <a:pt x="3591" y="1061"/>
                      </a:lnTo>
                      <a:lnTo>
                        <a:pt x="2494" y="1061"/>
                      </a:lnTo>
                      <a:lnTo>
                        <a:pt x="2557" y="950"/>
                      </a:lnTo>
                      <a:lnTo>
                        <a:pt x="3427" y="950"/>
                      </a:lnTo>
                      <a:lnTo>
                        <a:pt x="3601" y="602"/>
                      </a:lnTo>
                      <a:lnTo>
                        <a:pt x="2746" y="602"/>
                      </a:lnTo>
                      <a:lnTo>
                        <a:pt x="2833" y="464"/>
                      </a:lnTo>
                      <a:lnTo>
                        <a:pt x="3456" y="464"/>
                      </a:lnTo>
                      <a:lnTo>
                        <a:pt x="3708" y="0"/>
                      </a:lnTo>
                      <a:lnTo>
                        <a:pt x="1678" y="0"/>
                      </a:lnTo>
                      <a:lnTo>
                        <a:pt x="1145" y="464"/>
                      </a:lnTo>
                      <a:lnTo>
                        <a:pt x="1392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594" y="1477"/>
                      </a:lnTo>
                      <a:lnTo>
                        <a:pt x="822" y="1061"/>
                      </a:lnTo>
                      <a:lnTo>
                        <a:pt x="972" y="1477"/>
                      </a:lnTo>
                      <a:lnTo>
                        <a:pt x="3359" y="1477"/>
                      </a:lnTo>
                      <a:lnTo>
                        <a:pt x="3359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1386840" y="16510"/>
                  <a:ext cx="408940" cy="313055"/>
                </a:xfrm>
                <a:custGeom>
                  <a:avLst/>
                  <a:gdLst>
                    <a:gd name="T0" fmla="*/ 735 w 1933"/>
                    <a:gd name="T1" fmla="*/ 1477 h 1477"/>
                    <a:gd name="T2" fmla="*/ 1281 w 1933"/>
                    <a:gd name="T3" fmla="*/ 464 h 1477"/>
                    <a:gd name="T4" fmla="*/ 1682 w 1933"/>
                    <a:gd name="T5" fmla="*/ 464 h 1477"/>
                    <a:gd name="T6" fmla="*/ 1933 w 1933"/>
                    <a:gd name="T7" fmla="*/ 0 h 1477"/>
                    <a:gd name="T8" fmla="*/ 242 w 1933"/>
                    <a:gd name="T9" fmla="*/ 0 h 1477"/>
                    <a:gd name="T10" fmla="*/ 0 w 1933"/>
                    <a:gd name="T11" fmla="*/ 464 h 1477"/>
                    <a:gd name="T12" fmla="*/ 580 w 1933"/>
                    <a:gd name="T13" fmla="*/ 464 h 1477"/>
                    <a:gd name="T14" fmla="*/ 29 w 1933"/>
                    <a:gd name="T15" fmla="*/ 1477 h 1477"/>
                    <a:gd name="T16" fmla="*/ 735 w 1933"/>
                    <a:gd name="T17" fmla="*/ 1477 h 1477"/>
                    <a:gd name="T18" fmla="*/ 735 w 1933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33" h="1477">
                      <a:moveTo>
                        <a:pt x="735" y="1477"/>
                      </a:moveTo>
                      <a:lnTo>
                        <a:pt x="1281" y="464"/>
                      </a:lnTo>
                      <a:lnTo>
                        <a:pt x="1682" y="464"/>
                      </a:lnTo>
                      <a:lnTo>
                        <a:pt x="1933" y="0"/>
                      </a:lnTo>
                      <a:lnTo>
                        <a:pt x="242" y="0"/>
                      </a:lnTo>
                      <a:lnTo>
                        <a:pt x="0" y="464"/>
                      </a:lnTo>
                      <a:lnTo>
                        <a:pt x="580" y="464"/>
                      </a:lnTo>
                      <a:lnTo>
                        <a:pt x="29" y="1477"/>
                      </a:lnTo>
                      <a:lnTo>
                        <a:pt x="735" y="1477"/>
                      </a:lnTo>
                      <a:lnTo>
                        <a:pt x="73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630045" y="16510"/>
                  <a:ext cx="813435" cy="313055"/>
                </a:xfrm>
                <a:custGeom>
                  <a:avLst/>
                  <a:gdLst>
                    <a:gd name="T0" fmla="*/ 715 w 3841"/>
                    <a:gd name="T1" fmla="*/ 1477 h 1477"/>
                    <a:gd name="T2" fmla="*/ 941 w 3841"/>
                    <a:gd name="T3" fmla="*/ 1061 h 1477"/>
                    <a:gd name="T4" fmla="*/ 1275 w 3841"/>
                    <a:gd name="T5" fmla="*/ 1477 h 1477"/>
                    <a:gd name="T6" fmla="*/ 2015 w 3841"/>
                    <a:gd name="T7" fmla="*/ 1477 h 1477"/>
                    <a:gd name="T8" fmla="*/ 3199 w 3841"/>
                    <a:gd name="T9" fmla="*/ 222 h 1477"/>
                    <a:gd name="T10" fmla="*/ 3092 w 3841"/>
                    <a:gd name="T11" fmla="*/ 839 h 1477"/>
                    <a:gd name="T12" fmla="*/ 2817 w 3841"/>
                    <a:gd name="T13" fmla="*/ 839 h 1477"/>
                    <a:gd name="T14" fmla="*/ 2222 w 3841"/>
                    <a:gd name="T15" fmla="*/ 1477 h 1477"/>
                    <a:gd name="T16" fmla="*/ 3498 w 3841"/>
                    <a:gd name="T17" fmla="*/ 1477 h 1477"/>
                    <a:gd name="T18" fmla="*/ 3720 w 3841"/>
                    <a:gd name="T19" fmla="*/ 1061 h 1477"/>
                    <a:gd name="T20" fmla="*/ 3841 w 3841"/>
                    <a:gd name="T21" fmla="*/ 0 h 1477"/>
                    <a:gd name="T22" fmla="*/ 3074 w 3841"/>
                    <a:gd name="T23" fmla="*/ 0 h 1477"/>
                    <a:gd name="T24" fmla="*/ 1846 w 3841"/>
                    <a:gd name="T25" fmla="*/ 1298 h 1477"/>
                    <a:gd name="T26" fmla="*/ 1202 w 3841"/>
                    <a:gd name="T27" fmla="*/ 575 h 1477"/>
                    <a:gd name="T28" fmla="*/ 1275 w 3841"/>
                    <a:gd name="T29" fmla="*/ 450 h 1477"/>
                    <a:gd name="T30" fmla="*/ 1676 w 3841"/>
                    <a:gd name="T31" fmla="*/ 884 h 1477"/>
                    <a:gd name="T32" fmla="*/ 1826 w 3841"/>
                    <a:gd name="T33" fmla="*/ 875 h 1477"/>
                    <a:gd name="T34" fmla="*/ 1947 w 3841"/>
                    <a:gd name="T35" fmla="*/ 856 h 1477"/>
                    <a:gd name="T36" fmla="*/ 2048 w 3841"/>
                    <a:gd name="T37" fmla="*/ 821 h 1477"/>
                    <a:gd name="T38" fmla="*/ 2131 w 3841"/>
                    <a:gd name="T39" fmla="*/ 772 h 1477"/>
                    <a:gd name="T40" fmla="*/ 2189 w 3841"/>
                    <a:gd name="T41" fmla="*/ 709 h 1477"/>
                    <a:gd name="T42" fmla="*/ 2228 w 3841"/>
                    <a:gd name="T43" fmla="*/ 629 h 1477"/>
                    <a:gd name="T44" fmla="*/ 2252 w 3841"/>
                    <a:gd name="T45" fmla="*/ 535 h 1477"/>
                    <a:gd name="T46" fmla="*/ 2262 w 3841"/>
                    <a:gd name="T47" fmla="*/ 427 h 1477"/>
                    <a:gd name="T48" fmla="*/ 2252 w 3841"/>
                    <a:gd name="T49" fmla="*/ 321 h 1477"/>
                    <a:gd name="T50" fmla="*/ 2228 w 3841"/>
                    <a:gd name="T51" fmla="*/ 232 h 1477"/>
                    <a:gd name="T52" fmla="*/ 2179 w 3841"/>
                    <a:gd name="T53" fmla="*/ 161 h 1477"/>
                    <a:gd name="T54" fmla="*/ 2111 w 3841"/>
                    <a:gd name="T55" fmla="*/ 103 h 1477"/>
                    <a:gd name="T56" fmla="*/ 2030 w 3841"/>
                    <a:gd name="T57" fmla="*/ 58 h 1477"/>
                    <a:gd name="T58" fmla="*/ 1923 w 3841"/>
                    <a:gd name="T59" fmla="*/ 30 h 1477"/>
                    <a:gd name="T60" fmla="*/ 1802 w 3841"/>
                    <a:gd name="T61" fmla="*/ 13 h 1477"/>
                    <a:gd name="T62" fmla="*/ 1662 w 3841"/>
                    <a:gd name="T63" fmla="*/ 4 h 1477"/>
                    <a:gd name="T64" fmla="*/ 937 w 3841"/>
                    <a:gd name="T65" fmla="*/ 4 h 1477"/>
                    <a:gd name="T66" fmla="*/ 604 w 3841"/>
                    <a:gd name="T67" fmla="*/ 602 h 1477"/>
                    <a:gd name="T68" fmla="*/ 477 w 3841"/>
                    <a:gd name="T69" fmla="*/ 602 h 1477"/>
                    <a:gd name="T70" fmla="*/ 0 w 3841"/>
                    <a:gd name="T71" fmla="*/ 1477 h 1477"/>
                    <a:gd name="T72" fmla="*/ 715 w 3841"/>
                    <a:gd name="T73" fmla="*/ 1477 h 1477"/>
                    <a:gd name="T74" fmla="*/ 715 w 3841"/>
                    <a:gd name="T7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41" h="1477">
                      <a:moveTo>
                        <a:pt x="715" y="1477"/>
                      </a:moveTo>
                      <a:lnTo>
                        <a:pt x="941" y="1061"/>
                      </a:lnTo>
                      <a:lnTo>
                        <a:pt x="1275" y="1477"/>
                      </a:lnTo>
                      <a:lnTo>
                        <a:pt x="2015" y="1477"/>
                      </a:lnTo>
                      <a:lnTo>
                        <a:pt x="3199" y="222"/>
                      </a:lnTo>
                      <a:lnTo>
                        <a:pt x="3092" y="839"/>
                      </a:lnTo>
                      <a:lnTo>
                        <a:pt x="2817" y="839"/>
                      </a:lnTo>
                      <a:lnTo>
                        <a:pt x="2222" y="1477"/>
                      </a:lnTo>
                      <a:lnTo>
                        <a:pt x="3498" y="1477"/>
                      </a:lnTo>
                      <a:lnTo>
                        <a:pt x="3720" y="1061"/>
                      </a:lnTo>
                      <a:lnTo>
                        <a:pt x="3841" y="0"/>
                      </a:lnTo>
                      <a:lnTo>
                        <a:pt x="3074" y="0"/>
                      </a:lnTo>
                      <a:lnTo>
                        <a:pt x="1846" y="1298"/>
                      </a:lnTo>
                      <a:lnTo>
                        <a:pt x="1202" y="575"/>
                      </a:lnTo>
                      <a:lnTo>
                        <a:pt x="1275" y="450"/>
                      </a:lnTo>
                      <a:lnTo>
                        <a:pt x="1676" y="884"/>
                      </a:lnTo>
                      <a:lnTo>
                        <a:pt x="1826" y="875"/>
                      </a:lnTo>
                      <a:lnTo>
                        <a:pt x="1947" y="856"/>
                      </a:lnTo>
                      <a:lnTo>
                        <a:pt x="2048" y="821"/>
                      </a:lnTo>
                      <a:lnTo>
                        <a:pt x="2131" y="772"/>
                      </a:lnTo>
                      <a:lnTo>
                        <a:pt x="2189" y="709"/>
                      </a:lnTo>
                      <a:lnTo>
                        <a:pt x="2228" y="629"/>
                      </a:lnTo>
                      <a:lnTo>
                        <a:pt x="2252" y="535"/>
                      </a:lnTo>
                      <a:lnTo>
                        <a:pt x="2262" y="427"/>
                      </a:lnTo>
                      <a:lnTo>
                        <a:pt x="2252" y="321"/>
                      </a:lnTo>
                      <a:lnTo>
                        <a:pt x="2228" y="232"/>
                      </a:lnTo>
                      <a:lnTo>
                        <a:pt x="2179" y="161"/>
                      </a:lnTo>
                      <a:lnTo>
                        <a:pt x="2111" y="103"/>
                      </a:lnTo>
                      <a:lnTo>
                        <a:pt x="2030" y="58"/>
                      </a:lnTo>
                      <a:lnTo>
                        <a:pt x="1923" y="30"/>
                      </a:lnTo>
                      <a:lnTo>
                        <a:pt x="1802" y="13"/>
                      </a:lnTo>
                      <a:lnTo>
                        <a:pt x="1662" y="4"/>
                      </a:lnTo>
                      <a:lnTo>
                        <a:pt x="937" y="4"/>
                      </a:lnTo>
                      <a:lnTo>
                        <a:pt x="604" y="602"/>
                      </a:lnTo>
                      <a:lnTo>
                        <a:pt x="477" y="602"/>
                      </a:lnTo>
                      <a:lnTo>
                        <a:pt x="0" y="1477"/>
                      </a:lnTo>
                      <a:lnTo>
                        <a:pt x="715" y="1477"/>
                      </a:lnTo>
                      <a:lnTo>
                        <a:pt x="715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8100" y="16510"/>
                  <a:ext cx="351155" cy="313055"/>
                </a:xfrm>
                <a:custGeom>
                  <a:avLst/>
                  <a:gdLst>
                    <a:gd name="T0" fmla="*/ 1227 w 1657"/>
                    <a:gd name="T1" fmla="*/ 1477 h 1477"/>
                    <a:gd name="T2" fmla="*/ 1576 w 1657"/>
                    <a:gd name="T3" fmla="*/ 839 h 1477"/>
                    <a:gd name="T4" fmla="*/ 1185 w 1657"/>
                    <a:gd name="T5" fmla="*/ 839 h 1477"/>
                    <a:gd name="T6" fmla="*/ 1657 w 1657"/>
                    <a:gd name="T7" fmla="*/ 0 h 1477"/>
                    <a:gd name="T8" fmla="*/ 803 w 1657"/>
                    <a:gd name="T9" fmla="*/ 0 h 1477"/>
                    <a:gd name="T10" fmla="*/ 0 w 1657"/>
                    <a:gd name="T11" fmla="*/ 1477 h 1477"/>
                    <a:gd name="T12" fmla="*/ 1227 w 1657"/>
                    <a:gd name="T13" fmla="*/ 1477 h 1477"/>
                    <a:gd name="T14" fmla="*/ 1227 w 1657"/>
                    <a:gd name="T15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57" h="1477">
                      <a:moveTo>
                        <a:pt x="1227" y="1477"/>
                      </a:moveTo>
                      <a:lnTo>
                        <a:pt x="1576" y="839"/>
                      </a:lnTo>
                      <a:lnTo>
                        <a:pt x="1185" y="839"/>
                      </a:lnTo>
                      <a:lnTo>
                        <a:pt x="1657" y="0"/>
                      </a:lnTo>
                      <a:lnTo>
                        <a:pt x="803" y="0"/>
                      </a:lnTo>
                      <a:lnTo>
                        <a:pt x="0" y="1477"/>
                      </a:lnTo>
                      <a:lnTo>
                        <a:pt x="1227" y="1477"/>
                      </a:lnTo>
                      <a:lnTo>
                        <a:pt x="1227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37185" y="16510"/>
                  <a:ext cx="299720" cy="313055"/>
                </a:xfrm>
                <a:custGeom>
                  <a:avLst/>
                  <a:gdLst>
                    <a:gd name="T0" fmla="*/ 1296 w 1416"/>
                    <a:gd name="T1" fmla="*/ 1067 h 1477"/>
                    <a:gd name="T2" fmla="*/ 1416 w 1416"/>
                    <a:gd name="T3" fmla="*/ 0 h 1477"/>
                    <a:gd name="T4" fmla="*/ 648 w 1416"/>
                    <a:gd name="T5" fmla="*/ 0 h 1477"/>
                    <a:gd name="T6" fmla="*/ 0 w 1416"/>
                    <a:gd name="T7" fmla="*/ 705 h 1477"/>
                    <a:gd name="T8" fmla="*/ 319 w 1416"/>
                    <a:gd name="T9" fmla="*/ 705 h 1477"/>
                    <a:gd name="T10" fmla="*/ 773 w 1416"/>
                    <a:gd name="T11" fmla="*/ 228 h 1477"/>
                    <a:gd name="T12" fmla="*/ 672 w 1416"/>
                    <a:gd name="T13" fmla="*/ 839 h 1477"/>
                    <a:gd name="T14" fmla="*/ 382 w 1416"/>
                    <a:gd name="T15" fmla="*/ 839 h 1477"/>
                    <a:gd name="T16" fmla="*/ 39 w 1416"/>
                    <a:gd name="T17" fmla="*/ 1477 h 1477"/>
                    <a:gd name="T18" fmla="*/ 1078 w 1416"/>
                    <a:gd name="T19" fmla="*/ 1477 h 1477"/>
                    <a:gd name="T20" fmla="*/ 1296 w 1416"/>
                    <a:gd name="T21" fmla="*/ 1067 h 1477"/>
                    <a:gd name="T22" fmla="*/ 1296 w 1416"/>
                    <a:gd name="T23" fmla="*/ 106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16" h="1477">
                      <a:moveTo>
                        <a:pt x="1296" y="1067"/>
                      </a:moveTo>
                      <a:lnTo>
                        <a:pt x="1416" y="0"/>
                      </a:lnTo>
                      <a:lnTo>
                        <a:pt x="648" y="0"/>
                      </a:lnTo>
                      <a:lnTo>
                        <a:pt x="0" y="705"/>
                      </a:lnTo>
                      <a:lnTo>
                        <a:pt x="319" y="705"/>
                      </a:lnTo>
                      <a:lnTo>
                        <a:pt x="773" y="228"/>
                      </a:lnTo>
                      <a:lnTo>
                        <a:pt x="672" y="839"/>
                      </a:lnTo>
                      <a:lnTo>
                        <a:pt x="382" y="839"/>
                      </a:lnTo>
                      <a:lnTo>
                        <a:pt x="39" y="1477"/>
                      </a:lnTo>
                      <a:lnTo>
                        <a:pt x="1078" y="1477"/>
                      </a:lnTo>
                      <a:lnTo>
                        <a:pt x="1296" y="1067"/>
                      </a:lnTo>
                      <a:lnTo>
                        <a:pt x="1296" y="10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408555" y="16510"/>
                  <a:ext cx="401320" cy="313055"/>
                </a:xfrm>
                <a:custGeom>
                  <a:avLst/>
                  <a:gdLst>
                    <a:gd name="T0" fmla="*/ 812 w 1895"/>
                    <a:gd name="T1" fmla="*/ 1477 h 1477"/>
                    <a:gd name="T2" fmla="*/ 1039 w 1895"/>
                    <a:gd name="T3" fmla="*/ 1061 h 1477"/>
                    <a:gd name="T4" fmla="*/ 1382 w 1895"/>
                    <a:gd name="T5" fmla="*/ 1477 h 1477"/>
                    <a:gd name="T6" fmla="*/ 1677 w 1895"/>
                    <a:gd name="T7" fmla="*/ 1477 h 1477"/>
                    <a:gd name="T8" fmla="*/ 1895 w 1895"/>
                    <a:gd name="T9" fmla="*/ 1061 h 1477"/>
                    <a:gd name="T10" fmla="*/ 1039 w 1895"/>
                    <a:gd name="T11" fmla="*/ 0 h 1477"/>
                    <a:gd name="T12" fmla="*/ 802 w 1895"/>
                    <a:gd name="T13" fmla="*/ 0 h 1477"/>
                    <a:gd name="T14" fmla="*/ 0 w 1895"/>
                    <a:gd name="T15" fmla="*/ 1477 h 1477"/>
                    <a:gd name="T16" fmla="*/ 812 w 1895"/>
                    <a:gd name="T17" fmla="*/ 1477 h 1477"/>
                    <a:gd name="T18" fmla="*/ 812 w 1895"/>
                    <a:gd name="T1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95" h="1477">
                      <a:moveTo>
                        <a:pt x="812" y="1477"/>
                      </a:moveTo>
                      <a:lnTo>
                        <a:pt x="1039" y="1061"/>
                      </a:lnTo>
                      <a:lnTo>
                        <a:pt x="1382" y="1477"/>
                      </a:lnTo>
                      <a:lnTo>
                        <a:pt x="1677" y="1477"/>
                      </a:lnTo>
                      <a:lnTo>
                        <a:pt x="1895" y="1061"/>
                      </a:lnTo>
                      <a:lnTo>
                        <a:pt x="1039" y="0"/>
                      </a:lnTo>
                      <a:lnTo>
                        <a:pt x="802" y="0"/>
                      </a:lnTo>
                      <a:lnTo>
                        <a:pt x="0" y="1477"/>
                      </a:lnTo>
                      <a:lnTo>
                        <a:pt x="812" y="1477"/>
                      </a:lnTo>
                      <a:lnTo>
                        <a:pt x="812" y="14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892810" y="48895"/>
                  <a:ext cx="184150" cy="240665"/>
                </a:xfrm>
                <a:custGeom>
                  <a:avLst/>
                  <a:gdLst>
                    <a:gd name="T0" fmla="*/ 246 w 870"/>
                    <a:gd name="T1" fmla="*/ 1138 h 1138"/>
                    <a:gd name="T2" fmla="*/ 870 w 870"/>
                    <a:gd name="T3" fmla="*/ 0 h 1138"/>
                    <a:gd name="T4" fmla="*/ 0 w 870"/>
                    <a:gd name="T5" fmla="*/ 718 h 1138"/>
                    <a:gd name="T6" fmla="*/ 246 w 870"/>
                    <a:gd name="T7" fmla="*/ 1138 h 1138"/>
                    <a:gd name="T8" fmla="*/ 246 w 870"/>
                    <a:gd name="T9" fmla="*/ 1138 h 1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0" h="1138">
                      <a:moveTo>
                        <a:pt x="246" y="1138"/>
                      </a:moveTo>
                      <a:lnTo>
                        <a:pt x="870" y="0"/>
                      </a:lnTo>
                      <a:lnTo>
                        <a:pt x="0" y="718"/>
                      </a:lnTo>
                      <a:lnTo>
                        <a:pt x="246" y="1138"/>
                      </a:lnTo>
                      <a:lnTo>
                        <a:pt x="246" y="1138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736850" y="16510"/>
                  <a:ext cx="195580" cy="183515"/>
                </a:xfrm>
                <a:custGeom>
                  <a:avLst/>
                  <a:gdLst>
                    <a:gd name="T0" fmla="*/ 451 w 923"/>
                    <a:gd name="T1" fmla="*/ 865 h 865"/>
                    <a:gd name="T2" fmla="*/ 923 w 923"/>
                    <a:gd name="T3" fmla="*/ 0 h 865"/>
                    <a:gd name="T4" fmla="*/ 150 w 923"/>
                    <a:gd name="T5" fmla="*/ 0 h 865"/>
                    <a:gd name="T6" fmla="*/ 0 w 923"/>
                    <a:gd name="T7" fmla="*/ 272 h 865"/>
                    <a:gd name="T8" fmla="*/ 451 w 923"/>
                    <a:gd name="T9" fmla="*/ 865 h 865"/>
                    <a:gd name="T10" fmla="*/ 451 w 923"/>
                    <a:gd name="T11" fmla="*/ 865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3" h="865">
                      <a:moveTo>
                        <a:pt x="451" y="865"/>
                      </a:moveTo>
                      <a:lnTo>
                        <a:pt x="923" y="0"/>
                      </a:lnTo>
                      <a:lnTo>
                        <a:pt x="150" y="0"/>
                      </a:lnTo>
                      <a:lnTo>
                        <a:pt x="0" y="272"/>
                      </a:lnTo>
                      <a:lnTo>
                        <a:pt x="451" y="865"/>
                      </a:lnTo>
                      <a:lnTo>
                        <a:pt x="451" y="8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0407"/>
            <a:ext cx="8110034" cy="3913737"/>
          </a:xfrm>
        </p:spPr>
      </p:pic>
      <p:sp>
        <p:nvSpPr>
          <p:cNvPr id="21" name="TextBox 20"/>
          <p:cNvSpPr txBox="1"/>
          <p:nvPr/>
        </p:nvSpPr>
        <p:spPr>
          <a:xfrm>
            <a:off x="508621" y="492341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Customer Service = </a:t>
            </a:r>
            <a:r>
              <a:rPr lang="en-US" sz="2400" b="1" dirty="0" smtClean="0">
                <a:solidFill>
                  <a:srgbClr val="FF0000"/>
                </a:solidFill>
              </a:rPr>
              <a:t>1,110 phone calls (daily average 547)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6096000" y="217821"/>
            <a:ext cx="2057400" cy="533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9719"/>
              <a:gd name="adj6" fmla="val -226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11,743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ResultType xmlns="bf25d8e6-df7f-48f8-9e41-9305719f6447" xsi:nil="true"/>
    <SectionHighlight xmlns="bf25d8e6-df7f-48f8-9e41-9305719f6447">false</SectionHighlight>
    <Issues xmlns="bf25d8e6-df7f-48f8-9e41-9305719f6447"/>
    <_dlc_DocId xmlns="bf25d8e6-df7f-48f8-9e41-9305719f6447">4ZWTHDCC2MD4-21463-89</_dlc_DocId>
    <_dlc_DocIdUrl xmlns="bf25d8e6-df7f-48f8-9e41-9305719f6447">
      <Url>https://www.apta.com/mc/marketing/previous/2017marketing/presentations/_layouts/DocIdRedir.aspx?ID=4ZWTHDCC2MD4-21463-89</Url>
      <Description>4ZWTHDCC2MD4-21463-89</Description>
    </_dlc_DocIdUrl>
    <Session xmlns="bf25d8e6-df7f-48f8-9e41-9305719f6447">A Day in the Life</Session>
    <Presenters xmlns="bf25d8e6-df7f-48f8-9e41-9305719f6447">Julia Schick</Presenters>
    <_dlc_DocIdPersistId xmlns="bf25d8e6-df7f-48f8-9e41-9305719f6447">false</_dlc_DocIdPersist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95C2B7CEDD844B850CD668E0B8211" ma:contentTypeVersion="5" ma:contentTypeDescription="Create a new document." ma:contentTypeScope="" ma:versionID="8e24ef9860b9a2c2196bc7cc31574b89">
  <xsd:schema xmlns:xsd="http://www.w3.org/2001/XMLSchema" xmlns:xs="http://www.w3.org/2001/XMLSchema" xmlns:p="http://schemas.microsoft.com/office/2006/metadata/properties" xmlns:ns2="bf25d8e6-df7f-48f8-9e41-9305719f6447" targetNamespace="http://schemas.microsoft.com/office/2006/metadata/properties" ma:root="true" ma:fieldsID="e9bc0d5e6784b955c3be3dece2c3efa3" ns2:_="">
    <xsd:import namespace="bf25d8e6-df7f-48f8-9e41-9305719f6447"/>
    <xsd:element name="properties">
      <xsd:complexType>
        <xsd:sequence>
          <xsd:element name="documentManagement">
            <xsd:complexType>
              <xsd:all>
                <xsd:element ref="ns2:Issues" minOccurs="0"/>
                <xsd:element ref="ns2:SectionHighlight" minOccurs="0"/>
                <xsd:element ref="ns2:SearchResultType" minOccurs="0"/>
                <xsd:element ref="ns2:Presenters" minOccurs="0"/>
                <xsd:element ref="ns2:Ses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d8e6-df7f-48f8-9e41-9305719f6447" elementFormDefault="qualified">
    <xsd:import namespace="http://schemas.microsoft.com/office/2006/documentManagement/types"/>
    <xsd:import namespace="http://schemas.microsoft.com/office/infopath/2007/PartnerControls"/>
    <xsd:element name="Issues" ma:index="8" nillable="true" ma:displayName="APTA Keywords" ma:hidden="true" ma:internalName="Iss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09 Meetings"/>
                    <xsd:enumeration value="2010 Meetings"/>
                    <xsd:enumeration value="2011 Meetings"/>
                    <xsd:enumeration value="2012 Meetings"/>
                    <xsd:enumeration value="Benefits of Public Transportation"/>
                    <xsd:enumeration value="Bus"/>
                    <xsd:enumeration value="Bus Rapid Transit (BRT)"/>
                    <xsd:enumeration value="Bus Roadeo"/>
                    <xsd:enumeration value="Business Members"/>
                    <xsd:enumeration value="Climate Change"/>
                    <xsd:enumeration value="Commuter Rail"/>
                    <xsd:enumeration value="EXPO"/>
                    <xsd:enumeration value="Fare Collection"/>
                    <xsd:enumeration value="Help Wanted"/>
                    <xsd:enumeration value="High Speed Rail"/>
                    <xsd:enumeration value="Intermodal"/>
                    <xsd:enumeration value="International Transit"/>
                    <xsd:enumeration value="ITS"/>
                    <xsd:enumeration value="Light Rail"/>
                    <xsd:enumeration value="Marketing &amp; Communications"/>
                    <xsd:enumeration value="Paratransit"/>
                    <xsd:enumeration value="Procurement"/>
                    <xsd:enumeration value="Public-Private Partnerships"/>
                    <xsd:enumeration value="Rail Rodeo"/>
                    <xsd:enumeration value="Rail Transit"/>
                    <xsd:enumeration value="Risk Management"/>
                    <xsd:enumeration value="Safety &amp; Security"/>
                    <xsd:enumeration value="Senior Transportation"/>
                    <xsd:enumeration value="Small Operations"/>
                    <xsd:enumeration value="Standards"/>
                    <xsd:enumeration value="State Affairs"/>
                    <xsd:enumeration value="Statistics"/>
                    <xsd:enumeration value="Stimulus/Economic Recovery"/>
                    <xsd:enumeration value="Strategic Plan"/>
                    <xsd:enumeration value="Sustainability"/>
                    <xsd:enumeration value="Transit-oriented Development"/>
                    <xsd:enumeration value="University Transportation"/>
                    <xsd:enumeration value="Waterborne/Ferryboat"/>
                    <xsd:enumeration value="Workforce Development"/>
                  </xsd:restriction>
                </xsd:simpleType>
              </xsd:element>
            </xsd:sequence>
          </xsd:extension>
        </xsd:complexContent>
      </xsd:complexType>
    </xsd:element>
    <xsd:element name="SectionHighlight" ma:index="9" nillable="true" ma:displayName="SectionHighlight" ma:default="0" ma:internalName="SectionHighlight">
      <xsd:simpleType>
        <xsd:restriction base="dms:Boolean"/>
      </xsd:simpleType>
    </xsd:element>
    <xsd:element name="SearchResultType" ma:index="10" nillable="true" ma:displayName="SearchResultType" ma:format="Dropdown" ma:internalName="SearchResultType">
      <xsd:simpleType>
        <xsd:restriction base="dms:Choice">
          <xsd:enumeration value="News Releases"/>
          <xsd:enumeration value="Statistics &amp; Publications"/>
          <xsd:enumeration value="Meetings &amp; Conferences"/>
          <xsd:enumeration value="APTA Programs"/>
          <xsd:enumeration value="Passenger Transport"/>
          <xsd:enumeration value="Letters"/>
          <xsd:enumeration value="Testimony"/>
          <xsd:enumeration value="Standards"/>
          <xsd:enumeration value="Awards"/>
        </xsd:restriction>
      </xsd:simpleType>
    </xsd:element>
    <xsd:element name="Presenters" ma:index="11" nillable="true" ma:displayName="Presenters" ma:internalName="Presenters">
      <xsd:simpleType>
        <xsd:restriction base="dms:Note">
          <xsd:maxLength value="255"/>
        </xsd:restriction>
      </xsd:simpleType>
    </xsd:element>
    <xsd:element name="Session" ma:index="12" nillable="true" ma:displayName="Session" ma:internalName="Session">
      <xsd:simpleType>
        <xsd:restriction base="dms:Text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3EB5FB-E70A-4478-A0F1-E6E1454BA4C8}"/>
</file>

<file path=customXml/itemProps2.xml><?xml version="1.0" encoding="utf-8"?>
<ds:datastoreItem xmlns:ds="http://schemas.openxmlformats.org/officeDocument/2006/customXml" ds:itemID="{24C20306-34C9-4E2F-B3D1-A70C2366CBBB}"/>
</file>

<file path=customXml/itemProps3.xml><?xml version="1.0" encoding="utf-8"?>
<ds:datastoreItem xmlns:ds="http://schemas.openxmlformats.org/officeDocument/2006/customXml" ds:itemID="{630E4AF8-01D4-437C-9539-088654BFD4E6}"/>
</file>

<file path=customXml/itemProps4.xml><?xml version="1.0" encoding="utf-8"?>
<ds:datastoreItem xmlns:ds="http://schemas.openxmlformats.org/officeDocument/2006/customXml" ds:itemID="{E0ADA34D-1B5B-47C4-81E6-93BCA8B64563}"/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1377</Words>
  <Application>Microsoft Office PowerPoint</Application>
  <PresentationFormat>On-screen Show (4:3)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Laketran</dc:title>
  <dc:creator>Julia Schick</dc:creator>
  <cp:lastModifiedBy>Jack Gonzalez</cp:lastModifiedBy>
  <cp:revision>108</cp:revision>
  <cp:lastPrinted>2017-02-24T21:47:50Z</cp:lastPrinted>
  <dcterms:created xsi:type="dcterms:W3CDTF">2012-05-14T19:43:14Z</dcterms:created>
  <dcterms:modified xsi:type="dcterms:W3CDTF">2017-03-07T22:16:04Z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0x0101009C295C2B7CEDD844B850CD668E0B8211</vt:lpwstr>
  </property>
  <property fmtid="{D5CDD505-2E9C-101B-9397-08002B2CF9AE}" pid="3" name="_dlc_DocIdItemGuid">
    <vt:lpwstr>472229d9-87e8-4e85-a7ce-0d6f46deee4a</vt:lpwstr>
  </property>
  <property fmtid="{D5CDD505-2E9C-101B-9397-08002B2CF9AE}" pid="4" name="Order">
    <vt:r8>8900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