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00" r:id="rId2"/>
    <p:sldMasterId id="2147483713" r:id="rId3"/>
  </p:sldMasterIdLst>
  <p:notesMasterIdLst>
    <p:notesMasterId r:id="rId8"/>
  </p:notesMasterIdLst>
  <p:sldIdLst>
    <p:sldId id="257" r:id="rId4"/>
    <p:sldId id="291" r:id="rId5"/>
    <p:sldId id="293" r:id="rId6"/>
    <p:sldId id="292" r:id="rId7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9"/>
    <a:srgbClr val="C0B0EC"/>
    <a:srgbClr val="CEF9AD"/>
    <a:srgbClr val="0FD7E1"/>
    <a:srgbClr val="AEF8A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505" autoAdjust="0"/>
  </p:normalViewPr>
  <p:slideViewPr>
    <p:cSldViewPr>
      <p:cViewPr varScale="1">
        <p:scale>
          <a:sx n="68" d="100"/>
          <a:sy n="68" d="100"/>
        </p:scale>
        <p:origin x="9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20259B-A677-4B31-A14D-C8233011980C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50A804-0FDA-4622-A46A-33788030A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975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7C7B0-EC71-4204-94F8-934C2942A4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94638" y="50800"/>
            <a:ext cx="1066800" cy="271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9DFCB8-AF80-429A-87C3-DA80A5A56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57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AAC0-C726-47F6-97B2-1F84C34F5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2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247E-8716-4DD1-B4DA-798D99C7C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43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319016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C3B0-9961-4C54-BB46-FF7D3A03A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88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9940-AF5B-4675-B461-241F5ED35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899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94638" y="50800"/>
            <a:ext cx="1066800" cy="271463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57C99A-2226-442C-9E3C-F202FFABE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96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D028-90A9-442C-ACA1-D0AC41744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33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19016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31AB-D692-4359-8F2B-445E11C2B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447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3F34-A386-4707-A9F2-27E265B37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07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85A3-BF3F-4650-862E-ABDDA1611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56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E6CF-2329-4E50-9D43-92327B54B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09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FA70811-164A-4E39-B9C9-A3EBF24EF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043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F741-D19E-4A91-A36B-BFF4759A7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72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2C76-7456-4A40-88C0-42BB6D6D8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00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3CC4-2040-43FA-ABC2-DEBB2A58B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652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C282-9A60-4ED2-8B4A-BD910FECC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319016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227E-2340-4709-A7B6-592CDB9F9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496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D348-0E65-408A-A82A-8C3D55980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45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94638" y="50800"/>
            <a:ext cx="1066800" cy="271463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2B80AE-257B-4995-BB5E-6BBFFF516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26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D929-886C-4D77-A711-8E8A1BC2E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754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735F-0D9D-4E9A-8621-C23E48D98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83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BF0C-17C2-4346-9869-689D80AAD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4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719A-ACF7-42AC-90F5-C9393F0E1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2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85A1-2950-4CF9-AA27-778146350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0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B983-992B-4F24-93B5-0BBB2CE19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0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937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9063"/>
            <a:ext cx="12080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414588" y="198438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368550" y="119063"/>
            <a:ext cx="0" cy="1825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89F8D1-E0D3-47AB-9769-0BA57D89A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414588" y="1984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9063"/>
            <a:ext cx="12080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414588" y="1984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8550" y="119063"/>
            <a:ext cx="0" cy="18256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7894638" y="50800"/>
            <a:ext cx="1066800" cy="271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AA9A6A28-FEC0-4788-800D-2AFA00223964}" type="slidenum">
              <a:rPr lang="en-US" alt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35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6A5C4C-F242-4220-9F4A-FBDFE10A3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414588" y="1984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49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9063"/>
            <a:ext cx="12080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414588" y="1984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8550" y="119063"/>
            <a:ext cx="0" cy="18256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36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9124950" y="487363"/>
            <a:ext cx="0" cy="637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4288" y="487363"/>
            <a:ext cx="0" cy="637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894638" y="50800"/>
            <a:ext cx="106680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C3345CA-DC71-47AE-B166-FCD7F118DF51}" type="slidenum">
              <a:rPr lang="en-US" altLang="en-US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/>
              <a:t>1</a:t>
            </a:fld>
            <a:endParaRPr lang="en-US" altLang="en-US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37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1662113" y="101600"/>
            <a:ext cx="6134100" cy="215900"/>
            <a:chOff x="1662113" y="107950"/>
            <a:chExt cx="6134100" cy="215900"/>
          </a:xfrm>
        </p:grpSpPr>
        <p:pic>
          <p:nvPicPr>
            <p:cNvPr id="1128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113" y="114300"/>
              <a:ext cx="1208087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107950"/>
              <a:ext cx="4737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/>
          <a:srcRect t="35323" b="26723"/>
          <a:stretch>
            <a:fillRect/>
          </a:stretch>
        </p:blipFill>
        <p:spPr bwMode="auto">
          <a:xfrm>
            <a:off x="0" y="6677025"/>
            <a:ext cx="9144000" cy="187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itle 10"/>
          <p:cNvSpPr txBox="1">
            <a:spLocks/>
          </p:cNvSpPr>
          <p:nvPr/>
        </p:nvSpPr>
        <p:spPr bwMode="auto">
          <a:xfrm>
            <a:off x="-1145" y="838200"/>
            <a:ext cx="912450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Using Research to Test New Technology: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145" y="2947907"/>
            <a:ext cx="9145145" cy="3730752"/>
            <a:chOff x="-1145" y="2947907"/>
            <a:chExt cx="9145145" cy="373075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936" y="2947907"/>
              <a:ext cx="2798064" cy="373075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638" y="2948724"/>
              <a:ext cx="2797451" cy="372993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52"/>
            <a:stretch/>
          </p:blipFill>
          <p:spPr>
            <a:xfrm>
              <a:off x="-1145" y="2948724"/>
              <a:ext cx="2178329" cy="372993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8" r="11832"/>
            <a:stretch/>
          </p:blipFill>
          <p:spPr>
            <a:xfrm>
              <a:off x="4521562" y="2947907"/>
              <a:ext cx="2184038" cy="373075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-76200" y="6370320"/>
            <a:ext cx="9296399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MARTA Office of Research &amp; Analysis</a:t>
            </a:r>
          </a:p>
          <a:p>
            <a:pPr algn="r"/>
            <a:r>
              <a:rPr lang="en-US" sz="1200" b="1" dirty="0"/>
              <a:t>February 2017</a:t>
            </a:r>
          </a:p>
          <a:p>
            <a:endParaRPr lang="en-US" sz="12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75" y="1447800"/>
            <a:ext cx="302342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25" y="1461571"/>
            <a:ext cx="3810000" cy="5029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IT Department contracted 2 tech companies: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Pilot test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Competition for system wide contract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Kept company identities anonymous</a:t>
            </a:r>
          </a:p>
          <a:p>
            <a:pPr lvl="1"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</a:rPr>
              <a:t>“Breeze BLU”</a:t>
            </a:r>
          </a:p>
          <a:p>
            <a:pPr lvl="1">
              <a:spcAft>
                <a:spcPts val="1200"/>
              </a:spcAft>
            </a:pPr>
            <a:r>
              <a:rPr lang="en-US" sz="2400" b="1" dirty="0">
                <a:solidFill>
                  <a:srgbClr val="FFC000"/>
                </a:solidFill>
              </a:rPr>
              <a:t>“Breeze YELLO”</a:t>
            </a:r>
          </a:p>
          <a:p>
            <a:pPr lvl="1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29" y="3733800"/>
            <a:ext cx="208517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759" y="1981200"/>
            <a:ext cx="207593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64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Role of R&amp;A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48" y="1575822"/>
            <a:ext cx="4170252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Test with IT protocols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Employee test (14 days)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Customer Test (30 days)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Recruitment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Tracking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Analysis:</a:t>
            </a:r>
          </a:p>
          <a:p>
            <a:pPr lvl="2">
              <a:spcAft>
                <a:spcPts val="600"/>
              </a:spcAft>
            </a:pPr>
            <a:r>
              <a:rPr lang="en-US" sz="2400" dirty="0"/>
              <a:t>Performance ratings</a:t>
            </a:r>
          </a:p>
          <a:p>
            <a:pPr lvl="2">
              <a:spcAft>
                <a:spcPts val="600"/>
              </a:spcAft>
            </a:pPr>
            <a:r>
              <a:rPr lang="en-US" sz="2400" dirty="0"/>
              <a:t>Problems</a:t>
            </a:r>
          </a:p>
          <a:p>
            <a:pPr lvl="1"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11" name="Picture 3" descr="C:\Users\Sladega\Desktop\New folder\scanner bus yello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10709"/>
            <a:ext cx="2103655" cy="3340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ladega\Desktop\New folder\How ro scan Station_VendorYEL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r="3542"/>
          <a:stretch/>
        </p:blipFill>
        <p:spPr bwMode="auto">
          <a:xfrm>
            <a:off x="6705600" y="3124200"/>
            <a:ext cx="2214006" cy="3420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/>
          <a:lstStyle/>
          <a:p>
            <a:r>
              <a:rPr lang="en-US" sz="4800" dirty="0"/>
              <a:t>Outcomes &amp;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81328"/>
            <a:ext cx="53587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Customers were happy with both  products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Satisfaction with MARTA overall was higher among patrons participating in test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Over 90% of agreed to participate in a follow-up test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Installation begins in March for September launch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96000" y="1563643"/>
            <a:ext cx="2510377" cy="4913357"/>
            <a:chOff x="6107017" y="1261970"/>
            <a:chExt cx="2651760" cy="5403987"/>
          </a:xfrm>
        </p:grpSpPr>
        <p:pic>
          <p:nvPicPr>
            <p:cNvPr id="3" name="Picture 3" descr="C:\Users\rsalter\AppData\Local\Microsoft\Windows\Temporary Internet Files\Content.Outlook\3CWD3PDC\Screenshot_20160622-2340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057400"/>
              <a:ext cx="2286000" cy="4064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rsalter\AppData\Local\Microsoft\Windows\Temporary Internet Files\Content.IE5\SU541T87\iPhone-5[1]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07017" y="1261970"/>
              <a:ext cx="2651760" cy="5403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3763820"/>
      </p:ext>
    </p:extLst>
  </p:cSld>
  <p:clrMapOvr>
    <a:masterClrMapping/>
  </p:clrMapOvr>
</p:sld>
</file>

<file path=ppt/theme/theme1.xml><?xml version="1.0" encoding="utf-8"?>
<a:theme xmlns:a="http://schemas.openxmlformats.org/drawingml/2006/main" name="FY13-3rdQtrPERCRidershipSlides-Version4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95C2B7CEDD844B850CD668E0B8211" ma:contentTypeVersion="5" ma:contentTypeDescription="Create a new document." ma:contentTypeScope="" ma:versionID="8e24ef9860b9a2c2196bc7cc31574b89">
  <xsd:schema xmlns:xsd="http://www.w3.org/2001/XMLSchema" xmlns:xs="http://www.w3.org/2001/XMLSchema" xmlns:p="http://schemas.microsoft.com/office/2006/metadata/properties" xmlns:ns2="bf25d8e6-df7f-48f8-9e41-9305719f6447" targetNamespace="http://schemas.microsoft.com/office/2006/metadata/properties" ma:root="true" ma:fieldsID="e9bc0d5e6784b955c3be3dece2c3efa3" ns2:_="">
    <xsd:import namespace="bf25d8e6-df7f-48f8-9e41-9305719f6447"/>
    <xsd:element name="properties">
      <xsd:complexType>
        <xsd:sequence>
          <xsd:element name="documentManagement">
            <xsd:complexType>
              <xsd:all>
                <xsd:element ref="ns2:Issues" minOccurs="0"/>
                <xsd:element ref="ns2:SectionHighlight" minOccurs="0"/>
                <xsd:element ref="ns2:SearchResultType" minOccurs="0"/>
                <xsd:element ref="ns2:Presenters" minOccurs="0"/>
                <xsd:element ref="ns2:Ses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d8e6-df7f-48f8-9e41-9305719f6447" elementFormDefault="qualified">
    <xsd:import namespace="http://schemas.microsoft.com/office/2006/documentManagement/types"/>
    <xsd:import namespace="http://schemas.microsoft.com/office/infopath/2007/PartnerControls"/>
    <xsd:element name="Issues" ma:index="8" nillable="true" ma:displayName="APTA Keywords" ma:hidden="true" ma:internalName="Iss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09 Meetings"/>
                    <xsd:enumeration value="2010 Meetings"/>
                    <xsd:enumeration value="2011 Meetings"/>
                    <xsd:enumeration value="2012 Meetings"/>
                    <xsd:enumeration value="Benefits of Public Transportation"/>
                    <xsd:enumeration value="Bus"/>
                    <xsd:enumeration value="Bus Rapid Transit (BRT)"/>
                    <xsd:enumeration value="Bus Roadeo"/>
                    <xsd:enumeration value="Business Members"/>
                    <xsd:enumeration value="Climate Change"/>
                    <xsd:enumeration value="Commuter Rail"/>
                    <xsd:enumeration value="EXPO"/>
                    <xsd:enumeration value="Fare Collection"/>
                    <xsd:enumeration value="Help Wanted"/>
                    <xsd:enumeration value="High Speed Rail"/>
                    <xsd:enumeration value="Intermodal"/>
                    <xsd:enumeration value="International Transit"/>
                    <xsd:enumeration value="ITS"/>
                    <xsd:enumeration value="Light Rail"/>
                    <xsd:enumeration value="Marketing &amp; Communications"/>
                    <xsd:enumeration value="Paratransit"/>
                    <xsd:enumeration value="Procurement"/>
                    <xsd:enumeration value="Public-Private Partnerships"/>
                    <xsd:enumeration value="Rail Rodeo"/>
                    <xsd:enumeration value="Rail Transit"/>
                    <xsd:enumeration value="Risk Management"/>
                    <xsd:enumeration value="Safety &amp; Security"/>
                    <xsd:enumeration value="Senior Transportation"/>
                    <xsd:enumeration value="Small Operations"/>
                    <xsd:enumeration value="Standards"/>
                    <xsd:enumeration value="State Affairs"/>
                    <xsd:enumeration value="Statistics"/>
                    <xsd:enumeration value="Stimulus/Economic Recovery"/>
                    <xsd:enumeration value="Strategic Plan"/>
                    <xsd:enumeration value="Sustainability"/>
                    <xsd:enumeration value="Transit-oriented Development"/>
                    <xsd:enumeration value="University Transportation"/>
                    <xsd:enumeration value="Waterborne/Ferryboat"/>
                    <xsd:enumeration value="Workforce Development"/>
                  </xsd:restriction>
                </xsd:simpleType>
              </xsd:element>
            </xsd:sequence>
          </xsd:extension>
        </xsd:complexContent>
      </xsd:complexType>
    </xsd:element>
    <xsd:element name="SectionHighlight" ma:index="9" nillable="true" ma:displayName="SectionHighlight" ma:default="0" ma:internalName="SectionHighlight">
      <xsd:simpleType>
        <xsd:restriction base="dms:Boolean"/>
      </xsd:simpleType>
    </xsd:element>
    <xsd:element name="SearchResultType" ma:index="10" nillable="true" ma:displayName="SearchResultType" ma:format="Dropdown" ma:internalName="SearchResultType">
      <xsd:simpleType>
        <xsd:restriction base="dms:Choice">
          <xsd:enumeration value="News Releases"/>
          <xsd:enumeration value="Statistics &amp; Publications"/>
          <xsd:enumeration value="Meetings &amp; Conferences"/>
          <xsd:enumeration value="APTA Programs"/>
          <xsd:enumeration value="Passenger Transport"/>
          <xsd:enumeration value="Letters"/>
          <xsd:enumeration value="Testimony"/>
          <xsd:enumeration value="Standards"/>
          <xsd:enumeration value="Awards"/>
        </xsd:restriction>
      </xsd:simpleType>
    </xsd:element>
    <xsd:element name="Presenters" ma:index="11" nillable="true" ma:displayName="Presenters" ma:internalName="Presenters">
      <xsd:simpleType>
        <xsd:restriction base="dms:Note">
          <xsd:maxLength value="255"/>
        </xsd:restriction>
      </xsd:simpleType>
    </xsd:element>
    <xsd:element name="Session" ma:index="12" nillable="true" ma:displayName="Session" ma:internalName="Session">
      <xsd:simpleType>
        <xsd:restriction base="dms:Text">
          <xsd:maxLength value="255"/>
        </xsd:restriction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ResultType xmlns="bf25d8e6-df7f-48f8-9e41-9305719f6447" xsi:nil="true"/>
    <SectionHighlight xmlns="bf25d8e6-df7f-48f8-9e41-9305719f6447">false</SectionHighlight>
    <Session xmlns="bf25d8e6-df7f-48f8-9e41-9305719f6447">Research</Session>
    <Issues xmlns="bf25d8e6-df7f-48f8-9e41-9305719f6447"/>
    <Presenters xmlns="bf25d8e6-df7f-48f8-9e41-9305719f6447">Robin Salter, PhD</Presenters>
    <_dlc_DocId xmlns="bf25d8e6-df7f-48f8-9e41-9305719f6447">4ZWTHDCC2MD4-21463-94</_dlc_DocId>
    <_dlc_DocIdUrl xmlns="bf25d8e6-df7f-48f8-9e41-9305719f6447">
      <Url>https://www.apta.com/mc/marketing/previous/2017marketing/presentations/_layouts/DocIdRedir.aspx?ID=4ZWTHDCC2MD4-21463-94</Url>
      <Description>4ZWTHDCC2MD4-21463-94</Description>
    </_dlc_DocIdUrl>
    <_dlc_DocIdPersistId xmlns="bf25d8e6-df7f-48f8-9e41-9305719f6447">false</_dlc_DocIdPersistId>
  </documentManagement>
</p:properties>
</file>

<file path=customXml/itemProps1.xml><?xml version="1.0" encoding="utf-8"?>
<ds:datastoreItem xmlns:ds="http://schemas.openxmlformats.org/officeDocument/2006/customXml" ds:itemID="{6829334C-0E2C-4DD0-80F3-7A1BE57CEB98}"/>
</file>

<file path=customXml/itemProps2.xml><?xml version="1.0" encoding="utf-8"?>
<ds:datastoreItem xmlns:ds="http://schemas.openxmlformats.org/officeDocument/2006/customXml" ds:itemID="{D9E42A66-4A97-4373-A446-A334DF40FCB6}"/>
</file>

<file path=customXml/itemProps3.xml><?xml version="1.0" encoding="utf-8"?>
<ds:datastoreItem xmlns:ds="http://schemas.openxmlformats.org/officeDocument/2006/customXml" ds:itemID="{AE340804-7D5E-443B-87DD-C5011EEB965A}"/>
</file>

<file path=customXml/itemProps4.xml><?xml version="1.0" encoding="utf-8"?>
<ds:datastoreItem xmlns:ds="http://schemas.openxmlformats.org/officeDocument/2006/customXml" ds:itemID="{AB16AE1F-CAC9-4C0C-AD4C-AD9A65B3DB86}"/>
</file>

<file path=docProps/app.xml><?xml version="1.0" encoding="utf-8"?>
<Properties xmlns="http://schemas.openxmlformats.org/officeDocument/2006/extended-properties" xmlns:vt="http://schemas.openxmlformats.org/officeDocument/2006/docPropsVTypes">
  <Template>FY13-3rdQtrPERCRidershipSlides-Version4 (2)</Template>
  <TotalTime>10231</TotalTime>
  <Words>109</Words>
  <Application>Microsoft Office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Verdana</vt:lpstr>
      <vt:lpstr>Wingdings</vt:lpstr>
      <vt:lpstr>FY13-3rdQtrPERCRidershipSlides-Version4 (2)</vt:lpstr>
      <vt:lpstr>PPT Template</vt:lpstr>
      <vt:lpstr>1_PPT Template</vt:lpstr>
      <vt:lpstr>PowerPoint Presentation</vt:lpstr>
      <vt:lpstr>Background</vt:lpstr>
      <vt:lpstr>Role of R&amp;A</vt:lpstr>
      <vt:lpstr>Outcomes &amp; Next Steps</vt:lpstr>
    </vt:vector>
  </TitlesOfParts>
  <Company>MARTA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Research to Test New Technology</dc:title>
  <dc:creator>nmott</dc:creator>
  <cp:lastModifiedBy>Salter, Robin</cp:lastModifiedBy>
  <cp:revision>299</cp:revision>
  <cp:lastPrinted>2017-02-24T16:24:32Z</cp:lastPrinted>
  <dcterms:created xsi:type="dcterms:W3CDTF">2007-11-01T18:03:34Z</dcterms:created>
  <dcterms:modified xsi:type="dcterms:W3CDTF">2017-02-27T22:03:37Z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0x0101009C295C2B7CEDD844B850CD668E0B8211</vt:lpwstr>
  </property>
  <property fmtid="{D5CDD505-2E9C-101B-9397-08002B2CF9AE}" pid="3" name="_dlc_DocIdItemGuid">
    <vt:lpwstr>22682374-07fd-4eda-b5b0-c04e515e89c0</vt:lpwstr>
  </property>
  <property fmtid="{D5CDD505-2E9C-101B-9397-08002B2CF9AE}" pid="4" name="Order">
    <vt:r8>9400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