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Millions of People in the Workforce</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Millenial</c:v>
                </c:pt>
                <c:pt idx="1">
                  <c:v>Gen X</c:v>
                </c:pt>
                <c:pt idx="2">
                  <c:v>Baby Boomers</c:v>
                </c:pt>
                <c:pt idx="3">
                  <c:v>Silent Generation</c:v>
                </c:pt>
              </c:strCache>
            </c:strRef>
          </c:cat>
          <c:val>
            <c:numRef>
              <c:f>Sheet1!$B$2:$B$5</c:f>
              <c:numCache>
                <c:formatCode>General</c:formatCode>
                <c:ptCount val="4"/>
                <c:pt idx="0">
                  <c:v>53.5</c:v>
                </c:pt>
                <c:pt idx="1">
                  <c:v>52.7</c:v>
                </c:pt>
                <c:pt idx="2">
                  <c:v>44.6</c:v>
                </c:pt>
                <c:pt idx="3">
                  <c:v>3.7</c:v>
                </c:pt>
              </c:numCache>
            </c:numRef>
          </c:val>
          <c:extLst>
            <c:ext xmlns:c16="http://schemas.microsoft.com/office/drawing/2014/chart" uri="{C3380CC4-5D6E-409C-BE32-E72D297353CC}">
              <c16:uniqueId val="{00000000-EE1E-4BDE-B2E1-BC586A18D588}"/>
            </c:ext>
          </c:extLst>
        </c:ser>
        <c:dLbls>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D4A05-0B0A-435A-983B-47601A5368F0}" type="datetimeFigureOut">
              <a:rPr lang="en-US" smtClean="0"/>
              <a:t>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4A5DA-D344-40A5-A636-0E26480DBAF3}" type="slidenum">
              <a:rPr lang="en-US" smtClean="0"/>
              <a:t>‹#›</a:t>
            </a:fld>
            <a:endParaRPr lang="en-US"/>
          </a:p>
        </p:txBody>
      </p:sp>
    </p:spTree>
    <p:extLst>
      <p:ext uri="{BB962C8B-B14F-4D97-AF65-F5344CB8AC3E}">
        <p14:creationId xmlns:p14="http://schemas.microsoft.com/office/powerpoint/2010/main" val="21305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57147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way we work? How about Wi-Fi</a:t>
            </a:r>
            <a:r>
              <a:rPr lang="en-US" baseline="0" dirty="0"/>
              <a:t>?</a:t>
            </a:r>
          </a:p>
          <a:p>
            <a:endParaRPr lang="en-US" baseline="0" dirty="0"/>
          </a:p>
          <a:p>
            <a:r>
              <a:rPr lang="en-US" dirty="0"/>
              <a:t>The amount of time you spend consuming media — watching TV, surfing the web on a computer, using an app on your phone, listening to the radio and so forth — continues to go up.</a:t>
            </a:r>
          </a:p>
          <a:p>
            <a:pPr defTabSz="949478">
              <a:defRPr/>
            </a:pPr>
            <a:r>
              <a:rPr lang="en-US" dirty="0"/>
              <a:t>The 2016 average is 10 hours and 39 minutes. (http://www.nytimes.com/2016/07/01/business/media/nielsen-survey-media-viewing.html?_r=0)</a:t>
            </a:r>
          </a:p>
          <a:p>
            <a:endParaRPr lang="en-US" dirty="0"/>
          </a:p>
          <a:p>
            <a:r>
              <a:rPr lang="en-US" dirty="0"/>
              <a:t>Millennials “grew up” if you will in an increasingly media and information oriented</a:t>
            </a:r>
            <a:r>
              <a:rPr lang="en-US" baseline="0" dirty="0"/>
              <a:t> environment. AN environment where you really don’t need to know much, except for how to google it.  In this new environment, skills in problem solving, creativity, social impact, and innovation are key. Simply having information or a special skill is not as valuable as it previously was. Particularly when you can learn how to do almost anything on YouTube…</a:t>
            </a:r>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23289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newest innovation is the speed in which</a:t>
            </a:r>
            <a:r>
              <a:rPr lang="en-US" baseline="0" dirty="0"/>
              <a:t> we can complete tasks – with innovations from smart phones, computers, email, video calling, webinars, and screen-sharing to name a few; the need to be in a face-to-face environment is less necessary than it previously was due to technology.  And we can see how social interactions and etiquette have changed over the generations.  What about texting? Social media?</a:t>
            </a:r>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83686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1791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http://www.pewresearch.org/fact-tank/2015/05/11/millennials-surpass-gen-xers-as-the-largest-generation-in-u-s-labor-force/</a:t>
            </a:r>
          </a:p>
          <a:p>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67299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Millennials have surpassed</a:t>
            </a:r>
            <a:r>
              <a:rPr lang="en-US" baseline="0" dirty="0"/>
              <a:t> Gen X as the largest number of persons in the workforce in late 2015</a:t>
            </a:r>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4679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Tx/>
              <a:buChar char="-"/>
              <a:defRPr/>
            </a:pPr>
            <a:r>
              <a:rPr lang="en-US" dirty="0"/>
              <a:t>Meister, Jeanne C. and Willyerd, Karie. Mentoring Millennials. Harvard Business Review. May 2010. http://hbr.org/2010/05/mentoring-millennials/ar/1</a:t>
            </a:r>
          </a:p>
          <a:p>
            <a:pPr marL="178027" indent="-178027" defTabSz="949478">
              <a:buFontTx/>
              <a:buChar char="-"/>
              <a:defRPr/>
            </a:pPr>
            <a:r>
              <a:rPr lang="en-US" dirty="0"/>
              <a:t>http://genhq.com/millennials-gen-y-in-workplace/</a:t>
            </a:r>
          </a:p>
          <a:p>
            <a:pPr marL="178027" indent="-178027" defTabSz="949478">
              <a:buFontTx/>
              <a:buChar char="-"/>
              <a:defRPr/>
            </a:pPr>
            <a:r>
              <a:rPr lang="en-US" dirty="0"/>
              <a:t>http://link.springer.com/article/10.1007/s10869-010-9172-7</a:t>
            </a:r>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78178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Particularly</a:t>
            </a:r>
            <a:r>
              <a:rPr lang="en-US" baseline="0" dirty="0"/>
              <a:t> if job changes become a larger trend across Millennials while their portion of the workforce also increases, these costs could increase</a:t>
            </a:r>
          </a:p>
          <a:p>
            <a:pPr defTabSz="949478">
              <a:defRPr/>
            </a:pPr>
            <a:endParaRPr lang="en-US" dirty="0"/>
          </a:p>
          <a:p>
            <a:r>
              <a:rPr lang="en-US" dirty="0"/>
              <a:t>ATTRACTION</a:t>
            </a:r>
            <a:r>
              <a:rPr lang="en-US" baseline="0" dirty="0"/>
              <a:t> AND RETENTION:</a:t>
            </a:r>
          </a:p>
          <a:p>
            <a:r>
              <a:rPr lang="en-US" b="1" dirty="0"/>
              <a:t>For entry-level employees, it costs between 30-50 percent</a:t>
            </a:r>
            <a:r>
              <a:rPr lang="en-US" dirty="0"/>
              <a:t> of their annual salary to replace them.</a:t>
            </a:r>
          </a:p>
          <a:p>
            <a:r>
              <a:rPr lang="en-US" b="1" dirty="0"/>
              <a:t>For mid-level employees, it costs upwards of 150 percent</a:t>
            </a:r>
            <a:r>
              <a:rPr lang="en-US" dirty="0"/>
              <a:t> of their annual salary to replace them.</a:t>
            </a:r>
          </a:p>
          <a:p>
            <a:r>
              <a:rPr lang="en-US" b="1" dirty="0"/>
              <a:t>For high-level or highly specialized employees, you’re looking at 400 percent</a:t>
            </a:r>
            <a:r>
              <a:rPr lang="en-US" dirty="0"/>
              <a:t> of their annual salary.</a:t>
            </a:r>
          </a:p>
          <a:p>
            <a:endParaRPr lang="en-US" dirty="0"/>
          </a:p>
          <a:p>
            <a:endParaRPr lang="en-US" dirty="0"/>
          </a:p>
          <a:p>
            <a:endParaRPr lang="en-US" dirty="0"/>
          </a:p>
          <a:p>
            <a:endParaRPr lang="en-US" dirty="0"/>
          </a:p>
          <a:p>
            <a:r>
              <a:rPr lang="en-US" dirty="0"/>
              <a:t>http://www.gallup.com/reports/189830/millennials-work-live.aspx?utm_source=gbj&amp;utm_medium=copy&amp;utm_campaign=20160512-gbj</a:t>
            </a:r>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79588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all</a:t>
            </a:r>
            <a:r>
              <a:rPr lang="en-US" baseline="0" dirty="0"/>
              <a:t> of the institutional knowledge from the baby boomers and allow the upcoming leaders to change, adapt and find new ways to do things for the agency.</a:t>
            </a:r>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44744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59216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3417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09401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all</a:t>
            </a:r>
            <a:r>
              <a:rPr lang="en-US" baseline="0" dirty="0"/>
              <a:t> of the institutional knowledge from the baby boomers and allow the upcoming leaders to change, adapt and find new ways to do things for the agency.</a:t>
            </a:r>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10527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80941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Seems obvious,</a:t>
            </a:r>
            <a:r>
              <a:rPr lang="en-US" baseline="0" dirty="0"/>
              <a:t> but to cultivate an agency of greatness, the CEO needs to be invested in his/her people.</a:t>
            </a:r>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2019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36840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Investing money</a:t>
            </a:r>
            <a:r>
              <a:rPr lang="en-US" baseline="0" dirty="0"/>
              <a:t> in young people will retain them longer! Start now to keep good people.</a:t>
            </a:r>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86014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3674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2777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4301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9182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NAIPTA</a:t>
            </a:r>
            <a:r>
              <a:rPr lang="en-US" baseline="0" dirty="0"/>
              <a:t> Leadership Academy program activity divided participants into age groups and asked to make a list of cultural facets and advancements of their generations.  And it all came back to TV. </a:t>
            </a:r>
            <a:endParaRPr lang="en-US" dirty="0"/>
          </a:p>
          <a:p>
            <a:endParaRPr lang="en-US" dirty="0"/>
          </a:p>
          <a:p>
            <a:r>
              <a:rPr lang="en-US" dirty="0"/>
              <a:t>Baby Boomer – </a:t>
            </a:r>
          </a:p>
          <a:p>
            <a:pPr lvl="1"/>
            <a:r>
              <a:rPr lang="en-US" b="1" dirty="0"/>
              <a:t>Color TV</a:t>
            </a:r>
          </a:p>
          <a:p>
            <a:pPr lvl="1"/>
            <a:r>
              <a:rPr lang="en-US" dirty="0"/>
              <a:t>FM Radio</a:t>
            </a:r>
          </a:p>
          <a:p>
            <a:pPr lvl="1"/>
            <a:r>
              <a:rPr lang="en-US" dirty="0"/>
              <a:t>Jet travel</a:t>
            </a:r>
          </a:p>
          <a:p>
            <a:pPr lvl="1"/>
            <a:r>
              <a:rPr lang="en-US" dirty="0"/>
              <a:t>Cassettes/A-tracks </a:t>
            </a:r>
          </a:p>
          <a:p>
            <a:r>
              <a:rPr lang="en-US" dirty="0"/>
              <a:t>Gen X – </a:t>
            </a:r>
          </a:p>
          <a:p>
            <a:pPr lvl="1"/>
            <a:r>
              <a:rPr lang="en-US" b="1" dirty="0"/>
              <a:t>Cable TV</a:t>
            </a:r>
          </a:p>
          <a:p>
            <a:pPr lvl="1"/>
            <a:r>
              <a:rPr lang="en-US" dirty="0"/>
              <a:t>MTV</a:t>
            </a:r>
          </a:p>
          <a:p>
            <a:pPr lvl="1"/>
            <a:r>
              <a:rPr lang="en-US" dirty="0"/>
              <a:t>VCRs</a:t>
            </a:r>
          </a:p>
          <a:p>
            <a:pPr lvl="1"/>
            <a:r>
              <a:rPr lang="en-US" dirty="0"/>
              <a:t>Microwaves</a:t>
            </a:r>
          </a:p>
          <a:p>
            <a:pPr lvl="1"/>
            <a:r>
              <a:rPr lang="en-US" dirty="0"/>
              <a:t>Cassettes</a:t>
            </a:r>
          </a:p>
          <a:p>
            <a:pPr lvl="1"/>
            <a:r>
              <a:rPr lang="en-US" dirty="0"/>
              <a:t>Boom boxes</a:t>
            </a:r>
          </a:p>
          <a:p>
            <a:r>
              <a:rPr lang="en-US" dirty="0"/>
              <a:t>Millennials – </a:t>
            </a:r>
          </a:p>
          <a:p>
            <a:pPr lvl="1"/>
            <a:r>
              <a:rPr lang="en-US" b="1" dirty="0"/>
              <a:t>Netflix</a:t>
            </a:r>
          </a:p>
          <a:p>
            <a:pPr lvl="1"/>
            <a:r>
              <a:rPr lang="en-US" dirty="0"/>
              <a:t>Computers</a:t>
            </a:r>
          </a:p>
          <a:p>
            <a:pPr lvl="1"/>
            <a:r>
              <a:rPr lang="en-US" dirty="0"/>
              <a:t>Cell Phones</a:t>
            </a:r>
          </a:p>
          <a:p>
            <a:pPr lvl="1"/>
            <a:r>
              <a:rPr lang="en-US" dirty="0"/>
              <a:t>Social Media</a:t>
            </a:r>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9343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a:t>
            </a:r>
            <a:r>
              <a:rPr lang="en-US" baseline="0" dirty="0"/>
              <a:t> progress used to look like… the newest model or feature of our inventions - by today it is more like.</a:t>
            </a:r>
          </a:p>
          <a:p>
            <a:endParaRPr lang="en-US" baseline="0" dirty="0"/>
          </a:p>
          <a:p>
            <a:r>
              <a:rPr lang="en-US" dirty="0"/>
              <a:t>This is what</a:t>
            </a:r>
            <a:r>
              <a:rPr lang="en-US" baseline="0" dirty="0"/>
              <a:t> progress used to look like… by today it is more like (NETFLIX) – an invention that is not physical but rather a platform – and there are many of these from Hulu, YouTube</a:t>
            </a:r>
          </a:p>
          <a:p>
            <a:endParaRPr lang="en-US" baseline="0" dirty="0"/>
          </a:p>
          <a:p>
            <a:pPr defTabSz="931774">
              <a:defRPr/>
            </a:pPr>
            <a:r>
              <a:rPr lang="en-US" dirty="0"/>
              <a:t>AND</a:t>
            </a:r>
            <a:r>
              <a:rPr lang="en-US" baseline="0" dirty="0"/>
              <a:t> the TV was invented between the Greatest and Silent Generations, that generation before Baby Boomers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9997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are seeing technologies and advancements that are outside of inventions – we are creating new tools and methods of doing the same old things. </a:t>
            </a:r>
            <a:br>
              <a:rPr lang="en-US" baseline="0" dirty="0"/>
            </a:br>
            <a:endParaRPr lang="en-US" baseline="0" dirty="0"/>
          </a:p>
          <a:p>
            <a:r>
              <a:rPr lang="en-US" baseline="0" dirty="0"/>
              <a:t>So what if we take that idea back to the transportation industry – consider real time arrival, on demand transportation apps, fare technologies, coordinated signal systems, “smart” communications/ features, and more</a:t>
            </a:r>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3801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you’re aware</a:t>
            </a:r>
            <a:r>
              <a:rPr lang="en-US" baseline="0" dirty="0"/>
              <a:t> of the advancement of transportation – however, what about the advancement of HOW we work in the transportation industry?</a:t>
            </a:r>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65C1C2-BF18-4696-826B-F33152B6C1FE}"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8532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BFDB376F-592A-4D26-B10B-3FE5CAF2CB40}" type="datetimeFigureOut">
              <a:rPr lang="en-US" smtClean="0"/>
              <a:t>1/3/2017</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5469A761-0933-472D-8F53-125459FBAA08}" type="slidenum">
              <a:rPr lang="en-US" smtClean="0"/>
              <a:t>‹#›</a:t>
            </a:fld>
            <a:endParaRPr lang="en-US" dirty="0"/>
          </a:p>
        </p:txBody>
      </p:sp>
    </p:spTree>
    <p:extLst>
      <p:ext uri="{BB962C8B-B14F-4D97-AF65-F5344CB8AC3E}">
        <p14:creationId xmlns:p14="http://schemas.microsoft.com/office/powerpoint/2010/main" val="256588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DB376F-592A-4D26-B10B-3FE5CAF2CB40}"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69A761-0933-472D-8F53-125459FBAA08}" type="slidenum">
              <a:rPr lang="en-US" smtClean="0"/>
              <a:t>‹#›</a:t>
            </a:fld>
            <a:endParaRPr lang="en-US" dirty="0"/>
          </a:p>
        </p:txBody>
      </p:sp>
    </p:spTree>
    <p:extLst>
      <p:ext uri="{BB962C8B-B14F-4D97-AF65-F5344CB8AC3E}">
        <p14:creationId xmlns:p14="http://schemas.microsoft.com/office/powerpoint/2010/main" val="268196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DB376F-592A-4D26-B10B-3FE5CAF2CB40}"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69A761-0933-472D-8F53-125459FBAA08}" type="slidenum">
              <a:rPr lang="en-US" smtClean="0"/>
              <a:t>‹#›</a:t>
            </a:fld>
            <a:endParaRPr lang="en-US" dirty="0"/>
          </a:p>
        </p:txBody>
      </p:sp>
    </p:spTree>
    <p:extLst>
      <p:ext uri="{BB962C8B-B14F-4D97-AF65-F5344CB8AC3E}">
        <p14:creationId xmlns:p14="http://schemas.microsoft.com/office/powerpoint/2010/main" val="169318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DB376F-592A-4D26-B10B-3FE5CAF2CB40}"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69A761-0933-472D-8F53-125459FBAA08}" type="slidenum">
              <a:rPr lang="en-US" smtClean="0"/>
              <a:t>‹#›</a:t>
            </a:fld>
            <a:endParaRPr lang="en-US" dirty="0"/>
          </a:p>
        </p:txBody>
      </p:sp>
    </p:spTree>
    <p:extLst>
      <p:ext uri="{BB962C8B-B14F-4D97-AF65-F5344CB8AC3E}">
        <p14:creationId xmlns:p14="http://schemas.microsoft.com/office/powerpoint/2010/main" val="370394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FDB376F-592A-4D26-B10B-3FE5CAF2CB40}"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69A761-0933-472D-8F53-125459FBAA08}" type="slidenum">
              <a:rPr lang="en-US" smtClean="0"/>
              <a:t>‹#›</a:t>
            </a:fld>
            <a:endParaRPr lang="en-US" dirty="0"/>
          </a:p>
        </p:txBody>
      </p:sp>
    </p:spTree>
    <p:extLst>
      <p:ext uri="{BB962C8B-B14F-4D97-AF65-F5344CB8AC3E}">
        <p14:creationId xmlns:p14="http://schemas.microsoft.com/office/powerpoint/2010/main" val="400659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DB376F-592A-4D26-B10B-3FE5CAF2CB40}"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69A761-0933-472D-8F53-125459FBAA08}" type="slidenum">
              <a:rPr lang="en-US" smtClean="0"/>
              <a:t>‹#›</a:t>
            </a:fld>
            <a:endParaRPr lang="en-US" dirty="0"/>
          </a:p>
        </p:txBody>
      </p:sp>
    </p:spTree>
    <p:extLst>
      <p:ext uri="{BB962C8B-B14F-4D97-AF65-F5344CB8AC3E}">
        <p14:creationId xmlns:p14="http://schemas.microsoft.com/office/powerpoint/2010/main" val="763346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BFDB376F-592A-4D26-B10B-3FE5CAF2CB40}" type="datetimeFigureOut">
              <a:rPr lang="en-US" smtClean="0"/>
              <a:t>1/3/2017</a:t>
            </a:fld>
            <a:endParaRPr lang="en-US" dirty="0"/>
          </a:p>
        </p:txBody>
      </p:sp>
      <p:sp>
        <p:nvSpPr>
          <p:cNvPr id="27" name="Slide Number Placeholder 26"/>
          <p:cNvSpPr>
            <a:spLocks noGrp="1"/>
          </p:cNvSpPr>
          <p:nvPr>
            <p:ph type="sldNum" sz="quarter" idx="11"/>
          </p:nvPr>
        </p:nvSpPr>
        <p:spPr/>
        <p:txBody>
          <a:bodyPr rtlCol="0"/>
          <a:lstStyle/>
          <a:p>
            <a:fld id="{5469A761-0933-472D-8F53-125459FBAA08}"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extLst>
      <p:ext uri="{BB962C8B-B14F-4D97-AF65-F5344CB8AC3E}">
        <p14:creationId xmlns:p14="http://schemas.microsoft.com/office/powerpoint/2010/main" val="36183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BFDB376F-592A-4D26-B10B-3FE5CAF2CB40}" type="datetimeFigureOut">
              <a:rPr lang="en-US" smtClean="0"/>
              <a:t>1/3/2017</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5469A761-0933-472D-8F53-125459FBAA08}" type="slidenum">
              <a:rPr lang="en-US" smtClean="0"/>
              <a:t>‹#›</a:t>
            </a:fld>
            <a:endParaRPr lang="en-US" dirty="0"/>
          </a:p>
        </p:txBody>
      </p:sp>
    </p:spTree>
    <p:extLst>
      <p:ext uri="{BB962C8B-B14F-4D97-AF65-F5344CB8AC3E}">
        <p14:creationId xmlns:p14="http://schemas.microsoft.com/office/powerpoint/2010/main" val="24330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B376F-592A-4D26-B10B-3FE5CAF2CB40}" type="datetimeFigureOut">
              <a:rPr lang="en-US" smtClean="0"/>
              <a:t>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69A761-0933-472D-8F53-125459FBAA08}" type="slidenum">
              <a:rPr lang="en-US" smtClean="0"/>
              <a:t>‹#›</a:t>
            </a:fld>
            <a:endParaRPr lang="en-US" dirty="0"/>
          </a:p>
        </p:txBody>
      </p:sp>
    </p:spTree>
    <p:extLst>
      <p:ext uri="{BB962C8B-B14F-4D97-AF65-F5344CB8AC3E}">
        <p14:creationId xmlns:p14="http://schemas.microsoft.com/office/powerpoint/2010/main" val="227810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DB376F-592A-4D26-B10B-3FE5CAF2CB40}"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69A761-0933-472D-8F53-125459FBAA08}" type="slidenum">
              <a:rPr lang="en-US" smtClean="0"/>
              <a:t>‹#›</a:t>
            </a:fld>
            <a:endParaRPr lang="en-US" dirty="0"/>
          </a:p>
        </p:txBody>
      </p:sp>
    </p:spTree>
    <p:extLst>
      <p:ext uri="{BB962C8B-B14F-4D97-AF65-F5344CB8AC3E}">
        <p14:creationId xmlns:p14="http://schemas.microsoft.com/office/powerpoint/2010/main" val="11005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FDB376F-592A-4D26-B10B-3FE5CAF2CB40}"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69A761-0933-472D-8F53-125459FBAA08}" type="slidenum">
              <a:rPr lang="en-US" smtClean="0"/>
              <a:t>‹#›</a:t>
            </a:fld>
            <a:endParaRPr lang="en-US" dirty="0"/>
          </a:p>
        </p:txBody>
      </p:sp>
    </p:spTree>
    <p:extLst>
      <p:ext uri="{BB962C8B-B14F-4D97-AF65-F5344CB8AC3E}">
        <p14:creationId xmlns:p14="http://schemas.microsoft.com/office/powerpoint/2010/main" val="165172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BFDB376F-592A-4D26-B10B-3FE5CAF2CB40}" type="datetimeFigureOut">
              <a:rPr lang="en-US" smtClean="0"/>
              <a:t>1/3/2017</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5469A761-0933-472D-8F53-125459FBAA08}" type="slidenum">
              <a:rPr lang="en-US" smtClean="0"/>
              <a:t>‹#›</a:t>
            </a:fld>
            <a:endParaRPr lang="en-US" dirty="0"/>
          </a:p>
        </p:txBody>
      </p:sp>
    </p:spTree>
    <p:extLst>
      <p:ext uri="{BB962C8B-B14F-4D97-AF65-F5344CB8AC3E}">
        <p14:creationId xmlns:p14="http://schemas.microsoft.com/office/powerpoint/2010/main" val="1640784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ZKDRYtNoqXw"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APTA Early Career Program 2016</a:t>
            </a:r>
          </a:p>
        </p:txBody>
      </p:sp>
      <p:sp>
        <p:nvSpPr>
          <p:cNvPr id="3" name="Subtitle 2"/>
          <p:cNvSpPr>
            <a:spLocks noGrp="1"/>
          </p:cNvSpPr>
          <p:nvPr>
            <p:ph type="subTitle" idx="1"/>
          </p:nvPr>
        </p:nvSpPr>
        <p:spPr/>
        <p:txBody>
          <a:bodyPr>
            <a:normAutofit/>
          </a:bodyPr>
          <a:lstStyle/>
          <a:p>
            <a:r>
              <a:rPr lang="en-US" dirty="0"/>
              <a:t>Creating an organization capable of excellence: how to keep up with the changing transportation industry.</a:t>
            </a:r>
          </a:p>
        </p:txBody>
      </p:sp>
    </p:spTree>
    <p:extLst>
      <p:ext uri="{BB962C8B-B14F-4D97-AF65-F5344CB8AC3E}">
        <p14:creationId xmlns:p14="http://schemas.microsoft.com/office/powerpoint/2010/main" val="2524730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Advancement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700" y="2325624"/>
            <a:ext cx="6115900" cy="3922776"/>
          </a:xfrm>
          <a:prstGeom prst="rect">
            <a:avLst/>
          </a:prstGeom>
        </p:spPr>
      </p:pic>
    </p:spTree>
    <p:extLst>
      <p:ext uri="{BB962C8B-B14F-4D97-AF65-F5344CB8AC3E}">
        <p14:creationId xmlns:p14="http://schemas.microsoft.com/office/powerpoint/2010/main" val="258776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It’s not distance anymore, it’s speed!</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69791" y="2177845"/>
            <a:ext cx="6452419" cy="4222126"/>
          </a:xfrm>
          <a:prstGeom prst="rect">
            <a:avLst/>
          </a:prstGeom>
        </p:spPr>
      </p:pic>
    </p:spTree>
    <p:extLst>
      <p:ext uri="{BB962C8B-B14F-4D97-AF65-F5344CB8AC3E}">
        <p14:creationId xmlns:p14="http://schemas.microsoft.com/office/powerpoint/2010/main" val="37800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t>
            </a:r>
          </a:p>
        </p:txBody>
      </p:sp>
      <p:sp>
        <p:nvSpPr>
          <p:cNvPr id="3" name="Text Placeholder 2"/>
          <p:cNvSpPr>
            <a:spLocks noGrp="1"/>
          </p:cNvSpPr>
          <p:nvPr>
            <p:ph type="body" idx="1"/>
          </p:nvPr>
        </p:nvSpPr>
        <p:spPr/>
        <p:txBody>
          <a:bodyPr/>
          <a:lstStyle/>
          <a:p>
            <a:r>
              <a:rPr lang="en-US" dirty="0"/>
              <a:t>What does advancement look like?</a:t>
            </a:r>
          </a:p>
        </p:txBody>
      </p:sp>
    </p:spTree>
    <p:extLst>
      <p:ext uri="{BB962C8B-B14F-4D97-AF65-F5344CB8AC3E}">
        <p14:creationId xmlns:p14="http://schemas.microsoft.com/office/powerpoint/2010/main" val="334196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75691" y="1066086"/>
            <a:ext cx="8640618" cy="579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61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1295400"/>
            <a:ext cx="9144000" cy="685800"/>
          </a:xfrm>
        </p:spPr>
        <p:txBody>
          <a:bodyPr>
            <a:normAutofit fontScale="90000"/>
          </a:bodyPr>
          <a:lstStyle/>
          <a:p>
            <a:pPr algn="ctr"/>
            <a:r>
              <a:rPr lang="en-US" dirty="0"/>
              <a:t>Persons in the Workforce by Generation</a:t>
            </a:r>
          </a:p>
        </p:txBody>
      </p:sp>
      <p:sp>
        <p:nvSpPr>
          <p:cNvPr id="6" name="TextBox 1"/>
          <p:cNvSpPr txBox="1"/>
          <p:nvPr/>
        </p:nvSpPr>
        <p:spPr>
          <a:xfrm>
            <a:off x="8534400" y="5943600"/>
            <a:ext cx="2133600" cy="2237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mn-lt"/>
                <a:ea typeface="+mn-ea"/>
                <a:cs typeface="+mn-cs"/>
              </a:rPr>
              <a:t>2015 Q1; Pew Research Center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2057401"/>
            <a:ext cx="1951037"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ontent Placeholder 4"/>
          <p:cNvGraphicFramePr>
            <a:graphicFrameLocks noGrp="1"/>
          </p:cNvGraphicFramePr>
          <p:nvPr>
            <p:ph sz="half" idx="1"/>
            <p:extLst/>
          </p:nvPr>
        </p:nvGraphicFramePr>
        <p:xfrm>
          <a:off x="3276600" y="1752600"/>
          <a:ext cx="7391400" cy="5105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572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981200" y="2249424"/>
            <a:ext cx="42672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19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Self-centered</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Unmotivated</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Disrespectful</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Disloyal</a:t>
            </a:r>
          </a:p>
        </p:txBody>
      </p:sp>
      <p:sp>
        <p:nvSpPr>
          <p:cNvPr id="4" name="Title 3"/>
          <p:cNvSpPr>
            <a:spLocks noGrp="1"/>
          </p:cNvSpPr>
          <p:nvPr>
            <p:ph type="title"/>
          </p:nvPr>
        </p:nvSpPr>
        <p:spPr/>
        <p:txBody>
          <a:bodyPr/>
          <a:lstStyle/>
          <a:p>
            <a:r>
              <a:rPr lang="en-US" dirty="0"/>
              <a:t>Stereotypes</a:t>
            </a:r>
          </a:p>
        </p:txBody>
      </p:sp>
      <p:pic>
        <p:nvPicPr>
          <p:cNvPr id="6"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943601" y="838200"/>
            <a:ext cx="4314825" cy="5802696"/>
          </a:xfrm>
          <a:prstGeom prst="rect">
            <a:avLst/>
          </a:prstGeom>
        </p:spPr>
      </p:pic>
      <p:sp>
        <p:nvSpPr>
          <p:cNvPr id="7" name="Right Arrow 6"/>
          <p:cNvSpPr/>
          <p:nvPr/>
        </p:nvSpPr>
        <p:spPr>
          <a:xfrm rot="10136655">
            <a:off x="8686800" y="3657600"/>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0986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that cost?</a:t>
            </a:r>
          </a:p>
        </p:txBody>
      </p:sp>
      <p:sp>
        <p:nvSpPr>
          <p:cNvPr id="3" name="Content Placeholder 2"/>
          <p:cNvSpPr>
            <a:spLocks noGrp="1"/>
          </p:cNvSpPr>
          <p:nvPr>
            <p:ph sz="half" idx="1"/>
          </p:nvPr>
        </p:nvSpPr>
        <p:spPr>
          <a:xfrm>
            <a:off x="1981200" y="2249425"/>
            <a:ext cx="4953000" cy="4525963"/>
          </a:xfrm>
        </p:spPr>
        <p:txBody>
          <a:bodyPr>
            <a:normAutofit/>
          </a:bodyPr>
          <a:lstStyle/>
          <a:p>
            <a:r>
              <a:rPr lang="en-US" sz="3200" b="1" dirty="0">
                <a:solidFill>
                  <a:schemeClr val="accent3"/>
                </a:solidFill>
              </a:rPr>
              <a:t>21%</a:t>
            </a:r>
            <a:r>
              <a:rPr lang="en-US" sz="2800" dirty="0"/>
              <a:t> of millennials say they've changed jobs within the past year</a:t>
            </a:r>
          </a:p>
          <a:p>
            <a:r>
              <a:rPr lang="en-US" sz="3200" b="1" dirty="0">
                <a:solidFill>
                  <a:schemeClr val="accent3"/>
                </a:solidFill>
              </a:rPr>
              <a:t>3x</a:t>
            </a:r>
            <a:r>
              <a:rPr lang="en-US" sz="2800" dirty="0">
                <a:solidFill>
                  <a:schemeClr val="accent3"/>
                </a:solidFill>
              </a:rPr>
              <a:t> </a:t>
            </a:r>
            <a:r>
              <a:rPr lang="en-US" sz="2800" dirty="0"/>
              <a:t>the number of non-millennials who report the same</a:t>
            </a:r>
          </a:p>
          <a:p>
            <a:r>
              <a:rPr lang="en-US" sz="3200" b="1" dirty="0">
                <a:solidFill>
                  <a:schemeClr val="accent3"/>
                </a:solidFill>
              </a:rPr>
              <a:t>$30.5 billion </a:t>
            </a:r>
            <a:r>
              <a:rPr lang="en-US" sz="2800" dirty="0"/>
              <a:t>annually across the U.S. economy for millennial turnover costs</a:t>
            </a: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2701"/>
          <a:stretch/>
        </p:blipFill>
        <p:spPr bwMode="auto">
          <a:xfrm>
            <a:off x="6934200" y="685801"/>
            <a:ext cx="2841212" cy="625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7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2246313" y="2438401"/>
            <a:ext cx="7772400" cy="136207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mj-lt"/>
                <a:ea typeface="+mj-ea"/>
                <a:cs typeface="+mj-cs"/>
              </a:rPr>
              <a:t>There are no traffic jams along the extra mile.</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Text Placeholder 4"/>
          <p:cNvSpPr txBox="1">
            <a:spLocks/>
          </p:cNvSpPr>
          <p:nvPr/>
        </p:nvSpPr>
        <p:spPr>
          <a:xfrm>
            <a:off x="2246313" y="3824288"/>
            <a:ext cx="7772400" cy="15097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19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000" b="0" i="1" u="none" strike="noStrike" kern="1200" cap="none" spc="0" normalizeH="0" baseline="0" noProof="0" dirty="0">
                <a:ln>
                  <a:noFill/>
                </a:ln>
                <a:solidFill>
                  <a:schemeClr val="tx1"/>
                </a:solidFill>
                <a:effectLst/>
                <a:uLnTx/>
                <a:uFillTx/>
                <a:latin typeface="+mn-lt"/>
                <a:ea typeface="+mn-ea"/>
                <a:cs typeface="+mn-cs"/>
              </a:rPr>
              <a:t>- Roger </a:t>
            </a:r>
            <a:r>
              <a:rPr kumimoji="0" lang="en-US" sz="2000" b="0" i="1" u="none" strike="noStrike" kern="1200" cap="none" spc="0" normalizeH="0" baseline="0" noProof="0" dirty="0" err="1">
                <a:ln>
                  <a:noFill/>
                </a:ln>
                <a:solidFill>
                  <a:schemeClr val="tx1"/>
                </a:solidFill>
                <a:effectLst/>
                <a:uLnTx/>
                <a:uFillTx/>
                <a:latin typeface="+mn-lt"/>
                <a:ea typeface="+mn-ea"/>
                <a:cs typeface="+mn-cs"/>
              </a:rPr>
              <a:t>Staubach</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118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Knowledge</a:t>
            </a:r>
          </a:p>
        </p:txBody>
      </p:sp>
      <p:sp>
        <p:nvSpPr>
          <p:cNvPr id="3" name="Text Placeholder 2"/>
          <p:cNvSpPr>
            <a:spLocks noGrp="1"/>
          </p:cNvSpPr>
          <p:nvPr>
            <p:ph type="body" idx="1"/>
          </p:nvPr>
        </p:nvSpPr>
        <p:spPr/>
        <p:txBody>
          <a:bodyPr/>
          <a:lstStyle/>
          <a:p>
            <a:r>
              <a:rPr lang="en-US" dirty="0"/>
              <a:t>With the Baby Boomers retiring, how do agencies retain their knowledge?</a:t>
            </a:r>
          </a:p>
        </p:txBody>
      </p:sp>
    </p:spTree>
    <p:extLst>
      <p:ext uri="{BB962C8B-B14F-4D97-AF65-F5344CB8AC3E}">
        <p14:creationId xmlns:p14="http://schemas.microsoft.com/office/powerpoint/2010/main" val="2708851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Record and Consult</a:t>
            </a:r>
          </a:p>
        </p:txBody>
      </p:sp>
      <p:sp>
        <p:nvSpPr>
          <p:cNvPr id="3" name="Content Placeholder 2"/>
          <p:cNvSpPr>
            <a:spLocks noGrp="1"/>
          </p:cNvSpPr>
          <p:nvPr>
            <p:ph sz="half" idx="1"/>
          </p:nvPr>
        </p:nvSpPr>
        <p:spPr>
          <a:xfrm>
            <a:off x="1981200" y="2249425"/>
            <a:ext cx="2971800" cy="1941576"/>
          </a:xfrm>
          <a:ln w="6350">
            <a:solidFill>
              <a:schemeClr val="tx1"/>
            </a:solidFill>
          </a:ln>
        </p:spPr>
        <p:txBody>
          <a:bodyPr>
            <a:normAutofit/>
          </a:bodyPr>
          <a:lstStyle/>
          <a:p>
            <a:pPr marL="109728" indent="0" algn="ctr">
              <a:buNone/>
            </a:pPr>
            <a:r>
              <a:rPr lang="en-US" sz="2400" dirty="0"/>
              <a:t>Before the baby boomers retire, teach the young professionals the tricks of the trade</a:t>
            </a:r>
          </a:p>
        </p:txBody>
      </p:sp>
      <p:sp>
        <p:nvSpPr>
          <p:cNvPr id="5" name="Rectangle 4"/>
          <p:cNvSpPr/>
          <p:nvPr/>
        </p:nvSpPr>
        <p:spPr>
          <a:xfrm>
            <a:off x="6858000" y="3696832"/>
            <a:ext cx="3212432" cy="2246769"/>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Consult: Ask retirees to mentor or to consult with the youngsters at the agency</a:t>
            </a:r>
          </a:p>
        </p:txBody>
      </p:sp>
      <p:sp>
        <p:nvSpPr>
          <p:cNvPr id="6" name="Rectangle 5"/>
          <p:cNvSpPr/>
          <p:nvPr/>
        </p:nvSpPr>
        <p:spPr>
          <a:xfrm>
            <a:off x="5181600" y="2228671"/>
            <a:ext cx="4876800" cy="923330"/>
          </a:xfrm>
          <a:prstGeom prst="rect">
            <a:avLst/>
          </a:prstGeom>
          <a:ln w="38100">
            <a:solidFill>
              <a:schemeClr val="tx1"/>
            </a:solidFill>
            <a:prstDash val="sysDot"/>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Incentivize the millennials to get a download of knowledge from the retirees; leadership classes, title promotion, project lead</a:t>
            </a:r>
          </a:p>
        </p:txBody>
      </p:sp>
      <p:sp>
        <p:nvSpPr>
          <p:cNvPr id="7" name="Rectangle 6"/>
          <p:cNvSpPr/>
          <p:nvPr/>
        </p:nvSpPr>
        <p:spPr>
          <a:xfrm>
            <a:off x="1981200" y="4572001"/>
            <a:ext cx="4572000" cy="2062103"/>
          </a:xfrm>
          <a:prstGeom prst="rect">
            <a:avLst/>
          </a:prstGeom>
          <a:ln>
            <a:solidFill>
              <a:schemeClr val="tx1"/>
            </a:solidFill>
            <a:prstDash val="dash"/>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rPr>
              <a:t>Record! Record! Record! Video or voice tape the retiree -- “how I do my job”</a:t>
            </a:r>
          </a:p>
        </p:txBody>
      </p:sp>
    </p:spTree>
    <p:extLst>
      <p:ext uri="{BB962C8B-B14F-4D97-AF65-F5344CB8AC3E}">
        <p14:creationId xmlns:p14="http://schemas.microsoft.com/office/powerpoint/2010/main" val="237979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67940"/>
            <a:ext cx="9144000" cy="1722120"/>
          </a:xfrm>
        </p:spPr>
        <p:txBody>
          <a:bodyPr>
            <a:normAutofit fontScale="90000"/>
          </a:bodyPr>
          <a:lstStyle/>
          <a:p>
            <a:pPr algn="ctr"/>
            <a:r>
              <a:rPr lang="en-US" dirty="0"/>
              <a:t>It is not your job to think of the next ‘great thing’ but to </a:t>
            </a:r>
            <a:r>
              <a:rPr lang="en-US" b="1" i="1" dirty="0"/>
              <a:t>cultivate</a:t>
            </a:r>
            <a:r>
              <a:rPr lang="en-US" dirty="0"/>
              <a:t> the people who can do it under this culture…</a:t>
            </a:r>
          </a:p>
        </p:txBody>
      </p:sp>
    </p:spTree>
    <p:extLst>
      <p:ext uri="{BB962C8B-B14F-4D97-AF65-F5344CB8AC3E}">
        <p14:creationId xmlns:p14="http://schemas.microsoft.com/office/powerpoint/2010/main" val="1723824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change….</a:t>
            </a:r>
          </a:p>
        </p:txBody>
      </p:sp>
      <p:sp>
        <p:nvSpPr>
          <p:cNvPr id="8" name="Title 3"/>
          <p:cNvSpPr txBox="1">
            <a:spLocks/>
          </p:cNvSpPr>
          <p:nvPr/>
        </p:nvSpPr>
        <p:spPr>
          <a:xfrm>
            <a:off x="2246313" y="2438401"/>
            <a:ext cx="7772400" cy="136207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mj-lt"/>
                <a:ea typeface="+mj-ea"/>
                <a:cs typeface="+mj-cs"/>
              </a:rPr>
              <a:t>There’s a way to do it better – Find it.</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Text Placeholder 4"/>
          <p:cNvSpPr txBox="1">
            <a:spLocks/>
          </p:cNvSpPr>
          <p:nvPr/>
        </p:nvSpPr>
        <p:spPr>
          <a:xfrm>
            <a:off x="2246313" y="3824288"/>
            <a:ext cx="7772400" cy="15097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19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000" b="0" i="1" u="none" strike="noStrike" kern="1200" cap="none" spc="0" normalizeH="0" baseline="0" noProof="0" dirty="0">
                <a:ln>
                  <a:noFill/>
                </a:ln>
                <a:solidFill>
                  <a:schemeClr val="tx1"/>
                </a:solidFill>
                <a:effectLst/>
                <a:uLnTx/>
                <a:uFillTx/>
                <a:latin typeface="+mn-lt"/>
                <a:ea typeface="+mn-ea"/>
                <a:cs typeface="+mn-cs"/>
              </a:rPr>
              <a:t>- Thomas Edison</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15298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Greatness</a:t>
            </a:r>
          </a:p>
        </p:txBody>
      </p:sp>
      <p:sp>
        <p:nvSpPr>
          <p:cNvPr id="3" name="Text Placeholder 2"/>
          <p:cNvSpPr>
            <a:spLocks noGrp="1"/>
          </p:cNvSpPr>
          <p:nvPr>
            <p:ph type="body" idx="1"/>
          </p:nvPr>
        </p:nvSpPr>
        <p:spPr/>
        <p:txBody>
          <a:bodyPr/>
          <a:lstStyle/>
          <a:p>
            <a:r>
              <a:rPr lang="en-US" dirty="0"/>
              <a:t>How to develop your millennials into leaders of your agency?</a:t>
            </a:r>
          </a:p>
        </p:txBody>
      </p:sp>
    </p:spTree>
    <p:extLst>
      <p:ext uri="{BB962C8B-B14F-4D97-AF65-F5344CB8AC3E}">
        <p14:creationId xmlns:p14="http://schemas.microsoft.com/office/powerpoint/2010/main" val="3149411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 starts at the top…</a:t>
            </a:r>
          </a:p>
        </p:txBody>
      </p:sp>
      <p:sp>
        <p:nvSpPr>
          <p:cNvPr id="5" name="Content Placeholder 4"/>
          <p:cNvSpPr>
            <a:spLocks noGrp="1"/>
          </p:cNvSpPr>
          <p:nvPr>
            <p:ph sz="half" idx="1"/>
          </p:nvPr>
        </p:nvSpPr>
        <p:spPr>
          <a:xfrm>
            <a:off x="1981200" y="2249425"/>
            <a:ext cx="7924800" cy="4525963"/>
          </a:xfrm>
        </p:spPr>
        <p:txBody>
          <a:bodyPr>
            <a:normAutofit/>
          </a:bodyPr>
          <a:lstStyle/>
          <a:p>
            <a:pPr marL="109728" indent="0" algn="ctr">
              <a:buNone/>
            </a:pPr>
            <a:r>
              <a:rPr lang="en-US" b="1" dirty="0"/>
              <a:t>Investment into human capital starts with the CEO</a:t>
            </a:r>
          </a:p>
          <a:p>
            <a:pPr marL="402336" lvl="1" indent="0">
              <a:buNone/>
            </a:pPr>
            <a:br>
              <a:rPr lang="en-US" sz="3900" dirty="0">
                <a:latin typeface="+mj-lt"/>
              </a:rPr>
            </a:br>
            <a:r>
              <a:rPr lang="en-US" sz="3900" b="1" dirty="0">
                <a:solidFill>
                  <a:schemeClr val="accent6">
                    <a:lumMod val="75000"/>
                  </a:schemeClr>
                </a:solidFill>
                <a:latin typeface="+mj-lt"/>
              </a:rPr>
              <a:t>If your actions inspire others to dream more, learn more, do more and become more, you are a leader.</a:t>
            </a:r>
          </a:p>
          <a:p>
            <a:pPr marL="667512" lvl="2" indent="0">
              <a:buNone/>
            </a:pPr>
            <a:r>
              <a:rPr lang="en-US" sz="2000" i="1" dirty="0">
                <a:solidFill>
                  <a:schemeClr val="tx1"/>
                </a:solidFill>
              </a:rPr>
              <a:t>- John Quincy Adams</a:t>
            </a:r>
          </a:p>
        </p:txBody>
      </p:sp>
    </p:spTree>
    <p:extLst>
      <p:ext uri="{BB962C8B-B14F-4D97-AF65-F5344CB8AC3E}">
        <p14:creationId xmlns:p14="http://schemas.microsoft.com/office/powerpoint/2010/main" val="1782962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it starts now…</a:t>
            </a:r>
          </a:p>
        </p:txBody>
      </p:sp>
      <p:sp>
        <p:nvSpPr>
          <p:cNvPr id="4" name="Content Placeholder 3"/>
          <p:cNvSpPr>
            <a:spLocks noGrp="1"/>
          </p:cNvSpPr>
          <p:nvPr>
            <p:ph sz="half" idx="2"/>
          </p:nvPr>
        </p:nvSpPr>
        <p:spPr>
          <a:xfrm>
            <a:off x="2057400" y="2249425"/>
            <a:ext cx="8153400" cy="4525963"/>
          </a:xfrm>
        </p:spPr>
        <p:txBody>
          <a:bodyPr>
            <a:normAutofit/>
          </a:bodyPr>
          <a:lstStyle/>
          <a:p>
            <a:r>
              <a:rPr lang="en-US" sz="3200" dirty="0"/>
              <a:t>Download institutional knowledge and invest in the future leaders now</a:t>
            </a:r>
          </a:p>
          <a:p>
            <a:r>
              <a:rPr lang="en-US" sz="3200" dirty="0"/>
              <a:t>Create an agency-wide culture of “people are the best asset”</a:t>
            </a:r>
          </a:p>
          <a:p>
            <a:r>
              <a:rPr lang="en-US" sz="3200" dirty="0"/>
              <a:t>Engage with all departments through senior leadership teams and surveys</a:t>
            </a:r>
          </a:p>
          <a:p>
            <a:r>
              <a:rPr lang="en-US" sz="3200" dirty="0"/>
              <a:t>Don’t wait until the good ones are gone</a:t>
            </a:r>
          </a:p>
        </p:txBody>
      </p:sp>
    </p:spTree>
    <p:extLst>
      <p:ext uri="{BB962C8B-B14F-4D97-AF65-F5344CB8AC3E}">
        <p14:creationId xmlns:p14="http://schemas.microsoft.com/office/powerpoint/2010/main" val="3421050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to create greatness</a:t>
            </a:r>
          </a:p>
        </p:txBody>
      </p:sp>
      <p:sp>
        <p:nvSpPr>
          <p:cNvPr id="4" name="Content Placeholder 3"/>
          <p:cNvSpPr>
            <a:spLocks noGrp="1"/>
          </p:cNvSpPr>
          <p:nvPr>
            <p:ph sz="half" idx="2"/>
          </p:nvPr>
        </p:nvSpPr>
        <p:spPr>
          <a:xfrm>
            <a:off x="2133600" y="2103438"/>
            <a:ext cx="8077200" cy="4525963"/>
          </a:xfrm>
        </p:spPr>
        <p:txBody>
          <a:bodyPr>
            <a:normAutofit/>
          </a:bodyPr>
          <a:lstStyle/>
          <a:p>
            <a:r>
              <a:rPr lang="en-US" sz="2800" dirty="0"/>
              <a:t>Leadership Academy </a:t>
            </a:r>
          </a:p>
          <a:p>
            <a:r>
              <a:rPr lang="en-US" sz="2800" dirty="0"/>
              <a:t>Encourage participation in groups like APTA</a:t>
            </a:r>
          </a:p>
          <a:p>
            <a:r>
              <a:rPr lang="en-US" sz="2800" dirty="0"/>
              <a:t>Mentorship program – start them early!</a:t>
            </a:r>
          </a:p>
          <a:p>
            <a:r>
              <a:rPr lang="en-US" sz="2800" dirty="0"/>
              <a:t>Community service and volunteering opportunities</a:t>
            </a:r>
          </a:p>
          <a:p>
            <a:r>
              <a:rPr lang="en-US" sz="2800" dirty="0"/>
              <a:t>Recognition </a:t>
            </a:r>
          </a:p>
          <a:p>
            <a:pPr lvl="1"/>
            <a:r>
              <a:rPr lang="en-US" sz="2400" dirty="0">
                <a:solidFill>
                  <a:schemeClr val="tx1"/>
                </a:solidFill>
              </a:rPr>
              <a:t>Employee Awards</a:t>
            </a:r>
          </a:p>
          <a:p>
            <a:pPr lvl="1"/>
            <a:r>
              <a:rPr lang="en-US" sz="2400" dirty="0">
                <a:solidFill>
                  <a:schemeClr val="tx1"/>
                </a:solidFill>
              </a:rPr>
              <a:t>Wrap a train or bus with staff who’ve made a different</a:t>
            </a:r>
          </a:p>
          <a:p>
            <a:pPr lvl="1"/>
            <a:r>
              <a:rPr lang="en-US" sz="2400" dirty="0">
                <a:solidFill>
                  <a:schemeClr val="tx1"/>
                </a:solidFill>
              </a:rPr>
              <a:t>Board meeting call-outs or personal notes from CEO</a:t>
            </a:r>
          </a:p>
          <a:p>
            <a:pPr marL="411480" lvl="1" indent="0">
              <a:buNone/>
            </a:pPr>
            <a:endParaRPr lang="en-US" sz="2400" dirty="0"/>
          </a:p>
        </p:txBody>
      </p:sp>
    </p:spTree>
    <p:extLst>
      <p:ext uri="{BB962C8B-B14F-4D97-AF65-F5344CB8AC3E}">
        <p14:creationId xmlns:p14="http://schemas.microsoft.com/office/powerpoint/2010/main" val="1263400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001000" y="2057401"/>
            <a:ext cx="2438400" cy="3200399"/>
          </a:xfrm>
        </p:spPr>
        <p:txBody>
          <a:bodyPr/>
          <a:lstStyle/>
          <a:p>
            <a:pPr marL="109728" indent="0" algn="ctr">
              <a:buNone/>
            </a:pPr>
            <a:r>
              <a:rPr lang="en-US" sz="2400" b="1" dirty="0"/>
              <a:t>Tara Bettale</a:t>
            </a:r>
          </a:p>
          <a:p>
            <a:pPr marL="109728" indent="0" algn="ctr">
              <a:buNone/>
            </a:pPr>
            <a:r>
              <a:rPr lang="en-US" dirty="0"/>
              <a:t>RTD Denver</a:t>
            </a:r>
          </a:p>
          <a:p>
            <a:pPr marL="109728" indent="0">
              <a:buNone/>
            </a:pPr>
            <a:endParaRPr lang="en-US" dirty="0"/>
          </a:p>
          <a:p>
            <a:pPr marL="109728" indent="0" algn="ctr">
              <a:buNone/>
            </a:pPr>
            <a:r>
              <a:rPr lang="en-US" sz="2400" b="1" dirty="0"/>
              <a:t>Jacob Splan</a:t>
            </a:r>
          </a:p>
          <a:p>
            <a:pPr marL="109728" indent="0">
              <a:buNone/>
            </a:pPr>
            <a:r>
              <a:rPr lang="en-US" dirty="0"/>
              <a:t>UTA Salt Lake City</a:t>
            </a:r>
          </a:p>
          <a:p>
            <a:pPr marL="109728" indent="0">
              <a:buNone/>
            </a:pPr>
            <a:endParaRPr lang="en-US" dirty="0"/>
          </a:p>
          <a:p>
            <a:pPr marL="109728" indent="0" algn="ctr">
              <a:buNone/>
            </a:pPr>
            <a:r>
              <a:rPr lang="en-US" sz="2400" b="1" dirty="0"/>
              <a:t>Alicia Becker</a:t>
            </a:r>
          </a:p>
          <a:p>
            <a:pPr marL="109728" indent="0">
              <a:buNone/>
            </a:pPr>
            <a:r>
              <a:rPr lang="en-US" dirty="0"/>
              <a:t>NAIPTA Flagstaff</a:t>
            </a:r>
          </a:p>
        </p:txBody>
      </p:sp>
      <p:pic>
        <p:nvPicPr>
          <p:cNvPr id="1026" name="Picture 2" descr="http://media-cache-ak0.pinimg.com/736x/59/df/a6/59dfa6af14be804017d9b1d78c00a8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0"/>
            <a:ext cx="6117668"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3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KDRYtNoqXw"/>
          <p:cNvPicPr>
            <a:picLocks noGrp="1" noRot="1" noChangeAspect="1"/>
          </p:cNvPicPr>
          <p:nvPr>
            <p:ph idx="1"/>
            <a:videoFile r:link="rId1"/>
          </p:nvPr>
        </p:nvPicPr>
        <p:blipFill>
          <a:blip r:embed="rId4"/>
          <a:stretch>
            <a:fillRect/>
          </a:stretch>
        </p:blipFill>
        <p:spPr>
          <a:xfrm>
            <a:off x="2209801" y="1676400"/>
            <a:ext cx="7992533" cy="4495800"/>
          </a:xfrm>
          <a:prstGeom prst="rect">
            <a:avLst/>
          </a:prstGeom>
        </p:spPr>
      </p:pic>
    </p:spTree>
    <p:extLst>
      <p:ext uri="{BB962C8B-B14F-4D97-AF65-F5344CB8AC3E}">
        <p14:creationId xmlns:p14="http://schemas.microsoft.com/office/powerpoint/2010/main" val="419325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Topics</a:t>
            </a:r>
          </a:p>
        </p:txBody>
      </p:sp>
      <p:sp>
        <p:nvSpPr>
          <p:cNvPr id="3" name="Content Placeholder 2"/>
          <p:cNvSpPr>
            <a:spLocks noGrp="1"/>
          </p:cNvSpPr>
          <p:nvPr>
            <p:ph idx="1"/>
          </p:nvPr>
        </p:nvSpPr>
        <p:spPr/>
        <p:txBody>
          <a:bodyPr>
            <a:normAutofit/>
          </a:bodyPr>
          <a:lstStyle/>
          <a:p>
            <a:r>
              <a:rPr lang="en-US" dirty="0"/>
              <a:t>What does progress mean for the current workforce?</a:t>
            </a:r>
          </a:p>
          <a:p>
            <a:r>
              <a:rPr lang="en-US" dirty="0"/>
              <a:t>What does advancement look like?</a:t>
            </a:r>
          </a:p>
          <a:p>
            <a:r>
              <a:rPr lang="en-US" dirty="0"/>
              <a:t>With the Baby Boomers retiring, how do agencies retain their knowledge?</a:t>
            </a:r>
          </a:p>
          <a:p>
            <a:r>
              <a:rPr lang="en-US" dirty="0"/>
              <a:t>How to develop your millennials into leaders of your agency?</a:t>
            </a:r>
          </a:p>
          <a:p>
            <a:endParaRPr lang="en-US" dirty="0"/>
          </a:p>
          <a:p>
            <a:endParaRPr lang="en-US" dirty="0"/>
          </a:p>
          <a:p>
            <a:endParaRPr lang="en-US" dirty="0"/>
          </a:p>
        </p:txBody>
      </p:sp>
    </p:spTree>
    <p:extLst>
      <p:ext uri="{BB962C8B-B14F-4D97-AF65-F5344CB8AC3E}">
        <p14:creationId xmlns:p14="http://schemas.microsoft.com/office/powerpoint/2010/main" val="90163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a:t>
            </a:r>
          </a:p>
        </p:txBody>
      </p:sp>
      <p:sp>
        <p:nvSpPr>
          <p:cNvPr id="3" name="Text Placeholder 2"/>
          <p:cNvSpPr>
            <a:spLocks noGrp="1"/>
          </p:cNvSpPr>
          <p:nvPr>
            <p:ph type="body" idx="1"/>
          </p:nvPr>
        </p:nvSpPr>
        <p:spPr/>
        <p:txBody>
          <a:bodyPr/>
          <a:lstStyle/>
          <a:p>
            <a:r>
              <a:rPr lang="en-US" dirty="0"/>
              <a:t>What does that mean for the current workforce?</a:t>
            </a:r>
          </a:p>
        </p:txBody>
      </p:sp>
    </p:spTree>
    <p:extLst>
      <p:ext uri="{BB962C8B-B14F-4D97-AF65-F5344CB8AC3E}">
        <p14:creationId xmlns:p14="http://schemas.microsoft.com/office/powerpoint/2010/main" val="163360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Perceptions across the Generations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281" y="2412694"/>
            <a:ext cx="8287441" cy="3683307"/>
          </a:xfrm>
          <a:prstGeom prst="rect">
            <a:avLst/>
          </a:prstGeom>
        </p:spPr>
      </p:pic>
      <p:pic>
        <p:nvPicPr>
          <p:cNvPr id="8" name="Content Placeholder 7"/>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441" t="29689" r="34361" b="7524"/>
          <a:stretch/>
        </p:blipFill>
        <p:spPr>
          <a:xfrm rot="10800000">
            <a:off x="7140614" y="2184093"/>
            <a:ext cx="2993986" cy="2133600"/>
          </a:xfr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rot="10800000">
            <a:off x="4740706" y="2880867"/>
            <a:ext cx="3274567" cy="2455926"/>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926236" y="3927064"/>
            <a:ext cx="3399914" cy="2549936"/>
          </a:xfrm>
          <a:prstGeom prst="rect">
            <a:avLst/>
          </a:prstGeom>
        </p:spPr>
      </p:pic>
    </p:spTree>
    <p:extLst>
      <p:ext uri="{BB962C8B-B14F-4D97-AF65-F5344CB8AC3E}">
        <p14:creationId xmlns:p14="http://schemas.microsoft.com/office/powerpoint/2010/main" val="124633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18182" y="1925038"/>
            <a:ext cx="3449219" cy="4932962"/>
          </a:xfrm>
        </p:spPr>
      </p:pic>
      <p:sp>
        <p:nvSpPr>
          <p:cNvPr id="2" name="Title 1"/>
          <p:cNvSpPr>
            <a:spLocks noGrp="1"/>
          </p:cNvSpPr>
          <p:nvPr>
            <p:ph type="title"/>
          </p:nvPr>
        </p:nvSpPr>
        <p:spPr/>
        <p:txBody>
          <a:bodyPr>
            <a:normAutofit/>
          </a:bodyPr>
          <a:lstStyle/>
          <a:p>
            <a:r>
              <a:rPr lang="en-US" dirty="0"/>
              <a:t>Perceptions across the Generations</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521"/>
          <a:stretch/>
        </p:blipFill>
        <p:spPr>
          <a:xfrm>
            <a:off x="5823554" y="2514600"/>
            <a:ext cx="4505200" cy="3962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3237895"/>
            <a:ext cx="8347554" cy="2253841"/>
          </a:xfrm>
          <a:prstGeom prst="rect">
            <a:avLst/>
          </a:prstGeom>
        </p:spPr>
      </p:pic>
    </p:spTree>
    <p:extLst>
      <p:ext uri="{BB962C8B-B14F-4D97-AF65-F5344CB8AC3E}">
        <p14:creationId xmlns:p14="http://schemas.microsoft.com/office/powerpoint/2010/main" val="116965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Perceptions across the Generations</a:t>
            </a:r>
          </a:p>
        </p:txBody>
      </p:sp>
      <p:pic>
        <p:nvPicPr>
          <p:cNvPr id="3" name="Content Placeholder 2"/>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395" t="3453"/>
          <a:stretch/>
        </p:blipFill>
        <p:spPr>
          <a:xfrm>
            <a:off x="6240127" y="1905000"/>
            <a:ext cx="2438400" cy="2259130"/>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4164130"/>
            <a:ext cx="3810000" cy="254147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26665"/>
          <a:stretch/>
        </p:blipFill>
        <p:spPr>
          <a:xfrm>
            <a:off x="2133600" y="1981200"/>
            <a:ext cx="3810000" cy="1960016"/>
          </a:xfrm>
          <a:prstGeom prst="rect">
            <a:avLst/>
          </a:prstGeom>
        </p:spPr>
      </p:pic>
      <p:pic>
        <p:nvPicPr>
          <p:cNvPr id="16" name="Picture 15"/>
          <p:cNvPicPr>
            <a:picLocks noChangeAspect="1"/>
          </p:cNvPicPr>
          <p:nvPr/>
        </p:nvPicPr>
        <p:blipFill>
          <a:blip r:embed="rId6"/>
          <a:stretch>
            <a:fillRect/>
          </a:stretch>
        </p:blipFill>
        <p:spPr>
          <a:xfrm flipH="1">
            <a:off x="6240128" y="4164130"/>
            <a:ext cx="3970673" cy="2541470"/>
          </a:xfrm>
          <a:prstGeom prst="rect">
            <a:avLst/>
          </a:prstGeom>
        </p:spPr>
      </p:pic>
    </p:spTree>
    <p:extLst>
      <p:ext uri="{BB962C8B-B14F-4D97-AF65-F5344CB8AC3E}">
        <p14:creationId xmlns:p14="http://schemas.microsoft.com/office/powerpoint/2010/main" val="43155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Advancement</a:t>
            </a:r>
          </a:p>
        </p:txBody>
      </p:sp>
      <p:sp>
        <p:nvSpPr>
          <p:cNvPr id="3" name="Content Placeholder 2"/>
          <p:cNvSpPr>
            <a:spLocks noGrp="1"/>
          </p:cNvSpPr>
          <p:nvPr>
            <p:ph idx="1"/>
          </p:nvPr>
        </p:nvSpPr>
        <p:spPr>
          <a:xfrm>
            <a:off x="1981200" y="2249424"/>
            <a:ext cx="4267200" cy="4325112"/>
          </a:xfrm>
        </p:spPr>
        <p:txBody>
          <a:bodyPr>
            <a:normAutofit/>
          </a:bodyPr>
          <a:lstStyle/>
          <a:p>
            <a:r>
              <a:rPr lang="en-US" b="1" dirty="0"/>
              <a:t>The early years:</a:t>
            </a:r>
          </a:p>
          <a:p>
            <a:pPr marL="402336" lvl="1" indent="0">
              <a:buNone/>
            </a:pPr>
            <a:r>
              <a:rPr lang="en-US" dirty="0"/>
              <a:t>boats, horses and wagons</a:t>
            </a:r>
          </a:p>
          <a:p>
            <a:r>
              <a:rPr lang="en-US" b="1" dirty="0"/>
              <a:t>Steam machines:</a:t>
            </a:r>
          </a:p>
          <a:p>
            <a:pPr marL="402336" lvl="1" indent="0">
              <a:buNone/>
            </a:pPr>
            <a:r>
              <a:rPr lang="en-US" dirty="0"/>
              <a:t>steamboats, automobiles and locomotives</a:t>
            </a:r>
          </a:p>
          <a:p>
            <a:r>
              <a:rPr lang="en-US" b="1" dirty="0"/>
              <a:t>Modern Machines:</a:t>
            </a:r>
          </a:p>
          <a:p>
            <a:pPr marL="402336" lvl="1" indent="0">
              <a:buNone/>
            </a:pPr>
            <a:r>
              <a:rPr lang="en-US" dirty="0"/>
              <a:t>submarines, aircraft and spacecraft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190" y="2249424"/>
            <a:ext cx="3771900" cy="4038600"/>
          </a:xfrm>
          <a:prstGeom prst="rect">
            <a:avLst/>
          </a:prstGeom>
        </p:spPr>
      </p:pic>
    </p:spTree>
    <p:extLst>
      <p:ext uri="{BB962C8B-B14F-4D97-AF65-F5344CB8AC3E}">
        <p14:creationId xmlns:p14="http://schemas.microsoft.com/office/powerpoint/2010/main" val="1587390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24046AADD25B7429EC7989708588F42" ma:contentTypeVersion="5" ma:contentTypeDescription="Create a new document." ma:contentTypeScope="" ma:versionID="61d2bbf460f58859f2adb54b90b62e3c">
  <xsd:schema xmlns:xsd="http://www.w3.org/2001/XMLSchema" xmlns:xs="http://www.w3.org/2001/XMLSchema" xmlns:p="http://schemas.microsoft.com/office/2006/metadata/properties" xmlns:ns1="http://schemas.microsoft.com/sharepoint/v3" xmlns:ns2="bf25d8e6-df7f-48f8-9e41-9305719f6447" targetNamespace="http://schemas.microsoft.com/office/2006/metadata/properties" ma:root="true" ma:fieldsID="25c850c9d223803c2d42cab56541b6f8" ns1:_="" ns2:_="">
    <xsd:import namespace="http://schemas.microsoft.com/sharepoint/v3"/>
    <xsd:import namespace="bf25d8e6-df7f-48f8-9e41-9305719f6447"/>
    <xsd:element name="properties">
      <xsd:complexType>
        <xsd:sequence>
          <xsd:element name="documentManagement">
            <xsd:complexType>
              <xsd:all>
                <xsd:element ref="ns1:PublishingStartDate" minOccurs="0"/>
                <xsd:element ref="ns1:PublishingExpirationDate" minOccurs="0"/>
                <xsd:element ref="ns2:Issues" minOccurs="0"/>
                <xsd:element ref="ns2:SectionHighlight" minOccurs="0"/>
                <xsd:element ref="ns2:SearchResultTyp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25d8e6-df7f-48f8-9e41-9305719f6447" elementFormDefault="qualified">
    <xsd:import namespace="http://schemas.microsoft.com/office/2006/documentManagement/types"/>
    <xsd:import namespace="http://schemas.microsoft.com/office/infopath/2007/PartnerControls"/>
    <xsd:element name="Issues" ma:index="10" nillable="true" ma:displayName="APTA Keywords" ma:hidden="true" ma:internalName="Issues" ma:readOnly="false">
      <xsd:complexType>
        <xsd:complexContent>
          <xsd:extension base="dms:MultiChoice">
            <xsd:sequence>
              <xsd:element name="Value" maxOccurs="unbounded" minOccurs="0" nillable="true">
                <xsd:simpleType>
                  <xsd:restriction base="dms:Choice">
                    <xsd:enumeration value="Benefits of Public Transportation"/>
                    <xsd:enumeration value="Bus"/>
                    <xsd:enumeration value="Bus Rapid Transit (BRT)"/>
                    <xsd:enumeration value="Bus Roadeo"/>
                    <xsd:enumeration value="Business Members"/>
                    <xsd:enumeration value="Climate Change"/>
                    <xsd:enumeration value="Commuter Rail"/>
                    <xsd:enumeration value="EXPO"/>
                    <xsd:enumeration value="Fare Collection"/>
                    <xsd:enumeration value="Help Wanted"/>
                    <xsd:enumeration value="High Speed Rail"/>
                    <xsd:enumeration value="Intermodal"/>
                    <xsd:enumeration value="International Transit"/>
                    <xsd:enumeration value="ITS"/>
                    <xsd:enumeration value="Light Rail"/>
                    <xsd:enumeration value="Marketing &amp; Communications"/>
                    <xsd:enumeration value="Paratransit"/>
                    <xsd:enumeration value="Procurement"/>
                    <xsd:enumeration value="Public-Private Partnerships"/>
                    <xsd:enumeration value="Rail Rodeo"/>
                    <xsd:enumeration value="Rail Transit"/>
                    <xsd:enumeration value="Risk Management"/>
                    <xsd:enumeration value="Safety &amp; Security"/>
                    <xsd:enumeration value="Senior Transportation"/>
                    <xsd:enumeration value="Small Operations"/>
                    <xsd:enumeration value="Standards"/>
                    <xsd:enumeration value="State Affairs"/>
                    <xsd:enumeration value="Statistics"/>
                    <xsd:enumeration value="Stimulus/Economic Recovery"/>
                    <xsd:enumeration value="Strategic Plan"/>
                    <xsd:enumeration value="Sustainability"/>
                    <xsd:enumeration value="Transit-oriented Development"/>
                    <xsd:enumeration value="University Transportation"/>
                    <xsd:enumeration value="Waterborne/Ferryboat"/>
                    <xsd:enumeration value="Workforce Development"/>
                  </xsd:restriction>
                </xsd:simpleType>
              </xsd:element>
            </xsd:sequence>
          </xsd:extension>
        </xsd:complexContent>
      </xsd:complexType>
    </xsd:element>
    <xsd:element name="SectionHighlight" ma:index="11" nillable="true" ma:displayName="SectionHighlight" ma:default="0" ma:internalName="SectionHighlight">
      <xsd:simpleType>
        <xsd:restriction base="dms:Boolean"/>
      </xsd:simpleType>
    </xsd:element>
    <xsd:element name="SearchResultType" ma:index="12" nillable="true" ma:displayName="SearchResultType" ma:format="Dropdown" ma:internalName="SearchResultType">
      <xsd:simpleType>
        <xsd:restriction base="dms:Choice">
          <xsd:enumeration value="News Releases"/>
          <xsd:enumeration value="Statistics &amp; Publications"/>
          <xsd:enumeration value="Meetings &amp; Conferences"/>
          <xsd:enumeration value="APTA Programs"/>
          <xsd:enumeration value="Passenger Transport"/>
          <xsd:enumeration value="Letters"/>
          <xsd:enumeration value="Testimony"/>
          <xsd:enumeration value="Standards"/>
          <xsd:enumeration value="Awards"/>
        </xsd:restriction>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earchResultType xmlns="bf25d8e6-df7f-48f8-9e41-9305719f6447" xsi:nil="true"/>
    <SectionHighlight xmlns="bf25d8e6-df7f-48f8-9e41-9305719f6447">false</SectionHighlight>
    <PublishingExpirationDate xmlns="http://schemas.microsoft.com/sharepoint/v3" xsi:nil="true"/>
    <PublishingStartDate xmlns="http://schemas.microsoft.com/sharepoint/v3" xsi:nil="true"/>
    <Issues xmlns="bf25d8e6-df7f-48f8-9e41-9305719f6447"/>
    <_dlc_DocId xmlns="bf25d8e6-df7f-48f8-9e41-9305719f6447">4ZWTHDCC2MD4-7178-1168</_dlc_DocId>
    <_dlc_DocIdUrl xmlns="bf25d8e6-df7f-48f8-9e41-9305719f6447">
      <Url>https://www.apta.com/members/memberprogramsandservices/leadershipapta/previous/_layouts/DocIdRedir.aspx?ID=4ZWTHDCC2MD4-7178-1168</Url>
      <Description>4ZWTHDCC2MD4-7178-1168</Description>
    </_dlc_DocIdUrl>
  </documentManagement>
</p:properties>
</file>

<file path=customXml/itemProps1.xml><?xml version="1.0" encoding="utf-8"?>
<ds:datastoreItem xmlns:ds="http://schemas.openxmlformats.org/officeDocument/2006/customXml" ds:itemID="{44932D00-C5D3-47B3-A329-907221CF7846}"/>
</file>

<file path=customXml/itemProps2.xml><?xml version="1.0" encoding="utf-8"?>
<ds:datastoreItem xmlns:ds="http://schemas.openxmlformats.org/officeDocument/2006/customXml" ds:itemID="{ED690C28-C682-4D99-AFC2-01DD63EE4134}"/>
</file>

<file path=customXml/itemProps3.xml><?xml version="1.0" encoding="utf-8"?>
<ds:datastoreItem xmlns:ds="http://schemas.openxmlformats.org/officeDocument/2006/customXml" ds:itemID="{BEE2DD0F-8575-4431-917F-B4B2B8281F0A}"/>
</file>

<file path=customXml/itemProps4.xml><?xml version="1.0" encoding="utf-8"?>
<ds:datastoreItem xmlns:ds="http://schemas.openxmlformats.org/officeDocument/2006/customXml" ds:itemID="{D3F7709E-CF5C-4D57-A983-E1BEDB4A1E55}"/>
</file>

<file path=docProps/app.xml><?xml version="1.0" encoding="utf-8"?>
<Properties xmlns="http://schemas.openxmlformats.org/officeDocument/2006/extended-properties" xmlns:vt="http://schemas.openxmlformats.org/officeDocument/2006/docPropsVTypes">
  <TotalTime>1</TotalTime>
  <Words>1096</Words>
  <Application>Microsoft Office PowerPoint</Application>
  <PresentationFormat>Widescreen</PresentationFormat>
  <Paragraphs>155</Paragraphs>
  <Slides>25</Slides>
  <Notes>25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Georgia</vt:lpstr>
      <vt:lpstr>Trebuchet MS</vt:lpstr>
      <vt:lpstr>Wingdings 2</vt:lpstr>
      <vt:lpstr>Urban</vt:lpstr>
      <vt:lpstr>APTA Early Career Program 2016</vt:lpstr>
      <vt:lpstr>It is not your job to think of the next ‘great thing’ but to cultivate the people who can do it under this culture…</vt:lpstr>
      <vt:lpstr>PowerPoint Presentation</vt:lpstr>
      <vt:lpstr>Hot Topics</vt:lpstr>
      <vt:lpstr>Progress</vt:lpstr>
      <vt:lpstr>Perceptions across the Generations</vt:lpstr>
      <vt:lpstr>Perceptions across the Generations</vt:lpstr>
      <vt:lpstr>Perceptions across the Generations</vt:lpstr>
      <vt:lpstr>Advancement</vt:lpstr>
      <vt:lpstr>Advancement</vt:lpstr>
      <vt:lpstr>It’s not distance anymore, it’s speed!</vt:lpstr>
      <vt:lpstr>Development</vt:lpstr>
      <vt:lpstr>PowerPoint Presentation</vt:lpstr>
      <vt:lpstr>Persons in the Workforce by Generation</vt:lpstr>
      <vt:lpstr>Stereotypes</vt:lpstr>
      <vt:lpstr>What does that cost?</vt:lpstr>
      <vt:lpstr>PowerPoint Presentation</vt:lpstr>
      <vt:lpstr>Institutional Knowledge</vt:lpstr>
      <vt:lpstr>Teach, Record and Consult</vt:lpstr>
      <vt:lpstr>And change….</vt:lpstr>
      <vt:lpstr>Preparing for Greatness</vt:lpstr>
      <vt:lpstr>It starts at the top…</vt:lpstr>
      <vt:lpstr>And it starts now…</vt:lpstr>
      <vt:lpstr>Examples to create greatness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APTA Early Career Program 2016</dc:title>
  <dc:creator>Kristina Jackson</dc:creator>
  <cp:lastModifiedBy>Kristina Jackson</cp:lastModifiedBy>
  <cp:revision>1</cp:revision>
  <dcterms:created xsi:type="dcterms:W3CDTF">2017-01-03T16:01:44Z</dcterms:created>
  <dcterms:modified xsi:type="dcterms:W3CDTF">2017-01-03T16:02:46Z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0x010100424046AADD25B7429EC7989708588F42</vt:lpwstr>
  </property>
  <property fmtid="{D5CDD505-2E9C-101B-9397-08002B2CF9AE}" pid="3" name="_dlc_DocIdItemGuid">
    <vt:lpwstr>272ae24c-946c-4f43-8358-1d556ed7ca7a</vt:lpwstr>
  </property>
</Properties>
</file>