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Default Extension="sldx" ContentType="application/vnd.openxmlformats-officedocument.presentationml.slide"/>
  <Override PartName="/ppt/drawings/drawing1.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2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48.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25.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s/slide41.xml" ContentType="application/vnd.openxmlformats-officedocument.presentationml.slide+xml"/>
  <Override PartName="/ppt/slides/slide43.xml" ContentType="application/vnd.openxmlformats-officedocument.presentationml.slide+xml"/>
  <Override PartName="/ppt/slides/slide40.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47.xml" ContentType="application/vnd.openxmlformats-officedocument.presentationml.slide+xml"/>
  <Override PartName="/ppt/notesSlides/notesSlide31.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43.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44.xml" ContentType="application/vnd.openxmlformats-officedocument.presentationml.notesSlide+xml"/>
  <Override PartName="/ppt/slideMasters/slideMaster1.xml" ContentType="application/vnd.openxmlformats-officedocument.presentationml.slideMaster+xml"/>
  <Override PartName="/ppt/notesSlides/notesSlide45.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27.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7.xml" ContentType="application/vnd.openxmlformats-officedocument.presentationml.notes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4.xml" ContentType="application/vnd.openxmlformats-officedocument.presentationml.slideLayout+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slideLayouts/slideLayout9.xml" ContentType="application/vnd.openxmlformats-officedocument.presentationml.slideLayout+xml"/>
  <Override PartName="/ppt/notesSlides/notesSlide19.xml" ContentType="application/vnd.openxmlformats-officedocument.presentationml.notesSlide+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2.xml" ContentType="application/vnd.openxmlformats-officedocument.presentationml.notesSlide+xml"/>
  <Override PartName="/ppt/slideLayouts/slideLayout7.xml" ContentType="application/vnd.openxmlformats-officedocument.presentationml.slideLayout+xml"/>
  <Override PartName="/ppt/notesSlides/notesSlide23.xml" ContentType="application/vnd.openxmlformats-officedocument.presentationml.notesSlide+xml"/>
  <Override PartName="/ppt/theme/theme1.xml" ContentType="application/vnd.openxmlformats-officedocument.theme+xml"/>
  <Override PartName="/ppt/charts/chart19.xml" ContentType="application/vnd.openxmlformats-officedocument.drawingml.chart+xml"/>
  <Override PartName="/ppt/charts/chart5.xml" ContentType="application/vnd.openxmlformats-officedocument.drawingml.chart+xml"/>
  <Override PartName="/ppt/charts/chart4.xml" ContentType="application/vnd.openxmlformats-officedocument.drawingml.chart+xml"/>
  <Override PartName="/ppt/charts/chart3.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charts/chart1.xml" ContentType="application/vnd.openxmlformats-officedocument.drawingml.chart+xml"/>
  <Override PartName="/ppt/theme/theme2.xml" ContentType="application/vnd.openxmlformats-officedocument.theme+xml"/>
  <Override PartName="/ppt/charts/chart6.xml" ContentType="application/vnd.openxmlformats-officedocument.drawingml.chart+xml"/>
  <Override PartName="/ppt/charts/chart18.xml" ContentType="application/vnd.openxmlformats-officedocument.drawingml.chart+xml"/>
  <Override PartName="/ppt/charts/chart13.xml" ContentType="application/vnd.openxmlformats-officedocument.drawingml.chart+xml"/>
  <Override PartName="/ppt/charts/chart20.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7.xml" ContentType="application/vnd.openxmlformats-officedocument.drawingml.chart+xml"/>
  <Override PartName="/ppt/charts/chart21.xml" ContentType="application/vnd.openxmlformats-officedocument.drawingml.chart+xml"/>
  <Override PartName="/ppt/charts/chart17.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16.xml" ContentType="application/vnd.openxmlformats-officedocument.drawingml.chart+xml"/>
  <Override PartName="/ppt/charts/chart12.xml" ContentType="application/vnd.openxmlformats-officedocument.drawingml.chart+xml"/>
  <Override PartName="/ppt/charts/chart8.xml" ContentType="application/vnd.openxmlformats-officedocument.drawingml.chart+xml"/>
  <Override PartName="/ppt/charts/chart10.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6.xml" ContentType="application/vnd.openxmlformats-officedocument.presentationml.tags+xml"/>
  <Override PartName="/docProps/app.xml" ContentType="application/vnd.openxmlformats-officedocument.extended-properties+xml"/>
  <Override PartName="/ppt/tags/tag47.xml" ContentType="application/vnd.openxmlformats-officedocument.presentationml.tags+xml"/>
  <Override PartName="/ppt/tags/tag14.xml" ContentType="application/vnd.openxmlformats-officedocument.presentationml.tags+xml"/>
  <Override PartName="/ppt/tags/tag1.xml" ContentType="application/vnd.openxmlformats-officedocument.presentationml.tags+xml"/>
  <Override PartName="/ppt/tags/tag16.xml" ContentType="application/vnd.openxmlformats-officedocument.presentationml.tags+xml"/>
  <Override PartName="/ppt/tags/tag46.xml" ContentType="application/vnd.openxmlformats-officedocument.presentationml.tags+xml"/>
  <Override PartName="/ppt/tags/tag15.xml" ContentType="application/vnd.openxmlformats-officedocument.presentationml.tags+xml"/>
  <Override PartName="/ppt/tags/tag31.xml" ContentType="application/vnd.openxmlformats-officedocument.presentationml.tags+xml"/>
  <Override PartName="/docProps/custom.xml" ContentType="application/vnd.openxmlformats-officedocument.custom-properties+xml"/>
  <Override PartName="/ppt/tags/tag2.xml" ContentType="application/vnd.openxmlformats-officedocument.presentationml.tags+xml"/>
  <Override PartName="/ppt/tags/tag13.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48.xml" ContentType="application/vnd.openxmlformats-officedocument.presentationml.tags+xml"/>
  <Override PartName="/ppt/tags/tag19.xml" ContentType="application/vnd.openxmlformats-officedocument.presentationml.tags+xml"/>
  <Override PartName="/ppt/tags/tag44.xml" ContentType="application/vnd.openxmlformats-officedocument.presentationml.tags+xml"/>
  <Override PartName="/ppt/tags/tag35.xml" ContentType="application/vnd.openxmlformats-officedocument.presentationml.tags+xml"/>
  <Override PartName="/ppt/tags/tag26.xml" ContentType="application/vnd.openxmlformats-officedocument.presentationml.tags+xml"/>
  <Override PartName="/ppt/tags/tag36.xml" ContentType="application/vnd.openxmlformats-officedocument.presentationml.tags+xml"/>
  <Override PartName="/ppt/tags/tag25.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Override PartName="/ppt/tags/tag28.xml" ContentType="application/vnd.openxmlformats-officedocument.presentationml.tags+xml"/>
  <Override PartName="/ppt/tags/tag32.xml" ContentType="application/vnd.openxmlformats-officedocument.presentationml.tags+xml"/>
  <Override PartName="/ppt/tags/tag30.xml" ContentType="application/vnd.openxmlformats-officedocument.presentationml.tags+xml"/>
  <Override PartName="/ppt/tags/tag33.xml" ContentType="application/vnd.openxmlformats-officedocument.presentationml.tags+xml"/>
  <Override PartName="/ppt/tags/tag29.xml" ContentType="application/vnd.openxmlformats-officedocument.presentationml.tags+xml"/>
  <Override PartName="/ppt/tags/tag37.xml" ContentType="application/vnd.openxmlformats-officedocument.presentationml.tags+xml"/>
  <Override PartName="/ppt/tags/tag24.xml" ContentType="application/vnd.openxmlformats-officedocument.presentationml.tags+xml"/>
  <Override PartName="/ppt/tags/tag38.xml" ContentType="application/vnd.openxmlformats-officedocument.presentationml.tags+xml"/>
  <Override PartName="/ppt/tags/tag42.xml" ContentType="application/vnd.openxmlformats-officedocument.presentationml.tags+xml"/>
  <Override PartName="/ppt/tags/tag18.xml" ContentType="application/vnd.openxmlformats-officedocument.presentationml.tags+xml"/>
  <Override PartName="/ppt/tags/tag43.xml" ContentType="application/vnd.openxmlformats-officedocument.presentationml.tags+xml"/>
  <Override PartName="/ppt/tags/tag17.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9.xml" ContentType="application/vnd.openxmlformats-officedocument.presentationml.tags+xml"/>
  <Override PartName="/ppt/tags/tag23.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5.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50"/>
  </p:notesMasterIdLst>
  <p:sldIdLst>
    <p:sldId id="464" r:id="rId2"/>
    <p:sldId id="417" r:id="rId3"/>
    <p:sldId id="418" r:id="rId4"/>
    <p:sldId id="419" r:id="rId5"/>
    <p:sldId id="463" r:id="rId6"/>
    <p:sldId id="420" r:id="rId7"/>
    <p:sldId id="421" r:id="rId8"/>
    <p:sldId id="422" r:id="rId9"/>
    <p:sldId id="423" r:id="rId10"/>
    <p:sldId id="424" r:id="rId11"/>
    <p:sldId id="425" r:id="rId12"/>
    <p:sldId id="426" r:id="rId13"/>
    <p:sldId id="427" r:id="rId14"/>
    <p:sldId id="428" r:id="rId15"/>
    <p:sldId id="429" r:id="rId16"/>
    <p:sldId id="430" r:id="rId17"/>
    <p:sldId id="431" r:id="rId18"/>
    <p:sldId id="432" r:id="rId19"/>
    <p:sldId id="433" r:id="rId20"/>
    <p:sldId id="434" r:id="rId21"/>
    <p:sldId id="435" r:id="rId22"/>
    <p:sldId id="436" r:id="rId23"/>
    <p:sldId id="437" r:id="rId24"/>
    <p:sldId id="438" r:id="rId25"/>
    <p:sldId id="439" r:id="rId26"/>
    <p:sldId id="440" r:id="rId27"/>
    <p:sldId id="441" r:id="rId28"/>
    <p:sldId id="442" r:id="rId29"/>
    <p:sldId id="443" r:id="rId30"/>
    <p:sldId id="444" r:id="rId31"/>
    <p:sldId id="445" r:id="rId32"/>
    <p:sldId id="446" r:id="rId33"/>
    <p:sldId id="447" r:id="rId34"/>
    <p:sldId id="448" r:id="rId35"/>
    <p:sldId id="449" r:id="rId36"/>
    <p:sldId id="450" r:id="rId37"/>
    <p:sldId id="451" r:id="rId38"/>
    <p:sldId id="452" r:id="rId39"/>
    <p:sldId id="453" r:id="rId40"/>
    <p:sldId id="454" r:id="rId41"/>
    <p:sldId id="455" r:id="rId42"/>
    <p:sldId id="456" r:id="rId43"/>
    <p:sldId id="457" r:id="rId44"/>
    <p:sldId id="458" r:id="rId45"/>
    <p:sldId id="459" r:id="rId46"/>
    <p:sldId id="460" r:id="rId47"/>
    <p:sldId id="461" r:id="rId48"/>
    <p:sldId id="462" r:id="rId49"/>
  </p:sldIdLst>
  <p:sldSz cx="9144000" cy="6858000" type="screen4x3"/>
  <p:notesSz cx="7010400" cy="92964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15" autoAdjust="0"/>
  </p:normalViewPr>
  <p:slideViewPr>
    <p:cSldViewPr>
      <p:cViewPr varScale="1">
        <p:scale>
          <a:sx n="85" d="100"/>
          <a:sy n="85" d="100"/>
        </p:scale>
        <p:origin x="-63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90" d="100"/>
          <a:sy n="90" d="100"/>
        </p:scale>
        <p:origin x="-181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4.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2008%20NHTS\Update%20of%20slides%20on%20transit%20travel%20with%202009%20NHTS%20(3).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polzin\Desktop\Transit%20Mode%20Share%20pie.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polzin\Desktop\Transit%20Mode%20Share%20pie.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polzin\Desktop\Transit%20Mode%20Share%20pie.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2008%20NHTS\Update%20of%20slides%20on%20transit%20travel%20with%202009%20NHTS%20(3).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polzin\Desktop\Update%20of%20slides%20on%20transit%20travel%20with%202009%20NHTS%20(3).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F:\Update%20of%20slides%20on%20transit%20travel%20with%202009%20NHTS%20(3).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F:\Update%20of%20slides%20on%20transit%20travel%20with%202009%20NHTS%20(3).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F:\Update%20of%20slides%20on%20transit%20travel%20with%202009%20NHTS%20(3).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F:\Update%20of%20slides%20on%20transit%20travel%20with%202009%20NHTS%20(3).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F:\Update%20of%20slides%20on%20transit%20travel%20with%202009%20NHTS%20(3).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polzin\Desktop\Transit%20Mode%20Share%20pie.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2008%20NHTS\Update%20of%20slides%20on%20transit%20travel%20with%202009%20NHTS%20(3).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F:\Update%20of%20slides%20on%20transit%20travel%20with%202009%20NHTS%20(3).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F:\Update%20of%20slides%20on%20transit%20travel%20with%202009%20NHTS%20(3).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F:\Update%20of%20slides%20on%20transit%20travel%20with%202009%20NHTS%20(3).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polzin\Desktop\Transit%20Mode%20Share%20pie.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polzin\Desktop\Transit%20Mode%20Share%20pie.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polzin\Desktop\Transit%20Mode%20Share%20pie.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polzin\Desktop\Transit%20Mode%20Share%20pie.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polzin\Desktop\Transit%20Mode%20Share%20pie.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polzin\Desktop\Transit%20Mode%20Share%20pie.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polzin\Desktop\Transit%20Mode%20Share%20pi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88063135943619"/>
          <c:y val="5.1400554097404488E-2"/>
          <c:w val="0.83643859586044811"/>
          <c:h val="0.79822506561679785"/>
        </c:manualLayout>
      </c:layout>
      <c:lineChart>
        <c:grouping val="standard"/>
        <c:varyColors val="0"/>
        <c:ser>
          <c:idx val="1"/>
          <c:order val="0"/>
          <c:tx>
            <c:strRef>
              <c:f>Sheet1!$B$19</c:f>
              <c:strCache>
                <c:ptCount val="1"/>
                <c:pt idx="0">
                  <c:v>Linked Transit Trips per Household</c:v>
                </c:pt>
              </c:strCache>
            </c:strRef>
          </c:tx>
          <c:spPr>
            <a:ln w="50800">
              <a:solidFill>
                <a:srgbClr val="00B050"/>
              </a:solidFill>
            </a:ln>
          </c:spPr>
          <c:marker>
            <c:spPr>
              <a:solidFill>
                <a:srgbClr val="00B050"/>
              </a:solidFill>
              <a:ln>
                <a:solidFill>
                  <a:srgbClr val="00B050"/>
                </a:solidFill>
              </a:ln>
            </c:spPr>
          </c:marker>
          <c:cat>
            <c:numRef>
              <c:f>Sheet1!$C$18:$I$18</c:f>
              <c:numCache>
                <c:formatCode>General</c:formatCode>
                <c:ptCount val="7"/>
                <c:pt idx="0">
                  <c:v>1969</c:v>
                </c:pt>
                <c:pt idx="1">
                  <c:v>1977</c:v>
                </c:pt>
                <c:pt idx="2">
                  <c:v>1983</c:v>
                </c:pt>
                <c:pt idx="3">
                  <c:v>1990</c:v>
                </c:pt>
                <c:pt idx="4">
                  <c:v>1995</c:v>
                </c:pt>
                <c:pt idx="5">
                  <c:v>2001</c:v>
                </c:pt>
                <c:pt idx="6">
                  <c:v>2008</c:v>
                </c:pt>
              </c:numCache>
            </c:numRef>
          </c:cat>
          <c:val>
            <c:numRef>
              <c:f>Sheet1!$C$19:$I$19</c:f>
              <c:numCache>
                <c:formatCode>0</c:formatCode>
                <c:ptCount val="7"/>
                <c:pt idx="0" formatCode="General">
                  <c:v>100</c:v>
                </c:pt>
                <c:pt idx="1">
                  <c:v>82.228355455913345</c:v>
                </c:pt>
                <c:pt idx="2">
                  <c:v>82.056680504237434</c:v>
                </c:pt>
                <c:pt idx="3">
                  <c:v>66.388904907313346</c:v>
                </c:pt>
                <c:pt idx="4">
                  <c:v>84.93106658916669</c:v>
                </c:pt>
                <c:pt idx="5">
                  <c:v>75.177116615037107</c:v>
                </c:pt>
                <c:pt idx="6">
                  <c:v>84.200427074322306</c:v>
                </c:pt>
              </c:numCache>
            </c:numRef>
          </c:val>
          <c:smooth val="0"/>
        </c:ser>
        <c:ser>
          <c:idx val="2"/>
          <c:order val="1"/>
          <c:tx>
            <c:strRef>
              <c:f>Sheet1!$B$20</c:f>
              <c:strCache>
                <c:ptCount val="1"/>
                <c:pt idx="0">
                  <c:v>Non-Drivers 16+</c:v>
                </c:pt>
              </c:strCache>
            </c:strRef>
          </c:tx>
          <c:spPr>
            <a:ln w="50800">
              <a:solidFill>
                <a:srgbClr val="993366"/>
              </a:solidFill>
            </a:ln>
          </c:spPr>
          <c:marker>
            <c:spPr>
              <a:solidFill>
                <a:srgbClr val="993366"/>
              </a:solidFill>
              <a:ln>
                <a:solidFill>
                  <a:srgbClr val="993366"/>
                </a:solidFill>
              </a:ln>
            </c:spPr>
          </c:marker>
          <c:cat>
            <c:numRef>
              <c:f>Sheet1!$C$18:$I$18</c:f>
              <c:numCache>
                <c:formatCode>General</c:formatCode>
                <c:ptCount val="7"/>
                <c:pt idx="0">
                  <c:v>1969</c:v>
                </c:pt>
                <c:pt idx="1">
                  <c:v>1977</c:v>
                </c:pt>
                <c:pt idx="2">
                  <c:v>1983</c:v>
                </c:pt>
                <c:pt idx="3">
                  <c:v>1990</c:v>
                </c:pt>
                <c:pt idx="4">
                  <c:v>1995</c:v>
                </c:pt>
                <c:pt idx="5">
                  <c:v>2001</c:v>
                </c:pt>
                <c:pt idx="6">
                  <c:v>2008</c:v>
                </c:pt>
              </c:numCache>
            </c:numRef>
          </c:cat>
          <c:val>
            <c:numRef>
              <c:f>Sheet1!$C$20:$I$20</c:f>
              <c:numCache>
                <c:formatCode>0</c:formatCode>
                <c:ptCount val="7"/>
                <c:pt idx="0" formatCode="General">
                  <c:v>100</c:v>
                </c:pt>
                <c:pt idx="1">
                  <c:v>89.755911741436378</c:v>
                </c:pt>
                <c:pt idx="2">
                  <c:v>84.261728250358956</c:v>
                </c:pt>
                <c:pt idx="3">
                  <c:v>57.954112579482469</c:v>
                </c:pt>
                <c:pt idx="4">
                  <c:v>65.206434787704751</c:v>
                </c:pt>
                <c:pt idx="5">
                  <c:v>63.014621853664131</c:v>
                </c:pt>
                <c:pt idx="6">
                  <c:v>76.247545931374091</c:v>
                </c:pt>
              </c:numCache>
            </c:numRef>
          </c:val>
          <c:smooth val="0"/>
        </c:ser>
        <c:ser>
          <c:idx val="3"/>
          <c:order val="2"/>
          <c:tx>
            <c:strRef>
              <c:f>Sheet1!$B$21</c:f>
              <c:strCache>
                <c:ptCount val="1"/>
                <c:pt idx="0">
                  <c:v>0-Vehicle Households</c:v>
                </c:pt>
              </c:strCache>
            </c:strRef>
          </c:tx>
          <c:spPr>
            <a:ln w="50800"/>
          </c:spPr>
          <c:cat>
            <c:numRef>
              <c:f>Sheet1!$C$18:$I$18</c:f>
              <c:numCache>
                <c:formatCode>General</c:formatCode>
                <c:ptCount val="7"/>
                <c:pt idx="0">
                  <c:v>1969</c:v>
                </c:pt>
                <c:pt idx="1">
                  <c:v>1977</c:v>
                </c:pt>
                <c:pt idx="2">
                  <c:v>1983</c:v>
                </c:pt>
                <c:pt idx="3">
                  <c:v>1990</c:v>
                </c:pt>
                <c:pt idx="4">
                  <c:v>1995</c:v>
                </c:pt>
                <c:pt idx="5">
                  <c:v>2001</c:v>
                </c:pt>
                <c:pt idx="6">
                  <c:v>2008</c:v>
                </c:pt>
              </c:numCache>
            </c:numRef>
          </c:cat>
          <c:val>
            <c:numRef>
              <c:f>Sheet1!$C$21:$I$21</c:f>
              <c:numCache>
                <c:formatCode>0</c:formatCode>
                <c:ptCount val="7"/>
                <c:pt idx="0" formatCode="General">
                  <c:v>100</c:v>
                </c:pt>
                <c:pt idx="1">
                  <c:v>89.608574091332713</c:v>
                </c:pt>
                <c:pt idx="2">
                  <c:v>89.686237962100009</c:v>
                </c:pt>
                <c:pt idx="3">
                  <c:v>66.581236408822633</c:v>
                </c:pt>
                <c:pt idx="4">
                  <c:v>62.045666356011175</c:v>
                </c:pt>
                <c:pt idx="5">
                  <c:v>65.944392668530625</c:v>
                </c:pt>
                <c:pt idx="6">
                  <c:v>76.328052190120971</c:v>
                </c:pt>
              </c:numCache>
            </c:numRef>
          </c:val>
          <c:smooth val="0"/>
        </c:ser>
        <c:dLbls>
          <c:showLegendKey val="0"/>
          <c:showVal val="0"/>
          <c:showCatName val="0"/>
          <c:showSerName val="0"/>
          <c:showPercent val="0"/>
          <c:showBubbleSize val="0"/>
        </c:dLbls>
        <c:marker val="1"/>
        <c:smooth val="0"/>
        <c:axId val="230868096"/>
        <c:axId val="230869632"/>
      </c:lineChart>
      <c:catAx>
        <c:axId val="230868096"/>
        <c:scaling>
          <c:orientation val="minMax"/>
        </c:scaling>
        <c:delete val="0"/>
        <c:axPos val="b"/>
        <c:numFmt formatCode="General" sourceLinked="1"/>
        <c:majorTickMark val="out"/>
        <c:minorTickMark val="none"/>
        <c:tickLblPos val="nextTo"/>
        <c:txPr>
          <a:bodyPr/>
          <a:lstStyle/>
          <a:p>
            <a:pPr>
              <a:defRPr sz="1400" b="1"/>
            </a:pPr>
            <a:endParaRPr lang="en-US"/>
          </a:p>
        </c:txPr>
        <c:crossAx val="230869632"/>
        <c:crosses val="autoZero"/>
        <c:auto val="1"/>
        <c:lblAlgn val="ctr"/>
        <c:lblOffset val="100"/>
        <c:noMultiLvlLbl val="0"/>
      </c:catAx>
      <c:valAx>
        <c:axId val="230869632"/>
        <c:scaling>
          <c:orientation val="minMax"/>
          <c:max val="100"/>
          <c:min val="40"/>
        </c:scaling>
        <c:delete val="0"/>
        <c:axPos val="l"/>
        <c:title>
          <c:tx>
            <c:rich>
              <a:bodyPr rot="-5400000" vert="horz"/>
              <a:lstStyle/>
              <a:p>
                <a:pPr>
                  <a:defRPr sz="1200"/>
                </a:pPr>
                <a:r>
                  <a:rPr lang="en-US" sz="1200"/>
                  <a:t>Percent of 1969 Value</a:t>
                </a:r>
              </a:p>
            </c:rich>
          </c:tx>
          <c:layout/>
          <c:overlay val="0"/>
        </c:title>
        <c:numFmt formatCode="General" sourceLinked="1"/>
        <c:majorTickMark val="out"/>
        <c:minorTickMark val="none"/>
        <c:tickLblPos val="nextTo"/>
        <c:txPr>
          <a:bodyPr/>
          <a:lstStyle/>
          <a:p>
            <a:pPr>
              <a:defRPr sz="1400" b="1"/>
            </a:pPr>
            <a:endParaRPr lang="en-US"/>
          </a:p>
        </c:txPr>
        <c:crossAx val="230868096"/>
        <c:crosses val="autoZero"/>
        <c:crossBetween val="between"/>
      </c:valAx>
    </c:plotArea>
    <c:legend>
      <c:legendPos val="r"/>
      <c:layout>
        <c:manualLayout>
          <c:xMode val="edge"/>
          <c:yMode val="edge"/>
          <c:x val="0.12987332062944187"/>
          <c:y val="0.489589165937592"/>
          <c:w val="0.32701399825021943"/>
          <c:h val="0.33563648293963344"/>
        </c:manualLayout>
      </c:layout>
      <c:overlay val="0"/>
      <c:spPr>
        <a:solidFill>
          <a:sysClr val="window" lastClr="FFFFFF"/>
        </a:solidFill>
        <a:ln>
          <a:noFill/>
        </a:ln>
      </c:spPr>
      <c:txPr>
        <a:bodyPr/>
        <a:lstStyle/>
        <a:p>
          <a:pPr>
            <a:defRPr sz="1400"/>
          </a:pPr>
          <a:endParaRPr lang="en-US"/>
        </a:p>
      </c:txPr>
    </c:legend>
    <c:plotVisOnly val="1"/>
    <c:dispBlanksAs val="gap"/>
    <c:showDLblsOverMax val="0"/>
  </c:chart>
  <c:spPr>
    <a:solidFill>
      <a:schemeClr val="bg1"/>
    </a:solidFill>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62162162162202"/>
          <c:y val="7.5329873538534958E-2"/>
          <c:w val="0.82046332046332049"/>
          <c:h val="0.75700489143402661"/>
        </c:manualLayout>
      </c:layout>
      <c:barChart>
        <c:barDir val="col"/>
        <c:grouping val="clustered"/>
        <c:varyColors val="0"/>
        <c:ser>
          <c:idx val="0"/>
          <c:order val="0"/>
          <c:tx>
            <c:strRef>
              <c:f>Sheet1!$N$184</c:f>
              <c:strCache>
                <c:ptCount val="1"/>
                <c:pt idx="0">
                  <c:v>Born in US</c:v>
                </c:pt>
              </c:strCache>
            </c:strRef>
          </c:tx>
          <c:spPr>
            <a:solidFill>
              <a:srgbClr val="9999FF"/>
            </a:solidFill>
            <a:ln w="12700">
              <a:solidFill>
                <a:srgbClr val="000000"/>
              </a:solidFill>
              <a:prstDash val="solid"/>
            </a:ln>
          </c:spPr>
          <c:invertIfNegative val="0"/>
          <c:dLbls>
            <c:dLbl>
              <c:idx val="0"/>
              <c:layout>
                <c:manualLayout>
                  <c:x val="-5.8997050147492737E-3"/>
                  <c:y val="-7.5757575757574832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224188790560531E-2"/>
                  <c:y val="1.26262626262627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9174041297935148E-2"/>
                  <c:y val="-4.04040404040403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247787610619494E-3"/>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4749262536873137E-2"/>
                  <c:y val="-9.259152296741902E-17"/>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6224188790560531E-2"/>
                  <c:y val="7.5757575757575864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0324483775811209E-2"/>
                  <c:y val="-2.272727272727281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Sheet1!$O$183:$U$183</c:f>
              <c:strCache>
                <c:ptCount val="7"/>
                <c:pt idx="0">
                  <c:v>Outside MSA</c:v>
                </c:pt>
                <c:pt idx="1">
                  <c:v>Under 250</c:v>
                </c:pt>
                <c:pt idx="2">
                  <c:v>250-500</c:v>
                </c:pt>
                <c:pt idx="3">
                  <c:v>500-1,000</c:v>
                </c:pt>
                <c:pt idx="4">
                  <c:v>1,000-3,000</c:v>
                </c:pt>
                <c:pt idx="5">
                  <c:v>3,000+</c:v>
                </c:pt>
                <c:pt idx="6">
                  <c:v>All</c:v>
                </c:pt>
              </c:strCache>
            </c:strRef>
          </c:cat>
          <c:val>
            <c:numRef>
              <c:f>Sheet1!$O$184:$U$184</c:f>
              <c:numCache>
                <c:formatCode>0.00</c:formatCode>
                <c:ptCount val="7"/>
                <c:pt idx="0">
                  <c:v>0.11934266035574205</c:v>
                </c:pt>
                <c:pt idx="1">
                  <c:v>0.38686331728978829</c:v>
                </c:pt>
                <c:pt idx="2">
                  <c:v>0.45341414889242737</c:v>
                </c:pt>
                <c:pt idx="3">
                  <c:v>1.1126361167037839</c:v>
                </c:pt>
                <c:pt idx="4">
                  <c:v>1.1457452440709097</c:v>
                </c:pt>
                <c:pt idx="5">
                  <c:v>3.3988889594324427</c:v>
                </c:pt>
                <c:pt idx="6">
                  <c:v>1.5564576670657622</c:v>
                </c:pt>
              </c:numCache>
            </c:numRef>
          </c:val>
        </c:ser>
        <c:ser>
          <c:idx val="1"/>
          <c:order val="1"/>
          <c:tx>
            <c:strRef>
              <c:f>Sheet1!$N$185</c:f>
              <c:strCache>
                <c:ptCount val="1"/>
                <c:pt idx="0">
                  <c:v>Born Outside USA</c:v>
                </c:pt>
              </c:strCache>
            </c:strRef>
          </c:tx>
          <c:spPr>
            <a:solidFill>
              <a:srgbClr val="993366"/>
            </a:solidFill>
            <a:ln w="12700">
              <a:solidFill>
                <a:srgbClr val="000000"/>
              </a:solidFill>
              <a:prstDash val="solid"/>
            </a:ln>
          </c:spPr>
          <c:invertIfNegative val="0"/>
          <c:dLbls>
            <c:dLbl>
              <c:idx val="0"/>
              <c:layout>
                <c:manualLayout>
                  <c:x val="4.4247787610619494E-3"/>
                  <c:y val="-2.5252525252525172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4749262536873156E-3"/>
                  <c:y val="-2.0202020202020211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5.8997050147491688E-3"/>
                  <c:y val="-2.272727272727281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Sheet1!$O$183:$U$183</c:f>
              <c:strCache>
                <c:ptCount val="7"/>
                <c:pt idx="0">
                  <c:v>Outside MSA</c:v>
                </c:pt>
                <c:pt idx="1">
                  <c:v>Under 250</c:v>
                </c:pt>
                <c:pt idx="2">
                  <c:v>250-500</c:v>
                </c:pt>
                <c:pt idx="3">
                  <c:v>500-1,000</c:v>
                </c:pt>
                <c:pt idx="4">
                  <c:v>1,000-3,000</c:v>
                </c:pt>
                <c:pt idx="5">
                  <c:v>3,000+</c:v>
                </c:pt>
                <c:pt idx="6">
                  <c:v>All</c:v>
                </c:pt>
              </c:strCache>
            </c:strRef>
          </c:cat>
          <c:val>
            <c:numRef>
              <c:f>Sheet1!$O$185:$U$185</c:f>
              <c:numCache>
                <c:formatCode>0.00</c:formatCode>
                <c:ptCount val="7"/>
                <c:pt idx="0">
                  <c:v>0.43618283190790269</c:v>
                </c:pt>
                <c:pt idx="1">
                  <c:v>0.85184306514124508</c:v>
                </c:pt>
                <c:pt idx="2">
                  <c:v>0.8722372719260777</c:v>
                </c:pt>
                <c:pt idx="3">
                  <c:v>2.6735955134762448</c:v>
                </c:pt>
                <c:pt idx="4">
                  <c:v>1.867455386288424</c:v>
                </c:pt>
                <c:pt idx="5">
                  <c:v>7.6906554915215404</c:v>
                </c:pt>
                <c:pt idx="6">
                  <c:v>5.2004340417417945</c:v>
                </c:pt>
              </c:numCache>
            </c:numRef>
          </c:val>
        </c:ser>
        <c:dLbls>
          <c:showLegendKey val="0"/>
          <c:showVal val="0"/>
          <c:showCatName val="0"/>
          <c:showSerName val="0"/>
          <c:showPercent val="0"/>
          <c:showBubbleSize val="0"/>
        </c:dLbls>
        <c:gapWidth val="150"/>
        <c:axId val="352342016"/>
        <c:axId val="352343552"/>
      </c:barChart>
      <c:catAx>
        <c:axId val="35234201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352343552"/>
        <c:crosses val="autoZero"/>
        <c:auto val="1"/>
        <c:lblAlgn val="ctr"/>
        <c:lblOffset val="100"/>
        <c:tickLblSkip val="1"/>
        <c:tickMarkSkip val="1"/>
        <c:noMultiLvlLbl val="0"/>
      </c:catAx>
      <c:valAx>
        <c:axId val="352343552"/>
        <c:scaling>
          <c:orientation val="minMax"/>
        </c:scaling>
        <c:delete val="0"/>
        <c:axPos val="l"/>
        <c:title>
          <c:tx>
            <c:rich>
              <a:bodyPr/>
              <a:lstStyle/>
              <a:p>
                <a:pPr>
                  <a:defRPr sz="1400" b="1" i="0" u="none" strike="noStrike" baseline="0">
                    <a:solidFill>
                      <a:srgbClr val="000000"/>
                    </a:solidFill>
                    <a:latin typeface="Arial"/>
                    <a:ea typeface="Arial"/>
                    <a:cs typeface="Arial"/>
                  </a:defRPr>
                </a:pPr>
                <a:r>
                  <a:rPr lang="en-US" sz="1400" b="1"/>
                  <a:t>Mode Share Percent</a:t>
                </a:r>
              </a:p>
            </c:rich>
          </c:tx>
          <c:layout>
            <c:manualLayout>
              <c:xMode val="edge"/>
              <c:yMode val="edge"/>
              <c:x val="4.0540540540540543E-2"/>
              <c:y val="0.21016984741314121"/>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352342016"/>
        <c:crosses val="autoZero"/>
        <c:crossBetween val="between"/>
      </c:valAx>
      <c:spPr>
        <a:noFill/>
        <a:ln w="3175">
          <a:noFill/>
          <a:prstDash val="solid"/>
        </a:ln>
      </c:spPr>
    </c:plotArea>
    <c:legend>
      <c:legendPos val="b"/>
      <c:layout>
        <c:manualLayout>
          <c:xMode val="edge"/>
          <c:yMode val="edge"/>
          <c:x val="0.14085266996492687"/>
          <c:y val="0.12320011134971764"/>
          <c:w val="0.54633204633204557"/>
          <c:h val="9.4915254237288083E-2"/>
        </c:manualLayout>
      </c:layout>
      <c:overlay val="0"/>
      <c:spPr>
        <a:solidFill>
          <a:srgbClr val="FFFFFF"/>
        </a:solidFill>
        <a:ln w="3175">
          <a:noFill/>
          <a:prstDash val="solid"/>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noFill/>
      <a:prstDash val="solid"/>
    </a:ln>
  </c:spPr>
  <c:txPr>
    <a:bodyPr/>
    <a:lstStyle/>
    <a:p>
      <a:pPr>
        <a:defRPr sz="1100" b="0"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33358864427972"/>
          <c:y val="6.3788344816272977E-2"/>
          <c:w val="0.82589290511914371"/>
          <c:h val="0.69930159120734858"/>
        </c:manualLayout>
      </c:layout>
      <c:barChart>
        <c:barDir val="col"/>
        <c:grouping val="clustered"/>
        <c:varyColors val="0"/>
        <c:ser>
          <c:idx val="0"/>
          <c:order val="0"/>
          <c:tx>
            <c:strRef>
              <c:f>Sheet1!$A$209</c:f>
              <c:strCache>
                <c:ptCount val="1"/>
                <c:pt idx="0">
                  <c:v>2008</c:v>
                </c:pt>
              </c:strCache>
            </c:strRef>
          </c:tx>
          <c:spPr>
            <a:solidFill>
              <a:srgbClr val="9999FF"/>
            </a:solidFill>
            <a:ln w="12700">
              <a:solidFill>
                <a:srgbClr val="000000"/>
              </a:solidFill>
              <a:prstDash val="solid"/>
            </a:ln>
          </c:spPr>
          <c:invertIfNegative val="0"/>
          <c:cat>
            <c:strRef>
              <c:f>Sheet1!$B$208:$E$208</c:f>
              <c:strCache>
                <c:ptCount val="4"/>
                <c:pt idx="0">
                  <c:v>Two or more times a week </c:v>
                </c:pt>
                <c:pt idx="1">
                  <c:v>About once a week </c:v>
                </c:pt>
                <c:pt idx="2">
                  <c:v>Once or twice a month </c:v>
                </c:pt>
                <c:pt idx="3">
                  <c:v>Less than once a month </c:v>
                </c:pt>
              </c:strCache>
            </c:strRef>
          </c:cat>
          <c:val>
            <c:numRef>
              <c:f>Sheet1!$B$209:$E$209</c:f>
              <c:numCache>
                <c:formatCode>General</c:formatCode>
                <c:ptCount val="4"/>
                <c:pt idx="0">
                  <c:v>23.54</c:v>
                </c:pt>
                <c:pt idx="1">
                  <c:v>4.71</c:v>
                </c:pt>
                <c:pt idx="2">
                  <c:v>0.93</c:v>
                </c:pt>
                <c:pt idx="3">
                  <c:v>1.4999999999999998E-2</c:v>
                </c:pt>
              </c:numCache>
            </c:numRef>
          </c:val>
        </c:ser>
        <c:ser>
          <c:idx val="1"/>
          <c:order val="1"/>
          <c:tx>
            <c:strRef>
              <c:f>Sheet1!$A$210</c:f>
              <c:strCache>
                <c:ptCount val="1"/>
                <c:pt idx="0">
                  <c:v>2001</c:v>
                </c:pt>
              </c:strCache>
            </c:strRef>
          </c:tx>
          <c:spPr>
            <a:solidFill>
              <a:srgbClr val="993366"/>
            </a:solidFill>
            <a:ln w="12700">
              <a:solidFill>
                <a:srgbClr val="000000"/>
              </a:solidFill>
              <a:prstDash val="solid"/>
            </a:ln>
          </c:spPr>
          <c:invertIfNegative val="0"/>
          <c:cat>
            <c:strRef>
              <c:f>Sheet1!$B$208:$E$208</c:f>
              <c:strCache>
                <c:ptCount val="4"/>
                <c:pt idx="0">
                  <c:v>Two or more times a week </c:v>
                </c:pt>
                <c:pt idx="1">
                  <c:v>About once a week </c:v>
                </c:pt>
                <c:pt idx="2">
                  <c:v>Once or twice a month </c:v>
                </c:pt>
                <c:pt idx="3">
                  <c:v>Less than once a month </c:v>
                </c:pt>
              </c:strCache>
            </c:strRef>
          </c:cat>
          <c:val>
            <c:numRef>
              <c:f>Sheet1!$B$210:$E$210</c:f>
              <c:numCache>
                <c:formatCode>General</c:formatCode>
                <c:ptCount val="4"/>
                <c:pt idx="0">
                  <c:v>23.55</c:v>
                </c:pt>
                <c:pt idx="1">
                  <c:v>4.29</c:v>
                </c:pt>
                <c:pt idx="2">
                  <c:v>1.48</c:v>
                </c:pt>
                <c:pt idx="3">
                  <c:v>0.82000000000000062</c:v>
                </c:pt>
              </c:numCache>
            </c:numRef>
          </c:val>
        </c:ser>
        <c:ser>
          <c:idx val="2"/>
          <c:order val="2"/>
          <c:tx>
            <c:strRef>
              <c:f>Sheet1!$A$211</c:f>
              <c:strCache>
                <c:ptCount val="1"/>
                <c:pt idx="0">
                  <c:v>1995</c:v>
                </c:pt>
              </c:strCache>
            </c:strRef>
          </c:tx>
          <c:spPr>
            <a:solidFill>
              <a:srgbClr val="92D050"/>
            </a:solidFill>
            <a:ln>
              <a:solidFill>
                <a:srgbClr val="000000"/>
              </a:solidFill>
            </a:ln>
          </c:spPr>
          <c:invertIfNegative val="0"/>
          <c:cat>
            <c:strRef>
              <c:f>Sheet1!$B$208:$E$208</c:f>
              <c:strCache>
                <c:ptCount val="4"/>
                <c:pt idx="0">
                  <c:v>Two or more times a week </c:v>
                </c:pt>
                <c:pt idx="1">
                  <c:v>About once a week </c:v>
                </c:pt>
                <c:pt idx="2">
                  <c:v>Once or twice a month </c:v>
                </c:pt>
                <c:pt idx="3">
                  <c:v>Less than once a month </c:v>
                </c:pt>
              </c:strCache>
            </c:strRef>
          </c:cat>
          <c:val>
            <c:numRef>
              <c:f>Sheet1!$B$211:$E$211</c:f>
              <c:numCache>
                <c:formatCode>General</c:formatCode>
                <c:ptCount val="4"/>
                <c:pt idx="0">
                  <c:v>24.830000000000005</c:v>
                </c:pt>
                <c:pt idx="1">
                  <c:v>8.120000000000001</c:v>
                </c:pt>
                <c:pt idx="2">
                  <c:v>2.75</c:v>
                </c:pt>
                <c:pt idx="3">
                  <c:v>0.89</c:v>
                </c:pt>
              </c:numCache>
            </c:numRef>
          </c:val>
        </c:ser>
        <c:dLbls>
          <c:showLegendKey val="0"/>
          <c:showVal val="0"/>
          <c:showCatName val="0"/>
          <c:showSerName val="0"/>
          <c:showPercent val="0"/>
          <c:showBubbleSize val="0"/>
        </c:dLbls>
        <c:gapWidth val="150"/>
        <c:axId val="352925184"/>
        <c:axId val="352926720"/>
      </c:barChart>
      <c:catAx>
        <c:axId val="35292518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352926720"/>
        <c:crosses val="autoZero"/>
        <c:auto val="1"/>
        <c:lblAlgn val="ctr"/>
        <c:lblOffset val="100"/>
        <c:tickLblSkip val="1"/>
        <c:tickMarkSkip val="1"/>
        <c:noMultiLvlLbl val="0"/>
      </c:catAx>
      <c:valAx>
        <c:axId val="352926720"/>
        <c:scaling>
          <c:orientation val="minMax"/>
        </c:scaling>
        <c:delete val="0"/>
        <c:axPos val="l"/>
        <c:title>
          <c:tx>
            <c:rich>
              <a:bodyPr/>
              <a:lstStyle/>
              <a:p>
                <a:pPr>
                  <a:defRPr sz="1400" b="1" i="0" u="none" strike="noStrike" baseline="0">
                    <a:solidFill>
                      <a:srgbClr val="000000"/>
                    </a:solidFill>
                    <a:latin typeface="Arial"/>
                    <a:ea typeface="Arial"/>
                    <a:cs typeface="Arial"/>
                  </a:defRPr>
                </a:pPr>
                <a:r>
                  <a:rPr lang="en-US" sz="1400"/>
                  <a:t>Mode Share Percent</a:t>
                </a:r>
              </a:p>
            </c:rich>
          </c:tx>
          <c:layout>
            <c:manualLayout>
              <c:xMode val="edge"/>
              <c:yMode val="edge"/>
              <c:x val="3.137254901960785E-2"/>
              <c:y val="0.2132870803736950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352925184"/>
        <c:crosses val="autoZero"/>
        <c:crossBetween val="between"/>
      </c:valAx>
      <c:spPr>
        <a:noFill/>
        <a:ln w="3175">
          <a:noFill/>
          <a:prstDash val="solid"/>
        </a:ln>
      </c:spPr>
    </c:plotArea>
    <c:legend>
      <c:legendPos val="r"/>
      <c:layout>
        <c:manualLayout>
          <c:xMode val="edge"/>
          <c:yMode val="edge"/>
          <c:x val="0.69995535991071978"/>
          <c:y val="0.25928233881570506"/>
          <c:w val="9.7538181743030167E-2"/>
          <c:h val="0.22644764273226953"/>
        </c:manualLayout>
      </c:layout>
      <c:overlay val="0"/>
      <c:spPr>
        <a:solidFill>
          <a:srgbClr val="FFFFFF"/>
        </a:solidFill>
        <a:ln w="3175">
          <a:noFill/>
          <a:prstDash val="solid"/>
        </a:ln>
      </c:spPr>
      <c:txPr>
        <a:bodyPr/>
        <a:lstStyle/>
        <a:p>
          <a:pPr>
            <a:defRPr sz="16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noFill/>
      <a:prstDash val="solid"/>
    </a:ln>
  </c:spPr>
  <c:txPr>
    <a:bodyPr/>
    <a:lstStyle/>
    <a:p>
      <a:pPr>
        <a:defRPr sz="1050"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11405605549337"/>
          <c:y val="7.6354936402180509E-2"/>
          <c:w val="0.81919420228721462"/>
          <c:h val="0.69223965273571575"/>
        </c:manualLayout>
      </c:layout>
      <c:barChart>
        <c:barDir val="col"/>
        <c:grouping val="clustered"/>
        <c:varyColors val="0"/>
        <c:ser>
          <c:idx val="0"/>
          <c:order val="0"/>
          <c:tx>
            <c:strRef>
              <c:f>Sheet1!$A$236</c:f>
              <c:strCache>
                <c:ptCount val="1"/>
                <c:pt idx="0">
                  <c:v>2008</c:v>
                </c:pt>
              </c:strCache>
            </c:strRef>
          </c:tx>
          <c:spPr>
            <a:solidFill>
              <a:srgbClr val="9999FF"/>
            </a:solidFill>
            <a:ln w="12700">
              <a:solidFill>
                <a:srgbClr val="000000"/>
              </a:solidFill>
              <a:prstDash val="solid"/>
            </a:ln>
          </c:spPr>
          <c:invertIfNegative val="0"/>
          <c:dLbls>
            <c:dLbl>
              <c:idx val="4"/>
              <c:layout>
                <c:manualLayout>
                  <c:x val="-4.464285714285714E-3"/>
                  <c:y val="-1.5384615384615385E-2"/>
                </c:manualLayout>
              </c:layout>
              <c:showLegendKey val="0"/>
              <c:showVal val="1"/>
              <c:showCatName val="0"/>
              <c:showSerName val="0"/>
              <c:showPercent val="0"/>
              <c:showBubbleSize val="0"/>
              <c:extLst>
                <c:ext xmlns:c15="http://schemas.microsoft.com/office/drawing/2012/chart" uri="{CE6537A1-D6FC-4f65-9D91-7224C49458BB}"/>
              </c:extLst>
            </c:dLbl>
            <c:numFmt formatCode="#,##0.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Sheet1!$B$235:$F$235</c:f>
              <c:strCache>
                <c:ptCount val="5"/>
                <c:pt idx="0">
                  <c:v>Sales or service</c:v>
                </c:pt>
                <c:pt idx="1">
                  <c:v>Clerical or admin support</c:v>
                </c:pt>
                <c:pt idx="2">
                  <c:v>Manufacturing, construction, maintenance</c:v>
                </c:pt>
                <c:pt idx="3">
                  <c:v>Professional, managerial or technical</c:v>
                </c:pt>
                <c:pt idx="4">
                  <c:v>Total</c:v>
                </c:pt>
              </c:strCache>
            </c:strRef>
          </c:cat>
          <c:val>
            <c:numRef>
              <c:f>Sheet1!$B$236:$F$236</c:f>
              <c:numCache>
                <c:formatCode>General</c:formatCode>
                <c:ptCount val="5"/>
                <c:pt idx="0">
                  <c:v>2.293983906212032</c:v>
                </c:pt>
                <c:pt idx="1">
                  <c:v>2.078706532891101</c:v>
                </c:pt>
                <c:pt idx="2">
                  <c:v>1.8623656658814522</c:v>
                </c:pt>
                <c:pt idx="3">
                  <c:v>1.5475216581874374</c:v>
                </c:pt>
                <c:pt idx="4">
                  <c:v>1.9200000000000019</c:v>
                </c:pt>
              </c:numCache>
            </c:numRef>
          </c:val>
        </c:ser>
        <c:ser>
          <c:idx val="1"/>
          <c:order val="1"/>
          <c:tx>
            <c:strRef>
              <c:f>Sheet1!$A$237</c:f>
              <c:strCache>
                <c:ptCount val="1"/>
                <c:pt idx="0">
                  <c:v>2001</c:v>
                </c:pt>
              </c:strCache>
            </c:strRef>
          </c:tx>
          <c:spPr>
            <a:solidFill>
              <a:srgbClr val="660033"/>
            </a:solidFill>
            <a:ln>
              <a:solidFill>
                <a:srgbClr val="000000"/>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Sheet1!$B$235:$F$235</c:f>
              <c:strCache>
                <c:ptCount val="5"/>
                <c:pt idx="0">
                  <c:v>Sales or service</c:v>
                </c:pt>
                <c:pt idx="1">
                  <c:v>Clerical or admin support</c:v>
                </c:pt>
                <c:pt idx="2">
                  <c:v>Manufacturing, construction, maintenance</c:v>
                </c:pt>
                <c:pt idx="3">
                  <c:v>Professional, managerial or technical</c:v>
                </c:pt>
                <c:pt idx="4">
                  <c:v>Total</c:v>
                </c:pt>
              </c:strCache>
            </c:strRef>
          </c:cat>
          <c:val>
            <c:numRef>
              <c:f>Sheet1!$B$237:$F$237</c:f>
              <c:numCache>
                <c:formatCode>General</c:formatCode>
                <c:ptCount val="5"/>
                <c:pt idx="0">
                  <c:v>1.6700000000000019</c:v>
                </c:pt>
                <c:pt idx="1">
                  <c:v>2.2400000000000002</c:v>
                </c:pt>
                <c:pt idx="2">
                  <c:v>1.37</c:v>
                </c:pt>
                <c:pt idx="3">
                  <c:v>1.53</c:v>
                </c:pt>
                <c:pt idx="4">
                  <c:v>1.57</c:v>
                </c:pt>
              </c:numCache>
            </c:numRef>
          </c:val>
        </c:ser>
        <c:dLbls>
          <c:showLegendKey val="0"/>
          <c:showVal val="0"/>
          <c:showCatName val="0"/>
          <c:showSerName val="0"/>
          <c:showPercent val="0"/>
          <c:showBubbleSize val="0"/>
        </c:dLbls>
        <c:gapWidth val="150"/>
        <c:axId val="355609600"/>
        <c:axId val="355611392"/>
      </c:barChart>
      <c:catAx>
        <c:axId val="35560960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355611392"/>
        <c:crosses val="autoZero"/>
        <c:auto val="1"/>
        <c:lblAlgn val="ctr"/>
        <c:lblOffset val="100"/>
        <c:tickLblSkip val="1"/>
        <c:tickMarkSkip val="1"/>
        <c:noMultiLvlLbl val="0"/>
      </c:catAx>
      <c:valAx>
        <c:axId val="355611392"/>
        <c:scaling>
          <c:orientation val="minMax"/>
        </c:scaling>
        <c:delete val="0"/>
        <c:axPos val="l"/>
        <c:title>
          <c:tx>
            <c:rich>
              <a:bodyPr/>
              <a:lstStyle/>
              <a:p>
                <a:pPr>
                  <a:defRPr sz="1200" b="1" i="0" u="none" strike="noStrike" baseline="0">
                    <a:solidFill>
                      <a:srgbClr val="000000"/>
                    </a:solidFill>
                    <a:latin typeface="Arial"/>
                    <a:ea typeface="Arial"/>
                    <a:cs typeface="Arial"/>
                  </a:defRPr>
                </a:pPr>
                <a:r>
                  <a:rPr lang="en-US" sz="1200"/>
                  <a:t>Mode Share by Employment Classification</a:t>
                </a:r>
              </a:p>
            </c:rich>
          </c:tx>
          <c:layout>
            <c:manualLayout>
              <c:xMode val="edge"/>
              <c:yMode val="edge"/>
              <c:x val="4.6692607003891204E-2"/>
              <c:y val="0.1344827586206896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355609600"/>
        <c:crosses val="autoZero"/>
        <c:crossBetween val="between"/>
      </c:valAx>
      <c:spPr>
        <a:noFill/>
        <a:ln w="3175">
          <a:noFill/>
          <a:prstDash val="solid"/>
        </a:ln>
      </c:spPr>
    </c:plotArea>
    <c:legend>
      <c:legendPos val="r"/>
      <c:layout>
        <c:manualLayout>
          <c:xMode val="edge"/>
          <c:yMode val="edge"/>
          <c:x val="0.54497668260217524"/>
          <c:y val="1.6742580254391286E-2"/>
          <c:w val="0.29877337598425335"/>
          <c:h val="7.9336361800929026E-2"/>
        </c:manualLayout>
      </c:layout>
      <c:overlay val="0"/>
      <c:txPr>
        <a:bodyPr/>
        <a:lstStyle/>
        <a:p>
          <a:pPr>
            <a:defRPr sz="1400"/>
          </a:pPr>
          <a:endParaRPr lang="en-US"/>
        </a:p>
      </c:txPr>
    </c:legend>
    <c:plotVisOnly val="1"/>
    <c:dispBlanksAs val="gap"/>
    <c:showDLblsOverMax val="0"/>
  </c:chart>
  <c:spPr>
    <a:solidFill>
      <a:srgbClr val="FFFFFF"/>
    </a:solidFill>
    <a:ln w="3175">
      <a:no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30"/>
      <c:rAngAx val="0"/>
      <c:perspective val="20"/>
    </c:view3D>
    <c:floor>
      <c:thickness val="0"/>
    </c:floor>
    <c:sideWall>
      <c:thickness val="0"/>
    </c:sideWall>
    <c:backWall>
      <c:thickness val="0"/>
    </c:backWall>
    <c:plotArea>
      <c:layout>
        <c:manualLayout>
          <c:layoutTarget val="inner"/>
          <c:xMode val="edge"/>
          <c:yMode val="edge"/>
          <c:x val="0.19874882182478121"/>
          <c:y val="8.9181202384987696E-2"/>
          <c:w val="0.61183005249344091"/>
          <c:h val="0.49813210848643913"/>
        </c:manualLayout>
      </c:layout>
      <c:bar3DChart>
        <c:barDir val="col"/>
        <c:grouping val="standard"/>
        <c:varyColors val="0"/>
        <c:ser>
          <c:idx val="0"/>
          <c:order val="0"/>
          <c:tx>
            <c:strRef>
              <c:f>'21'!$J$5</c:f>
              <c:strCache>
                <c:ptCount val="1"/>
                <c:pt idx="0">
                  <c:v>Rural</c:v>
                </c:pt>
              </c:strCache>
            </c:strRef>
          </c:tx>
          <c:invertIfNegative val="0"/>
          <c:cat>
            <c:strRef>
              <c:f>'21'!$K$3:$P$4</c:f>
              <c:strCache>
                <c:ptCount val="6"/>
                <c:pt idx="0">
                  <c:v>Not in MSA or CMSA</c:v>
                </c:pt>
                <c:pt idx="1">
                  <c:v>In an MSA of Less than 250,000</c:v>
                </c:pt>
                <c:pt idx="2">
                  <c:v>In an MSA of 250,000 - 499,999</c:v>
                </c:pt>
                <c:pt idx="3">
                  <c:v>In an MSA of 500,000 - 999,999</c:v>
                </c:pt>
                <c:pt idx="4">
                  <c:v>In an MSA or CMSA of 1,000,000 - 2,999,999</c:v>
                </c:pt>
                <c:pt idx="5">
                  <c:v>In an MSA or CMSA of 3 million or more</c:v>
                </c:pt>
              </c:strCache>
            </c:strRef>
          </c:cat>
          <c:val>
            <c:numRef>
              <c:f>'21'!$K$5:$P$5</c:f>
              <c:numCache>
                <c:formatCode>0.00%</c:formatCode>
                <c:ptCount val="6"/>
                <c:pt idx="0">
                  <c:v>5.29131776391495E-4</c:v>
                </c:pt>
                <c:pt idx="1">
                  <c:v>1.4144617749957881E-3</c:v>
                </c:pt>
                <c:pt idx="2">
                  <c:v>2.3826362096784782E-3</c:v>
                </c:pt>
                <c:pt idx="3">
                  <c:v>1.632858107098553E-3</c:v>
                </c:pt>
                <c:pt idx="4">
                  <c:v>9.2003814281127653E-5</c:v>
                </c:pt>
                <c:pt idx="5">
                  <c:v>1.2872276705944497E-3</c:v>
                </c:pt>
              </c:numCache>
            </c:numRef>
          </c:val>
        </c:ser>
        <c:ser>
          <c:idx val="1"/>
          <c:order val="1"/>
          <c:tx>
            <c:strRef>
              <c:f>'21'!$J$6</c:f>
              <c:strCache>
                <c:ptCount val="1"/>
                <c:pt idx="0">
                  <c:v>Second City</c:v>
                </c:pt>
              </c:strCache>
            </c:strRef>
          </c:tx>
          <c:invertIfNegative val="0"/>
          <c:cat>
            <c:strRef>
              <c:f>'21'!$K$3:$P$4</c:f>
              <c:strCache>
                <c:ptCount val="6"/>
                <c:pt idx="0">
                  <c:v>Not in MSA or CMSA</c:v>
                </c:pt>
                <c:pt idx="1">
                  <c:v>In an MSA of Less than 250,000</c:v>
                </c:pt>
                <c:pt idx="2">
                  <c:v>In an MSA of 250,000 - 499,999</c:v>
                </c:pt>
                <c:pt idx="3">
                  <c:v>In an MSA of 500,000 - 999,999</c:v>
                </c:pt>
                <c:pt idx="4">
                  <c:v>In an MSA or CMSA of 1,000,000 - 2,999,999</c:v>
                </c:pt>
                <c:pt idx="5">
                  <c:v>In an MSA or CMSA of 3 million or more</c:v>
                </c:pt>
              </c:strCache>
            </c:strRef>
          </c:cat>
          <c:val>
            <c:numRef>
              <c:f>'21'!$K$6:$P$6</c:f>
              <c:numCache>
                <c:formatCode>0.00%</c:formatCode>
                <c:ptCount val="6"/>
                <c:pt idx="0">
                  <c:v>3.0123930854214385E-3</c:v>
                </c:pt>
                <c:pt idx="1">
                  <c:v>4.336065499578122E-3</c:v>
                </c:pt>
                <c:pt idx="2">
                  <c:v>7.1894949465613634E-3</c:v>
                </c:pt>
                <c:pt idx="3">
                  <c:v>4.8112216113098119E-3</c:v>
                </c:pt>
                <c:pt idx="4">
                  <c:v>1.4029304178388135E-2</c:v>
                </c:pt>
                <c:pt idx="5">
                  <c:v>1.6531848374553602E-2</c:v>
                </c:pt>
              </c:numCache>
            </c:numRef>
          </c:val>
        </c:ser>
        <c:ser>
          <c:idx val="2"/>
          <c:order val="2"/>
          <c:tx>
            <c:strRef>
              <c:f>'21'!$J$7</c:f>
              <c:strCache>
                <c:ptCount val="1"/>
                <c:pt idx="0">
                  <c:v>Town</c:v>
                </c:pt>
              </c:strCache>
            </c:strRef>
          </c:tx>
          <c:invertIfNegative val="0"/>
          <c:cat>
            <c:strRef>
              <c:f>'21'!$K$3:$P$4</c:f>
              <c:strCache>
                <c:ptCount val="6"/>
                <c:pt idx="0">
                  <c:v>Not in MSA or CMSA</c:v>
                </c:pt>
                <c:pt idx="1">
                  <c:v>In an MSA of Less than 250,000</c:v>
                </c:pt>
                <c:pt idx="2">
                  <c:v>In an MSA of 250,000 - 499,999</c:v>
                </c:pt>
                <c:pt idx="3">
                  <c:v>In an MSA of 500,000 - 999,999</c:v>
                </c:pt>
                <c:pt idx="4">
                  <c:v>In an MSA or CMSA of 1,000,000 - 2,999,999</c:v>
                </c:pt>
                <c:pt idx="5">
                  <c:v>In an MSA or CMSA of 3 million or more</c:v>
                </c:pt>
              </c:strCache>
            </c:strRef>
          </c:cat>
          <c:val>
            <c:numRef>
              <c:f>'21'!$K$7:$P$7</c:f>
              <c:numCache>
                <c:formatCode>0.00%</c:formatCode>
                <c:ptCount val="6"/>
                <c:pt idx="0">
                  <c:v>2.2384278950825032E-3</c:v>
                </c:pt>
                <c:pt idx="1">
                  <c:v>8.8315706658364732E-4</c:v>
                </c:pt>
                <c:pt idx="2">
                  <c:v>2.153933841377886E-3</c:v>
                </c:pt>
                <c:pt idx="3">
                  <c:v>2.0680658860067788E-4</c:v>
                </c:pt>
                <c:pt idx="4">
                  <c:v>1.9957377225781211E-3</c:v>
                </c:pt>
                <c:pt idx="5">
                  <c:v>2.6399964354707575E-3</c:v>
                </c:pt>
              </c:numCache>
            </c:numRef>
          </c:val>
        </c:ser>
        <c:ser>
          <c:idx val="3"/>
          <c:order val="3"/>
          <c:tx>
            <c:strRef>
              <c:f>'21'!$J$8</c:f>
              <c:strCache>
                <c:ptCount val="1"/>
                <c:pt idx="0">
                  <c:v>Suburban</c:v>
                </c:pt>
              </c:strCache>
            </c:strRef>
          </c:tx>
          <c:invertIfNegative val="0"/>
          <c:cat>
            <c:strRef>
              <c:f>'21'!$K$3:$P$4</c:f>
              <c:strCache>
                <c:ptCount val="6"/>
                <c:pt idx="0">
                  <c:v>Not in MSA or CMSA</c:v>
                </c:pt>
                <c:pt idx="1">
                  <c:v>In an MSA of Less than 250,000</c:v>
                </c:pt>
                <c:pt idx="2">
                  <c:v>In an MSA of 250,000 - 499,999</c:v>
                </c:pt>
                <c:pt idx="3">
                  <c:v>In an MSA of 500,000 - 999,999</c:v>
                </c:pt>
                <c:pt idx="4">
                  <c:v>In an MSA or CMSA of 1,000,000 - 2,999,999</c:v>
                </c:pt>
                <c:pt idx="5">
                  <c:v>In an MSA or CMSA of 3 million or more</c:v>
                </c:pt>
              </c:strCache>
            </c:strRef>
          </c:cat>
          <c:val>
            <c:numRef>
              <c:f>'21'!$K$8:$P$8</c:f>
              <c:numCache>
                <c:formatCode>0.00%</c:formatCode>
                <c:ptCount val="6"/>
                <c:pt idx="0">
                  <c:v>0</c:v>
                </c:pt>
                <c:pt idx="1">
                  <c:v>4.7597753555940593E-3</c:v>
                </c:pt>
                <c:pt idx="2">
                  <c:v>1.203035065874495E-2</c:v>
                </c:pt>
                <c:pt idx="3">
                  <c:v>2.1324962817304413E-3</c:v>
                </c:pt>
                <c:pt idx="4">
                  <c:v>6.0707343654908914E-3</c:v>
                </c:pt>
                <c:pt idx="5">
                  <c:v>1.347825394545627E-2</c:v>
                </c:pt>
              </c:numCache>
            </c:numRef>
          </c:val>
        </c:ser>
        <c:ser>
          <c:idx val="4"/>
          <c:order val="4"/>
          <c:tx>
            <c:strRef>
              <c:f>'21'!$J$9</c:f>
              <c:strCache>
                <c:ptCount val="1"/>
                <c:pt idx="0">
                  <c:v>Urban</c:v>
                </c:pt>
              </c:strCache>
            </c:strRef>
          </c:tx>
          <c:invertIfNegative val="0"/>
          <c:cat>
            <c:strRef>
              <c:f>'21'!$K$3:$P$4</c:f>
              <c:strCache>
                <c:ptCount val="6"/>
                <c:pt idx="0">
                  <c:v>Not in MSA or CMSA</c:v>
                </c:pt>
                <c:pt idx="1">
                  <c:v>In an MSA of Less than 250,000</c:v>
                </c:pt>
                <c:pt idx="2">
                  <c:v>In an MSA of 250,000 - 499,999</c:v>
                </c:pt>
                <c:pt idx="3">
                  <c:v>In an MSA of 500,000 - 999,999</c:v>
                </c:pt>
                <c:pt idx="4">
                  <c:v>In an MSA or CMSA of 1,000,000 - 2,999,999</c:v>
                </c:pt>
                <c:pt idx="5">
                  <c:v>In an MSA or CMSA of 3 million or more</c:v>
                </c:pt>
              </c:strCache>
            </c:strRef>
          </c:cat>
          <c:val>
            <c:numRef>
              <c:f>'21'!$K$9:$P$9</c:f>
              <c:numCache>
                <c:formatCode>0.00%</c:formatCode>
                <c:ptCount val="6"/>
                <c:pt idx="1">
                  <c:v>4.5844751338292009E-2</c:v>
                </c:pt>
                <c:pt idx="3">
                  <c:v>2.4803615760695896E-2</c:v>
                </c:pt>
                <c:pt idx="4">
                  <c:v>3.1779920439604918E-2</c:v>
                </c:pt>
                <c:pt idx="5">
                  <c:v>8.6028036112482345E-2</c:v>
                </c:pt>
              </c:numCache>
            </c:numRef>
          </c:val>
        </c:ser>
        <c:dLbls>
          <c:showLegendKey val="0"/>
          <c:showVal val="0"/>
          <c:showCatName val="0"/>
          <c:showSerName val="0"/>
          <c:showPercent val="0"/>
          <c:showBubbleSize val="0"/>
        </c:dLbls>
        <c:gapWidth val="150"/>
        <c:shape val="box"/>
        <c:axId val="352688000"/>
        <c:axId val="352689536"/>
        <c:axId val="352267776"/>
      </c:bar3DChart>
      <c:catAx>
        <c:axId val="352688000"/>
        <c:scaling>
          <c:orientation val="minMax"/>
        </c:scaling>
        <c:delete val="0"/>
        <c:axPos val="b"/>
        <c:numFmt formatCode="General" sourceLinked="0"/>
        <c:majorTickMark val="out"/>
        <c:minorTickMark val="none"/>
        <c:tickLblPos val="nextTo"/>
        <c:txPr>
          <a:bodyPr/>
          <a:lstStyle/>
          <a:p>
            <a:pPr>
              <a:defRPr sz="1200"/>
            </a:pPr>
            <a:endParaRPr lang="en-US"/>
          </a:p>
        </c:txPr>
        <c:crossAx val="352689536"/>
        <c:crosses val="autoZero"/>
        <c:auto val="1"/>
        <c:lblAlgn val="ctr"/>
        <c:lblOffset val="100"/>
        <c:noMultiLvlLbl val="0"/>
      </c:catAx>
      <c:valAx>
        <c:axId val="352689536"/>
        <c:scaling>
          <c:orientation val="minMax"/>
        </c:scaling>
        <c:delete val="0"/>
        <c:axPos val="l"/>
        <c:majorGridlines/>
        <c:title>
          <c:tx>
            <c:rich>
              <a:bodyPr rot="-5400000" vert="horz"/>
              <a:lstStyle/>
              <a:p>
                <a:pPr>
                  <a:defRPr sz="1200"/>
                </a:pPr>
                <a:r>
                  <a:rPr lang="en-US" sz="1200"/>
                  <a:t>Transit Share</a:t>
                </a:r>
              </a:p>
            </c:rich>
          </c:tx>
          <c:layout/>
          <c:overlay val="0"/>
        </c:title>
        <c:numFmt formatCode="0%" sourceLinked="0"/>
        <c:majorTickMark val="out"/>
        <c:minorTickMark val="none"/>
        <c:tickLblPos val="nextTo"/>
        <c:txPr>
          <a:bodyPr/>
          <a:lstStyle/>
          <a:p>
            <a:pPr>
              <a:defRPr sz="1200"/>
            </a:pPr>
            <a:endParaRPr lang="en-US"/>
          </a:p>
        </c:txPr>
        <c:crossAx val="352688000"/>
        <c:crosses val="autoZero"/>
        <c:crossBetween val="between"/>
      </c:valAx>
      <c:serAx>
        <c:axId val="352267776"/>
        <c:scaling>
          <c:orientation val="minMax"/>
        </c:scaling>
        <c:delete val="0"/>
        <c:axPos val="b"/>
        <c:majorTickMark val="out"/>
        <c:minorTickMark val="none"/>
        <c:tickLblPos val="nextTo"/>
        <c:txPr>
          <a:bodyPr/>
          <a:lstStyle/>
          <a:p>
            <a:pPr>
              <a:defRPr sz="1400"/>
            </a:pPr>
            <a:endParaRPr lang="en-US"/>
          </a:p>
        </c:txPr>
        <c:crossAx val="352689536"/>
        <c:crosses val="autoZero"/>
      </c:serAx>
      <c:spPr>
        <a:solidFill>
          <a:schemeClr val="bg1"/>
        </a:solidFill>
      </c:spPr>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3495188101484"/>
          <c:y val="5.1400554097404488E-2"/>
          <c:w val="0.86445734908136307"/>
          <c:h val="0.66407392172993296"/>
        </c:manualLayout>
      </c:layout>
      <c:barChart>
        <c:barDir val="col"/>
        <c:grouping val="clustered"/>
        <c:varyColors val="0"/>
        <c:ser>
          <c:idx val="0"/>
          <c:order val="0"/>
          <c:tx>
            <c:strRef>
              <c:f>'22'!$C$31</c:f>
              <c:strCache>
                <c:ptCount val="1"/>
                <c:pt idx="0">
                  <c:v>On Transit</c:v>
                </c:pt>
              </c:strCache>
            </c:strRef>
          </c:tx>
          <c:spPr>
            <a:ln>
              <a:solidFill>
                <a:srgbClr val="000000"/>
              </a:solidFill>
            </a:ln>
          </c:spPr>
          <c:invertIfNegative val="0"/>
          <c:dLbls>
            <c:numFmt formatCode="0.0%" sourceLinked="0"/>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'22'!$B$32:$B$39</c:f>
              <c:strCache>
                <c:ptCount val="8"/>
                <c:pt idx="0">
                  <c:v>White</c:v>
                </c:pt>
                <c:pt idx="1">
                  <c:v>African American, Black</c:v>
                </c:pt>
                <c:pt idx="2">
                  <c:v>Asian Only</c:v>
                </c:pt>
                <c:pt idx="3">
                  <c:v>American Indian, Alaskan Native</c:v>
                </c:pt>
                <c:pt idx="4">
                  <c:v>Native Hawaiian, Pacific Islander</c:v>
                </c:pt>
                <c:pt idx="5">
                  <c:v>Hispanic/Mexican Only</c:v>
                </c:pt>
                <c:pt idx="6">
                  <c:v>White and African American</c:v>
                </c:pt>
                <c:pt idx="7">
                  <c:v>Other </c:v>
                </c:pt>
              </c:strCache>
            </c:strRef>
          </c:cat>
          <c:val>
            <c:numRef>
              <c:f>'22'!$C$32:$C$39</c:f>
              <c:numCache>
                <c:formatCode>0.00%</c:formatCode>
                <c:ptCount val="8"/>
                <c:pt idx="0">
                  <c:v>0.38856968616185733</c:v>
                </c:pt>
                <c:pt idx="1">
                  <c:v>0.32397822595457476</c:v>
                </c:pt>
                <c:pt idx="2">
                  <c:v>4.556752257618301E-2</c:v>
                </c:pt>
                <c:pt idx="3">
                  <c:v>9.6817285076081505E-3</c:v>
                </c:pt>
                <c:pt idx="4">
                  <c:v>1.9658902451070038E-2</c:v>
                </c:pt>
                <c:pt idx="5">
                  <c:v>1.0247842611444555E-2</c:v>
                </c:pt>
                <c:pt idx="6">
                  <c:v>0.13035383740363887</c:v>
                </c:pt>
                <c:pt idx="7">
                  <c:v>5.0078552008991896E-2</c:v>
                </c:pt>
              </c:numCache>
            </c:numRef>
          </c:val>
        </c:ser>
        <c:ser>
          <c:idx val="1"/>
          <c:order val="1"/>
          <c:tx>
            <c:strRef>
              <c:f>'22'!$D$31</c:f>
              <c:strCache>
                <c:ptCount val="1"/>
                <c:pt idx="0">
                  <c:v>In Population</c:v>
                </c:pt>
              </c:strCache>
            </c:strRef>
          </c:tx>
          <c:spPr>
            <a:ln>
              <a:solidFill>
                <a:srgbClr val="000000"/>
              </a:solidFill>
            </a:ln>
          </c:spPr>
          <c:invertIfNegative val="0"/>
          <c:dLbls>
            <c:numFmt formatCode="0.0%" sourceLinked="0"/>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'22'!$B$32:$B$39</c:f>
              <c:strCache>
                <c:ptCount val="8"/>
                <c:pt idx="0">
                  <c:v>White</c:v>
                </c:pt>
                <c:pt idx="1">
                  <c:v>African American, Black</c:v>
                </c:pt>
                <c:pt idx="2">
                  <c:v>Asian Only</c:v>
                </c:pt>
                <c:pt idx="3">
                  <c:v>American Indian, Alaskan Native</c:v>
                </c:pt>
                <c:pt idx="4">
                  <c:v>Native Hawaiian, Pacific Islander</c:v>
                </c:pt>
                <c:pt idx="5">
                  <c:v>Hispanic/Mexican Only</c:v>
                </c:pt>
                <c:pt idx="6">
                  <c:v>White and African American</c:v>
                </c:pt>
                <c:pt idx="7">
                  <c:v>Other </c:v>
                </c:pt>
              </c:strCache>
            </c:strRef>
          </c:cat>
          <c:val>
            <c:numRef>
              <c:f>'22'!$D$32:$D$39</c:f>
              <c:numCache>
                <c:formatCode>0.00%</c:formatCode>
                <c:ptCount val="8"/>
                <c:pt idx="0">
                  <c:v>0.73132610922440311</c:v>
                </c:pt>
                <c:pt idx="1">
                  <c:v>0.12423713511586458</c:v>
                </c:pt>
                <c:pt idx="2">
                  <c:v>2.9853449617338081E-2</c:v>
                </c:pt>
                <c:pt idx="3">
                  <c:v>1.0972059572686309E-2</c:v>
                </c:pt>
                <c:pt idx="4">
                  <c:v>5.3400329127838934E-3</c:v>
                </c:pt>
                <c:pt idx="5">
                  <c:v>8.3393467676013567E-3</c:v>
                </c:pt>
                <c:pt idx="6">
                  <c:v>6.2565532018738504E-2</c:v>
                </c:pt>
                <c:pt idx="7">
                  <c:v>1.880036820710479E-2</c:v>
                </c:pt>
              </c:numCache>
            </c:numRef>
          </c:val>
        </c:ser>
        <c:dLbls>
          <c:showLegendKey val="0"/>
          <c:showVal val="0"/>
          <c:showCatName val="0"/>
          <c:showSerName val="0"/>
          <c:showPercent val="0"/>
          <c:showBubbleSize val="0"/>
        </c:dLbls>
        <c:gapWidth val="150"/>
        <c:axId val="352809344"/>
        <c:axId val="352810880"/>
      </c:barChart>
      <c:catAx>
        <c:axId val="352809344"/>
        <c:scaling>
          <c:orientation val="minMax"/>
        </c:scaling>
        <c:delete val="0"/>
        <c:axPos val="b"/>
        <c:numFmt formatCode="General" sourceLinked="0"/>
        <c:majorTickMark val="out"/>
        <c:minorTickMark val="none"/>
        <c:tickLblPos val="nextTo"/>
        <c:txPr>
          <a:bodyPr rot="-1500000" vert="horz"/>
          <a:lstStyle/>
          <a:p>
            <a:pPr>
              <a:defRPr sz="1400"/>
            </a:pPr>
            <a:endParaRPr lang="en-US"/>
          </a:p>
        </c:txPr>
        <c:crossAx val="352810880"/>
        <c:crosses val="autoZero"/>
        <c:auto val="1"/>
        <c:lblAlgn val="ctr"/>
        <c:lblOffset val="100"/>
        <c:noMultiLvlLbl val="0"/>
      </c:catAx>
      <c:valAx>
        <c:axId val="352810880"/>
        <c:scaling>
          <c:orientation val="minMax"/>
        </c:scaling>
        <c:delete val="0"/>
        <c:axPos val="l"/>
        <c:numFmt formatCode="0%" sourceLinked="0"/>
        <c:majorTickMark val="out"/>
        <c:minorTickMark val="none"/>
        <c:tickLblPos val="nextTo"/>
        <c:txPr>
          <a:bodyPr/>
          <a:lstStyle/>
          <a:p>
            <a:pPr>
              <a:defRPr sz="1400"/>
            </a:pPr>
            <a:endParaRPr lang="en-US"/>
          </a:p>
        </c:txPr>
        <c:crossAx val="352809344"/>
        <c:crosses val="autoZero"/>
        <c:crossBetween val="between"/>
      </c:valAx>
    </c:plotArea>
    <c:legend>
      <c:legendPos val="r"/>
      <c:layout>
        <c:manualLayout>
          <c:xMode val="edge"/>
          <c:yMode val="edge"/>
          <c:x val="0.3718262010726931"/>
          <c:y val="0.1337372194147374"/>
          <c:w val="0.52008202099737388"/>
          <c:h val="0.1257677165354335"/>
        </c:manualLayout>
      </c:layout>
      <c:overlay val="0"/>
      <c:spPr>
        <a:solidFill>
          <a:srgbClr val="FFFFFF"/>
        </a:solidFill>
        <a:ln>
          <a:noFill/>
        </a:ln>
      </c:spPr>
      <c:txPr>
        <a:bodyPr/>
        <a:lstStyle/>
        <a:p>
          <a:pPr>
            <a:defRPr sz="1600"/>
          </a:pPr>
          <a:endParaRPr lang="en-US"/>
        </a:p>
      </c:txPr>
    </c:legend>
    <c:plotVisOnly val="1"/>
    <c:dispBlanksAs val="gap"/>
    <c:showDLblsOverMax val="0"/>
  </c:chart>
  <c:spPr>
    <a:solidFill>
      <a:srgbClr val="FFFFFF"/>
    </a:solidFill>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71062992125968"/>
          <c:y val="5.6684289463816998E-2"/>
          <c:w val="0.84416426071740958"/>
          <c:h val="0.7929413198350207"/>
        </c:manualLayout>
      </c:layout>
      <c:lineChart>
        <c:grouping val="standard"/>
        <c:varyColors val="0"/>
        <c:ser>
          <c:idx val="0"/>
          <c:order val="0"/>
          <c:tx>
            <c:strRef>
              <c:f>'23'!$H$18</c:f>
              <c:strCache>
                <c:ptCount val="1"/>
                <c:pt idx="0">
                  <c:v>Local bus</c:v>
                </c:pt>
              </c:strCache>
            </c:strRef>
          </c:tx>
          <c:spPr>
            <a:ln>
              <a:solidFill>
                <a:srgbClr val="00B050"/>
              </a:solidFill>
            </a:ln>
          </c:spPr>
          <c:marker>
            <c:symbol val="none"/>
          </c:marker>
          <c:cat>
            <c:strRef>
              <c:f>'23'!$I$17:$K$17</c:f>
              <c:strCache>
                <c:ptCount val="3"/>
                <c:pt idx="0">
                  <c:v>Under 35K</c:v>
                </c:pt>
                <c:pt idx="1">
                  <c:v>35K-65K</c:v>
                </c:pt>
                <c:pt idx="2">
                  <c:v>65K+</c:v>
                </c:pt>
              </c:strCache>
            </c:strRef>
          </c:cat>
          <c:val>
            <c:numRef>
              <c:f>'23'!$I$18:$K$18</c:f>
              <c:numCache>
                <c:formatCode>#,##0.0</c:formatCode>
                <c:ptCount val="3"/>
                <c:pt idx="0">
                  <c:v>7.8715073038857364</c:v>
                </c:pt>
                <c:pt idx="1">
                  <c:v>9.1011521943400187</c:v>
                </c:pt>
                <c:pt idx="2">
                  <c:v>11.644832455357768</c:v>
                </c:pt>
              </c:numCache>
            </c:numRef>
          </c:val>
          <c:smooth val="0"/>
        </c:ser>
        <c:ser>
          <c:idx val="1"/>
          <c:order val="1"/>
          <c:tx>
            <c:strRef>
              <c:f>'23'!$H$19</c:f>
              <c:strCache>
                <c:ptCount val="1"/>
                <c:pt idx="0">
                  <c:v>Commuter bus</c:v>
                </c:pt>
              </c:strCache>
            </c:strRef>
          </c:tx>
          <c:spPr>
            <a:ln>
              <a:solidFill>
                <a:srgbClr val="00B0F0"/>
              </a:solidFill>
            </a:ln>
          </c:spPr>
          <c:marker>
            <c:symbol val="none"/>
          </c:marker>
          <c:cat>
            <c:strRef>
              <c:f>'23'!$I$17:$K$17</c:f>
              <c:strCache>
                <c:ptCount val="3"/>
                <c:pt idx="0">
                  <c:v>Under 35K</c:v>
                </c:pt>
                <c:pt idx="1">
                  <c:v>35K-65K</c:v>
                </c:pt>
                <c:pt idx="2">
                  <c:v>65K+</c:v>
                </c:pt>
              </c:strCache>
            </c:strRef>
          </c:cat>
          <c:val>
            <c:numRef>
              <c:f>'23'!$I$19:$K$19</c:f>
              <c:numCache>
                <c:formatCode>#,##0.0</c:formatCode>
                <c:ptCount val="3"/>
                <c:pt idx="0">
                  <c:v>11.796953733765758</c:v>
                </c:pt>
                <c:pt idx="1">
                  <c:v>12.395585549609104</c:v>
                </c:pt>
                <c:pt idx="2">
                  <c:v>19.628005324299735</c:v>
                </c:pt>
              </c:numCache>
            </c:numRef>
          </c:val>
          <c:smooth val="0"/>
        </c:ser>
        <c:ser>
          <c:idx val="2"/>
          <c:order val="2"/>
          <c:tx>
            <c:strRef>
              <c:f>'23'!$H$20</c:f>
              <c:strCache>
                <c:ptCount val="1"/>
                <c:pt idx="0">
                  <c:v>Commuter train</c:v>
                </c:pt>
              </c:strCache>
            </c:strRef>
          </c:tx>
          <c:spPr>
            <a:ln>
              <a:solidFill>
                <a:srgbClr val="C00000"/>
              </a:solidFill>
            </a:ln>
          </c:spPr>
          <c:marker>
            <c:symbol val="none"/>
          </c:marker>
          <c:cat>
            <c:strRef>
              <c:f>'23'!$I$17:$K$17</c:f>
              <c:strCache>
                <c:ptCount val="3"/>
                <c:pt idx="0">
                  <c:v>Under 35K</c:v>
                </c:pt>
                <c:pt idx="1">
                  <c:v>35K-65K</c:v>
                </c:pt>
                <c:pt idx="2">
                  <c:v>65K+</c:v>
                </c:pt>
              </c:strCache>
            </c:strRef>
          </c:cat>
          <c:val>
            <c:numRef>
              <c:f>'23'!$I$20:$K$20</c:f>
              <c:numCache>
                <c:formatCode>#,##0.0</c:formatCode>
                <c:ptCount val="3"/>
                <c:pt idx="0">
                  <c:v>8.0240500418701419</c:v>
                </c:pt>
                <c:pt idx="1">
                  <c:v>18.369987403269388</c:v>
                </c:pt>
                <c:pt idx="2">
                  <c:v>38.988546575300234</c:v>
                </c:pt>
              </c:numCache>
            </c:numRef>
          </c:val>
          <c:smooth val="0"/>
        </c:ser>
        <c:ser>
          <c:idx val="3"/>
          <c:order val="3"/>
          <c:tx>
            <c:strRef>
              <c:f>'23'!$H$21</c:f>
              <c:strCache>
                <c:ptCount val="1"/>
                <c:pt idx="0">
                  <c:v>Subway/elevated rail</c:v>
                </c:pt>
              </c:strCache>
            </c:strRef>
          </c:tx>
          <c:marker>
            <c:symbol val="none"/>
          </c:marker>
          <c:cat>
            <c:strRef>
              <c:f>'23'!$I$17:$K$17</c:f>
              <c:strCache>
                <c:ptCount val="3"/>
                <c:pt idx="0">
                  <c:v>Under 35K</c:v>
                </c:pt>
                <c:pt idx="1">
                  <c:v>35K-65K</c:v>
                </c:pt>
                <c:pt idx="2">
                  <c:v>65K+</c:v>
                </c:pt>
              </c:strCache>
            </c:strRef>
          </c:cat>
          <c:val>
            <c:numRef>
              <c:f>'23'!$I$21:$K$21</c:f>
              <c:numCache>
                <c:formatCode>#,##0.0</c:formatCode>
                <c:ptCount val="3"/>
                <c:pt idx="0">
                  <c:v>9.9574608628872383</c:v>
                </c:pt>
                <c:pt idx="1">
                  <c:v>11.625223849744733</c:v>
                </c:pt>
                <c:pt idx="2">
                  <c:v>10.042781467404227</c:v>
                </c:pt>
              </c:numCache>
            </c:numRef>
          </c:val>
          <c:smooth val="0"/>
        </c:ser>
        <c:ser>
          <c:idx val="4"/>
          <c:order val="4"/>
          <c:tx>
            <c:strRef>
              <c:f>'23'!$H$22</c:f>
              <c:strCache>
                <c:ptCount val="1"/>
                <c:pt idx="0">
                  <c:v>Streetcar/trolley</c:v>
                </c:pt>
              </c:strCache>
            </c:strRef>
          </c:tx>
          <c:spPr>
            <a:ln>
              <a:solidFill>
                <a:srgbClr val="993366"/>
              </a:solidFill>
            </a:ln>
          </c:spPr>
          <c:marker>
            <c:symbol val="none"/>
          </c:marker>
          <c:cat>
            <c:strRef>
              <c:f>'23'!$I$17:$K$17</c:f>
              <c:strCache>
                <c:ptCount val="3"/>
                <c:pt idx="0">
                  <c:v>Under 35K</c:v>
                </c:pt>
                <c:pt idx="1">
                  <c:v>35K-65K</c:v>
                </c:pt>
                <c:pt idx="2">
                  <c:v>65K+</c:v>
                </c:pt>
              </c:strCache>
            </c:strRef>
          </c:cat>
          <c:val>
            <c:numRef>
              <c:f>'23'!$I$22:$K$22</c:f>
              <c:numCache>
                <c:formatCode>#,##0.0</c:formatCode>
                <c:ptCount val="3"/>
                <c:pt idx="0">
                  <c:v>6.9635246269061977</c:v>
                </c:pt>
                <c:pt idx="1">
                  <c:v>7.4885730741899899</c:v>
                </c:pt>
                <c:pt idx="2">
                  <c:v>10.130410434058151</c:v>
                </c:pt>
              </c:numCache>
            </c:numRef>
          </c:val>
          <c:smooth val="0"/>
        </c:ser>
        <c:dLbls>
          <c:showLegendKey val="0"/>
          <c:showVal val="0"/>
          <c:showCatName val="0"/>
          <c:showSerName val="0"/>
          <c:showPercent val="0"/>
          <c:showBubbleSize val="0"/>
        </c:dLbls>
        <c:marker val="1"/>
        <c:smooth val="0"/>
        <c:axId val="352857088"/>
        <c:axId val="352867456"/>
      </c:lineChart>
      <c:catAx>
        <c:axId val="352857088"/>
        <c:scaling>
          <c:orientation val="minMax"/>
        </c:scaling>
        <c:delete val="0"/>
        <c:axPos val="b"/>
        <c:title>
          <c:tx>
            <c:rich>
              <a:bodyPr/>
              <a:lstStyle/>
              <a:p>
                <a:pPr>
                  <a:defRPr sz="1200"/>
                </a:pPr>
                <a:r>
                  <a:rPr lang="en-US" sz="1200" dirty="0" smtClean="0"/>
                  <a:t>Annual Income</a:t>
                </a:r>
                <a:endParaRPr lang="en-US" sz="1200" dirty="0"/>
              </a:p>
            </c:rich>
          </c:tx>
          <c:layout/>
          <c:overlay val="0"/>
        </c:title>
        <c:numFmt formatCode="General" sourceLinked="0"/>
        <c:majorTickMark val="out"/>
        <c:minorTickMark val="none"/>
        <c:tickLblPos val="nextTo"/>
        <c:txPr>
          <a:bodyPr/>
          <a:lstStyle/>
          <a:p>
            <a:pPr>
              <a:defRPr sz="1800"/>
            </a:pPr>
            <a:endParaRPr lang="en-US"/>
          </a:p>
        </c:txPr>
        <c:crossAx val="352867456"/>
        <c:crosses val="autoZero"/>
        <c:auto val="1"/>
        <c:lblAlgn val="ctr"/>
        <c:lblOffset val="100"/>
        <c:noMultiLvlLbl val="0"/>
      </c:catAx>
      <c:valAx>
        <c:axId val="352867456"/>
        <c:scaling>
          <c:orientation val="minMax"/>
        </c:scaling>
        <c:delete val="0"/>
        <c:axPos val="l"/>
        <c:majorGridlines>
          <c:spPr>
            <a:ln>
              <a:gradFill>
                <a:gsLst>
                  <a:gs pos="0">
                    <a:srgbClr val="004214">
                      <a:tint val="66000"/>
                      <a:satMod val="160000"/>
                      <a:alpha val="60000"/>
                    </a:srgbClr>
                  </a:gs>
                  <a:gs pos="50000">
                    <a:srgbClr val="004214">
                      <a:tint val="44500"/>
                      <a:satMod val="160000"/>
                    </a:srgbClr>
                  </a:gs>
                  <a:gs pos="100000">
                    <a:srgbClr val="004214">
                      <a:tint val="23500"/>
                      <a:satMod val="160000"/>
                    </a:srgbClr>
                  </a:gs>
                </a:gsLst>
                <a:lin ang="5400000" scaled="0"/>
              </a:gradFill>
            </a:ln>
          </c:spPr>
        </c:majorGridlines>
        <c:title>
          <c:tx>
            <c:rich>
              <a:bodyPr rot="-5400000" vert="horz"/>
              <a:lstStyle/>
              <a:p>
                <a:pPr>
                  <a:defRPr sz="1400"/>
                </a:pPr>
                <a:r>
                  <a:rPr lang="en-US" sz="1400"/>
                  <a:t>Speed MPH </a:t>
                </a:r>
              </a:p>
            </c:rich>
          </c:tx>
          <c:layout>
            <c:manualLayout>
              <c:xMode val="edge"/>
              <c:yMode val="edge"/>
              <c:x val="2.2578911331735708E-2"/>
              <c:y val="0.36190576349189296"/>
            </c:manualLayout>
          </c:layout>
          <c:overlay val="0"/>
        </c:title>
        <c:numFmt formatCode="#,##0" sourceLinked="0"/>
        <c:majorTickMark val="out"/>
        <c:minorTickMark val="none"/>
        <c:tickLblPos val="nextTo"/>
        <c:txPr>
          <a:bodyPr/>
          <a:lstStyle/>
          <a:p>
            <a:pPr>
              <a:defRPr sz="1400"/>
            </a:pPr>
            <a:endParaRPr lang="en-US"/>
          </a:p>
        </c:txPr>
        <c:crossAx val="352857088"/>
        <c:crosses val="autoZero"/>
        <c:crossBetween val="between"/>
      </c:valAx>
    </c:plotArea>
    <c:legend>
      <c:legendPos val="r"/>
      <c:layout>
        <c:manualLayout>
          <c:xMode val="edge"/>
          <c:yMode val="edge"/>
          <c:x val="0.15365266841644795"/>
          <c:y val="7.7743875765529311E-2"/>
          <c:w val="0.36579177602799645"/>
          <c:h val="0.32599336541265811"/>
        </c:manualLayout>
      </c:layout>
      <c:overlay val="0"/>
      <c:spPr>
        <a:solidFill>
          <a:schemeClr val="bg1"/>
        </a:solidFill>
        <a:ln>
          <a:noFill/>
        </a:ln>
      </c:spPr>
      <c:txPr>
        <a:bodyPr/>
        <a:lstStyle/>
        <a:p>
          <a:pPr>
            <a:defRPr sz="1600"/>
          </a:pPr>
          <a:endParaRPr lang="en-US"/>
        </a:p>
      </c:txPr>
    </c:legend>
    <c:plotVisOnly val="1"/>
    <c:dispBlanksAs val="gap"/>
    <c:showDLblsOverMax val="0"/>
  </c:chart>
  <c:spPr>
    <a:solidFill>
      <a:srgbClr val="FFFFFF"/>
    </a:solidFill>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19644839067725"/>
          <c:y val="7.582938388625593E-2"/>
          <c:w val="0.83906770255271923"/>
          <c:h val="0.76303317535545023"/>
        </c:manualLayout>
      </c:layout>
      <c:barChart>
        <c:barDir val="col"/>
        <c:grouping val="clustered"/>
        <c:varyColors val="0"/>
        <c:ser>
          <c:idx val="0"/>
          <c:order val="0"/>
          <c:tx>
            <c:strRef>
              <c:f>'24'!$K$4</c:f>
              <c:strCache>
                <c:ptCount val="1"/>
                <c:pt idx="0">
                  <c:v>1990</c:v>
                </c:pt>
              </c:strCache>
            </c:strRef>
          </c:tx>
          <c:spPr>
            <a:solidFill>
              <a:srgbClr val="008000"/>
            </a:solidFill>
            <a:ln w="12700">
              <a:solidFill>
                <a:sysClr val="windowText" lastClr="000000"/>
              </a:solidFill>
            </a:ln>
          </c:spPr>
          <c:invertIfNegative val="0"/>
          <c:dLbls>
            <c:spPr>
              <a:noFill/>
              <a:ln w="20812">
                <a:noFill/>
              </a:ln>
            </c:spPr>
            <c:txPr>
              <a:bodyPr/>
              <a:lstStyle/>
              <a:p>
                <a:pPr>
                  <a:defRPr sz="1200" b="1" i="0" u="none" strike="noStrike" baseline="0">
                    <a:solidFill>
                      <a:srgbClr val="000000"/>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'24'!$L$3:$O$3</c:f>
              <c:strCache>
                <c:ptCount val="4"/>
                <c:pt idx="0">
                  <c:v>NTD Bus</c:v>
                </c:pt>
                <c:pt idx="1">
                  <c:v>NTD Rail</c:v>
                </c:pt>
                <c:pt idx="2">
                  <c:v>NHTS Bus</c:v>
                </c:pt>
                <c:pt idx="3">
                  <c:v>NHTS Rail</c:v>
                </c:pt>
              </c:strCache>
            </c:strRef>
          </c:cat>
          <c:val>
            <c:numRef>
              <c:f>'24'!$L$4:$O$4</c:f>
              <c:numCache>
                <c:formatCode>General</c:formatCode>
                <c:ptCount val="4"/>
                <c:pt idx="0">
                  <c:v>65</c:v>
                </c:pt>
                <c:pt idx="1">
                  <c:v>35</c:v>
                </c:pt>
                <c:pt idx="2">
                  <c:v>71</c:v>
                </c:pt>
                <c:pt idx="3">
                  <c:v>29</c:v>
                </c:pt>
              </c:numCache>
            </c:numRef>
          </c:val>
        </c:ser>
        <c:ser>
          <c:idx val="1"/>
          <c:order val="1"/>
          <c:tx>
            <c:strRef>
              <c:f>'24'!$K$5</c:f>
              <c:strCache>
                <c:ptCount val="1"/>
                <c:pt idx="0">
                  <c:v>1995</c:v>
                </c:pt>
              </c:strCache>
            </c:strRef>
          </c:tx>
          <c:spPr>
            <a:solidFill>
              <a:srgbClr val="FF0000"/>
            </a:solidFill>
            <a:ln w="12700">
              <a:solidFill>
                <a:sysClr val="windowText" lastClr="000000"/>
              </a:solidFill>
            </a:ln>
          </c:spPr>
          <c:invertIfNegative val="0"/>
          <c:dLbls>
            <c:spPr>
              <a:noFill/>
              <a:ln w="20812">
                <a:noFill/>
              </a:ln>
            </c:spPr>
            <c:txPr>
              <a:bodyPr/>
              <a:lstStyle/>
              <a:p>
                <a:pPr>
                  <a:defRPr sz="1200" b="1" i="0" u="none" strike="noStrike" baseline="0">
                    <a:solidFill>
                      <a:srgbClr val="000000"/>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'24'!$L$3:$O$3</c:f>
              <c:strCache>
                <c:ptCount val="4"/>
                <c:pt idx="0">
                  <c:v>NTD Bus</c:v>
                </c:pt>
                <c:pt idx="1">
                  <c:v>NTD Rail</c:v>
                </c:pt>
                <c:pt idx="2">
                  <c:v>NHTS Bus</c:v>
                </c:pt>
                <c:pt idx="3">
                  <c:v>NHTS Rail</c:v>
                </c:pt>
              </c:strCache>
            </c:strRef>
          </c:cat>
          <c:val>
            <c:numRef>
              <c:f>'24'!$L$5:$O$5</c:f>
              <c:numCache>
                <c:formatCode>General</c:formatCode>
                <c:ptCount val="4"/>
                <c:pt idx="0">
                  <c:v>64</c:v>
                </c:pt>
                <c:pt idx="1">
                  <c:v>36</c:v>
                </c:pt>
                <c:pt idx="2">
                  <c:v>69</c:v>
                </c:pt>
                <c:pt idx="3">
                  <c:v>31</c:v>
                </c:pt>
              </c:numCache>
            </c:numRef>
          </c:val>
        </c:ser>
        <c:ser>
          <c:idx val="2"/>
          <c:order val="2"/>
          <c:tx>
            <c:strRef>
              <c:f>'24'!$K$6</c:f>
              <c:strCache>
                <c:ptCount val="1"/>
                <c:pt idx="0">
                  <c:v>2001</c:v>
                </c:pt>
              </c:strCache>
            </c:strRef>
          </c:tx>
          <c:spPr>
            <a:solidFill>
              <a:srgbClr val="FFFF00"/>
            </a:solidFill>
            <a:ln w="12700">
              <a:solidFill>
                <a:schemeClr val="tx1"/>
              </a:solidFill>
            </a:ln>
          </c:spPr>
          <c:invertIfNegative val="0"/>
          <c:dLbls>
            <c:dLbl>
              <c:idx val="2"/>
              <c:layout>
                <c:manualLayout>
                  <c:x val="-3.0333919927000169E-5"/>
                  <c:y val="-2.2151858179985592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0812">
                <a:noFill/>
              </a:ln>
            </c:spPr>
            <c:txPr>
              <a:bodyPr/>
              <a:lstStyle/>
              <a:p>
                <a:pPr>
                  <a:defRPr sz="1200" b="1" i="0" u="none" strike="noStrike" baseline="0">
                    <a:solidFill>
                      <a:srgbClr val="000000"/>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'24'!$L$3:$O$3</c:f>
              <c:strCache>
                <c:ptCount val="4"/>
                <c:pt idx="0">
                  <c:v>NTD Bus</c:v>
                </c:pt>
                <c:pt idx="1">
                  <c:v>NTD Rail</c:v>
                </c:pt>
                <c:pt idx="2">
                  <c:v>NHTS Bus</c:v>
                </c:pt>
                <c:pt idx="3">
                  <c:v>NHTS Rail</c:v>
                </c:pt>
              </c:strCache>
            </c:strRef>
          </c:cat>
          <c:val>
            <c:numRef>
              <c:f>'24'!$L$6:$O$6</c:f>
              <c:numCache>
                <c:formatCode>General</c:formatCode>
                <c:ptCount val="4"/>
                <c:pt idx="0">
                  <c:v>60</c:v>
                </c:pt>
                <c:pt idx="1">
                  <c:v>40</c:v>
                </c:pt>
                <c:pt idx="2">
                  <c:v>67</c:v>
                </c:pt>
                <c:pt idx="3">
                  <c:v>33</c:v>
                </c:pt>
              </c:numCache>
            </c:numRef>
          </c:val>
        </c:ser>
        <c:ser>
          <c:idx val="3"/>
          <c:order val="3"/>
          <c:tx>
            <c:strRef>
              <c:f>'24'!$K$7</c:f>
              <c:strCache>
                <c:ptCount val="1"/>
                <c:pt idx="0">
                  <c:v>2008</c:v>
                </c:pt>
              </c:strCache>
            </c:strRef>
          </c:tx>
          <c:spPr>
            <a:ln>
              <a:solidFill>
                <a:sysClr val="windowText" lastClr="000000"/>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'24'!$L$3:$O$3</c:f>
              <c:strCache>
                <c:ptCount val="4"/>
                <c:pt idx="0">
                  <c:v>NTD Bus</c:v>
                </c:pt>
                <c:pt idx="1">
                  <c:v>NTD Rail</c:v>
                </c:pt>
                <c:pt idx="2">
                  <c:v>NHTS Bus</c:v>
                </c:pt>
                <c:pt idx="3">
                  <c:v>NHTS Rail</c:v>
                </c:pt>
              </c:strCache>
            </c:strRef>
          </c:cat>
          <c:val>
            <c:numRef>
              <c:f>'24'!$L$7:$O$7</c:f>
              <c:numCache>
                <c:formatCode>#,##0</c:formatCode>
                <c:ptCount val="4"/>
                <c:pt idx="0">
                  <c:v>55</c:v>
                </c:pt>
                <c:pt idx="1">
                  <c:v>45</c:v>
                </c:pt>
                <c:pt idx="2">
                  <c:v>71.210213004090178</c:v>
                </c:pt>
                <c:pt idx="3">
                  <c:v>28.789786995909918</c:v>
                </c:pt>
              </c:numCache>
            </c:numRef>
          </c:val>
        </c:ser>
        <c:dLbls>
          <c:showLegendKey val="0"/>
          <c:showVal val="0"/>
          <c:showCatName val="0"/>
          <c:showSerName val="0"/>
          <c:showPercent val="0"/>
          <c:showBubbleSize val="0"/>
        </c:dLbls>
        <c:gapWidth val="150"/>
        <c:axId val="355728768"/>
        <c:axId val="355808384"/>
      </c:barChart>
      <c:catAx>
        <c:axId val="355728768"/>
        <c:scaling>
          <c:orientation val="minMax"/>
        </c:scaling>
        <c:delete val="0"/>
        <c:axPos val="b"/>
        <c:numFmt formatCode="General" sourceLinked="1"/>
        <c:majorTickMark val="out"/>
        <c:minorTickMark val="none"/>
        <c:tickLblPos val="nextTo"/>
        <c:spPr>
          <a:ln w="2602">
            <a:solidFill>
              <a:schemeClr val="tx1"/>
            </a:solidFill>
            <a:prstDash val="solid"/>
          </a:ln>
        </c:spPr>
        <c:txPr>
          <a:bodyPr rot="0" vert="horz"/>
          <a:lstStyle/>
          <a:p>
            <a:pPr>
              <a:defRPr sz="1400" b="1" i="0" u="none" strike="noStrike" baseline="0">
                <a:solidFill>
                  <a:srgbClr val="000000"/>
                </a:solidFill>
                <a:latin typeface="Tahoma"/>
                <a:ea typeface="Tahoma"/>
                <a:cs typeface="Tahoma"/>
              </a:defRPr>
            </a:pPr>
            <a:endParaRPr lang="en-US"/>
          </a:p>
        </c:txPr>
        <c:crossAx val="355808384"/>
        <c:crosses val="autoZero"/>
        <c:auto val="1"/>
        <c:lblAlgn val="ctr"/>
        <c:lblOffset val="100"/>
        <c:tickLblSkip val="1"/>
        <c:tickMarkSkip val="1"/>
        <c:noMultiLvlLbl val="0"/>
      </c:catAx>
      <c:valAx>
        <c:axId val="355808384"/>
        <c:scaling>
          <c:orientation val="minMax"/>
        </c:scaling>
        <c:delete val="0"/>
        <c:axPos val="l"/>
        <c:majorGridlines>
          <c:spPr>
            <a:ln>
              <a:gradFill>
                <a:gsLst>
                  <a:gs pos="0">
                    <a:srgbClr val="004214">
                      <a:tint val="66000"/>
                      <a:satMod val="160000"/>
                      <a:alpha val="50000"/>
                    </a:srgbClr>
                  </a:gs>
                  <a:gs pos="50000">
                    <a:srgbClr val="004214">
                      <a:tint val="44500"/>
                      <a:satMod val="160000"/>
                    </a:srgbClr>
                  </a:gs>
                  <a:gs pos="100000">
                    <a:srgbClr val="004214">
                      <a:tint val="23500"/>
                      <a:satMod val="160000"/>
                    </a:srgbClr>
                  </a:gs>
                </a:gsLst>
                <a:lin ang="5400000" scaled="0"/>
              </a:gradFill>
            </a:ln>
          </c:spPr>
        </c:majorGridlines>
        <c:title>
          <c:tx>
            <c:rich>
              <a:bodyPr/>
              <a:lstStyle/>
              <a:p>
                <a:pPr>
                  <a:defRPr sz="1200" b="1" i="0" u="none" strike="noStrike" baseline="0">
                    <a:solidFill>
                      <a:srgbClr val="000000"/>
                    </a:solidFill>
                    <a:latin typeface="Tahoma"/>
                    <a:ea typeface="Tahoma"/>
                    <a:cs typeface="Tahoma"/>
                  </a:defRPr>
                </a:pPr>
                <a:r>
                  <a:rPr lang="en-US" sz="1200"/>
                  <a:t>Percent by Submode</a:t>
                </a:r>
              </a:p>
            </c:rich>
          </c:tx>
          <c:layout>
            <c:manualLayout>
              <c:xMode val="edge"/>
              <c:yMode val="edge"/>
              <c:x val="2.1087686619817692E-2"/>
              <c:y val="0.17772503074796869"/>
            </c:manualLayout>
          </c:layout>
          <c:overlay val="0"/>
          <c:spPr>
            <a:noFill/>
            <a:ln w="20812">
              <a:noFill/>
            </a:ln>
          </c:spPr>
        </c:title>
        <c:numFmt formatCode="General" sourceLinked="1"/>
        <c:majorTickMark val="out"/>
        <c:minorTickMark val="none"/>
        <c:tickLblPos val="nextTo"/>
        <c:spPr>
          <a:ln w="2602">
            <a:solidFill>
              <a:schemeClr val="tx1"/>
            </a:solidFill>
            <a:prstDash val="solid"/>
          </a:ln>
        </c:spPr>
        <c:txPr>
          <a:bodyPr rot="0" vert="horz"/>
          <a:lstStyle/>
          <a:p>
            <a:pPr>
              <a:defRPr sz="1200" b="1" i="0" u="none" strike="noStrike" baseline="0">
                <a:solidFill>
                  <a:srgbClr val="000000"/>
                </a:solidFill>
                <a:latin typeface="Tahoma"/>
                <a:ea typeface="Tahoma"/>
                <a:cs typeface="Tahoma"/>
              </a:defRPr>
            </a:pPr>
            <a:endParaRPr lang="en-US"/>
          </a:p>
        </c:txPr>
        <c:crossAx val="355728768"/>
        <c:crosses val="autoZero"/>
        <c:crossBetween val="between"/>
      </c:valAx>
      <c:spPr>
        <a:noFill/>
        <a:ln w="10406">
          <a:noFill/>
          <a:prstDash val="solid"/>
        </a:ln>
      </c:spPr>
    </c:plotArea>
    <c:legend>
      <c:legendPos val="r"/>
      <c:layout>
        <c:manualLayout>
          <c:xMode val="edge"/>
          <c:yMode val="edge"/>
          <c:x val="0.26822002718410198"/>
          <c:y val="1.8489563804524416E-2"/>
          <c:w val="0.28438917791526119"/>
          <c:h val="0.10770799483397912"/>
        </c:manualLayout>
      </c:layout>
      <c:overlay val="0"/>
      <c:spPr>
        <a:solidFill>
          <a:sysClr val="window" lastClr="FFFFFF"/>
        </a:solidFill>
        <a:ln w="2602">
          <a:noFill/>
          <a:prstDash val="solid"/>
        </a:ln>
      </c:spPr>
      <c:txPr>
        <a:bodyPr/>
        <a:lstStyle/>
        <a:p>
          <a:pPr>
            <a:defRPr sz="1200" b="1" i="0" u="none" strike="noStrike" baseline="0">
              <a:solidFill>
                <a:srgbClr val="000000"/>
              </a:solidFill>
              <a:latin typeface="Tahoma"/>
              <a:ea typeface="Tahoma"/>
              <a:cs typeface="Tahoma"/>
            </a:defRPr>
          </a:pPr>
          <a:endParaRPr lang="en-US"/>
        </a:p>
      </c:txPr>
    </c:legend>
    <c:plotVisOnly val="1"/>
    <c:dispBlanksAs val="gap"/>
    <c:showDLblsOverMax val="0"/>
  </c:chart>
  <c:spPr>
    <a:solidFill>
      <a:sysClr val="window" lastClr="FFFFFF"/>
    </a:solidFill>
    <a:ln>
      <a:noFill/>
    </a:ln>
  </c:spPr>
  <c:txPr>
    <a:bodyPr/>
    <a:lstStyle/>
    <a:p>
      <a:pPr>
        <a:defRPr sz="1455" b="1" i="0" u="none" strike="noStrike" baseline="0">
          <a:solidFill>
            <a:srgbClr val="000000"/>
          </a:solidFill>
          <a:latin typeface="Tahoma"/>
          <a:ea typeface="Tahoma"/>
          <a:cs typeface="Tahoma"/>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463108778069723E-2"/>
          <c:y val="4.4588432470037714E-2"/>
          <c:w val="0.87828476568634051"/>
          <c:h val="0.76906414041994753"/>
        </c:manualLayout>
      </c:layout>
      <c:barChart>
        <c:barDir val="col"/>
        <c:grouping val="clustered"/>
        <c:varyColors val="0"/>
        <c:ser>
          <c:idx val="0"/>
          <c:order val="0"/>
          <c:tx>
            <c:strRef>
              <c:f>'25'!$G$2:$G$3</c:f>
              <c:strCache>
                <c:ptCount val="1"/>
                <c:pt idx="0">
                  <c:v>2008 Transit</c:v>
                </c:pt>
              </c:strCache>
            </c:strRef>
          </c:tx>
          <c:spPr>
            <a:ln>
              <a:solidFill>
                <a:sysClr val="windowText" lastClr="000000"/>
              </a:solidFill>
            </a:ln>
          </c:spPr>
          <c:invertIfNegative val="0"/>
          <c:dLbls>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'25'!$F$4:$F$9</c:f>
              <c:strCache>
                <c:ptCount val="6"/>
                <c:pt idx="0">
                  <c:v>Not in MSA or CMSA</c:v>
                </c:pt>
                <c:pt idx="1">
                  <c:v>MSA of Less than 250,000</c:v>
                </c:pt>
                <c:pt idx="2">
                  <c:v>MSA of 250,000 - 499,999</c:v>
                </c:pt>
                <c:pt idx="3">
                  <c:v>MSA of 500,000 - 999,999</c:v>
                </c:pt>
                <c:pt idx="4">
                  <c:v>MSA or CMSA of 1,000,000 - 2,999,999</c:v>
                </c:pt>
                <c:pt idx="5">
                  <c:v>MSA or CMSA of 3 million or more</c:v>
                </c:pt>
              </c:strCache>
            </c:strRef>
          </c:cat>
          <c:val>
            <c:numRef>
              <c:f>'25'!$G$4:$G$9</c:f>
              <c:numCache>
                <c:formatCode>#,##0.0</c:formatCode>
                <c:ptCount val="6"/>
                <c:pt idx="0">
                  <c:v>29.107687943333982</c:v>
                </c:pt>
                <c:pt idx="1">
                  <c:v>13.694325491435881</c:v>
                </c:pt>
                <c:pt idx="2">
                  <c:v>10.061636695297373</c:v>
                </c:pt>
                <c:pt idx="3">
                  <c:v>8.710475188479748</c:v>
                </c:pt>
                <c:pt idx="4">
                  <c:v>11.50532355163846</c:v>
                </c:pt>
                <c:pt idx="5">
                  <c:v>11.215026873880046</c:v>
                </c:pt>
              </c:numCache>
            </c:numRef>
          </c:val>
        </c:ser>
        <c:ser>
          <c:idx val="1"/>
          <c:order val="1"/>
          <c:tx>
            <c:strRef>
              <c:f>'25'!$H$2:$H$3</c:f>
              <c:strCache>
                <c:ptCount val="1"/>
                <c:pt idx="0">
                  <c:v>2008 POV</c:v>
                </c:pt>
              </c:strCache>
            </c:strRef>
          </c:tx>
          <c:spPr>
            <a:ln>
              <a:solidFill>
                <a:sysClr val="windowText" lastClr="000000"/>
              </a:solidFill>
            </a:ln>
          </c:spPr>
          <c:invertIfNegative val="0"/>
          <c:cat>
            <c:strRef>
              <c:f>'25'!$F$4:$F$9</c:f>
              <c:strCache>
                <c:ptCount val="6"/>
                <c:pt idx="0">
                  <c:v>Not in MSA or CMSA</c:v>
                </c:pt>
                <c:pt idx="1">
                  <c:v>MSA of Less than 250,000</c:v>
                </c:pt>
                <c:pt idx="2">
                  <c:v>MSA of 250,000 - 499,999</c:v>
                </c:pt>
                <c:pt idx="3">
                  <c:v>MSA of 500,000 - 999,999</c:v>
                </c:pt>
                <c:pt idx="4">
                  <c:v>MSA or CMSA of 1,000,000 - 2,999,999</c:v>
                </c:pt>
                <c:pt idx="5">
                  <c:v>MSA or CMSA of 3 million or more</c:v>
                </c:pt>
              </c:strCache>
            </c:strRef>
          </c:cat>
          <c:val>
            <c:numRef>
              <c:f>'25'!$H$4:$H$9</c:f>
              <c:numCache>
                <c:formatCode>#,##0.0</c:formatCode>
                <c:ptCount val="6"/>
                <c:pt idx="0">
                  <c:v>35.844423043582758</c:v>
                </c:pt>
                <c:pt idx="1">
                  <c:v>34.741446374605886</c:v>
                </c:pt>
                <c:pt idx="2">
                  <c:v>31.782916379101383</c:v>
                </c:pt>
                <c:pt idx="3">
                  <c:v>30.442624499302784</c:v>
                </c:pt>
                <c:pt idx="4">
                  <c:v>30.97948444265263</c:v>
                </c:pt>
                <c:pt idx="5">
                  <c:v>29.166196383225795</c:v>
                </c:pt>
              </c:numCache>
            </c:numRef>
          </c:val>
        </c:ser>
        <c:ser>
          <c:idx val="2"/>
          <c:order val="2"/>
          <c:tx>
            <c:strRef>
              <c:f>'25'!$I$2:$I$3</c:f>
              <c:strCache>
                <c:ptCount val="1"/>
                <c:pt idx="0">
                  <c:v>2001 Transit</c:v>
                </c:pt>
              </c:strCache>
            </c:strRef>
          </c:tx>
          <c:spPr>
            <a:solidFill>
              <a:srgbClr val="00B050"/>
            </a:solidFill>
            <a:ln>
              <a:solidFill>
                <a:sysClr val="windowText" lastClr="000000"/>
              </a:solidFill>
            </a:ln>
          </c:spPr>
          <c:invertIfNegative val="0"/>
          <c:dLbls>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'25'!$F$4:$F$9</c:f>
              <c:strCache>
                <c:ptCount val="6"/>
                <c:pt idx="0">
                  <c:v>Not in MSA or CMSA</c:v>
                </c:pt>
                <c:pt idx="1">
                  <c:v>MSA of Less than 250,000</c:v>
                </c:pt>
                <c:pt idx="2">
                  <c:v>MSA of 250,000 - 499,999</c:v>
                </c:pt>
                <c:pt idx="3">
                  <c:v>MSA of 500,000 - 999,999</c:v>
                </c:pt>
                <c:pt idx="4">
                  <c:v>MSA or CMSA of 1,000,000 - 2,999,999</c:v>
                </c:pt>
                <c:pt idx="5">
                  <c:v>MSA or CMSA of 3 million or more</c:v>
                </c:pt>
              </c:strCache>
            </c:strRef>
          </c:cat>
          <c:val>
            <c:numRef>
              <c:f>'25'!$I$4:$I$9</c:f>
              <c:numCache>
                <c:formatCode>#,##0.0</c:formatCode>
                <c:ptCount val="6"/>
                <c:pt idx="0">
                  <c:v>11.2</c:v>
                </c:pt>
                <c:pt idx="1">
                  <c:v>10.1</c:v>
                </c:pt>
                <c:pt idx="2">
                  <c:v>10.8</c:v>
                </c:pt>
                <c:pt idx="3">
                  <c:v>10.9</c:v>
                </c:pt>
                <c:pt idx="4">
                  <c:v>10.3</c:v>
                </c:pt>
                <c:pt idx="5">
                  <c:v>11.8</c:v>
                </c:pt>
              </c:numCache>
            </c:numRef>
          </c:val>
        </c:ser>
        <c:ser>
          <c:idx val="3"/>
          <c:order val="3"/>
          <c:tx>
            <c:strRef>
              <c:f>'25'!$J$2:$J$3</c:f>
              <c:strCache>
                <c:ptCount val="1"/>
                <c:pt idx="0">
                  <c:v>2001 POV</c:v>
                </c:pt>
              </c:strCache>
            </c:strRef>
          </c:tx>
          <c:spPr>
            <a:ln>
              <a:solidFill>
                <a:sysClr val="windowText" lastClr="000000"/>
              </a:solidFill>
            </a:ln>
          </c:spPr>
          <c:invertIfNegative val="0"/>
          <c:cat>
            <c:strRef>
              <c:f>'25'!$F$4:$F$9</c:f>
              <c:strCache>
                <c:ptCount val="6"/>
                <c:pt idx="0">
                  <c:v>Not in MSA or CMSA</c:v>
                </c:pt>
                <c:pt idx="1">
                  <c:v>MSA of Less than 250,000</c:v>
                </c:pt>
                <c:pt idx="2">
                  <c:v>MSA of 250,000 - 499,999</c:v>
                </c:pt>
                <c:pt idx="3">
                  <c:v>MSA of 500,000 - 999,999</c:v>
                </c:pt>
                <c:pt idx="4">
                  <c:v>MSA or CMSA of 1,000,000 - 2,999,999</c:v>
                </c:pt>
                <c:pt idx="5">
                  <c:v>MSA or CMSA of 3 million or more</c:v>
                </c:pt>
              </c:strCache>
            </c:strRef>
          </c:cat>
          <c:val>
            <c:numRef>
              <c:f>'25'!$J$4:$J$9</c:f>
              <c:numCache>
                <c:formatCode>#,##0.0</c:formatCode>
                <c:ptCount val="6"/>
                <c:pt idx="0">
                  <c:v>24</c:v>
                </c:pt>
                <c:pt idx="1">
                  <c:v>28.6</c:v>
                </c:pt>
                <c:pt idx="2">
                  <c:v>25.7</c:v>
                </c:pt>
                <c:pt idx="3">
                  <c:v>26.2</c:v>
                </c:pt>
                <c:pt idx="4">
                  <c:v>25.6</c:v>
                </c:pt>
                <c:pt idx="5">
                  <c:v>25.3</c:v>
                </c:pt>
              </c:numCache>
            </c:numRef>
          </c:val>
        </c:ser>
        <c:dLbls>
          <c:showLegendKey val="0"/>
          <c:showVal val="0"/>
          <c:showCatName val="0"/>
          <c:showSerName val="0"/>
          <c:showPercent val="0"/>
          <c:showBubbleSize val="0"/>
        </c:dLbls>
        <c:gapWidth val="150"/>
        <c:axId val="355879936"/>
        <c:axId val="355902592"/>
      </c:barChart>
      <c:catAx>
        <c:axId val="355879936"/>
        <c:scaling>
          <c:orientation val="minMax"/>
        </c:scaling>
        <c:delete val="0"/>
        <c:axPos val="b"/>
        <c:title>
          <c:tx>
            <c:rich>
              <a:bodyPr/>
              <a:lstStyle/>
              <a:p>
                <a:pPr>
                  <a:defRPr sz="1400"/>
                </a:pPr>
                <a:r>
                  <a:rPr lang="en-US" sz="1400"/>
                  <a:t>Metro Area Size</a:t>
                </a:r>
              </a:p>
            </c:rich>
          </c:tx>
          <c:layout>
            <c:manualLayout>
              <c:xMode val="edge"/>
              <c:yMode val="edge"/>
              <c:x val="0.43259807393964222"/>
              <c:y val="0.95026041666666672"/>
            </c:manualLayout>
          </c:layout>
          <c:overlay val="0"/>
        </c:title>
        <c:numFmt formatCode="General" sourceLinked="0"/>
        <c:majorTickMark val="out"/>
        <c:minorTickMark val="none"/>
        <c:tickLblPos val="nextTo"/>
        <c:txPr>
          <a:bodyPr/>
          <a:lstStyle/>
          <a:p>
            <a:pPr>
              <a:defRPr sz="1400"/>
            </a:pPr>
            <a:endParaRPr lang="en-US"/>
          </a:p>
        </c:txPr>
        <c:crossAx val="355902592"/>
        <c:crosses val="autoZero"/>
        <c:auto val="1"/>
        <c:lblAlgn val="ctr"/>
        <c:lblOffset val="100"/>
        <c:noMultiLvlLbl val="0"/>
      </c:catAx>
      <c:valAx>
        <c:axId val="355902592"/>
        <c:scaling>
          <c:orientation val="minMax"/>
        </c:scaling>
        <c:delete val="0"/>
        <c:axPos val="l"/>
        <c:title>
          <c:tx>
            <c:rich>
              <a:bodyPr rot="-5400000" vert="horz"/>
              <a:lstStyle/>
              <a:p>
                <a:pPr>
                  <a:defRPr sz="1200"/>
                </a:pPr>
                <a:r>
                  <a:rPr lang="en-US" sz="1200"/>
                  <a:t>Speed</a:t>
                </a:r>
                <a:r>
                  <a:rPr lang="en-US" sz="1200" baseline="0"/>
                  <a:t> MPH</a:t>
                </a:r>
                <a:endParaRPr lang="en-US" sz="1200"/>
              </a:p>
            </c:rich>
          </c:tx>
          <c:layout/>
          <c:overlay val="0"/>
        </c:title>
        <c:numFmt formatCode="#,##0" sourceLinked="0"/>
        <c:majorTickMark val="out"/>
        <c:minorTickMark val="none"/>
        <c:tickLblPos val="nextTo"/>
        <c:txPr>
          <a:bodyPr/>
          <a:lstStyle/>
          <a:p>
            <a:pPr>
              <a:defRPr sz="1400"/>
            </a:pPr>
            <a:endParaRPr lang="en-US"/>
          </a:p>
        </c:txPr>
        <c:crossAx val="355879936"/>
        <c:crosses val="autoZero"/>
        <c:crossBetween val="between"/>
      </c:valAx>
    </c:plotArea>
    <c:legend>
      <c:legendPos val="r"/>
      <c:layout>
        <c:manualLayout>
          <c:xMode val="edge"/>
          <c:yMode val="edge"/>
          <c:x val="0.58060396509476753"/>
          <c:y val="5.3550896499383362E-2"/>
          <c:w val="0.38003564130129491"/>
          <c:h val="0.12582993390886377"/>
        </c:manualLayout>
      </c:layout>
      <c:overlay val="0"/>
      <c:spPr>
        <a:solidFill>
          <a:sysClr val="window" lastClr="FFFFFF"/>
        </a:solidFill>
        <a:ln>
          <a:noFill/>
        </a:ln>
      </c:spPr>
      <c:txPr>
        <a:bodyPr/>
        <a:lstStyle/>
        <a:p>
          <a:pPr>
            <a:defRPr sz="1400"/>
          </a:pPr>
          <a:endParaRPr lang="en-US"/>
        </a:p>
      </c:txPr>
    </c:legend>
    <c:plotVisOnly val="1"/>
    <c:dispBlanksAs val="gap"/>
    <c:showDLblsOverMax val="0"/>
  </c:chart>
  <c:spPr>
    <a:solidFill>
      <a:sysClr val="window" lastClr="FFFFFF"/>
    </a:solidFill>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28489202007644"/>
          <c:y val="5.8753473830477194E-2"/>
          <c:w val="0.83756043652438328"/>
          <c:h val="0.82239597807626952"/>
        </c:manualLayout>
      </c:layout>
      <c:lineChart>
        <c:grouping val="standard"/>
        <c:varyColors val="0"/>
        <c:ser>
          <c:idx val="0"/>
          <c:order val="0"/>
          <c:tx>
            <c:strRef>
              <c:f>'26'!$J$4</c:f>
              <c:strCache>
                <c:ptCount val="1"/>
                <c:pt idx="0">
                  <c:v>2008</c:v>
                </c:pt>
              </c:strCache>
            </c:strRef>
          </c:tx>
          <c:spPr>
            <a:ln>
              <a:solidFill>
                <a:srgbClr val="0070C0"/>
              </a:solidFill>
            </a:ln>
          </c:spPr>
          <c:marker>
            <c:spPr>
              <a:solidFill>
                <a:srgbClr val="0070C0"/>
              </a:solidFill>
              <a:ln>
                <a:solidFill>
                  <a:srgbClr val="0070C0"/>
                </a:solidFill>
              </a:ln>
            </c:spPr>
          </c:marker>
          <c:cat>
            <c:strRef>
              <c:f>'26'!$K$3:$Q$3</c:f>
              <c:strCache>
                <c:ptCount val="7"/>
                <c:pt idx="0">
                  <c:v>Sunday</c:v>
                </c:pt>
                <c:pt idx="1">
                  <c:v>Monday</c:v>
                </c:pt>
                <c:pt idx="2">
                  <c:v>Tuesday</c:v>
                </c:pt>
                <c:pt idx="3">
                  <c:v>Wednesday</c:v>
                </c:pt>
                <c:pt idx="4">
                  <c:v>Thursday</c:v>
                </c:pt>
                <c:pt idx="5">
                  <c:v>Friday</c:v>
                </c:pt>
                <c:pt idx="6">
                  <c:v>Saturday</c:v>
                </c:pt>
              </c:strCache>
            </c:strRef>
          </c:cat>
          <c:val>
            <c:numRef>
              <c:f>'26'!$K$4:$Q$4</c:f>
              <c:numCache>
                <c:formatCode>#,##0</c:formatCode>
                <c:ptCount val="7"/>
                <c:pt idx="0">
                  <c:v>638176.11</c:v>
                </c:pt>
                <c:pt idx="1">
                  <c:v>1272591.3520000011</c:v>
                </c:pt>
                <c:pt idx="2">
                  <c:v>1076167.808</c:v>
                </c:pt>
                <c:pt idx="3">
                  <c:v>1310290.078</c:v>
                </c:pt>
                <c:pt idx="4">
                  <c:v>1309052.307</c:v>
                </c:pt>
                <c:pt idx="5">
                  <c:v>1249470.6930000011</c:v>
                </c:pt>
                <c:pt idx="6">
                  <c:v>663795.80700000003</c:v>
                </c:pt>
              </c:numCache>
            </c:numRef>
          </c:val>
          <c:smooth val="0"/>
        </c:ser>
        <c:ser>
          <c:idx val="1"/>
          <c:order val="1"/>
          <c:tx>
            <c:strRef>
              <c:f>'26'!$J$5</c:f>
              <c:strCache>
                <c:ptCount val="1"/>
                <c:pt idx="0">
                  <c:v>2001</c:v>
                </c:pt>
              </c:strCache>
            </c:strRef>
          </c:tx>
          <c:spPr>
            <a:ln>
              <a:solidFill>
                <a:srgbClr val="993366"/>
              </a:solidFill>
            </a:ln>
          </c:spPr>
          <c:marker>
            <c:spPr>
              <a:solidFill>
                <a:srgbClr val="993366"/>
              </a:solidFill>
              <a:ln>
                <a:solidFill>
                  <a:srgbClr val="993366"/>
                </a:solidFill>
              </a:ln>
            </c:spPr>
          </c:marker>
          <c:cat>
            <c:strRef>
              <c:f>'26'!$K$3:$Q$3</c:f>
              <c:strCache>
                <c:ptCount val="7"/>
                <c:pt idx="0">
                  <c:v>Sunday</c:v>
                </c:pt>
                <c:pt idx="1">
                  <c:v>Monday</c:v>
                </c:pt>
                <c:pt idx="2">
                  <c:v>Tuesday</c:v>
                </c:pt>
                <c:pt idx="3">
                  <c:v>Wednesday</c:v>
                </c:pt>
                <c:pt idx="4">
                  <c:v>Thursday</c:v>
                </c:pt>
                <c:pt idx="5">
                  <c:v>Friday</c:v>
                </c:pt>
                <c:pt idx="6">
                  <c:v>Saturday</c:v>
                </c:pt>
              </c:strCache>
            </c:strRef>
          </c:cat>
          <c:val>
            <c:numRef>
              <c:f>'26'!$K$5:$Q$5</c:f>
              <c:numCache>
                <c:formatCode>General</c:formatCode>
                <c:ptCount val="7"/>
                <c:pt idx="0">
                  <c:v>622691</c:v>
                </c:pt>
                <c:pt idx="1">
                  <c:v>1079380</c:v>
                </c:pt>
                <c:pt idx="2">
                  <c:v>1111549</c:v>
                </c:pt>
                <c:pt idx="3">
                  <c:v>1103985</c:v>
                </c:pt>
                <c:pt idx="4">
                  <c:v>931000</c:v>
                </c:pt>
                <c:pt idx="5">
                  <c:v>860389</c:v>
                </c:pt>
                <c:pt idx="6">
                  <c:v>664820</c:v>
                </c:pt>
              </c:numCache>
            </c:numRef>
          </c:val>
          <c:smooth val="0"/>
        </c:ser>
        <c:ser>
          <c:idx val="2"/>
          <c:order val="2"/>
          <c:tx>
            <c:strRef>
              <c:f>'26'!$J$6</c:f>
              <c:strCache>
                <c:ptCount val="1"/>
                <c:pt idx="0">
                  <c:v>1995</c:v>
                </c:pt>
              </c:strCache>
            </c:strRef>
          </c:tx>
          <c:spPr>
            <a:ln>
              <a:solidFill>
                <a:srgbClr val="00B050"/>
              </a:solidFill>
            </a:ln>
          </c:spPr>
          <c:marker>
            <c:spPr>
              <a:solidFill>
                <a:srgbClr val="00B050"/>
              </a:solidFill>
              <a:ln>
                <a:solidFill>
                  <a:srgbClr val="00B050"/>
                </a:solidFill>
              </a:ln>
            </c:spPr>
          </c:marker>
          <c:cat>
            <c:strRef>
              <c:f>'26'!$K$3:$Q$3</c:f>
              <c:strCache>
                <c:ptCount val="7"/>
                <c:pt idx="0">
                  <c:v>Sunday</c:v>
                </c:pt>
                <c:pt idx="1">
                  <c:v>Monday</c:v>
                </c:pt>
                <c:pt idx="2">
                  <c:v>Tuesday</c:v>
                </c:pt>
                <c:pt idx="3">
                  <c:v>Wednesday</c:v>
                </c:pt>
                <c:pt idx="4">
                  <c:v>Thursday</c:v>
                </c:pt>
                <c:pt idx="5">
                  <c:v>Friday</c:v>
                </c:pt>
                <c:pt idx="6">
                  <c:v>Saturday</c:v>
                </c:pt>
              </c:strCache>
            </c:strRef>
          </c:cat>
          <c:val>
            <c:numRef>
              <c:f>'26'!$K$6:$Q$6</c:f>
              <c:numCache>
                <c:formatCode>General</c:formatCode>
                <c:ptCount val="7"/>
                <c:pt idx="0">
                  <c:v>556210</c:v>
                </c:pt>
                <c:pt idx="1">
                  <c:v>1031945</c:v>
                </c:pt>
                <c:pt idx="2">
                  <c:v>1264621</c:v>
                </c:pt>
                <c:pt idx="3">
                  <c:v>965644</c:v>
                </c:pt>
                <c:pt idx="4">
                  <c:v>1091780</c:v>
                </c:pt>
                <c:pt idx="5">
                  <c:v>1054280</c:v>
                </c:pt>
                <c:pt idx="6">
                  <c:v>673860</c:v>
                </c:pt>
              </c:numCache>
            </c:numRef>
          </c:val>
          <c:smooth val="0"/>
        </c:ser>
        <c:dLbls>
          <c:showLegendKey val="0"/>
          <c:showVal val="0"/>
          <c:showCatName val="0"/>
          <c:showSerName val="0"/>
          <c:showPercent val="0"/>
          <c:showBubbleSize val="0"/>
        </c:dLbls>
        <c:marker val="1"/>
        <c:smooth val="0"/>
        <c:axId val="357585664"/>
        <c:axId val="357587584"/>
      </c:lineChart>
      <c:catAx>
        <c:axId val="357585664"/>
        <c:scaling>
          <c:orientation val="minMax"/>
        </c:scaling>
        <c:delete val="0"/>
        <c:axPos val="b"/>
        <c:numFmt formatCode="General" sourceLinked="0"/>
        <c:majorTickMark val="out"/>
        <c:minorTickMark val="none"/>
        <c:tickLblPos val="nextTo"/>
        <c:txPr>
          <a:bodyPr/>
          <a:lstStyle/>
          <a:p>
            <a:pPr>
              <a:defRPr sz="1600"/>
            </a:pPr>
            <a:endParaRPr lang="en-US"/>
          </a:p>
        </c:txPr>
        <c:crossAx val="357587584"/>
        <c:crosses val="autoZero"/>
        <c:auto val="1"/>
        <c:lblAlgn val="ctr"/>
        <c:lblOffset val="100"/>
        <c:noMultiLvlLbl val="0"/>
      </c:catAx>
      <c:valAx>
        <c:axId val="357587584"/>
        <c:scaling>
          <c:orientation val="minMax"/>
        </c:scaling>
        <c:delete val="0"/>
        <c:axPos val="l"/>
        <c:title>
          <c:tx>
            <c:rich>
              <a:bodyPr rot="-5400000" vert="horz"/>
              <a:lstStyle/>
              <a:p>
                <a:pPr>
                  <a:defRPr sz="1200"/>
                </a:pPr>
                <a:r>
                  <a:rPr lang="en-US" sz="1200"/>
                  <a:t>Annual Transit</a:t>
                </a:r>
                <a:r>
                  <a:rPr lang="en-US" sz="1200" baseline="0"/>
                  <a:t> trips (1000)</a:t>
                </a:r>
                <a:endParaRPr lang="en-US" sz="1200"/>
              </a:p>
            </c:rich>
          </c:tx>
          <c:layout/>
          <c:overlay val="0"/>
        </c:title>
        <c:numFmt formatCode="#,##0" sourceLinked="1"/>
        <c:majorTickMark val="out"/>
        <c:minorTickMark val="none"/>
        <c:tickLblPos val="nextTo"/>
        <c:txPr>
          <a:bodyPr/>
          <a:lstStyle/>
          <a:p>
            <a:pPr>
              <a:defRPr sz="1400"/>
            </a:pPr>
            <a:endParaRPr lang="en-US"/>
          </a:p>
        </c:txPr>
        <c:crossAx val="357585664"/>
        <c:crosses val="autoZero"/>
        <c:crossBetween val="between"/>
      </c:valAx>
    </c:plotArea>
    <c:legend>
      <c:legendPos val="r"/>
      <c:layout>
        <c:manualLayout>
          <c:xMode val="edge"/>
          <c:yMode val="edge"/>
          <c:x val="0.40618044619422644"/>
          <c:y val="0.57377045700169982"/>
          <c:w val="0.48826399825021882"/>
          <c:h val="0.10273100972672547"/>
        </c:manualLayout>
      </c:layout>
      <c:overlay val="0"/>
      <c:spPr>
        <a:solidFill>
          <a:schemeClr val="bg1"/>
        </a:solidFill>
        <a:ln>
          <a:solidFill>
            <a:sysClr val="windowText" lastClr="000000"/>
          </a:solidFill>
        </a:ln>
      </c:spPr>
      <c:txPr>
        <a:bodyPr/>
        <a:lstStyle/>
        <a:p>
          <a:pPr>
            <a:defRPr sz="1600"/>
          </a:pPr>
          <a:endParaRPr lang="en-US"/>
        </a:p>
      </c:txPr>
    </c:legend>
    <c:plotVisOnly val="1"/>
    <c:dispBlanksAs val="gap"/>
    <c:showDLblsOverMax val="0"/>
  </c:chart>
  <c:spPr>
    <a:solidFill>
      <a:sysClr val="window" lastClr="FFFFFF"/>
    </a:solidFill>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234376414155125"/>
          <c:y val="5.1400554097404488E-2"/>
          <c:w val="0.77958672730563849"/>
          <c:h val="0.77970654709828113"/>
        </c:manualLayout>
      </c:layout>
      <c:lineChart>
        <c:grouping val="standard"/>
        <c:varyColors val="0"/>
        <c:ser>
          <c:idx val="0"/>
          <c:order val="0"/>
          <c:tx>
            <c:strRef>
              <c:f>'27'!$J$4</c:f>
              <c:strCache>
                <c:ptCount val="1"/>
                <c:pt idx="0">
                  <c:v>2008</c:v>
                </c:pt>
              </c:strCache>
            </c:strRef>
          </c:tx>
          <c:spPr>
            <a:ln>
              <a:solidFill>
                <a:srgbClr val="0070C0"/>
              </a:solidFill>
            </a:ln>
          </c:spPr>
          <c:marker>
            <c:spPr>
              <a:solidFill>
                <a:srgbClr val="0070C0"/>
              </a:solidFill>
              <a:ln>
                <a:solidFill>
                  <a:srgbClr val="0070C0"/>
                </a:solidFill>
              </a:ln>
            </c:spPr>
          </c:marker>
          <c:cat>
            <c:numRef>
              <c:f>'27'!$K$3:$AH$3</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'27'!$K$4:$AH$4</c:f>
              <c:numCache>
                <c:formatCode>#,##0</c:formatCode>
                <c:ptCount val="24"/>
                <c:pt idx="0">
                  <c:v>17519759</c:v>
                </c:pt>
                <c:pt idx="1">
                  <c:v>10955327</c:v>
                </c:pt>
                <c:pt idx="2">
                  <c:v>1771824</c:v>
                </c:pt>
                <c:pt idx="3">
                  <c:v>2856877</c:v>
                </c:pt>
                <c:pt idx="4">
                  <c:v>23470793</c:v>
                </c:pt>
                <c:pt idx="5">
                  <c:v>104126066</c:v>
                </c:pt>
                <c:pt idx="6">
                  <c:v>352987348</c:v>
                </c:pt>
                <c:pt idx="7">
                  <c:v>652868662</c:v>
                </c:pt>
                <c:pt idx="8">
                  <c:v>512951762</c:v>
                </c:pt>
                <c:pt idx="9">
                  <c:v>407026174</c:v>
                </c:pt>
                <c:pt idx="10">
                  <c:v>433622939</c:v>
                </c:pt>
                <c:pt idx="11">
                  <c:v>402029999</c:v>
                </c:pt>
                <c:pt idx="12">
                  <c:v>547051129</c:v>
                </c:pt>
                <c:pt idx="13">
                  <c:v>439806850</c:v>
                </c:pt>
                <c:pt idx="14">
                  <c:v>497029296</c:v>
                </c:pt>
                <c:pt idx="15">
                  <c:v>555201318</c:v>
                </c:pt>
                <c:pt idx="16">
                  <c:v>625615644</c:v>
                </c:pt>
                <c:pt idx="17">
                  <c:v>572675148</c:v>
                </c:pt>
                <c:pt idx="18">
                  <c:v>413760150</c:v>
                </c:pt>
                <c:pt idx="19">
                  <c:v>280648225</c:v>
                </c:pt>
                <c:pt idx="20">
                  <c:v>264190498</c:v>
                </c:pt>
                <c:pt idx="21">
                  <c:v>190314149</c:v>
                </c:pt>
                <c:pt idx="22">
                  <c:v>113856580</c:v>
                </c:pt>
                <c:pt idx="23">
                  <c:v>70863746</c:v>
                </c:pt>
              </c:numCache>
            </c:numRef>
          </c:val>
          <c:smooth val="0"/>
        </c:ser>
        <c:ser>
          <c:idx val="1"/>
          <c:order val="1"/>
          <c:tx>
            <c:strRef>
              <c:f>'27'!$J$5</c:f>
              <c:strCache>
                <c:ptCount val="1"/>
                <c:pt idx="0">
                  <c:v>2001</c:v>
                </c:pt>
              </c:strCache>
            </c:strRef>
          </c:tx>
          <c:spPr>
            <a:ln>
              <a:solidFill>
                <a:srgbClr val="C00000"/>
              </a:solidFill>
            </a:ln>
          </c:spPr>
          <c:marker>
            <c:spPr>
              <a:solidFill>
                <a:srgbClr val="C00000"/>
              </a:solidFill>
              <a:ln>
                <a:solidFill>
                  <a:srgbClr val="C00000"/>
                </a:solidFill>
              </a:ln>
            </c:spPr>
          </c:marker>
          <c:cat>
            <c:numRef>
              <c:f>'27'!$K$3:$AH$3</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'27'!$K$5:$AH$5</c:f>
              <c:numCache>
                <c:formatCode>#,##0</c:formatCode>
                <c:ptCount val="24"/>
                <c:pt idx="0">
                  <c:v>10114419</c:v>
                </c:pt>
                <c:pt idx="1">
                  <c:v>8501503</c:v>
                </c:pt>
                <c:pt idx="2">
                  <c:v>8808266</c:v>
                </c:pt>
                <c:pt idx="3">
                  <c:v>6854909</c:v>
                </c:pt>
                <c:pt idx="4">
                  <c:v>28947514</c:v>
                </c:pt>
                <c:pt idx="5">
                  <c:v>108150797</c:v>
                </c:pt>
                <c:pt idx="6">
                  <c:v>320120304</c:v>
                </c:pt>
                <c:pt idx="7">
                  <c:v>559266006</c:v>
                </c:pt>
                <c:pt idx="8">
                  <c:v>507278942</c:v>
                </c:pt>
                <c:pt idx="9">
                  <c:v>410054069</c:v>
                </c:pt>
                <c:pt idx="10">
                  <c:v>310773332</c:v>
                </c:pt>
                <c:pt idx="11">
                  <c:v>349625221</c:v>
                </c:pt>
                <c:pt idx="12">
                  <c:v>375047469</c:v>
                </c:pt>
                <c:pt idx="13">
                  <c:v>368286354</c:v>
                </c:pt>
                <c:pt idx="14">
                  <c:v>477310288</c:v>
                </c:pt>
                <c:pt idx="15">
                  <c:v>522844236</c:v>
                </c:pt>
                <c:pt idx="16">
                  <c:v>496696998</c:v>
                </c:pt>
                <c:pt idx="17">
                  <c:v>495991763</c:v>
                </c:pt>
                <c:pt idx="18">
                  <c:v>412452191</c:v>
                </c:pt>
                <c:pt idx="19">
                  <c:v>202393947</c:v>
                </c:pt>
                <c:pt idx="20">
                  <c:v>101786514</c:v>
                </c:pt>
                <c:pt idx="21">
                  <c:v>134337022</c:v>
                </c:pt>
                <c:pt idx="22">
                  <c:v>80287638</c:v>
                </c:pt>
                <c:pt idx="23">
                  <c:v>50666538</c:v>
                </c:pt>
              </c:numCache>
            </c:numRef>
          </c:val>
          <c:smooth val="0"/>
        </c:ser>
        <c:ser>
          <c:idx val="2"/>
          <c:order val="2"/>
          <c:tx>
            <c:strRef>
              <c:f>'27'!$J$6</c:f>
              <c:strCache>
                <c:ptCount val="1"/>
                <c:pt idx="0">
                  <c:v>1995</c:v>
                </c:pt>
              </c:strCache>
            </c:strRef>
          </c:tx>
          <c:spPr>
            <a:ln>
              <a:solidFill>
                <a:srgbClr val="00B050"/>
              </a:solidFill>
            </a:ln>
          </c:spPr>
          <c:marker>
            <c:spPr>
              <a:solidFill>
                <a:srgbClr val="00B050"/>
              </a:solidFill>
              <a:ln>
                <a:solidFill>
                  <a:srgbClr val="00B050"/>
                </a:solidFill>
              </a:ln>
            </c:spPr>
          </c:marker>
          <c:cat>
            <c:numRef>
              <c:f>'27'!$K$3:$AH$3</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'27'!$K$6:$AH$6</c:f>
              <c:numCache>
                <c:formatCode>#,##0</c:formatCode>
                <c:ptCount val="24"/>
                <c:pt idx="0">
                  <c:v>26680538</c:v>
                </c:pt>
                <c:pt idx="1">
                  <c:v>7140540</c:v>
                </c:pt>
                <c:pt idx="2">
                  <c:v>3662774</c:v>
                </c:pt>
                <c:pt idx="3">
                  <c:v>1734148</c:v>
                </c:pt>
                <c:pt idx="4">
                  <c:v>20367363</c:v>
                </c:pt>
                <c:pt idx="5">
                  <c:v>112809234</c:v>
                </c:pt>
                <c:pt idx="6">
                  <c:v>285851967</c:v>
                </c:pt>
                <c:pt idx="7">
                  <c:v>609749142</c:v>
                </c:pt>
                <c:pt idx="8">
                  <c:v>522381298</c:v>
                </c:pt>
                <c:pt idx="9">
                  <c:v>348772301</c:v>
                </c:pt>
                <c:pt idx="10">
                  <c:v>344317097</c:v>
                </c:pt>
                <c:pt idx="11">
                  <c:v>361509326</c:v>
                </c:pt>
                <c:pt idx="12">
                  <c:v>372904926</c:v>
                </c:pt>
                <c:pt idx="13">
                  <c:v>420961730</c:v>
                </c:pt>
                <c:pt idx="14">
                  <c:v>479121127</c:v>
                </c:pt>
                <c:pt idx="15">
                  <c:v>538129936</c:v>
                </c:pt>
                <c:pt idx="16">
                  <c:v>528950351</c:v>
                </c:pt>
                <c:pt idx="17">
                  <c:v>619923545</c:v>
                </c:pt>
                <c:pt idx="18">
                  <c:v>360611114</c:v>
                </c:pt>
                <c:pt idx="19">
                  <c:v>235438427</c:v>
                </c:pt>
                <c:pt idx="20">
                  <c:v>159657400</c:v>
                </c:pt>
                <c:pt idx="21">
                  <c:v>136846334</c:v>
                </c:pt>
                <c:pt idx="22">
                  <c:v>82337408</c:v>
                </c:pt>
                <c:pt idx="23">
                  <c:v>55707095</c:v>
                </c:pt>
              </c:numCache>
            </c:numRef>
          </c:val>
          <c:smooth val="0"/>
        </c:ser>
        <c:dLbls>
          <c:showLegendKey val="0"/>
          <c:showVal val="0"/>
          <c:showCatName val="0"/>
          <c:showSerName val="0"/>
          <c:showPercent val="0"/>
          <c:showBubbleSize val="0"/>
        </c:dLbls>
        <c:marker val="1"/>
        <c:smooth val="0"/>
        <c:axId val="357634816"/>
        <c:axId val="357637120"/>
      </c:lineChart>
      <c:catAx>
        <c:axId val="357634816"/>
        <c:scaling>
          <c:orientation val="minMax"/>
        </c:scaling>
        <c:delete val="0"/>
        <c:axPos val="b"/>
        <c:title>
          <c:tx>
            <c:rich>
              <a:bodyPr/>
              <a:lstStyle/>
              <a:p>
                <a:pPr>
                  <a:defRPr sz="1200"/>
                </a:pPr>
                <a:r>
                  <a:rPr lang="en-US" sz="1200"/>
                  <a:t>Hour</a:t>
                </a:r>
              </a:p>
            </c:rich>
          </c:tx>
          <c:layout/>
          <c:overlay val="0"/>
        </c:title>
        <c:numFmt formatCode="General" sourceLinked="1"/>
        <c:majorTickMark val="out"/>
        <c:minorTickMark val="none"/>
        <c:tickLblPos val="nextTo"/>
        <c:txPr>
          <a:bodyPr/>
          <a:lstStyle/>
          <a:p>
            <a:pPr>
              <a:defRPr sz="1400"/>
            </a:pPr>
            <a:endParaRPr lang="en-US"/>
          </a:p>
        </c:txPr>
        <c:crossAx val="357637120"/>
        <c:crosses val="autoZero"/>
        <c:auto val="1"/>
        <c:lblAlgn val="ctr"/>
        <c:lblOffset val="100"/>
        <c:noMultiLvlLbl val="0"/>
      </c:catAx>
      <c:valAx>
        <c:axId val="357637120"/>
        <c:scaling>
          <c:orientation val="minMax"/>
        </c:scaling>
        <c:delete val="0"/>
        <c:axPos val="l"/>
        <c:title>
          <c:tx>
            <c:rich>
              <a:bodyPr rot="-5400000" vert="horz"/>
              <a:lstStyle/>
              <a:p>
                <a:pPr>
                  <a:defRPr sz="1400"/>
                </a:pPr>
                <a:r>
                  <a:rPr lang="en-US" sz="1400" dirty="0"/>
                  <a:t>Annual Trips by Hour</a:t>
                </a:r>
              </a:p>
            </c:rich>
          </c:tx>
          <c:layout>
            <c:manualLayout>
              <c:xMode val="edge"/>
              <c:yMode val="edge"/>
              <c:x val="2.6323649199022546E-2"/>
              <c:y val="0.30269226620645084"/>
            </c:manualLayout>
          </c:layout>
          <c:overlay val="0"/>
        </c:title>
        <c:numFmt formatCode="#,##0" sourceLinked="0"/>
        <c:majorTickMark val="out"/>
        <c:minorTickMark val="none"/>
        <c:tickLblPos val="nextTo"/>
        <c:txPr>
          <a:bodyPr/>
          <a:lstStyle/>
          <a:p>
            <a:pPr>
              <a:defRPr sz="1200"/>
            </a:pPr>
            <a:endParaRPr lang="en-US"/>
          </a:p>
        </c:txPr>
        <c:crossAx val="357634816"/>
        <c:crosses val="autoZero"/>
        <c:crossBetween val="between"/>
      </c:valAx>
    </c:plotArea>
    <c:legend>
      <c:legendPos val="r"/>
      <c:layout>
        <c:manualLayout>
          <c:xMode val="edge"/>
          <c:yMode val="edge"/>
          <c:x val="0.51304155730533685"/>
          <c:y val="0.55960921551472975"/>
          <c:w val="0.13966666666666666"/>
          <c:h val="0.25115157480314959"/>
        </c:manualLayout>
      </c:layout>
      <c:overlay val="0"/>
      <c:spPr>
        <a:solidFill>
          <a:sysClr val="window" lastClr="FFFFFF"/>
        </a:solidFill>
        <a:ln>
          <a:solidFill>
            <a:sysClr val="windowText" lastClr="000000"/>
          </a:solidFill>
        </a:ln>
      </c:spPr>
      <c:txPr>
        <a:bodyPr/>
        <a:lstStyle/>
        <a:p>
          <a:pPr>
            <a:defRPr sz="1400"/>
          </a:pPr>
          <a:endParaRPr lang="en-US"/>
        </a:p>
      </c:txPr>
    </c:legend>
    <c:plotVisOnly val="1"/>
    <c:dispBlanksAs val="gap"/>
    <c:showDLblsOverMax val="0"/>
  </c:chart>
  <c:spPr>
    <a:solidFill>
      <a:sysClr val="window" lastClr="FFFFFF"/>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Arial"/>
                <a:ea typeface="Arial"/>
                <a:cs typeface="Arial"/>
              </a:defRPr>
            </a:pPr>
            <a:r>
              <a:rPr lang="en-US" sz="1400" dirty="0" smtClean="0"/>
              <a:t>2001</a:t>
            </a:r>
            <a:endParaRPr lang="en-US" sz="1400" dirty="0"/>
          </a:p>
        </c:rich>
      </c:tx>
      <c:layout>
        <c:manualLayout>
          <c:xMode val="edge"/>
          <c:yMode val="edge"/>
          <c:x val="0.44640487826952757"/>
          <c:y val="5.3788441539147386E-2"/>
        </c:manualLayout>
      </c:layout>
      <c:overlay val="0"/>
      <c:spPr>
        <a:noFill/>
        <a:ln w="25400">
          <a:noFill/>
        </a:ln>
      </c:spPr>
    </c:title>
    <c:autoTitleDeleted val="0"/>
    <c:plotArea>
      <c:layout>
        <c:manualLayout>
          <c:layoutTarget val="inner"/>
          <c:xMode val="edge"/>
          <c:yMode val="edge"/>
          <c:x val="0.22454136120915918"/>
          <c:y val="0.28250210468974463"/>
          <c:w val="0.49888722961353982"/>
          <c:h val="0.54595206259594908"/>
        </c:manualLayout>
      </c:layout>
      <c:pieChart>
        <c:varyColors val="1"/>
        <c:ser>
          <c:idx val="0"/>
          <c:order val="0"/>
          <c:spPr>
            <a:solidFill>
              <a:srgbClr val="9999FF"/>
            </a:solidFill>
            <a:ln w="12700">
              <a:solidFill>
                <a:srgbClr val="000000"/>
              </a:solidFill>
              <a:prstDash val="solid"/>
            </a:ln>
          </c:spPr>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Pt>
            <c:idx val="5"/>
            <c:bubble3D val="0"/>
            <c:spPr>
              <a:solidFill>
                <a:srgbClr val="FF8080"/>
              </a:solidFill>
              <a:ln w="12700">
                <a:solidFill>
                  <a:srgbClr val="000000"/>
                </a:solidFill>
                <a:prstDash val="solid"/>
              </a:ln>
            </c:spPr>
          </c:dPt>
          <c:dPt>
            <c:idx val="6"/>
            <c:bubble3D val="0"/>
            <c:spPr>
              <a:solidFill>
                <a:srgbClr val="0066CC"/>
              </a:solidFill>
              <a:ln w="12700">
                <a:solidFill>
                  <a:srgbClr val="000000"/>
                </a:solidFill>
                <a:prstDash val="solid"/>
              </a:ln>
            </c:spPr>
          </c:dPt>
          <c:dLbls>
            <c:dLbl>
              <c:idx val="4"/>
              <c:numFmt formatCode="0.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dLbl>
            <c:numFmt formatCode="0.0%" sourceLinked="0"/>
            <c:spPr>
              <a:noFill/>
              <a:ln w="25400">
                <a:noFill/>
              </a:ln>
            </c:spPr>
            <c:txPr>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Sheet1!$A$2:$G$2</c:f>
              <c:strCache>
                <c:ptCount val="7"/>
                <c:pt idx="0">
                  <c:v>0 Cars, 1 or More Workers</c:v>
                </c:pt>
                <c:pt idx="1">
                  <c:v>0 cars, 0 Workers</c:v>
                </c:pt>
                <c:pt idx="2">
                  <c:v>2+ More Workers than Autos</c:v>
                </c:pt>
                <c:pt idx="3">
                  <c:v>1 More Worker than Autos</c:v>
                </c:pt>
                <c:pt idx="4">
                  <c:v>Cars is Greater Than Workers</c:v>
                </c:pt>
                <c:pt idx="5">
                  <c:v>Cars = Workers</c:v>
                </c:pt>
                <c:pt idx="6">
                  <c:v>1 Car, 1 Worker</c:v>
                </c:pt>
              </c:strCache>
            </c:strRef>
          </c:cat>
          <c:val>
            <c:numRef>
              <c:f>Sheet1!$A$3:$G$3</c:f>
              <c:numCache>
                <c:formatCode>General</c:formatCode>
                <c:ptCount val="7"/>
                <c:pt idx="0">
                  <c:v>0.34930000000000072</c:v>
                </c:pt>
                <c:pt idx="1">
                  <c:v>9.6800000000000067E-2</c:v>
                </c:pt>
                <c:pt idx="2">
                  <c:v>8.2200000000000009E-2</c:v>
                </c:pt>
                <c:pt idx="3">
                  <c:v>0.15360000000000001</c:v>
                </c:pt>
                <c:pt idx="4">
                  <c:v>0.11230000000000001</c:v>
                </c:pt>
                <c:pt idx="5">
                  <c:v>9.4100000000000183E-2</c:v>
                </c:pt>
                <c:pt idx="6">
                  <c:v>0.11169999999999998</c:v>
                </c:pt>
              </c:numCache>
            </c:numRef>
          </c:val>
        </c:ser>
        <c:dLbls>
          <c:showLegendKey val="0"/>
          <c:showVal val="0"/>
          <c:showCatName val="0"/>
          <c:showSerName val="0"/>
          <c:showPercent val="0"/>
          <c:showBubbleSize val="0"/>
          <c:showLeaderLines val="1"/>
        </c:dLbls>
        <c:firstSliceAng val="330"/>
      </c:pieChart>
      <c:spPr>
        <a:noFill/>
        <a:ln w="25400">
          <a:noFill/>
        </a:ln>
      </c:spPr>
    </c:plotArea>
    <c:plotVisOnly val="1"/>
    <c:dispBlanksAs val="zero"/>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565217391304344E-2"/>
          <c:y val="7.5047244094488194E-2"/>
          <c:w val="0.8663812621248439"/>
          <c:h val="0.75681506157884193"/>
        </c:manualLayout>
      </c:layout>
      <c:barChart>
        <c:barDir val="col"/>
        <c:grouping val="clustered"/>
        <c:varyColors val="0"/>
        <c:ser>
          <c:idx val="0"/>
          <c:order val="0"/>
          <c:tx>
            <c:strRef>
              <c:f>'28'!$L$3</c:f>
              <c:strCache>
                <c:ptCount val="1"/>
                <c:pt idx="0">
                  <c:v>2008</c:v>
                </c:pt>
              </c:strCache>
            </c:strRef>
          </c:tx>
          <c:spPr>
            <a:solidFill>
              <a:srgbClr val="1004FC"/>
            </a:solidFill>
            <a:ln>
              <a:solidFill>
                <a:sysClr val="windowText" lastClr="000000"/>
              </a:solidFill>
            </a:ln>
          </c:spPr>
          <c:invertIfNegative val="0"/>
          <c:dLbls>
            <c:spPr>
              <a:noFill/>
              <a:ln>
                <a:noFill/>
              </a:ln>
              <a:effectLst/>
            </c:spPr>
            <c:txPr>
              <a:bodyPr rot="-5400000" vert="horz"/>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'28'!$M$2:$U$2</c:f>
              <c:strCache>
                <c:ptCount val="9"/>
                <c:pt idx="0">
                  <c:v>Work</c:v>
                </c:pt>
                <c:pt idx="1">
                  <c:v>Wrk-Rel</c:v>
                </c:pt>
                <c:pt idx="2">
                  <c:v>Shop</c:v>
                </c:pt>
                <c:pt idx="3">
                  <c:v>Sch/Ch</c:v>
                </c:pt>
                <c:pt idx="4">
                  <c:v>Soc/Rec</c:v>
                </c:pt>
                <c:pt idx="5">
                  <c:v>Fam/Pers</c:v>
                </c:pt>
                <c:pt idx="6">
                  <c:v>Visit</c:v>
                </c:pt>
                <c:pt idx="7">
                  <c:v>Med\Den</c:v>
                </c:pt>
                <c:pt idx="8">
                  <c:v>Other</c:v>
                </c:pt>
              </c:strCache>
            </c:strRef>
          </c:cat>
          <c:val>
            <c:numRef>
              <c:f>'28'!$M$3:$U$3</c:f>
              <c:numCache>
                <c:formatCode>#,##0.0</c:formatCode>
                <c:ptCount val="9"/>
                <c:pt idx="0">
                  <c:v>29.879626298921398</c:v>
                </c:pt>
                <c:pt idx="1">
                  <c:v>10.716571639328277</c:v>
                </c:pt>
                <c:pt idx="2">
                  <c:v>3.5173509943372427</c:v>
                </c:pt>
                <c:pt idx="3">
                  <c:v>16.795057778390714</c:v>
                </c:pt>
                <c:pt idx="4">
                  <c:v>9.1313750956216104</c:v>
                </c:pt>
                <c:pt idx="5">
                  <c:v>11.025005176404223</c:v>
                </c:pt>
                <c:pt idx="6">
                  <c:v>5.2413396082683184</c:v>
                </c:pt>
                <c:pt idx="7">
                  <c:v>0.59914618611577752</c:v>
                </c:pt>
                <c:pt idx="8">
                  <c:v>7.6489635192449885</c:v>
                </c:pt>
              </c:numCache>
            </c:numRef>
          </c:val>
        </c:ser>
        <c:ser>
          <c:idx val="1"/>
          <c:order val="1"/>
          <c:tx>
            <c:strRef>
              <c:f>'28'!$L$4</c:f>
              <c:strCache>
                <c:ptCount val="1"/>
                <c:pt idx="0">
                  <c:v>2001</c:v>
                </c:pt>
              </c:strCache>
            </c:strRef>
          </c:tx>
          <c:spPr>
            <a:solidFill>
              <a:srgbClr val="C00000"/>
            </a:solidFill>
            <a:ln>
              <a:solidFill>
                <a:sysClr val="windowText" lastClr="000000"/>
              </a:solidFill>
            </a:ln>
          </c:spPr>
          <c:invertIfNegative val="0"/>
          <c:cat>
            <c:strRef>
              <c:f>'28'!$M$2:$U$2</c:f>
              <c:strCache>
                <c:ptCount val="9"/>
                <c:pt idx="0">
                  <c:v>Work</c:v>
                </c:pt>
                <c:pt idx="1">
                  <c:v>Wrk-Rel</c:v>
                </c:pt>
                <c:pt idx="2">
                  <c:v>Shop</c:v>
                </c:pt>
                <c:pt idx="3">
                  <c:v>Sch/Ch</c:v>
                </c:pt>
                <c:pt idx="4">
                  <c:v>Soc/Rec</c:v>
                </c:pt>
                <c:pt idx="5">
                  <c:v>Fam/Pers</c:v>
                </c:pt>
                <c:pt idx="6">
                  <c:v>Visit</c:v>
                </c:pt>
                <c:pt idx="7">
                  <c:v>Med\Den</c:v>
                </c:pt>
                <c:pt idx="8">
                  <c:v>Other</c:v>
                </c:pt>
              </c:strCache>
            </c:strRef>
          </c:cat>
          <c:val>
            <c:numRef>
              <c:f>'28'!$M$4:$U$4</c:f>
              <c:numCache>
                <c:formatCode>General</c:formatCode>
                <c:ptCount val="9"/>
                <c:pt idx="0">
                  <c:v>35.1</c:v>
                </c:pt>
                <c:pt idx="1">
                  <c:v>3.2</c:v>
                </c:pt>
                <c:pt idx="2">
                  <c:v>13</c:v>
                </c:pt>
                <c:pt idx="3">
                  <c:v>12.3</c:v>
                </c:pt>
                <c:pt idx="4">
                  <c:v>10.4</c:v>
                </c:pt>
                <c:pt idx="5">
                  <c:v>10.1</c:v>
                </c:pt>
                <c:pt idx="6">
                  <c:v>7.3</c:v>
                </c:pt>
                <c:pt idx="7">
                  <c:v>5</c:v>
                </c:pt>
                <c:pt idx="8">
                  <c:v>3.6</c:v>
                </c:pt>
              </c:numCache>
            </c:numRef>
          </c:val>
        </c:ser>
        <c:ser>
          <c:idx val="2"/>
          <c:order val="2"/>
          <c:tx>
            <c:strRef>
              <c:f>'28'!$L$5</c:f>
              <c:strCache>
                <c:ptCount val="1"/>
                <c:pt idx="0">
                  <c:v>1995</c:v>
                </c:pt>
              </c:strCache>
            </c:strRef>
          </c:tx>
          <c:spPr>
            <a:solidFill>
              <a:srgbClr val="00B050"/>
            </a:solidFill>
            <a:ln>
              <a:solidFill>
                <a:sysClr val="windowText" lastClr="000000"/>
              </a:solidFill>
            </a:ln>
          </c:spPr>
          <c:invertIfNegative val="0"/>
          <c:cat>
            <c:strRef>
              <c:f>'28'!$M$2:$U$2</c:f>
              <c:strCache>
                <c:ptCount val="9"/>
                <c:pt idx="0">
                  <c:v>Work</c:v>
                </c:pt>
                <c:pt idx="1">
                  <c:v>Wrk-Rel</c:v>
                </c:pt>
                <c:pt idx="2">
                  <c:v>Shop</c:v>
                </c:pt>
                <c:pt idx="3">
                  <c:v>Sch/Ch</c:v>
                </c:pt>
                <c:pt idx="4">
                  <c:v>Soc/Rec</c:v>
                </c:pt>
                <c:pt idx="5">
                  <c:v>Fam/Pers</c:v>
                </c:pt>
                <c:pt idx="6">
                  <c:v>Visit</c:v>
                </c:pt>
                <c:pt idx="7">
                  <c:v>Med\Den</c:v>
                </c:pt>
                <c:pt idx="8">
                  <c:v>Other</c:v>
                </c:pt>
              </c:strCache>
            </c:strRef>
          </c:cat>
          <c:val>
            <c:numRef>
              <c:f>'28'!$M$5:$U$5</c:f>
              <c:numCache>
                <c:formatCode>General</c:formatCode>
                <c:ptCount val="9"/>
                <c:pt idx="0">
                  <c:v>35.800000000000004</c:v>
                </c:pt>
                <c:pt idx="1">
                  <c:v>2</c:v>
                </c:pt>
                <c:pt idx="2">
                  <c:v>11.5</c:v>
                </c:pt>
                <c:pt idx="3">
                  <c:v>12.9</c:v>
                </c:pt>
                <c:pt idx="4">
                  <c:v>11.5</c:v>
                </c:pt>
                <c:pt idx="5">
                  <c:v>14.5</c:v>
                </c:pt>
                <c:pt idx="6">
                  <c:v>7.2</c:v>
                </c:pt>
                <c:pt idx="7">
                  <c:v>3.8</c:v>
                </c:pt>
                <c:pt idx="8">
                  <c:v>0.8</c:v>
                </c:pt>
              </c:numCache>
            </c:numRef>
          </c:val>
        </c:ser>
        <c:dLbls>
          <c:showLegendKey val="0"/>
          <c:showVal val="0"/>
          <c:showCatName val="0"/>
          <c:showSerName val="0"/>
          <c:showPercent val="0"/>
          <c:showBubbleSize val="0"/>
        </c:dLbls>
        <c:gapWidth val="150"/>
        <c:axId val="357692544"/>
        <c:axId val="357694464"/>
      </c:barChart>
      <c:catAx>
        <c:axId val="357692544"/>
        <c:scaling>
          <c:orientation val="minMax"/>
        </c:scaling>
        <c:delete val="0"/>
        <c:axPos val="b"/>
        <c:title>
          <c:tx>
            <c:rich>
              <a:bodyPr/>
              <a:lstStyle/>
              <a:p>
                <a:pPr>
                  <a:defRPr sz="1200"/>
                </a:pPr>
                <a:r>
                  <a:rPr lang="en-US" sz="1200"/>
                  <a:t>Trip Purpose</a:t>
                </a:r>
              </a:p>
            </c:rich>
          </c:tx>
          <c:layout/>
          <c:overlay val="0"/>
        </c:title>
        <c:numFmt formatCode="General" sourceLinked="0"/>
        <c:majorTickMark val="out"/>
        <c:minorTickMark val="none"/>
        <c:tickLblPos val="nextTo"/>
        <c:txPr>
          <a:bodyPr/>
          <a:lstStyle/>
          <a:p>
            <a:pPr>
              <a:defRPr sz="1400"/>
            </a:pPr>
            <a:endParaRPr lang="en-US"/>
          </a:p>
        </c:txPr>
        <c:crossAx val="357694464"/>
        <c:crosses val="autoZero"/>
        <c:auto val="1"/>
        <c:lblAlgn val="ctr"/>
        <c:lblOffset val="100"/>
        <c:noMultiLvlLbl val="0"/>
      </c:catAx>
      <c:valAx>
        <c:axId val="357694464"/>
        <c:scaling>
          <c:orientation val="minMax"/>
        </c:scaling>
        <c:delete val="0"/>
        <c:axPos val="l"/>
        <c:title>
          <c:tx>
            <c:rich>
              <a:bodyPr rot="-5400000" vert="horz"/>
              <a:lstStyle/>
              <a:p>
                <a:pPr>
                  <a:defRPr sz="1400"/>
                </a:pPr>
                <a:r>
                  <a:rPr lang="en-US" sz="1400"/>
                  <a:t>Peercent</a:t>
                </a:r>
              </a:p>
            </c:rich>
          </c:tx>
          <c:layout/>
          <c:overlay val="0"/>
        </c:title>
        <c:numFmt formatCode="#,##0" sourceLinked="0"/>
        <c:majorTickMark val="out"/>
        <c:minorTickMark val="none"/>
        <c:tickLblPos val="nextTo"/>
        <c:txPr>
          <a:bodyPr/>
          <a:lstStyle/>
          <a:p>
            <a:pPr>
              <a:defRPr sz="1600"/>
            </a:pPr>
            <a:endParaRPr lang="en-US"/>
          </a:p>
        </c:txPr>
        <c:crossAx val="357692544"/>
        <c:crosses val="autoZero"/>
        <c:crossBetween val="between"/>
      </c:valAx>
    </c:plotArea>
    <c:legend>
      <c:legendPos val="r"/>
      <c:layout>
        <c:manualLayout>
          <c:xMode val="edge"/>
          <c:yMode val="edge"/>
          <c:x val="0.44998995777701722"/>
          <c:y val="6.231576822128003E-2"/>
          <c:w val="0.45906802274715658"/>
          <c:h val="0.158558982210557"/>
        </c:manualLayout>
      </c:layout>
      <c:overlay val="0"/>
      <c:spPr>
        <a:solidFill>
          <a:sysClr val="window" lastClr="FFFFFF"/>
        </a:solidFill>
        <a:ln>
          <a:noFill/>
        </a:ln>
      </c:spPr>
      <c:txPr>
        <a:bodyPr/>
        <a:lstStyle/>
        <a:p>
          <a:pPr>
            <a:defRPr sz="1800"/>
          </a:pPr>
          <a:endParaRPr lang="en-US"/>
        </a:p>
      </c:txPr>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solidFill>
                <a:srgbClr val="1004FC"/>
              </a:solidFill>
            </a:ln>
          </c:spPr>
          <c:marker>
            <c:spPr>
              <a:solidFill>
                <a:srgbClr val="1004FC"/>
              </a:solidFill>
              <a:ln>
                <a:solidFill>
                  <a:srgbClr val="1004FC"/>
                </a:solidFill>
              </a:ln>
            </c:spPr>
          </c:marker>
          <c:cat>
            <c:strRef>
              <c:f>'29'!$J$29:$R$29</c:f>
              <c:strCache>
                <c:ptCount val="9"/>
                <c:pt idx="0">
                  <c:v>5-14</c:v>
                </c:pt>
                <c:pt idx="1">
                  <c:v>15-24</c:v>
                </c:pt>
                <c:pt idx="2">
                  <c:v>25-34</c:v>
                </c:pt>
                <c:pt idx="3">
                  <c:v>35-44</c:v>
                </c:pt>
                <c:pt idx="4">
                  <c:v>45-54</c:v>
                </c:pt>
                <c:pt idx="5">
                  <c:v>55-64</c:v>
                </c:pt>
                <c:pt idx="6">
                  <c:v>65-74</c:v>
                </c:pt>
                <c:pt idx="7">
                  <c:v>75-84</c:v>
                </c:pt>
                <c:pt idx="8">
                  <c:v>85+</c:v>
                </c:pt>
              </c:strCache>
            </c:strRef>
          </c:cat>
          <c:val>
            <c:numRef>
              <c:f>'29'!$J$30:$R$30</c:f>
              <c:numCache>
                <c:formatCode>0.0</c:formatCode>
                <c:ptCount val="9"/>
                <c:pt idx="0">
                  <c:v>3.1803966442870863</c:v>
                </c:pt>
                <c:pt idx="1">
                  <c:v>3.5382832382613882</c:v>
                </c:pt>
                <c:pt idx="2">
                  <c:v>4.0251202411310771</c:v>
                </c:pt>
                <c:pt idx="3">
                  <c:v>4.2898193287363542</c:v>
                </c:pt>
                <c:pt idx="4">
                  <c:v>4.2443091379200224</c:v>
                </c:pt>
                <c:pt idx="5">
                  <c:v>3.9889472805277895</c:v>
                </c:pt>
                <c:pt idx="6">
                  <c:v>3.6408759771974597</c:v>
                </c:pt>
                <c:pt idx="7">
                  <c:v>2.9353605303601387</c:v>
                </c:pt>
                <c:pt idx="8">
                  <c:v>1.9580911736125077</c:v>
                </c:pt>
              </c:numCache>
            </c:numRef>
          </c:val>
          <c:smooth val="0"/>
        </c:ser>
        <c:dLbls>
          <c:showLegendKey val="0"/>
          <c:showVal val="0"/>
          <c:showCatName val="0"/>
          <c:showSerName val="0"/>
          <c:showPercent val="0"/>
          <c:showBubbleSize val="0"/>
        </c:dLbls>
        <c:marker val="1"/>
        <c:smooth val="0"/>
        <c:axId val="357741312"/>
        <c:axId val="357743616"/>
      </c:lineChart>
      <c:catAx>
        <c:axId val="357741312"/>
        <c:scaling>
          <c:orientation val="minMax"/>
        </c:scaling>
        <c:delete val="0"/>
        <c:axPos val="b"/>
        <c:title>
          <c:tx>
            <c:rich>
              <a:bodyPr/>
              <a:lstStyle/>
              <a:p>
                <a:pPr>
                  <a:defRPr sz="1200"/>
                </a:pPr>
                <a:r>
                  <a:rPr lang="en-US" sz="1200"/>
                  <a:t>Age Group</a:t>
                </a:r>
              </a:p>
            </c:rich>
          </c:tx>
          <c:layout/>
          <c:overlay val="0"/>
        </c:title>
        <c:numFmt formatCode="General" sourceLinked="0"/>
        <c:majorTickMark val="out"/>
        <c:minorTickMark val="none"/>
        <c:tickLblPos val="nextTo"/>
        <c:txPr>
          <a:bodyPr/>
          <a:lstStyle/>
          <a:p>
            <a:pPr>
              <a:defRPr sz="1200"/>
            </a:pPr>
            <a:endParaRPr lang="en-US"/>
          </a:p>
        </c:txPr>
        <c:crossAx val="357743616"/>
        <c:crosses val="autoZero"/>
        <c:auto val="1"/>
        <c:lblAlgn val="ctr"/>
        <c:lblOffset val="100"/>
        <c:noMultiLvlLbl val="0"/>
      </c:catAx>
      <c:valAx>
        <c:axId val="357743616"/>
        <c:scaling>
          <c:orientation val="minMax"/>
        </c:scaling>
        <c:delete val="0"/>
        <c:axPos val="l"/>
        <c:title>
          <c:tx>
            <c:rich>
              <a:bodyPr rot="-5400000" vert="horz"/>
              <a:lstStyle/>
              <a:p>
                <a:pPr>
                  <a:defRPr sz="1200"/>
                </a:pPr>
                <a:r>
                  <a:rPr lang="en-US" sz="1200"/>
                  <a:t>Average</a:t>
                </a:r>
                <a:r>
                  <a:rPr lang="en-US" sz="1200" baseline="0"/>
                  <a:t> Tripsper Day</a:t>
                </a:r>
                <a:endParaRPr lang="en-US" sz="1200"/>
              </a:p>
            </c:rich>
          </c:tx>
          <c:layout/>
          <c:overlay val="0"/>
        </c:title>
        <c:numFmt formatCode="0.0" sourceLinked="1"/>
        <c:majorTickMark val="out"/>
        <c:minorTickMark val="none"/>
        <c:tickLblPos val="nextTo"/>
        <c:txPr>
          <a:bodyPr/>
          <a:lstStyle/>
          <a:p>
            <a:pPr>
              <a:defRPr sz="1200"/>
            </a:pPr>
            <a:endParaRPr lang="en-US"/>
          </a:p>
        </c:txPr>
        <c:crossAx val="357741312"/>
        <c:crosses val="autoZero"/>
        <c:crossBetween val="between"/>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solidFill>
                <a:srgbClr val="C00000"/>
              </a:solidFill>
            </a:ln>
          </c:spPr>
          <c:marker>
            <c:spPr>
              <a:solidFill>
                <a:srgbClr val="C00000"/>
              </a:solidFill>
              <a:ln>
                <a:solidFill>
                  <a:srgbClr val="C00000"/>
                </a:solidFill>
              </a:ln>
            </c:spPr>
          </c:marker>
          <c:cat>
            <c:strRef>
              <c:f>'29'!$J$43:$R$43</c:f>
              <c:strCache>
                <c:ptCount val="9"/>
                <c:pt idx="0">
                  <c:v>5-14</c:v>
                </c:pt>
                <c:pt idx="1">
                  <c:v>15-24</c:v>
                </c:pt>
                <c:pt idx="2">
                  <c:v>25-34</c:v>
                </c:pt>
                <c:pt idx="3">
                  <c:v>35-44</c:v>
                </c:pt>
                <c:pt idx="4">
                  <c:v>45-54</c:v>
                </c:pt>
                <c:pt idx="5">
                  <c:v>55-64</c:v>
                </c:pt>
                <c:pt idx="6">
                  <c:v>65-74</c:v>
                </c:pt>
                <c:pt idx="7">
                  <c:v>75-84</c:v>
                </c:pt>
                <c:pt idx="8">
                  <c:v>85+</c:v>
                </c:pt>
              </c:strCache>
            </c:strRef>
          </c:cat>
          <c:val>
            <c:numRef>
              <c:f>'29'!$J$44:$R$44</c:f>
              <c:numCache>
                <c:formatCode>0.0%</c:formatCode>
                <c:ptCount val="9"/>
                <c:pt idx="0">
                  <c:v>1.0420773894626643E-2</c:v>
                </c:pt>
                <c:pt idx="1">
                  <c:v>2.9333005220805296E-2</c:v>
                </c:pt>
                <c:pt idx="2">
                  <c:v>2.6378824596298575E-2</c:v>
                </c:pt>
                <c:pt idx="3">
                  <c:v>1.8174659542491891E-2</c:v>
                </c:pt>
                <c:pt idx="4">
                  <c:v>1.9759123953982376E-2</c:v>
                </c:pt>
                <c:pt idx="5">
                  <c:v>1.5927819737936184E-2</c:v>
                </c:pt>
                <c:pt idx="6">
                  <c:v>1.4710204024520708E-2</c:v>
                </c:pt>
                <c:pt idx="7">
                  <c:v>1.2143611756490704E-2</c:v>
                </c:pt>
                <c:pt idx="8">
                  <c:v>1.0788680322152171E-2</c:v>
                </c:pt>
              </c:numCache>
            </c:numRef>
          </c:val>
          <c:smooth val="0"/>
        </c:ser>
        <c:dLbls>
          <c:showLegendKey val="0"/>
          <c:showVal val="0"/>
          <c:showCatName val="0"/>
          <c:showSerName val="0"/>
          <c:showPercent val="0"/>
          <c:showBubbleSize val="0"/>
        </c:dLbls>
        <c:marker val="1"/>
        <c:smooth val="0"/>
        <c:axId val="360130816"/>
        <c:axId val="360162048"/>
      </c:lineChart>
      <c:catAx>
        <c:axId val="360130816"/>
        <c:scaling>
          <c:orientation val="minMax"/>
        </c:scaling>
        <c:delete val="0"/>
        <c:axPos val="b"/>
        <c:title>
          <c:tx>
            <c:rich>
              <a:bodyPr/>
              <a:lstStyle/>
              <a:p>
                <a:pPr>
                  <a:defRPr/>
                </a:pPr>
                <a:r>
                  <a:rPr lang="en-US"/>
                  <a:t>Age Group</a:t>
                </a:r>
              </a:p>
            </c:rich>
          </c:tx>
          <c:layout/>
          <c:overlay val="0"/>
        </c:title>
        <c:numFmt formatCode="General" sourceLinked="0"/>
        <c:majorTickMark val="out"/>
        <c:minorTickMark val="none"/>
        <c:tickLblPos val="nextTo"/>
        <c:txPr>
          <a:bodyPr/>
          <a:lstStyle/>
          <a:p>
            <a:pPr>
              <a:defRPr sz="1200"/>
            </a:pPr>
            <a:endParaRPr lang="en-US"/>
          </a:p>
        </c:txPr>
        <c:crossAx val="360162048"/>
        <c:crosses val="autoZero"/>
        <c:auto val="1"/>
        <c:lblAlgn val="ctr"/>
        <c:lblOffset val="100"/>
        <c:noMultiLvlLbl val="0"/>
      </c:catAx>
      <c:valAx>
        <c:axId val="360162048"/>
        <c:scaling>
          <c:orientation val="minMax"/>
        </c:scaling>
        <c:delete val="0"/>
        <c:axPos val="l"/>
        <c:title>
          <c:tx>
            <c:rich>
              <a:bodyPr rot="-5400000" vert="horz"/>
              <a:lstStyle/>
              <a:p>
                <a:pPr>
                  <a:defRPr sz="1200"/>
                </a:pPr>
                <a:r>
                  <a:rPr lang="en-US" sz="1200"/>
                  <a:t>Transit</a:t>
                </a:r>
                <a:r>
                  <a:rPr lang="en-US" sz="1200" baseline="0"/>
                  <a:t> Mode Share</a:t>
                </a:r>
                <a:endParaRPr lang="en-US" sz="1200"/>
              </a:p>
            </c:rich>
          </c:tx>
          <c:layout/>
          <c:overlay val="0"/>
        </c:title>
        <c:numFmt formatCode="0.0%" sourceLinked="1"/>
        <c:majorTickMark val="out"/>
        <c:minorTickMark val="none"/>
        <c:tickLblPos val="nextTo"/>
        <c:txPr>
          <a:bodyPr/>
          <a:lstStyle/>
          <a:p>
            <a:pPr>
              <a:defRPr sz="1200"/>
            </a:pPr>
            <a:endParaRPr lang="en-US"/>
          </a:p>
        </c:txPr>
        <c:crossAx val="360130816"/>
        <c:crosses val="autoZero"/>
        <c:crossBetween val="between"/>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36036036036023"/>
          <c:y val="0.19212962962962929"/>
          <c:w val="0.75225225225225223"/>
          <c:h val="0.77314814814814914"/>
        </c:manualLayout>
      </c:layout>
      <c:pieChart>
        <c:varyColors val="1"/>
        <c:ser>
          <c:idx val="0"/>
          <c:order val="0"/>
          <c:spPr>
            <a:ln>
              <a:solidFill>
                <a:sysClr val="windowText" lastClr="000000"/>
              </a:solidFill>
            </a:ln>
          </c:spPr>
          <c:dPt>
            <c:idx val="2"/>
            <c:bubble3D val="0"/>
            <c:spPr>
              <a:solidFill>
                <a:srgbClr val="FFFF00"/>
              </a:solidFill>
              <a:ln>
                <a:solidFill>
                  <a:sysClr val="windowText" lastClr="000000"/>
                </a:solidFill>
              </a:ln>
            </c:spPr>
          </c:dPt>
          <c:dLbls>
            <c:dLbl>
              <c:idx val="0"/>
              <c:layout>
                <c:manualLayout>
                  <c:x val="3.2659963112719091E-2"/>
                  <c:y val="-6.8310731991834519E-3"/>
                </c:manualLayout>
              </c:layout>
              <c:showLegendKey val="0"/>
              <c:showVal val="1"/>
              <c:showCatName val="1"/>
              <c:showSerName val="0"/>
              <c:showPercent val="0"/>
              <c:showBubbleSize val="0"/>
              <c:extLst>
                <c:ext xmlns:c15="http://schemas.microsoft.com/office/drawing/2012/chart" uri="{CE6537A1-D6FC-4f65-9D91-7224C49458BB}"/>
              </c:extLst>
            </c:dLbl>
            <c:dLbl>
              <c:idx val="3"/>
              <c:layout>
                <c:manualLayout>
                  <c:x val="2.6195999148755054E-2"/>
                  <c:y val="-1.3112058909303007E-2"/>
                </c:manualLayout>
              </c:layout>
              <c:showLegendKey val="0"/>
              <c:showVal val="1"/>
              <c:showCatName val="1"/>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3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'29'!$C$56:$C$59</c:f>
              <c:strCache>
                <c:ptCount val="4"/>
                <c:pt idx="0">
                  <c:v> 5-14</c:v>
                </c:pt>
                <c:pt idx="1">
                  <c:v> 15-24</c:v>
                </c:pt>
                <c:pt idx="2">
                  <c:v> 25-64</c:v>
                </c:pt>
                <c:pt idx="3">
                  <c:v> 65+</c:v>
                </c:pt>
              </c:strCache>
            </c:strRef>
          </c:cat>
          <c:val>
            <c:numRef>
              <c:f>'29'!$D$56:$D$59</c:f>
              <c:numCache>
                <c:formatCode>0.00%</c:formatCode>
                <c:ptCount val="4"/>
                <c:pt idx="0">
                  <c:v>6.4661249136584137E-2</c:v>
                </c:pt>
                <c:pt idx="1">
                  <c:v>0.21258648689988344</c:v>
                </c:pt>
                <c:pt idx="2">
                  <c:v>0.64036954258698675</c:v>
                </c:pt>
                <c:pt idx="3">
                  <c:v>8.2382721376545745E-2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Arial"/>
                <a:ea typeface="Arial"/>
                <a:cs typeface="Arial"/>
              </a:defRPr>
            </a:pPr>
            <a:r>
              <a:rPr lang="en-US" sz="1400" b="1" dirty="0" smtClean="0"/>
              <a:t>2008</a:t>
            </a:r>
            <a:endParaRPr lang="en-US" sz="1400" b="1" dirty="0"/>
          </a:p>
        </c:rich>
      </c:tx>
      <c:layout>
        <c:manualLayout>
          <c:xMode val="edge"/>
          <c:yMode val="edge"/>
          <c:x val="0.43809070914819032"/>
          <c:y val="5.7356652533817977E-2"/>
        </c:manualLayout>
      </c:layout>
      <c:overlay val="0"/>
      <c:spPr>
        <a:noFill/>
        <a:ln w="25400">
          <a:noFill/>
        </a:ln>
      </c:spPr>
    </c:title>
    <c:autoTitleDeleted val="0"/>
    <c:plotArea>
      <c:layout>
        <c:manualLayout>
          <c:layoutTarget val="inner"/>
          <c:xMode val="edge"/>
          <c:yMode val="edge"/>
          <c:x val="0.25628230678021535"/>
          <c:y val="0.28316323440339108"/>
          <c:w val="0.47691479830124717"/>
          <c:h val="0.5001299717343024"/>
        </c:manualLayout>
      </c:layout>
      <c:pieChart>
        <c:varyColors val="1"/>
        <c:ser>
          <c:idx val="0"/>
          <c:order val="0"/>
          <c:spPr>
            <a:solidFill>
              <a:srgbClr val="9999FF"/>
            </a:solidFill>
            <a:ln w="12700">
              <a:solidFill>
                <a:srgbClr val="000000"/>
              </a:solidFill>
              <a:prstDash val="solid"/>
            </a:ln>
          </c:spPr>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Pt>
            <c:idx val="5"/>
            <c:bubble3D val="0"/>
            <c:spPr>
              <a:solidFill>
                <a:srgbClr val="FF8080"/>
              </a:solidFill>
              <a:ln w="12700">
                <a:solidFill>
                  <a:srgbClr val="000000"/>
                </a:solidFill>
                <a:prstDash val="solid"/>
              </a:ln>
            </c:spPr>
          </c:dPt>
          <c:dPt>
            <c:idx val="6"/>
            <c:bubble3D val="0"/>
            <c:spPr>
              <a:solidFill>
                <a:srgbClr val="0066CC"/>
              </a:solidFill>
              <a:ln w="12700">
                <a:solidFill>
                  <a:srgbClr val="000000"/>
                </a:solidFill>
                <a:prstDash val="solid"/>
              </a:ln>
            </c:spPr>
          </c:dPt>
          <c:dLbls>
            <c:dLbl>
              <c:idx val="4"/>
              <c:numFmt formatCode="0.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dLbl>
            <c:numFmt formatCode="0.0%" sourceLinked="0"/>
            <c:spPr>
              <a:noFill/>
              <a:ln w="25400">
                <a:noFill/>
              </a:ln>
            </c:spPr>
            <c:txPr>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Sheet1!$O$2:$U$2</c:f>
              <c:strCache>
                <c:ptCount val="7"/>
                <c:pt idx="0">
                  <c:v>0 Cars, 1 or More Workers</c:v>
                </c:pt>
                <c:pt idx="1">
                  <c:v>0 cars, 0 Workers</c:v>
                </c:pt>
                <c:pt idx="2">
                  <c:v>2+ More Workers than Autos</c:v>
                </c:pt>
                <c:pt idx="3">
                  <c:v>1 More Worker than Autos</c:v>
                </c:pt>
                <c:pt idx="4">
                  <c:v>Cars is Greater Than Workers</c:v>
                </c:pt>
                <c:pt idx="5">
                  <c:v>Cars = Workers</c:v>
                </c:pt>
                <c:pt idx="6">
                  <c:v>1 Car, 1 Worker</c:v>
                </c:pt>
              </c:strCache>
            </c:strRef>
          </c:cat>
          <c:val>
            <c:numRef>
              <c:f>Sheet1!$O$3:$U$3</c:f>
              <c:numCache>
                <c:formatCode>General</c:formatCode>
                <c:ptCount val="7"/>
                <c:pt idx="0">
                  <c:v>0.32455838022803718</c:v>
                </c:pt>
                <c:pt idx="1">
                  <c:v>0.15582829728060824</c:v>
                </c:pt>
                <c:pt idx="2">
                  <c:v>3.3164352500567235E-2</c:v>
                </c:pt>
                <c:pt idx="3">
                  <c:v>0.13697785780207342</c:v>
                </c:pt>
                <c:pt idx="4">
                  <c:v>0.14392149892229786</c:v>
                </c:pt>
                <c:pt idx="5">
                  <c:v>7.1556112831948793E-2</c:v>
                </c:pt>
                <c:pt idx="6">
                  <c:v>0.13399350043446911</c:v>
                </c:pt>
              </c:numCache>
            </c:numRef>
          </c:val>
        </c:ser>
        <c:dLbls>
          <c:showLegendKey val="0"/>
          <c:showVal val="0"/>
          <c:showCatName val="0"/>
          <c:showSerName val="0"/>
          <c:showPercent val="0"/>
          <c:showBubbleSize val="0"/>
          <c:showLeaderLines val="1"/>
        </c:dLbls>
        <c:firstSliceAng val="330"/>
      </c:pieChart>
      <c:spPr>
        <a:noFill/>
        <a:ln w="25400">
          <a:noFill/>
        </a:ln>
      </c:spPr>
    </c:plotArea>
    <c:plotVisOnly val="1"/>
    <c:dispBlanksAs val="zero"/>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6423357664279"/>
          <c:y val="5.9863943399557473E-2"/>
          <c:w val="0.86678832116788362"/>
          <c:h val="0.7179645874926085"/>
        </c:manualLayout>
      </c:layout>
      <c:barChart>
        <c:barDir val="col"/>
        <c:grouping val="clustered"/>
        <c:varyColors val="0"/>
        <c:ser>
          <c:idx val="0"/>
          <c:order val="0"/>
          <c:tx>
            <c:v>2001</c:v>
          </c:tx>
          <c:spPr>
            <a:solidFill>
              <a:srgbClr val="9999FF"/>
            </a:solidFill>
            <a:ln w="12700">
              <a:solidFill>
                <a:srgbClr val="000000"/>
              </a:solidFill>
              <a:prstDash val="solid"/>
            </a:ln>
          </c:spPr>
          <c:invertIfNegative val="0"/>
          <c:cat>
            <c:strRef>
              <c:f>Sheet1!$A$25:$G$25</c:f>
              <c:strCache>
                <c:ptCount val="7"/>
                <c:pt idx="0">
                  <c:v>0 Cars, 1 or More Workers</c:v>
                </c:pt>
                <c:pt idx="1">
                  <c:v>0 cars, 0 Workers</c:v>
                </c:pt>
                <c:pt idx="2">
                  <c:v>2+ More Workers than Autos</c:v>
                </c:pt>
                <c:pt idx="3">
                  <c:v>1 More Worker than Autos</c:v>
                </c:pt>
                <c:pt idx="4">
                  <c:v>Cars is Greater Than Workers</c:v>
                </c:pt>
                <c:pt idx="5">
                  <c:v>Cars = Workers</c:v>
                </c:pt>
                <c:pt idx="6">
                  <c:v>1 Car, 1 Worker</c:v>
                </c:pt>
              </c:strCache>
            </c:strRef>
          </c:cat>
          <c:val>
            <c:numRef>
              <c:f>Sheet1!$A$26:$G$26</c:f>
              <c:numCache>
                <c:formatCode>General</c:formatCode>
                <c:ptCount val="7"/>
                <c:pt idx="0">
                  <c:v>21.939999999999987</c:v>
                </c:pt>
                <c:pt idx="1">
                  <c:v>16.079999999999988</c:v>
                </c:pt>
                <c:pt idx="2">
                  <c:v>8.9700000000000006</c:v>
                </c:pt>
                <c:pt idx="3">
                  <c:v>3.2800000000000002</c:v>
                </c:pt>
                <c:pt idx="4">
                  <c:v>0.37000000000000038</c:v>
                </c:pt>
                <c:pt idx="5">
                  <c:v>0.49000000000000032</c:v>
                </c:pt>
                <c:pt idx="6">
                  <c:v>1.72</c:v>
                </c:pt>
              </c:numCache>
            </c:numRef>
          </c:val>
        </c:ser>
        <c:ser>
          <c:idx val="1"/>
          <c:order val="1"/>
          <c:tx>
            <c:v>2008</c:v>
          </c:tx>
          <c:spPr>
            <a:ln>
              <a:solidFill>
                <a:schemeClr val="tx1"/>
              </a:solidFill>
            </a:ln>
          </c:spPr>
          <c:invertIfNegative val="0"/>
          <c:cat>
            <c:strRef>
              <c:f>Sheet1!$A$25:$G$25</c:f>
              <c:strCache>
                <c:ptCount val="7"/>
                <c:pt idx="0">
                  <c:v>0 Cars, 1 or More Workers</c:v>
                </c:pt>
                <c:pt idx="1">
                  <c:v>0 cars, 0 Workers</c:v>
                </c:pt>
                <c:pt idx="2">
                  <c:v>2+ More Workers than Autos</c:v>
                </c:pt>
                <c:pt idx="3">
                  <c:v>1 More Worker than Autos</c:v>
                </c:pt>
                <c:pt idx="4">
                  <c:v>Cars is Greater Than Workers</c:v>
                </c:pt>
                <c:pt idx="5">
                  <c:v>Cars = Workers</c:v>
                </c:pt>
                <c:pt idx="6">
                  <c:v>1 Car, 1 Worker</c:v>
                </c:pt>
              </c:strCache>
            </c:strRef>
          </c:cat>
          <c:val>
            <c:numRef>
              <c:f>Sheet1!$A$27:$G$27</c:f>
              <c:numCache>
                <c:formatCode>General</c:formatCode>
                <c:ptCount val="7"/>
                <c:pt idx="0">
                  <c:v>24.615823762793145</c:v>
                </c:pt>
                <c:pt idx="1">
                  <c:v>17.161693763454707</c:v>
                </c:pt>
                <c:pt idx="2">
                  <c:v>10.955578697640368</c:v>
                </c:pt>
                <c:pt idx="3">
                  <c:v>5.0150250364040048</c:v>
                </c:pt>
                <c:pt idx="4">
                  <c:v>2.2814077277184492</c:v>
                </c:pt>
                <c:pt idx="5">
                  <c:v>0.60754234616130887</c:v>
                </c:pt>
                <c:pt idx="6">
                  <c:v>0.46704144288663779</c:v>
                </c:pt>
              </c:numCache>
            </c:numRef>
          </c:val>
        </c:ser>
        <c:dLbls>
          <c:showLegendKey val="0"/>
          <c:showVal val="0"/>
          <c:showCatName val="0"/>
          <c:showSerName val="0"/>
          <c:showPercent val="0"/>
          <c:showBubbleSize val="0"/>
        </c:dLbls>
        <c:gapWidth val="150"/>
        <c:axId val="235989632"/>
        <c:axId val="237306240"/>
      </c:barChart>
      <c:catAx>
        <c:axId val="23598963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37306240"/>
        <c:crosses val="autoZero"/>
        <c:auto val="1"/>
        <c:lblAlgn val="ctr"/>
        <c:lblOffset val="100"/>
        <c:tickLblSkip val="1"/>
        <c:tickMarkSkip val="1"/>
        <c:noMultiLvlLbl val="0"/>
      </c:catAx>
      <c:valAx>
        <c:axId val="237306240"/>
        <c:scaling>
          <c:orientation val="minMax"/>
        </c:scaling>
        <c:delete val="0"/>
        <c:axPos val="l"/>
        <c:title>
          <c:tx>
            <c:rich>
              <a:bodyPr/>
              <a:lstStyle/>
              <a:p>
                <a:pPr>
                  <a:defRPr sz="1600" b="1" i="0" u="none" strike="noStrike" baseline="0">
                    <a:solidFill>
                      <a:srgbClr val="000000"/>
                    </a:solidFill>
                    <a:latin typeface="Arial"/>
                    <a:ea typeface="Arial"/>
                    <a:cs typeface="Arial"/>
                  </a:defRPr>
                </a:pPr>
                <a:r>
                  <a:rPr lang="en-US" sz="1600"/>
                  <a:t>Mode Share Percent</a:t>
                </a:r>
              </a:p>
            </c:rich>
          </c:tx>
          <c:layout>
            <c:manualLayout>
              <c:xMode val="edge"/>
              <c:yMode val="edge"/>
              <c:x val="2.9197080291970798E-2"/>
              <c:y val="0.2761914760654918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235989632"/>
        <c:crosses val="autoZero"/>
        <c:crossBetween val="between"/>
      </c:valAx>
      <c:spPr>
        <a:noFill/>
        <a:ln w="3175">
          <a:noFill/>
          <a:prstDash val="solid"/>
        </a:ln>
      </c:spPr>
    </c:plotArea>
    <c:legend>
      <c:legendPos val="r"/>
      <c:layout>
        <c:manualLayout>
          <c:xMode val="edge"/>
          <c:yMode val="edge"/>
          <c:x val="0.78401580648744074"/>
          <c:y val="9.2453114197309699E-2"/>
          <c:w val="0.1093261419245673"/>
          <c:h val="0.15840500158208365"/>
        </c:manualLayout>
      </c:layout>
      <c:overlay val="0"/>
      <c:txPr>
        <a:bodyPr/>
        <a:lstStyle/>
        <a:p>
          <a:pPr>
            <a:defRPr sz="1800"/>
          </a:pPr>
          <a:endParaRPr lang="en-US"/>
        </a:p>
      </c:txPr>
    </c:legend>
    <c:plotVisOnly val="1"/>
    <c:dispBlanksAs val="gap"/>
    <c:showDLblsOverMax val="0"/>
  </c:chart>
  <c:spPr>
    <a:solidFill>
      <a:srgbClr val="FFFFFF"/>
    </a:solidFill>
    <a:ln w="3175">
      <a:noFill/>
      <a:prstDash val="solid"/>
    </a:ln>
  </c:spPr>
  <c:txPr>
    <a:bodyPr/>
    <a:lstStyle/>
    <a:p>
      <a:pPr>
        <a:defRPr sz="85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59038348746019"/>
          <c:y val="5.808161498481184E-2"/>
          <c:w val="0.82729237006129597"/>
          <c:h val="0.7222241553774269"/>
        </c:manualLayout>
      </c:layout>
      <c:barChart>
        <c:barDir val="col"/>
        <c:grouping val="clustered"/>
        <c:varyColors val="0"/>
        <c:ser>
          <c:idx val="0"/>
          <c:order val="0"/>
          <c:tx>
            <c:strRef>
              <c:f>Sheet1!$A$52</c:f>
              <c:strCache>
                <c:ptCount val="1"/>
                <c:pt idx="0">
                  <c:v>2008</c:v>
                </c:pt>
              </c:strCache>
            </c:strRef>
          </c:tx>
          <c:spPr>
            <a:solidFill>
              <a:srgbClr val="9999FF"/>
            </a:solidFill>
            <a:ln w="12700">
              <a:solidFill>
                <a:srgbClr val="000000"/>
              </a:solidFill>
              <a:prstDash val="solid"/>
            </a:ln>
          </c:spPr>
          <c:invertIfNegative val="0"/>
          <c:dLbls>
            <c:dLbl>
              <c:idx val="0"/>
              <c:layout>
                <c:manualLayout>
                  <c:x val="-2.6533995423313275E-2"/>
                  <c:y val="-1.767677119159531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9297451216955069E-2"/>
                  <c:y val="-2.5252530273707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4473088412716261E-2"/>
                  <c:y val="9.259154137820831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Sheet1!$B$51:$D$51</c:f>
              <c:strCache>
                <c:ptCount val="3"/>
                <c:pt idx="0">
                  <c:v>0</c:v>
                </c:pt>
                <c:pt idx="1">
                  <c:v>1</c:v>
                </c:pt>
                <c:pt idx="2">
                  <c:v>2+</c:v>
                </c:pt>
              </c:strCache>
            </c:strRef>
          </c:cat>
          <c:val>
            <c:numRef>
              <c:f>Sheet1!$B$52:$D$52</c:f>
              <c:numCache>
                <c:formatCode>0.00</c:formatCode>
                <c:ptCount val="3"/>
                <c:pt idx="0">
                  <c:v>21.575909735746762</c:v>
                </c:pt>
                <c:pt idx="1">
                  <c:v>2.6846429507436738</c:v>
                </c:pt>
                <c:pt idx="2">
                  <c:v>0.57178257196594828</c:v>
                </c:pt>
              </c:numCache>
            </c:numRef>
          </c:val>
        </c:ser>
        <c:ser>
          <c:idx val="1"/>
          <c:order val="1"/>
          <c:tx>
            <c:strRef>
              <c:f>Sheet1!$A$53</c:f>
              <c:strCache>
                <c:ptCount val="1"/>
                <c:pt idx="0">
                  <c:v>2001</c:v>
                </c:pt>
              </c:strCache>
            </c:strRef>
          </c:tx>
          <c:spPr>
            <a:solidFill>
              <a:srgbClr val="993366"/>
            </a:solidFill>
            <a:ln w="12700">
              <a:solidFill>
                <a:srgbClr val="000000"/>
              </a:solidFill>
              <a:prstDash val="solid"/>
            </a:ln>
          </c:spPr>
          <c:invertIfNegative val="0"/>
          <c:dLbls>
            <c:dLbl>
              <c:idx val="0"/>
              <c:layout>
                <c:manualLayout>
                  <c:x val="0"/>
                  <c:y val="-1.76767711915953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Sheet1!$B$51:$D$51</c:f>
              <c:strCache>
                <c:ptCount val="3"/>
                <c:pt idx="0">
                  <c:v>0</c:v>
                </c:pt>
                <c:pt idx="1">
                  <c:v>1</c:v>
                </c:pt>
                <c:pt idx="2">
                  <c:v>2+</c:v>
                </c:pt>
              </c:strCache>
            </c:strRef>
          </c:cat>
          <c:val>
            <c:numRef>
              <c:f>Sheet1!$B$53:$D$53</c:f>
              <c:numCache>
                <c:formatCode>General</c:formatCode>
                <c:ptCount val="3"/>
                <c:pt idx="0">
                  <c:v>20.49</c:v>
                </c:pt>
                <c:pt idx="1">
                  <c:v>2.54</c:v>
                </c:pt>
                <c:pt idx="2">
                  <c:v>0.46</c:v>
                </c:pt>
              </c:numCache>
            </c:numRef>
          </c:val>
        </c:ser>
        <c:ser>
          <c:idx val="2"/>
          <c:order val="2"/>
          <c:tx>
            <c:strRef>
              <c:f>Sheet1!$A$54</c:f>
              <c:strCache>
                <c:ptCount val="1"/>
                <c:pt idx="0">
                  <c:v>1995</c:v>
                </c:pt>
              </c:strCache>
            </c:strRef>
          </c:tx>
          <c:spPr>
            <a:solidFill>
              <a:srgbClr val="92D050"/>
            </a:solidFill>
            <a:ln>
              <a:solidFill>
                <a:srgbClr val="000000"/>
              </a:solidFill>
            </a:ln>
          </c:spPr>
          <c:invertIfNegative val="0"/>
          <c:dLbls>
            <c:dLbl>
              <c:idx val="0"/>
              <c:layout>
                <c:manualLayout>
                  <c:x val="2.1709632619074472E-2"/>
                  <c:y val="-5.050506054741527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473088412716261E-2"/>
                  <c:y val="-1.010101210948313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297451216955069E-2"/>
                  <c:y val="-1.515151816422465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Sheet1!$B$51:$D$51</c:f>
              <c:strCache>
                <c:ptCount val="3"/>
                <c:pt idx="0">
                  <c:v>0</c:v>
                </c:pt>
                <c:pt idx="1">
                  <c:v>1</c:v>
                </c:pt>
                <c:pt idx="2">
                  <c:v>2+</c:v>
                </c:pt>
              </c:strCache>
            </c:strRef>
          </c:cat>
          <c:val>
            <c:numRef>
              <c:f>Sheet1!$B$54:$D$54</c:f>
              <c:numCache>
                <c:formatCode>General</c:formatCode>
                <c:ptCount val="3"/>
                <c:pt idx="0">
                  <c:v>20.97</c:v>
                </c:pt>
                <c:pt idx="1">
                  <c:v>2.3899999999999997</c:v>
                </c:pt>
                <c:pt idx="2">
                  <c:v>0.55000000000000004</c:v>
                </c:pt>
              </c:numCache>
            </c:numRef>
          </c:val>
        </c:ser>
        <c:dLbls>
          <c:showLegendKey val="0"/>
          <c:showVal val="0"/>
          <c:showCatName val="0"/>
          <c:showSerName val="0"/>
          <c:showPercent val="0"/>
          <c:showBubbleSize val="0"/>
        </c:dLbls>
        <c:gapWidth val="150"/>
        <c:axId val="237366272"/>
        <c:axId val="239805568"/>
      </c:barChart>
      <c:catAx>
        <c:axId val="237366272"/>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en-US" sz="1400"/>
                  <a:t>Household Vehicles</a:t>
                </a:r>
              </a:p>
            </c:rich>
          </c:tx>
          <c:layout>
            <c:manualLayout>
              <c:xMode val="edge"/>
              <c:yMode val="edge"/>
              <c:x val="0.38198273864415716"/>
              <c:y val="0.8720566999832092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39805568"/>
        <c:crosses val="autoZero"/>
        <c:auto val="1"/>
        <c:lblAlgn val="ctr"/>
        <c:lblOffset val="100"/>
        <c:tickLblSkip val="1"/>
        <c:tickMarkSkip val="1"/>
        <c:noMultiLvlLbl val="0"/>
      </c:catAx>
      <c:valAx>
        <c:axId val="239805568"/>
        <c:scaling>
          <c:orientation val="minMax"/>
        </c:scaling>
        <c:delete val="0"/>
        <c:axPos val="l"/>
        <c:title>
          <c:tx>
            <c:rich>
              <a:bodyPr/>
              <a:lstStyle/>
              <a:p>
                <a:pPr>
                  <a:defRPr sz="1400" b="1" i="0" u="none" strike="noStrike" baseline="0">
                    <a:solidFill>
                      <a:srgbClr val="000000"/>
                    </a:solidFill>
                    <a:latin typeface="Arial"/>
                    <a:ea typeface="Arial"/>
                    <a:cs typeface="Arial"/>
                  </a:defRPr>
                </a:pPr>
                <a:r>
                  <a:rPr lang="en-US" sz="1400" b="1"/>
                  <a:t>Mode Share Percent</a:t>
                </a:r>
              </a:p>
            </c:rich>
          </c:tx>
          <c:layout>
            <c:manualLayout>
              <c:xMode val="edge"/>
              <c:yMode val="edge"/>
              <c:x val="1.67678896489688E-2"/>
              <c:y val="0.23826597436291544"/>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37366272"/>
        <c:crosses val="autoZero"/>
        <c:crossBetween val="between"/>
      </c:valAx>
      <c:spPr>
        <a:noFill/>
        <a:ln w="3175">
          <a:noFill/>
          <a:prstDash val="solid"/>
        </a:ln>
      </c:spPr>
    </c:plotArea>
    <c:legend>
      <c:legendPos val="r"/>
      <c:layout>
        <c:manualLayout>
          <c:xMode val="edge"/>
          <c:yMode val="edge"/>
          <c:x val="0.7278356616898507"/>
          <c:y val="0.26738098914106473"/>
          <c:w val="0.15382252878663097"/>
          <c:h val="0.25197262106942614"/>
        </c:manualLayout>
      </c:layout>
      <c:overlay val="0"/>
      <c:spPr>
        <a:solidFill>
          <a:srgbClr val="FFFFFF"/>
        </a:solidFill>
        <a:ln w="3175">
          <a:noFill/>
          <a:prstDash val="solid"/>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noFill/>
      <a:prstDash val="solid"/>
    </a:ln>
  </c:spPr>
  <c:txPr>
    <a:bodyPr/>
    <a:lstStyle/>
    <a:p>
      <a:pPr>
        <a:defRPr sz="975"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110701107011"/>
          <c:y val="5.7376279052075145E-2"/>
          <c:w val="0.8632433911761237"/>
          <c:h val="0.78191087527102587"/>
        </c:manualLayout>
      </c:layout>
      <c:barChart>
        <c:barDir val="col"/>
        <c:grouping val="clustered"/>
        <c:varyColors val="0"/>
        <c:ser>
          <c:idx val="0"/>
          <c:order val="0"/>
          <c:tx>
            <c:strRef>
              <c:f>Sheet1!$A$78</c:f>
              <c:strCache>
                <c:ptCount val="1"/>
                <c:pt idx="0">
                  <c:v>2008</c:v>
                </c:pt>
              </c:strCache>
            </c:strRef>
          </c:tx>
          <c:spPr>
            <a:solidFill>
              <a:srgbClr val="9999FF"/>
            </a:solidFill>
            <a:ln w="12700">
              <a:solidFill>
                <a:srgbClr val="000000"/>
              </a:solidFill>
              <a:prstDash val="solid"/>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Sheet1!$B$77:$E$77</c:f>
              <c:strCache>
                <c:ptCount val="4"/>
                <c:pt idx="0">
                  <c:v>Under $15,000 </c:v>
                </c:pt>
                <c:pt idx="1">
                  <c:v>$15,000-$50,000</c:v>
                </c:pt>
                <c:pt idx="2">
                  <c:v>$50,000+  </c:v>
                </c:pt>
                <c:pt idx="3">
                  <c:v>Totals</c:v>
                </c:pt>
              </c:strCache>
            </c:strRef>
          </c:cat>
          <c:val>
            <c:numRef>
              <c:f>Sheet1!$B$78:$E$78</c:f>
              <c:numCache>
                <c:formatCode>0.00</c:formatCode>
                <c:ptCount val="4"/>
                <c:pt idx="0">
                  <c:v>5.9763857801803733</c:v>
                </c:pt>
                <c:pt idx="1">
                  <c:v>2.3058039388132103</c:v>
                </c:pt>
                <c:pt idx="2">
                  <c:v>1.0531702726558978</c:v>
                </c:pt>
                <c:pt idx="3">
                  <c:v>1.9200000000000021</c:v>
                </c:pt>
              </c:numCache>
            </c:numRef>
          </c:val>
        </c:ser>
        <c:ser>
          <c:idx val="1"/>
          <c:order val="1"/>
          <c:tx>
            <c:strRef>
              <c:f>Sheet1!$A$79</c:f>
              <c:strCache>
                <c:ptCount val="1"/>
                <c:pt idx="0">
                  <c:v>2001</c:v>
                </c:pt>
              </c:strCache>
            </c:strRef>
          </c:tx>
          <c:spPr>
            <a:solidFill>
              <a:srgbClr val="993366"/>
            </a:solidFill>
            <a:ln w="12700">
              <a:solidFill>
                <a:srgbClr val="000000"/>
              </a:solidFill>
              <a:prstDash val="solid"/>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Sheet1!$B$77:$E$77</c:f>
              <c:strCache>
                <c:ptCount val="4"/>
                <c:pt idx="0">
                  <c:v>Under $15,000 </c:v>
                </c:pt>
                <c:pt idx="1">
                  <c:v>$15,000-$50,000</c:v>
                </c:pt>
                <c:pt idx="2">
                  <c:v>$50,000+  </c:v>
                </c:pt>
                <c:pt idx="3">
                  <c:v>Totals</c:v>
                </c:pt>
              </c:strCache>
            </c:strRef>
          </c:cat>
          <c:val>
            <c:numRef>
              <c:f>Sheet1!$B$79:$E$79</c:f>
              <c:numCache>
                <c:formatCode>General</c:formatCode>
                <c:ptCount val="4"/>
                <c:pt idx="0">
                  <c:v>5.3199999999999985</c:v>
                </c:pt>
                <c:pt idx="1">
                  <c:v>1.3800000000000001</c:v>
                </c:pt>
                <c:pt idx="2">
                  <c:v>0.91</c:v>
                </c:pt>
                <c:pt idx="3">
                  <c:v>1.57</c:v>
                </c:pt>
              </c:numCache>
            </c:numRef>
          </c:val>
        </c:ser>
        <c:ser>
          <c:idx val="2"/>
          <c:order val="2"/>
          <c:tx>
            <c:strRef>
              <c:f>Sheet1!$A$80</c:f>
              <c:strCache>
                <c:ptCount val="1"/>
                <c:pt idx="0">
                  <c:v>1995</c:v>
                </c:pt>
              </c:strCache>
            </c:strRef>
          </c:tx>
          <c:spPr>
            <a:solidFill>
              <a:srgbClr val="92D050"/>
            </a:solidFill>
            <a:ln>
              <a:solidFill>
                <a:srgbClr val="000000"/>
              </a:solidFill>
            </a:ln>
          </c:spPr>
          <c:invertIfNegative val="0"/>
          <c:dLbls>
            <c:dLbl>
              <c:idx val="3"/>
              <c:layout>
                <c:manualLayout>
                  <c:x val="-1.4619883040935702E-3"/>
                  <c:y val="-2.173913043478261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Sheet1!$B$77:$E$77</c:f>
              <c:strCache>
                <c:ptCount val="4"/>
                <c:pt idx="0">
                  <c:v>Under $15,000 </c:v>
                </c:pt>
                <c:pt idx="1">
                  <c:v>$15,000-$50,000</c:v>
                </c:pt>
                <c:pt idx="2">
                  <c:v>$50,000+  </c:v>
                </c:pt>
                <c:pt idx="3">
                  <c:v>Totals</c:v>
                </c:pt>
              </c:strCache>
            </c:strRef>
          </c:cat>
          <c:val>
            <c:numRef>
              <c:f>Sheet1!$B$80:$E$80</c:f>
              <c:numCache>
                <c:formatCode>General</c:formatCode>
                <c:ptCount val="4"/>
                <c:pt idx="0">
                  <c:v>4.9800000000000004</c:v>
                </c:pt>
                <c:pt idx="1">
                  <c:v>1.57</c:v>
                </c:pt>
                <c:pt idx="2">
                  <c:v>1.07</c:v>
                </c:pt>
                <c:pt idx="3">
                  <c:v>1.81</c:v>
                </c:pt>
              </c:numCache>
            </c:numRef>
          </c:val>
        </c:ser>
        <c:dLbls>
          <c:showLegendKey val="0"/>
          <c:showVal val="0"/>
          <c:showCatName val="0"/>
          <c:showSerName val="0"/>
          <c:showPercent val="0"/>
          <c:showBubbleSize val="0"/>
        </c:dLbls>
        <c:gapWidth val="150"/>
        <c:axId val="239857024"/>
        <c:axId val="244847744"/>
      </c:barChart>
      <c:catAx>
        <c:axId val="23985702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44847744"/>
        <c:crosses val="autoZero"/>
        <c:auto val="1"/>
        <c:lblAlgn val="ctr"/>
        <c:lblOffset val="100"/>
        <c:tickLblSkip val="1"/>
        <c:tickMarkSkip val="1"/>
        <c:noMultiLvlLbl val="0"/>
      </c:catAx>
      <c:valAx>
        <c:axId val="244847744"/>
        <c:scaling>
          <c:orientation val="minMax"/>
        </c:scaling>
        <c:delete val="0"/>
        <c:axPos val="l"/>
        <c:title>
          <c:tx>
            <c:rich>
              <a:bodyPr/>
              <a:lstStyle/>
              <a:p>
                <a:pPr>
                  <a:defRPr sz="1400" b="1" i="0" u="none" strike="noStrike" baseline="0">
                    <a:solidFill>
                      <a:srgbClr val="000000"/>
                    </a:solidFill>
                    <a:latin typeface="Arial"/>
                    <a:ea typeface="Arial"/>
                    <a:cs typeface="Arial"/>
                  </a:defRPr>
                </a:pPr>
                <a:r>
                  <a:rPr lang="en-US" sz="1400" dirty="0"/>
                  <a:t>Mode </a:t>
                </a:r>
                <a:r>
                  <a:rPr lang="en-US" sz="1400" dirty="0" smtClean="0"/>
                  <a:t>Share Percent</a:t>
                </a:r>
                <a:endParaRPr lang="en-US" sz="1400" dirty="0"/>
              </a:p>
            </c:rich>
          </c:tx>
          <c:layout>
            <c:manualLayout>
              <c:xMode val="edge"/>
              <c:yMode val="edge"/>
              <c:x val="1.222827170505098E-2"/>
              <c:y val="0.32353383215130627"/>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239857024"/>
        <c:crosses val="autoZero"/>
        <c:crossBetween val="between"/>
      </c:valAx>
      <c:spPr>
        <a:noFill/>
        <a:ln w="3175">
          <a:noFill/>
          <a:prstDash val="solid"/>
        </a:ln>
      </c:spPr>
    </c:plotArea>
    <c:legend>
      <c:legendPos val="r"/>
      <c:layout>
        <c:manualLayout>
          <c:xMode val="edge"/>
          <c:yMode val="edge"/>
          <c:x val="0.73555613114150209"/>
          <c:y val="0.1751259081745217"/>
          <c:w val="9.8606159476176597E-2"/>
          <c:h val="0.24419651938545023"/>
        </c:manualLayout>
      </c:layout>
      <c:overlay val="0"/>
      <c:spPr>
        <a:solidFill>
          <a:srgbClr val="FFFFFF"/>
        </a:solidFill>
        <a:ln w="3175">
          <a:noFill/>
          <a:prstDash val="solid"/>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noFill/>
      <a:prstDash val="solid"/>
    </a:ln>
  </c:spPr>
  <c:txPr>
    <a:bodyPr/>
    <a:lstStyle/>
    <a:p>
      <a:pPr>
        <a:defRPr sz="95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63064833005861"/>
          <c:y val="5.8174654338965105E-2"/>
          <c:w val="0.84193262824395476"/>
          <c:h val="0.78355182804380463"/>
        </c:manualLayout>
      </c:layout>
      <c:barChart>
        <c:barDir val="col"/>
        <c:grouping val="clustered"/>
        <c:varyColors val="0"/>
        <c:ser>
          <c:idx val="0"/>
          <c:order val="0"/>
          <c:tx>
            <c:strRef>
              <c:f>Sheet1!$A$105</c:f>
              <c:strCache>
                <c:ptCount val="1"/>
                <c:pt idx="0">
                  <c:v>2008</c:v>
                </c:pt>
              </c:strCache>
            </c:strRef>
          </c:tx>
          <c:spPr>
            <a:solidFill>
              <a:srgbClr val="9999FF"/>
            </a:solidFill>
            <a:ln w="12700">
              <a:solidFill>
                <a:srgbClr val="000000"/>
              </a:solidFill>
              <a:prstDash val="solid"/>
            </a:ln>
          </c:spPr>
          <c:invertIfNegative val="0"/>
          <c:dLbls>
            <c:dLbl>
              <c:idx val="1"/>
              <c:layout>
                <c:manualLayout>
                  <c:x val="1.4547507233089356E-3"/>
                  <c:y val="-2.87733332784094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Sheet1!$B$104:$C$104</c:f>
              <c:strCache>
                <c:ptCount val="2"/>
                <c:pt idx="0">
                  <c:v>Renter </c:v>
                </c:pt>
                <c:pt idx="1">
                  <c:v>Owner </c:v>
                </c:pt>
              </c:strCache>
            </c:strRef>
          </c:cat>
          <c:val>
            <c:numRef>
              <c:f>Sheet1!$B$105:$C$105</c:f>
              <c:numCache>
                <c:formatCode>General</c:formatCode>
                <c:ptCount val="2"/>
                <c:pt idx="0">
                  <c:v>4.9300000000000024</c:v>
                </c:pt>
                <c:pt idx="1">
                  <c:v>0.81</c:v>
                </c:pt>
              </c:numCache>
            </c:numRef>
          </c:val>
        </c:ser>
        <c:ser>
          <c:idx val="1"/>
          <c:order val="1"/>
          <c:tx>
            <c:strRef>
              <c:f>Sheet1!$A$106</c:f>
              <c:strCache>
                <c:ptCount val="1"/>
                <c:pt idx="0">
                  <c:v>2001</c:v>
                </c:pt>
              </c:strCache>
            </c:strRef>
          </c:tx>
          <c:spPr>
            <a:solidFill>
              <a:srgbClr val="993366"/>
            </a:solidFill>
            <a:ln w="12700">
              <a:solidFill>
                <a:srgbClr val="000000"/>
              </a:solidFill>
              <a:prstDash val="solid"/>
            </a:ln>
          </c:spPr>
          <c:invertIfNegative val="0"/>
          <c:dLbls>
            <c:dLbl>
              <c:idx val="1"/>
              <c:layout>
                <c:manualLayout>
                  <c:x val="-2.9095014466178717E-3"/>
                  <c:y val="-3.923636356146727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Sheet1!$B$104:$C$104</c:f>
              <c:strCache>
                <c:ptCount val="2"/>
                <c:pt idx="0">
                  <c:v>Renter </c:v>
                </c:pt>
                <c:pt idx="1">
                  <c:v>Owner </c:v>
                </c:pt>
              </c:strCache>
            </c:strRef>
          </c:cat>
          <c:val>
            <c:numRef>
              <c:f>Sheet1!$B$106:$C$106</c:f>
              <c:numCache>
                <c:formatCode>General</c:formatCode>
                <c:ptCount val="2"/>
                <c:pt idx="0">
                  <c:v>4.25</c:v>
                </c:pt>
                <c:pt idx="1">
                  <c:v>0.73000000000000065</c:v>
                </c:pt>
              </c:numCache>
            </c:numRef>
          </c:val>
        </c:ser>
        <c:ser>
          <c:idx val="2"/>
          <c:order val="2"/>
          <c:tx>
            <c:strRef>
              <c:f>Sheet1!$A$107</c:f>
              <c:strCache>
                <c:ptCount val="1"/>
                <c:pt idx="0">
                  <c:v>1995</c:v>
                </c:pt>
              </c:strCache>
            </c:strRef>
          </c:tx>
          <c:spPr>
            <a:solidFill>
              <a:srgbClr val="92D050"/>
            </a:solidFill>
            <a:ln>
              <a:solidFill>
                <a:srgbClr val="000000"/>
              </a:solidFill>
            </a:ln>
          </c:spPr>
          <c:invertIfNegative val="0"/>
          <c:dLbls>
            <c:dLbl>
              <c:idx val="1"/>
              <c:layout>
                <c:manualLayout>
                  <c:x val="1.4547507233090401E-3"/>
                  <c:y val="-1.56945454245867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Sheet1!$B$104:$C$104</c:f>
              <c:strCache>
                <c:ptCount val="2"/>
                <c:pt idx="0">
                  <c:v>Renter </c:v>
                </c:pt>
                <c:pt idx="1">
                  <c:v>Owner </c:v>
                </c:pt>
              </c:strCache>
            </c:strRef>
          </c:cat>
          <c:val>
            <c:numRef>
              <c:f>Sheet1!$B$107:$C$107</c:f>
              <c:numCache>
                <c:formatCode>General</c:formatCode>
                <c:ptCount val="2"/>
                <c:pt idx="0">
                  <c:v>4.57</c:v>
                </c:pt>
                <c:pt idx="1">
                  <c:v>0.9</c:v>
                </c:pt>
              </c:numCache>
            </c:numRef>
          </c:val>
        </c:ser>
        <c:dLbls>
          <c:showLegendKey val="0"/>
          <c:showVal val="0"/>
          <c:showCatName val="0"/>
          <c:showSerName val="0"/>
          <c:showPercent val="0"/>
          <c:showBubbleSize val="0"/>
        </c:dLbls>
        <c:gapWidth val="150"/>
        <c:axId val="87559168"/>
        <c:axId val="87585536"/>
      </c:barChart>
      <c:catAx>
        <c:axId val="8755916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87585536"/>
        <c:crosses val="autoZero"/>
        <c:auto val="1"/>
        <c:lblAlgn val="ctr"/>
        <c:lblOffset val="100"/>
        <c:tickLblSkip val="1"/>
        <c:tickMarkSkip val="1"/>
        <c:noMultiLvlLbl val="0"/>
      </c:catAx>
      <c:valAx>
        <c:axId val="87585536"/>
        <c:scaling>
          <c:orientation val="minMax"/>
        </c:scaling>
        <c:delete val="0"/>
        <c:axPos val="l"/>
        <c:title>
          <c:tx>
            <c:rich>
              <a:bodyPr/>
              <a:lstStyle/>
              <a:p>
                <a:pPr>
                  <a:defRPr sz="1600" b="1" i="0" u="none" strike="noStrike" baseline="0">
                    <a:solidFill>
                      <a:srgbClr val="000000"/>
                    </a:solidFill>
                    <a:latin typeface="Arial"/>
                    <a:ea typeface="Arial"/>
                    <a:cs typeface="Arial"/>
                  </a:defRPr>
                </a:pPr>
                <a:r>
                  <a:rPr lang="en-US" sz="1600"/>
                  <a:t>Mode Share Percent</a:t>
                </a:r>
              </a:p>
            </c:rich>
          </c:tx>
          <c:layout>
            <c:manualLayout>
              <c:xMode val="edge"/>
              <c:yMode val="edge"/>
              <c:x val="3.1434184675834982E-2"/>
              <c:y val="0.3129496402877704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87559168"/>
        <c:crosses val="autoZero"/>
        <c:crossBetween val="between"/>
      </c:valAx>
      <c:spPr>
        <a:noFill/>
        <a:ln w="3175">
          <a:noFill/>
          <a:prstDash val="solid"/>
        </a:ln>
      </c:spPr>
    </c:plotArea>
    <c:legend>
      <c:legendPos val="r"/>
      <c:layout>
        <c:manualLayout>
          <c:xMode val="edge"/>
          <c:yMode val="edge"/>
          <c:x val="0.76206692815524546"/>
          <c:y val="0.15389037298231403"/>
          <c:w val="8.5885477333084867E-2"/>
          <c:h val="0.21157645504102246"/>
        </c:manualLayout>
      </c:layout>
      <c:overlay val="0"/>
      <c:spPr>
        <a:solidFill>
          <a:srgbClr val="FFFFFF"/>
        </a:solidFill>
        <a:ln w="3175">
          <a:noFill/>
          <a:prstDash val="solid"/>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noFill/>
      <a:prstDash val="solid"/>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63636363636358"/>
          <c:y val="7.5552943941708944E-2"/>
          <c:w val="0.86940254178753817"/>
          <c:h val="0.6939642339483687"/>
        </c:manualLayout>
      </c:layout>
      <c:barChart>
        <c:barDir val="col"/>
        <c:grouping val="clustered"/>
        <c:varyColors val="0"/>
        <c:ser>
          <c:idx val="0"/>
          <c:order val="0"/>
          <c:tx>
            <c:strRef>
              <c:f>Sheet1!$O$131</c:f>
              <c:strCache>
                <c:ptCount val="1"/>
                <c:pt idx="0">
                  <c:v>Driver </c:v>
                </c:pt>
              </c:strCache>
            </c:strRef>
          </c:tx>
          <c:spPr>
            <a:solidFill>
              <a:srgbClr val="9999FF"/>
            </a:solidFill>
            <a:ln w="12700">
              <a:solidFill>
                <a:srgbClr val="000000"/>
              </a:solidFill>
              <a:prstDash val="solid"/>
            </a:ln>
          </c:spPr>
          <c:invertIfNegative val="0"/>
          <c:dLbls>
            <c:numFmt formatCode="#,##0.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Sheet1!$P$130:$V$130</c:f>
              <c:strCache>
                <c:ptCount val="7"/>
                <c:pt idx="0">
                  <c:v>Outside MSA</c:v>
                </c:pt>
                <c:pt idx="1">
                  <c:v>Under 250</c:v>
                </c:pt>
                <c:pt idx="2">
                  <c:v>250-500</c:v>
                </c:pt>
                <c:pt idx="3">
                  <c:v>500-1,000</c:v>
                </c:pt>
                <c:pt idx="4">
                  <c:v>1,000-3,000</c:v>
                </c:pt>
                <c:pt idx="5">
                  <c:v>3,000+</c:v>
                </c:pt>
                <c:pt idx="6">
                  <c:v>2001 Total</c:v>
                </c:pt>
              </c:strCache>
            </c:strRef>
          </c:cat>
          <c:val>
            <c:numRef>
              <c:f>Sheet1!$P$131:$V$131</c:f>
              <c:numCache>
                <c:formatCode>General</c:formatCode>
                <c:ptCount val="7"/>
                <c:pt idx="0">
                  <c:v>0.12258519314740125</c:v>
                </c:pt>
                <c:pt idx="1">
                  <c:v>0.46634965867580258</c:v>
                </c:pt>
                <c:pt idx="2">
                  <c:v>0.45115461122348138</c:v>
                </c:pt>
                <c:pt idx="3">
                  <c:v>1.1807512770207025</c:v>
                </c:pt>
                <c:pt idx="4">
                  <c:v>1.1134585665621117</c:v>
                </c:pt>
                <c:pt idx="5">
                  <c:v>4.1645737773249731</c:v>
                </c:pt>
                <c:pt idx="6">
                  <c:v>1.9200000000000021</c:v>
                </c:pt>
              </c:numCache>
            </c:numRef>
          </c:val>
        </c:ser>
        <c:ser>
          <c:idx val="1"/>
          <c:order val="1"/>
          <c:tx>
            <c:strRef>
              <c:f>Sheet1!$O$132</c:f>
              <c:strCache>
                <c:ptCount val="1"/>
                <c:pt idx="0">
                  <c:v>No Driver </c:v>
                </c:pt>
              </c:strCache>
            </c:strRef>
          </c:tx>
          <c:spPr>
            <a:solidFill>
              <a:srgbClr val="993366"/>
            </a:solidFill>
            <a:ln w="12700">
              <a:solidFill>
                <a:srgbClr val="000000"/>
              </a:solidFill>
              <a:prstDash val="solid"/>
            </a:ln>
          </c:spPr>
          <c:invertIfNegative val="0"/>
          <c:dLbls>
            <c:numFmt formatCode="#,##0.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Sheet1!$P$130:$V$130</c:f>
              <c:strCache>
                <c:ptCount val="7"/>
                <c:pt idx="0">
                  <c:v>Outside MSA</c:v>
                </c:pt>
                <c:pt idx="1">
                  <c:v>Under 250</c:v>
                </c:pt>
                <c:pt idx="2">
                  <c:v>250-500</c:v>
                </c:pt>
                <c:pt idx="3">
                  <c:v>500-1,000</c:v>
                </c:pt>
                <c:pt idx="4">
                  <c:v>1,000-3,000</c:v>
                </c:pt>
                <c:pt idx="5">
                  <c:v>3,000+</c:v>
                </c:pt>
                <c:pt idx="6">
                  <c:v>2001 Total</c:v>
                </c:pt>
              </c:strCache>
            </c:strRef>
          </c:cat>
          <c:val>
            <c:numRef>
              <c:f>Sheet1!$P$132:$V$132</c:f>
              <c:numCache>
                <c:formatCode>General</c:formatCode>
                <c:ptCount val="7"/>
                <c:pt idx="0">
                  <c:v>0.32102923815065465</c:v>
                </c:pt>
                <c:pt idx="1">
                  <c:v>0.18546194452821946</c:v>
                </c:pt>
                <c:pt idx="2">
                  <c:v>1.1317973887782173</c:v>
                </c:pt>
                <c:pt idx="3">
                  <c:v>2.3492473310604343</c:v>
                </c:pt>
                <c:pt idx="4">
                  <c:v>2.7472817530335645</c:v>
                </c:pt>
                <c:pt idx="5">
                  <c:v>5.985006594083778</c:v>
                </c:pt>
                <c:pt idx="6">
                  <c:v>3.56</c:v>
                </c:pt>
              </c:numCache>
            </c:numRef>
          </c:val>
        </c:ser>
        <c:dLbls>
          <c:showLegendKey val="0"/>
          <c:showVal val="0"/>
          <c:showCatName val="0"/>
          <c:showSerName val="0"/>
          <c:showPercent val="0"/>
          <c:showBubbleSize val="0"/>
        </c:dLbls>
        <c:gapWidth val="150"/>
        <c:axId val="352212480"/>
        <c:axId val="352214016"/>
      </c:barChart>
      <c:catAx>
        <c:axId val="35221248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352214016"/>
        <c:crosses val="autoZero"/>
        <c:auto val="1"/>
        <c:lblAlgn val="ctr"/>
        <c:lblOffset val="100"/>
        <c:tickLblSkip val="1"/>
        <c:tickMarkSkip val="1"/>
        <c:noMultiLvlLbl val="0"/>
      </c:catAx>
      <c:valAx>
        <c:axId val="352214016"/>
        <c:scaling>
          <c:orientation val="minMax"/>
        </c:scaling>
        <c:delete val="0"/>
        <c:axPos val="l"/>
        <c:title>
          <c:tx>
            <c:rich>
              <a:bodyPr/>
              <a:lstStyle/>
              <a:p>
                <a:pPr>
                  <a:defRPr sz="1400" b="1" i="0" u="none" strike="noStrike" baseline="0">
                    <a:solidFill>
                      <a:srgbClr val="000000"/>
                    </a:solidFill>
                    <a:latin typeface="Arial"/>
                    <a:ea typeface="Arial"/>
                    <a:cs typeface="Arial"/>
                  </a:defRPr>
                </a:pPr>
                <a:r>
                  <a:rPr lang="en-US" sz="1400"/>
                  <a:t>Mode SHare Percent</a:t>
                </a:r>
              </a:p>
            </c:rich>
          </c:tx>
          <c:layout>
            <c:manualLayout>
              <c:xMode val="edge"/>
              <c:yMode val="edge"/>
              <c:x val="2.5048003867937572E-2"/>
              <c:y val="0.2565056606730128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352212480"/>
        <c:crosses val="autoZero"/>
        <c:crossBetween val="between"/>
      </c:valAx>
      <c:spPr>
        <a:noFill/>
        <a:ln w="3175">
          <a:noFill/>
          <a:prstDash val="solid"/>
        </a:ln>
      </c:spPr>
    </c:plotArea>
    <c:legend>
      <c:legendPos val="r"/>
      <c:layout>
        <c:manualLayout>
          <c:xMode val="edge"/>
          <c:yMode val="edge"/>
          <c:x val="0.17478427038725441"/>
          <c:y val="0.27079288596388207"/>
          <c:w val="0.13286713286713375"/>
          <c:h val="0.15985130111524223"/>
        </c:manualLayout>
      </c:layout>
      <c:overlay val="0"/>
      <c:spPr>
        <a:solidFill>
          <a:srgbClr val="FFFFFF"/>
        </a:solidFill>
        <a:ln w="3175">
          <a:noFill/>
          <a:prstDash val="solid"/>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64981796630259"/>
          <c:y val="6.4891414782829573E-2"/>
          <c:w val="0.78581110828888445"/>
          <c:h val="0.77288311743290161"/>
        </c:manualLayout>
      </c:layout>
      <c:barChart>
        <c:barDir val="col"/>
        <c:grouping val="clustered"/>
        <c:varyColors val="0"/>
        <c:ser>
          <c:idx val="0"/>
          <c:order val="0"/>
          <c:tx>
            <c:strRef>
              <c:f>Sheet1!$N$156</c:f>
              <c:strCache>
                <c:ptCount val="1"/>
                <c:pt idx="0">
                  <c:v>Medical Condition</c:v>
                </c:pt>
              </c:strCache>
            </c:strRef>
          </c:tx>
          <c:spPr>
            <a:solidFill>
              <a:srgbClr val="9999FF"/>
            </a:solidFill>
            <a:ln w="12700">
              <a:solidFill>
                <a:srgbClr val="000000"/>
              </a:solidFill>
              <a:prstDash val="solid"/>
            </a:ln>
          </c:spPr>
          <c:invertIfNegative val="0"/>
          <c:cat>
            <c:strRef>
              <c:f>Sheet1!$O$155:$U$155</c:f>
              <c:strCache>
                <c:ptCount val="7"/>
                <c:pt idx="0">
                  <c:v>Outside MSA</c:v>
                </c:pt>
                <c:pt idx="1">
                  <c:v>Under 250</c:v>
                </c:pt>
                <c:pt idx="2">
                  <c:v>250-500</c:v>
                </c:pt>
                <c:pt idx="3">
                  <c:v>500-1,000</c:v>
                </c:pt>
                <c:pt idx="4">
                  <c:v>1,000-3,000</c:v>
                </c:pt>
                <c:pt idx="5">
                  <c:v>3,000+</c:v>
                </c:pt>
                <c:pt idx="6">
                  <c:v>All</c:v>
                </c:pt>
              </c:strCache>
            </c:strRef>
          </c:cat>
          <c:val>
            <c:numRef>
              <c:f>Sheet1!$O$156:$U$156</c:f>
              <c:numCache>
                <c:formatCode>0.00</c:formatCode>
                <c:ptCount val="7"/>
                <c:pt idx="0">
                  <c:v>0.18152165747726251</c:v>
                </c:pt>
                <c:pt idx="1">
                  <c:v>0.63266313524158491</c:v>
                </c:pt>
                <c:pt idx="2">
                  <c:v>0.94186124301616669</c:v>
                </c:pt>
                <c:pt idx="3">
                  <c:v>4.8148135557176808</c:v>
                </c:pt>
                <c:pt idx="4">
                  <c:v>3.4621757407840312</c:v>
                </c:pt>
                <c:pt idx="5">
                  <c:v>5.9455027570143182</c:v>
                </c:pt>
                <c:pt idx="6" formatCode="General">
                  <c:v>3.25</c:v>
                </c:pt>
              </c:numCache>
            </c:numRef>
          </c:val>
        </c:ser>
        <c:ser>
          <c:idx val="1"/>
          <c:order val="1"/>
          <c:tx>
            <c:strRef>
              <c:f>Sheet1!$N$157</c:f>
              <c:strCache>
                <c:ptCount val="1"/>
                <c:pt idx="0">
                  <c:v>No Medical Condition</c:v>
                </c:pt>
              </c:strCache>
            </c:strRef>
          </c:tx>
          <c:spPr>
            <a:solidFill>
              <a:srgbClr val="993366"/>
            </a:solidFill>
            <a:ln w="12700">
              <a:solidFill>
                <a:srgbClr val="000000"/>
              </a:solidFill>
              <a:prstDash val="solid"/>
            </a:ln>
          </c:spPr>
          <c:invertIfNegative val="0"/>
          <c:cat>
            <c:strRef>
              <c:f>Sheet1!$O$155:$U$155</c:f>
              <c:strCache>
                <c:ptCount val="7"/>
                <c:pt idx="0">
                  <c:v>Outside MSA</c:v>
                </c:pt>
                <c:pt idx="1">
                  <c:v>Under 250</c:v>
                </c:pt>
                <c:pt idx="2">
                  <c:v>250-500</c:v>
                </c:pt>
                <c:pt idx="3">
                  <c:v>500-1,000</c:v>
                </c:pt>
                <c:pt idx="4">
                  <c:v>1,000-3,000</c:v>
                </c:pt>
                <c:pt idx="5">
                  <c:v>3,000+</c:v>
                </c:pt>
                <c:pt idx="6">
                  <c:v>All</c:v>
                </c:pt>
              </c:strCache>
            </c:strRef>
          </c:cat>
          <c:val>
            <c:numRef>
              <c:f>Sheet1!$O$157:$U$157</c:f>
              <c:numCache>
                <c:formatCode>0.00</c:formatCode>
                <c:ptCount val="7"/>
                <c:pt idx="0">
                  <c:v>0.13258022509409581</c:v>
                </c:pt>
                <c:pt idx="1">
                  <c:v>0.39406096168674698</c:v>
                </c:pt>
                <c:pt idx="2">
                  <c:v>0.46168065804424402</c:v>
                </c:pt>
                <c:pt idx="3">
                  <c:v>1.0031941948432792</c:v>
                </c:pt>
                <c:pt idx="4">
                  <c:v>1.0632562795020657</c:v>
                </c:pt>
                <c:pt idx="5">
                  <c:v>4.2323188444619371</c:v>
                </c:pt>
                <c:pt idx="6" formatCode="General">
                  <c:v>1.9500000000000024</c:v>
                </c:pt>
              </c:numCache>
            </c:numRef>
          </c:val>
        </c:ser>
        <c:dLbls>
          <c:showLegendKey val="0"/>
          <c:showVal val="0"/>
          <c:showCatName val="0"/>
          <c:showSerName val="0"/>
          <c:showPercent val="0"/>
          <c:showBubbleSize val="0"/>
        </c:dLbls>
        <c:gapWidth val="150"/>
        <c:axId val="352262400"/>
        <c:axId val="352272384"/>
      </c:barChart>
      <c:catAx>
        <c:axId val="35226240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52272384"/>
        <c:crosses val="autoZero"/>
        <c:auto val="1"/>
        <c:lblAlgn val="ctr"/>
        <c:lblOffset val="100"/>
        <c:tickLblSkip val="1"/>
        <c:tickMarkSkip val="1"/>
        <c:noMultiLvlLbl val="0"/>
      </c:catAx>
      <c:valAx>
        <c:axId val="352272384"/>
        <c:scaling>
          <c:orientation val="minMax"/>
        </c:scaling>
        <c:delete val="0"/>
        <c:axPos val="l"/>
        <c:title>
          <c:tx>
            <c:rich>
              <a:bodyPr/>
              <a:lstStyle/>
              <a:p>
                <a:pPr>
                  <a:defRPr sz="1600" b="1" i="0" u="none" strike="noStrike" baseline="0">
                    <a:solidFill>
                      <a:srgbClr val="000000"/>
                    </a:solidFill>
                    <a:latin typeface="Arial"/>
                    <a:ea typeface="Arial"/>
                    <a:cs typeface="Arial"/>
                  </a:defRPr>
                </a:pPr>
                <a:r>
                  <a:rPr lang="en-US" sz="1600"/>
                  <a:t>Mode Share</a:t>
                </a:r>
              </a:p>
            </c:rich>
          </c:tx>
          <c:layout>
            <c:manualLayout>
              <c:xMode val="edge"/>
              <c:yMode val="edge"/>
              <c:x val="3.6269430051813482E-2"/>
              <c:y val="0.33228905947885135"/>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352262400"/>
        <c:crosses val="autoZero"/>
        <c:crossBetween val="between"/>
      </c:valAx>
      <c:spPr>
        <a:noFill/>
        <a:ln w="3175">
          <a:noFill/>
          <a:prstDash val="solid"/>
        </a:ln>
      </c:spPr>
    </c:plotArea>
    <c:legend>
      <c:legendPos val="b"/>
      <c:layout>
        <c:manualLayout>
          <c:xMode val="edge"/>
          <c:yMode val="edge"/>
          <c:x val="0.20567479468292271"/>
          <c:y val="9.7831258995851322E-2"/>
          <c:w val="0.29451178798088457"/>
          <c:h val="0.18261353681715037"/>
        </c:manualLayout>
      </c:layout>
      <c:overlay val="0"/>
      <c:spPr>
        <a:solidFill>
          <a:srgbClr val="FFFFFF"/>
        </a:solidFill>
        <a:ln w="3175">
          <a:noFill/>
          <a:prstDash val="solid"/>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0.65517</cdr:x>
      <cdr:y>0.24528</cdr:y>
    </cdr:from>
    <cdr:to>
      <cdr:x>0.88959</cdr:x>
      <cdr:y>0.41509</cdr:y>
    </cdr:to>
    <cdr:sp macro="" textlink="">
      <cdr:nvSpPr>
        <cdr:cNvPr id="18433" name="Text Box 1025"/>
        <cdr:cNvSpPr txBox="1">
          <a:spLocks xmlns:a="http://schemas.openxmlformats.org/drawingml/2006/main" noChangeArrowheads="1"/>
        </cdr:cNvSpPr>
      </cdr:nvSpPr>
      <cdr:spPr bwMode="auto">
        <a:xfrm xmlns:a="http://schemas.openxmlformats.org/drawingml/2006/main">
          <a:off x="2895599" y="990600"/>
          <a:ext cx="1036042" cy="6858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200" b="0" i="0" u="none" strike="noStrike" baseline="0" dirty="0">
              <a:solidFill>
                <a:srgbClr val="000000"/>
              </a:solidFill>
              <a:latin typeface="Arial"/>
              <a:cs typeface="Arial"/>
            </a:rPr>
            <a:t>0 Cars, 1 or More </a:t>
          </a:r>
        </a:p>
        <a:p xmlns:a="http://schemas.openxmlformats.org/drawingml/2006/main">
          <a:pPr algn="ctr" rtl="0">
            <a:defRPr sz="1000"/>
          </a:pPr>
          <a:r>
            <a:rPr lang="en-US" sz="1400" b="0" i="0" u="none" strike="noStrike" baseline="0" dirty="0">
              <a:solidFill>
                <a:srgbClr val="000000"/>
              </a:solidFill>
              <a:latin typeface="Arial"/>
              <a:cs typeface="Arial"/>
            </a:rPr>
            <a:t>Workers</a:t>
          </a:r>
          <a:endParaRPr lang="en-US" sz="1200" b="0" i="0" u="none" strike="noStrike" baseline="0" dirty="0">
            <a:solidFill>
              <a:srgbClr val="000000"/>
            </a:solidFill>
            <a:latin typeface="Arial"/>
            <a:cs typeface="Arial"/>
          </a:endParaRPr>
        </a:p>
      </cdr:txBody>
    </cdr:sp>
  </cdr:relSizeAnchor>
  <cdr:relSizeAnchor xmlns:cdr="http://schemas.openxmlformats.org/drawingml/2006/chartDrawing">
    <cdr:from>
      <cdr:x>0.74138</cdr:x>
      <cdr:y>0.60377</cdr:y>
    </cdr:from>
    <cdr:to>
      <cdr:x>0.98656</cdr:x>
      <cdr:y>0.71698</cdr:y>
    </cdr:to>
    <cdr:sp macro="" textlink="">
      <cdr:nvSpPr>
        <cdr:cNvPr id="18434" name="Text Box 1026"/>
        <cdr:cNvSpPr txBox="1">
          <a:spLocks xmlns:a="http://schemas.openxmlformats.org/drawingml/2006/main" noChangeArrowheads="1"/>
        </cdr:cNvSpPr>
      </cdr:nvSpPr>
      <cdr:spPr bwMode="auto">
        <a:xfrm xmlns:a="http://schemas.openxmlformats.org/drawingml/2006/main">
          <a:off x="3276599" y="2438400"/>
          <a:ext cx="1083597" cy="4572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200" b="0" i="0" u="none" strike="noStrike" baseline="0" dirty="0">
              <a:solidFill>
                <a:srgbClr val="000000"/>
              </a:solidFill>
              <a:latin typeface="Arial"/>
              <a:cs typeface="Arial"/>
            </a:rPr>
            <a:t>0 Cars, </a:t>
          </a:r>
          <a:endParaRPr lang="en-US" sz="1200" b="0" i="0" u="none" strike="noStrike" baseline="0" dirty="0" smtClean="0">
            <a:solidFill>
              <a:srgbClr val="000000"/>
            </a:solidFill>
            <a:latin typeface="Arial"/>
            <a:cs typeface="Arial"/>
          </a:endParaRPr>
        </a:p>
        <a:p xmlns:a="http://schemas.openxmlformats.org/drawingml/2006/main">
          <a:pPr algn="l" rtl="0">
            <a:defRPr sz="1000"/>
          </a:pPr>
          <a:r>
            <a:rPr lang="en-US" sz="1200" b="0" i="0" u="none" strike="noStrike" baseline="0" dirty="0" smtClean="0">
              <a:solidFill>
                <a:srgbClr val="000000"/>
              </a:solidFill>
              <a:latin typeface="Arial"/>
              <a:cs typeface="Arial"/>
            </a:rPr>
            <a:t>0 </a:t>
          </a:r>
          <a:r>
            <a:rPr lang="en-US" sz="1200" b="0" i="0" u="none" strike="noStrike" baseline="0" dirty="0">
              <a:solidFill>
                <a:srgbClr val="000000"/>
              </a:solidFill>
              <a:latin typeface="Arial"/>
              <a:cs typeface="Arial"/>
            </a:rPr>
            <a:t>Workers</a:t>
          </a:r>
        </a:p>
      </cdr:txBody>
    </cdr:sp>
  </cdr:relSizeAnchor>
  <cdr:relSizeAnchor xmlns:cdr="http://schemas.openxmlformats.org/drawingml/2006/chartDrawing">
    <cdr:from>
      <cdr:x>0.65517</cdr:x>
      <cdr:y>0.79245</cdr:y>
    </cdr:from>
    <cdr:to>
      <cdr:x>0.9515</cdr:x>
      <cdr:y>0.92453</cdr:y>
    </cdr:to>
    <cdr:sp macro="" textlink="">
      <cdr:nvSpPr>
        <cdr:cNvPr id="18435" name="Text Box 1027"/>
        <cdr:cNvSpPr txBox="1">
          <a:spLocks xmlns:a="http://schemas.openxmlformats.org/drawingml/2006/main" noChangeArrowheads="1"/>
        </cdr:cNvSpPr>
      </cdr:nvSpPr>
      <cdr:spPr bwMode="auto">
        <a:xfrm xmlns:a="http://schemas.openxmlformats.org/drawingml/2006/main">
          <a:off x="2845675" y="3200400"/>
          <a:ext cx="1287080" cy="5334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200" b="0" i="0" u="none" strike="noStrike" baseline="0" dirty="0">
              <a:solidFill>
                <a:srgbClr val="000000"/>
              </a:solidFill>
              <a:latin typeface="Arial"/>
              <a:cs typeface="Arial"/>
            </a:rPr>
            <a:t>2+ More Workers than Autos</a:t>
          </a:r>
        </a:p>
      </cdr:txBody>
    </cdr:sp>
  </cdr:relSizeAnchor>
  <cdr:relSizeAnchor xmlns:cdr="http://schemas.openxmlformats.org/drawingml/2006/chartDrawing">
    <cdr:from>
      <cdr:x>0.27586</cdr:x>
      <cdr:y>0.86792</cdr:y>
    </cdr:from>
    <cdr:to>
      <cdr:x>0.67177</cdr:x>
      <cdr:y>0.98113</cdr:y>
    </cdr:to>
    <cdr:sp macro="" textlink="">
      <cdr:nvSpPr>
        <cdr:cNvPr id="18436" name="Text Box 1028"/>
        <cdr:cNvSpPr txBox="1">
          <a:spLocks xmlns:a="http://schemas.openxmlformats.org/drawingml/2006/main" noChangeArrowheads="1"/>
        </cdr:cNvSpPr>
      </cdr:nvSpPr>
      <cdr:spPr bwMode="auto">
        <a:xfrm xmlns:a="http://schemas.openxmlformats.org/drawingml/2006/main">
          <a:off x="1198178" y="3505200"/>
          <a:ext cx="1719596" cy="4572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200" b="0" i="0" u="none" strike="noStrike" baseline="0" dirty="0">
              <a:solidFill>
                <a:srgbClr val="000000"/>
              </a:solidFill>
              <a:latin typeface="Arial"/>
              <a:cs typeface="Arial"/>
            </a:rPr>
            <a:t>1 More Worker than Autos</a:t>
          </a:r>
        </a:p>
      </cdr:txBody>
    </cdr:sp>
  </cdr:relSizeAnchor>
  <cdr:relSizeAnchor xmlns:cdr="http://schemas.openxmlformats.org/drawingml/2006/chartDrawing">
    <cdr:from>
      <cdr:x>0.03851</cdr:x>
      <cdr:y>0.76775</cdr:y>
    </cdr:from>
    <cdr:to>
      <cdr:x>0.34193</cdr:x>
      <cdr:y>0.89872</cdr:y>
    </cdr:to>
    <cdr:sp macro="" textlink="">
      <cdr:nvSpPr>
        <cdr:cNvPr id="18437" name="Text Box 1029"/>
        <cdr:cNvSpPr txBox="1">
          <a:spLocks xmlns:a="http://schemas.openxmlformats.org/drawingml/2006/main" noChangeArrowheads="1"/>
        </cdr:cNvSpPr>
      </cdr:nvSpPr>
      <cdr:spPr bwMode="auto">
        <a:xfrm xmlns:a="http://schemas.openxmlformats.org/drawingml/2006/main">
          <a:off x="175944" y="2314026"/>
          <a:ext cx="1361218" cy="39420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200" b="0" i="0" u="none" strike="noStrike" baseline="0" dirty="0">
              <a:solidFill>
                <a:srgbClr val="000000"/>
              </a:solidFill>
              <a:latin typeface="Arial"/>
              <a:cs typeface="Arial"/>
            </a:rPr>
            <a:t>Cars is Greater than Workers</a:t>
          </a:r>
        </a:p>
      </cdr:txBody>
    </cdr:sp>
  </cdr:relSizeAnchor>
  <cdr:relSizeAnchor xmlns:cdr="http://schemas.openxmlformats.org/drawingml/2006/chartDrawing">
    <cdr:from>
      <cdr:x>0.03448</cdr:x>
      <cdr:y>0.43396</cdr:y>
    </cdr:from>
    <cdr:to>
      <cdr:x>0.22414</cdr:x>
      <cdr:y>0.56604</cdr:y>
    </cdr:to>
    <cdr:sp macro="" textlink="">
      <cdr:nvSpPr>
        <cdr:cNvPr id="18438" name="Text Box 1030"/>
        <cdr:cNvSpPr txBox="1">
          <a:spLocks xmlns:a="http://schemas.openxmlformats.org/drawingml/2006/main" noChangeArrowheads="1"/>
        </cdr:cNvSpPr>
      </cdr:nvSpPr>
      <cdr:spPr bwMode="auto">
        <a:xfrm xmlns:a="http://schemas.openxmlformats.org/drawingml/2006/main">
          <a:off x="149771" y="1752600"/>
          <a:ext cx="823749" cy="5334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200" b="0" i="0" u="none" strike="noStrike" baseline="0" dirty="0">
              <a:solidFill>
                <a:srgbClr val="000000"/>
              </a:solidFill>
              <a:latin typeface="Arial"/>
              <a:cs typeface="Arial"/>
            </a:rPr>
            <a:t>Cars = </a:t>
          </a:r>
          <a:endParaRPr lang="en-US" sz="1200" b="0" i="0" u="none" strike="noStrike" baseline="0" dirty="0" smtClean="0">
            <a:solidFill>
              <a:srgbClr val="000000"/>
            </a:solidFill>
            <a:latin typeface="Arial"/>
            <a:cs typeface="Arial"/>
          </a:endParaRPr>
        </a:p>
        <a:p xmlns:a="http://schemas.openxmlformats.org/drawingml/2006/main">
          <a:pPr algn="l" rtl="0">
            <a:defRPr sz="1000"/>
          </a:pPr>
          <a:r>
            <a:rPr lang="en-US" sz="1200" b="0" i="0" u="none" strike="noStrike" baseline="0" dirty="0" smtClean="0">
              <a:solidFill>
                <a:srgbClr val="000000"/>
              </a:solidFill>
              <a:latin typeface="Arial"/>
              <a:cs typeface="Arial"/>
            </a:rPr>
            <a:t>Workers</a:t>
          </a:r>
          <a:endParaRPr lang="en-US" sz="1200" b="0" i="0" u="none" strike="noStrike" baseline="0" dirty="0">
            <a:solidFill>
              <a:srgbClr val="000000"/>
            </a:solidFill>
            <a:latin typeface="Arial"/>
            <a:cs typeface="Arial"/>
          </a:endParaRPr>
        </a:p>
      </cdr:txBody>
    </cdr:sp>
  </cdr:relSizeAnchor>
  <cdr:relSizeAnchor xmlns:cdr="http://schemas.openxmlformats.org/drawingml/2006/chartDrawing">
    <cdr:from>
      <cdr:x>0.05172</cdr:x>
      <cdr:y>0.24528</cdr:y>
    </cdr:from>
    <cdr:to>
      <cdr:x>0.29592</cdr:x>
      <cdr:y>0.35849</cdr:y>
    </cdr:to>
    <cdr:sp macro="" textlink="">
      <cdr:nvSpPr>
        <cdr:cNvPr id="18439" name="Text Box 1031"/>
        <cdr:cNvSpPr txBox="1">
          <a:spLocks xmlns:a="http://schemas.openxmlformats.org/drawingml/2006/main" noChangeArrowheads="1"/>
        </cdr:cNvSpPr>
      </cdr:nvSpPr>
      <cdr:spPr bwMode="auto">
        <a:xfrm xmlns:a="http://schemas.openxmlformats.org/drawingml/2006/main">
          <a:off x="224658" y="990600"/>
          <a:ext cx="1060658" cy="4572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200" b="0" i="0" u="none" strike="noStrike" baseline="0" dirty="0">
              <a:solidFill>
                <a:srgbClr val="000000"/>
              </a:solidFill>
              <a:latin typeface="Arial"/>
              <a:cs typeface="Arial"/>
            </a:rPr>
            <a:t>1 Car, 1 Worker</a:t>
          </a:r>
        </a:p>
      </cdr:txBody>
    </cdr:sp>
  </cdr:relSizeAnchor>
</c:userShapes>
</file>

<file path=ppt/drawings/drawing2.xml><?xml version="1.0" encoding="utf-8"?>
<c:userShapes xmlns:c="http://schemas.openxmlformats.org/drawingml/2006/chart">
  <cdr:relSizeAnchor xmlns:cdr="http://schemas.openxmlformats.org/drawingml/2006/chartDrawing">
    <cdr:from>
      <cdr:x>0.66017</cdr:x>
      <cdr:y>0.21154</cdr:y>
    </cdr:from>
    <cdr:to>
      <cdr:x>0.89459</cdr:x>
      <cdr:y>0.3769</cdr:y>
    </cdr:to>
    <cdr:sp macro="" textlink="">
      <cdr:nvSpPr>
        <cdr:cNvPr id="18433" name="Text Box 1025"/>
        <cdr:cNvSpPr txBox="1">
          <a:spLocks xmlns:a="http://schemas.openxmlformats.org/drawingml/2006/main" noChangeArrowheads="1"/>
        </cdr:cNvSpPr>
      </cdr:nvSpPr>
      <cdr:spPr bwMode="auto">
        <a:xfrm xmlns:a="http://schemas.openxmlformats.org/drawingml/2006/main">
          <a:off x="2743200" y="838200"/>
          <a:ext cx="974081" cy="6552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200" b="0" i="0" u="none" strike="noStrike" baseline="0" dirty="0">
              <a:solidFill>
                <a:srgbClr val="000000"/>
              </a:solidFill>
              <a:latin typeface="Arial"/>
              <a:cs typeface="Arial"/>
            </a:rPr>
            <a:t>0 Cars, 1 or More </a:t>
          </a:r>
        </a:p>
        <a:p xmlns:a="http://schemas.openxmlformats.org/drawingml/2006/main">
          <a:pPr algn="ctr" rtl="0">
            <a:defRPr sz="1000"/>
          </a:pPr>
          <a:r>
            <a:rPr lang="en-US" sz="1200" b="0" i="0" u="none" strike="noStrike" baseline="0" dirty="0">
              <a:solidFill>
                <a:srgbClr val="000000"/>
              </a:solidFill>
              <a:latin typeface="Arial"/>
              <a:cs typeface="Arial"/>
            </a:rPr>
            <a:t>Workers</a:t>
          </a:r>
        </a:p>
      </cdr:txBody>
    </cdr:sp>
  </cdr:relSizeAnchor>
  <cdr:relSizeAnchor xmlns:cdr="http://schemas.openxmlformats.org/drawingml/2006/chartDrawing">
    <cdr:from>
      <cdr:x>0.75482</cdr:x>
      <cdr:y>0.55769</cdr:y>
    </cdr:from>
    <cdr:to>
      <cdr:x>0.95358</cdr:x>
      <cdr:y>0.67689</cdr:y>
    </cdr:to>
    <cdr:sp macro="" textlink="">
      <cdr:nvSpPr>
        <cdr:cNvPr id="18434" name="Text Box 1026"/>
        <cdr:cNvSpPr txBox="1">
          <a:spLocks xmlns:a="http://schemas.openxmlformats.org/drawingml/2006/main" noChangeArrowheads="1"/>
        </cdr:cNvSpPr>
      </cdr:nvSpPr>
      <cdr:spPr bwMode="auto">
        <a:xfrm xmlns:a="http://schemas.openxmlformats.org/drawingml/2006/main">
          <a:off x="3136489" y="2209800"/>
          <a:ext cx="825911" cy="472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200" b="0" i="0" u="none" strike="noStrike" baseline="0" dirty="0">
              <a:solidFill>
                <a:srgbClr val="000000"/>
              </a:solidFill>
              <a:latin typeface="Arial"/>
              <a:cs typeface="Arial"/>
            </a:rPr>
            <a:t>0 Cars, 0 Workers</a:t>
          </a:r>
        </a:p>
      </cdr:txBody>
    </cdr:sp>
  </cdr:relSizeAnchor>
  <cdr:relSizeAnchor xmlns:cdr="http://schemas.openxmlformats.org/drawingml/2006/chartDrawing">
    <cdr:from>
      <cdr:x>0.68376</cdr:x>
      <cdr:y>0.79753</cdr:y>
    </cdr:from>
    <cdr:to>
      <cdr:x>0.98009</cdr:x>
      <cdr:y>0.98299</cdr:y>
    </cdr:to>
    <cdr:sp macro="" textlink="">
      <cdr:nvSpPr>
        <cdr:cNvPr id="18435" name="Text Box 1027"/>
        <cdr:cNvSpPr txBox="1">
          <a:spLocks xmlns:a="http://schemas.openxmlformats.org/drawingml/2006/main" noChangeArrowheads="1"/>
        </cdr:cNvSpPr>
      </cdr:nvSpPr>
      <cdr:spPr bwMode="auto">
        <a:xfrm xmlns:a="http://schemas.openxmlformats.org/drawingml/2006/main">
          <a:off x="2841215" y="3160132"/>
          <a:ext cx="1231334" cy="7348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200" b="0" i="0" u="none" strike="noStrike" baseline="0">
              <a:solidFill>
                <a:srgbClr val="000000"/>
              </a:solidFill>
              <a:latin typeface="Arial"/>
              <a:cs typeface="Arial"/>
            </a:rPr>
            <a:t>2+ More Workers than Autos</a:t>
          </a:r>
        </a:p>
      </cdr:txBody>
    </cdr:sp>
  </cdr:relSizeAnchor>
  <cdr:relSizeAnchor xmlns:cdr="http://schemas.openxmlformats.org/drawingml/2006/chartDrawing">
    <cdr:from>
      <cdr:x>0.29341</cdr:x>
      <cdr:y>0.86538</cdr:y>
    </cdr:from>
    <cdr:to>
      <cdr:x>0.68932</cdr:x>
      <cdr:y>0.96666</cdr:y>
    </cdr:to>
    <cdr:sp macro="" textlink="">
      <cdr:nvSpPr>
        <cdr:cNvPr id="18436" name="Text Box 1028"/>
        <cdr:cNvSpPr txBox="1">
          <a:spLocks xmlns:a="http://schemas.openxmlformats.org/drawingml/2006/main" noChangeArrowheads="1"/>
        </cdr:cNvSpPr>
      </cdr:nvSpPr>
      <cdr:spPr bwMode="auto">
        <a:xfrm xmlns:a="http://schemas.openxmlformats.org/drawingml/2006/main">
          <a:off x="1219200" y="3429000"/>
          <a:ext cx="1645117" cy="4013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200" b="0" i="0" u="none" strike="noStrike" baseline="0" dirty="0">
              <a:solidFill>
                <a:srgbClr val="000000"/>
              </a:solidFill>
              <a:latin typeface="Arial"/>
              <a:cs typeface="Arial"/>
            </a:rPr>
            <a:t>1 More Worker than Autos</a:t>
          </a:r>
        </a:p>
      </cdr:txBody>
    </cdr:sp>
  </cdr:relSizeAnchor>
  <cdr:relSizeAnchor xmlns:cdr="http://schemas.openxmlformats.org/drawingml/2006/chartDrawing">
    <cdr:from>
      <cdr:x>0.01834</cdr:x>
      <cdr:y>0.73077</cdr:y>
    </cdr:from>
    <cdr:to>
      <cdr:x>0.32176</cdr:x>
      <cdr:y>0.84763</cdr:y>
    </cdr:to>
    <cdr:sp macro="" textlink="">
      <cdr:nvSpPr>
        <cdr:cNvPr id="18437" name="Text Box 1029"/>
        <cdr:cNvSpPr txBox="1">
          <a:spLocks xmlns:a="http://schemas.openxmlformats.org/drawingml/2006/main" noChangeArrowheads="1"/>
        </cdr:cNvSpPr>
      </cdr:nvSpPr>
      <cdr:spPr bwMode="auto">
        <a:xfrm xmlns:a="http://schemas.openxmlformats.org/drawingml/2006/main">
          <a:off x="76200" y="2895600"/>
          <a:ext cx="1260795" cy="46306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200" b="0" i="0" u="none" strike="noStrike" baseline="0" dirty="0">
              <a:solidFill>
                <a:srgbClr val="000000"/>
              </a:solidFill>
              <a:latin typeface="Arial"/>
              <a:cs typeface="Arial"/>
            </a:rPr>
            <a:t>Cars is Greater than Workers</a:t>
          </a:r>
        </a:p>
      </cdr:txBody>
    </cdr:sp>
  </cdr:relSizeAnchor>
  <cdr:relSizeAnchor xmlns:cdr="http://schemas.openxmlformats.org/drawingml/2006/chartDrawing">
    <cdr:from>
      <cdr:x>0.03668</cdr:x>
      <cdr:y>0.46154</cdr:y>
    </cdr:from>
    <cdr:to>
      <cdr:x>0.22923</cdr:x>
      <cdr:y>0.59586</cdr:y>
    </cdr:to>
    <cdr:sp macro="" textlink="">
      <cdr:nvSpPr>
        <cdr:cNvPr id="18438" name="Text Box 1030"/>
        <cdr:cNvSpPr txBox="1">
          <a:spLocks xmlns:a="http://schemas.openxmlformats.org/drawingml/2006/main" noChangeArrowheads="1"/>
        </cdr:cNvSpPr>
      </cdr:nvSpPr>
      <cdr:spPr bwMode="auto">
        <a:xfrm xmlns:a="http://schemas.openxmlformats.org/drawingml/2006/main">
          <a:off x="152400" y="1828800"/>
          <a:ext cx="800130" cy="53222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200" b="0" i="0" u="none" strike="noStrike" baseline="0" dirty="0">
              <a:solidFill>
                <a:srgbClr val="000000"/>
              </a:solidFill>
              <a:latin typeface="Arial"/>
              <a:cs typeface="Arial"/>
            </a:rPr>
            <a:t>Cars = </a:t>
          </a:r>
          <a:endParaRPr lang="en-US" sz="1200" b="0" i="0" u="none" strike="noStrike" baseline="0" dirty="0" smtClean="0">
            <a:solidFill>
              <a:srgbClr val="000000"/>
            </a:solidFill>
            <a:latin typeface="Arial"/>
            <a:cs typeface="Arial"/>
          </a:endParaRPr>
        </a:p>
        <a:p xmlns:a="http://schemas.openxmlformats.org/drawingml/2006/main">
          <a:pPr algn="l" rtl="0">
            <a:defRPr sz="1000"/>
          </a:pPr>
          <a:r>
            <a:rPr lang="en-US" sz="1200" b="0" i="0" u="none" strike="noStrike" baseline="0" dirty="0" smtClean="0">
              <a:solidFill>
                <a:srgbClr val="000000"/>
              </a:solidFill>
              <a:latin typeface="Arial"/>
              <a:cs typeface="Arial"/>
            </a:rPr>
            <a:t>Workers</a:t>
          </a:r>
          <a:endParaRPr lang="en-US" sz="1200" b="0" i="0" u="none" strike="noStrike" baseline="0" dirty="0">
            <a:solidFill>
              <a:srgbClr val="000000"/>
            </a:solidFill>
            <a:latin typeface="Arial"/>
            <a:cs typeface="Arial"/>
          </a:endParaRPr>
        </a:p>
      </cdr:txBody>
    </cdr:sp>
  </cdr:relSizeAnchor>
  <cdr:relSizeAnchor xmlns:cdr="http://schemas.openxmlformats.org/drawingml/2006/chartDrawing">
    <cdr:from>
      <cdr:x>0.05501</cdr:x>
      <cdr:y>0.25</cdr:y>
    </cdr:from>
    <cdr:to>
      <cdr:x>0.29921</cdr:x>
      <cdr:y>0.38388</cdr:y>
    </cdr:to>
    <cdr:sp macro="" textlink="">
      <cdr:nvSpPr>
        <cdr:cNvPr id="18439" name="Text Box 1031"/>
        <cdr:cNvSpPr txBox="1">
          <a:spLocks xmlns:a="http://schemas.openxmlformats.org/drawingml/2006/main" noChangeArrowheads="1"/>
        </cdr:cNvSpPr>
      </cdr:nvSpPr>
      <cdr:spPr bwMode="auto">
        <a:xfrm xmlns:a="http://schemas.openxmlformats.org/drawingml/2006/main">
          <a:off x="228600" y="990600"/>
          <a:ext cx="1014719" cy="5304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200" b="0" i="0" u="none" strike="noStrike" baseline="0" dirty="0">
              <a:solidFill>
                <a:srgbClr val="000000"/>
              </a:solidFill>
              <a:latin typeface="Arial"/>
              <a:cs typeface="Arial"/>
            </a:rPr>
            <a:t>1 Car, 1 Worker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B71D85-367C-4C6D-B64D-F8F86FB525D5}" type="datetimeFigureOut">
              <a:rPr lang="en-US" smtClean="0"/>
              <a:pPr/>
              <a:t>6/2/2015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1A1F8C8-8E18-48E8-A745-10AB944894D6}" type="slidenum">
              <a:rPr lang="en-US" smtClean="0"/>
              <a:pPr/>
              <a:t>‹#›</a:t>
            </a:fld>
            <a:endParaRPr lang="en-US" dirty="0"/>
          </a:p>
        </p:txBody>
      </p:sp>
    </p:spTree>
    <p:extLst>
      <p:ext uri="{BB962C8B-B14F-4D97-AF65-F5344CB8AC3E}">
        <p14:creationId xmlns:p14="http://schemas.microsoft.com/office/powerpoint/2010/main" val="1598539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1</a:t>
            </a:fld>
            <a:endParaRPr lang="en-US"/>
          </a:p>
        </p:txBody>
      </p:sp>
    </p:spTree>
    <p:extLst>
      <p:ext uri="{BB962C8B-B14F-4D97-AF65-F5344CB8AC3E}">
        <p14:creationId xmlns:p14="http://schemas.microsoft.com/office/powerpoint/2010/main" val="4068409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10</a:t>
            </a:fld>
            <a:endParaRPr lang="en-US"/>
          </a:p>
        </p:txBody>
      </p:sp>
    </p:spTree>
    <p:extLst>
      <p:ext uri="{BB962C8B-B14F-4D97-AF65-F5344CB8AC3E}">
        <p14:creationId xmlns:p14="http://schemas.microsoft.com/office/powerpoint/2010/main" val="14499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graphic characterizes the relationships that influence travel demand. Growth in income and knowledge have historically led to greater specialization in behaviors. This has included specialization in employment (the essence of urbanization and collective behaviors) specialization in consumption, or specialized social relationships and greater diversity in specialization in time use among the population. These characteristics of the developing economy increase travel demand.</a:t>
            </a:r>
          </a:p>
          <a:p>
            <a:endParaRPr lang="en-US" dirty="0" smtClean="0"/>
          </a:p>
          <a:p>
            <a:r>
              <a:rPr lang="en-US" dirty="0" smtClean="0"/>
              <a:t>This specialization leads to an increase in person travel, greater commerce has specialized workers exchange products and services, and greater communication.</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11</a:t>
            </a:fld>
            <a:endParaRPr lang="en-US"/>
          </a:p>
        </p:txBody>
      </p:sp>
    </p:spTree>
    <p:extLst>
      <p:ext uri="{BB962C8B-B14F-4D97-AF65-F5344CB8AC3E}">
        <p14:creationId xmlns:p14="http://schemas.microsoft.com/office/powerpoint/2010/main" val="2831794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graphic presents a conceptual framework for thinking about travel demand.</a:t>
            </a:r>
          </a:p>
          <a:p>
            <a:r>
              <a:rPr lang="en-US" dirty="0" smtClean="0"/>
              <a:t>Four separate boxes reflect major considerations that influence travel demand. Each of the boxes include numerous elements all of which have been shown to be important factors in impacting travel demand. Collectively these factors produce travel demand that can be characterized as local person travel, tourism or long distance travel, freight travel, and commercial travel (travel associated with carrying out one’s professional occupation).</a:t>
            </a:r>
          </a:p>
          <a:p>
            <a:r>
              <a:rPr lang="en-US" dirty="0" smtClean="0"/>
              <a:t>A common way to characterize travel is to speak of it in terms of trip rate, trip destination, trip mode, and trip path. Each of the prior factors can potentially impact one or more of these characteristics of travel.</a:t>
            </a:r>
          </a:p>
          <a:p>
            <a:r>
              <a:rPr lang="en-US" dirty="0" smtClean="0"/>
              <a:t>Several of these characteristics are described in subsequent graphics that paint a picture of travel behavior and how it is changing.</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12</a:t>
            </a:fld>
            <a:endParaRPr lang="en-US"/>
          </a:p>
        </p:txBody>
      </p:sp>
    </p:spTree>
    <p:extLst>
      <p:ext uri="{BB962C8B-B14F-4D97-AF65-F5344CB8AC3E}">
        <p14:creationId xmlns:p14="http://schemas.microsoft.com/office/powerpoint/2010/main" val="2013306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9FFA8EED-8747-49F7-82C1-8F14241189F1}" type="slidenum">
              <a:rPr lang="en-US" smtClean="0">
                <a:solidFill>
                  <a:prstClr val="black"/>
                </a:solidFill>
              </a:rPr>
              <a:pPr/>
              <a:t>13</a:t>
            </a:fld>
            <a:endParaRPr lang="en-US" smtClean="0">
              <a:solidFill>
                <a:prstClr val="black"/>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r>
              <a:rPr lang="en-US" dirty="0" smtClean="0"/>
              <a:t>Travel decisions often reflect a composite influence of numerous historic decisions that shape travel.  Historic decisions on household composition, auto ownership, homeownership and location, and other factors influence an individual’s travel behavior.</a:t>
            </a:r>
          </a:p>
          <a:p>
            <a:endParaRPr lang="en-US" dirty="0" smtClean="0"/>
          </a:p>
          <a:p>
            <a:r>
              <a:rPr lang="en-US" dirty="0" smtClean="0"/>
              <a:t>Thus, expectations about changing behavior need to be cognizant of the numerous factors that go into shaping travel behavior.</a:t>
            </a:r>
          </a:p>
        </p:txBody>
      </p:sp>
    </p:spTree>
    <p:extLst>
      <p:ext uri="{BB962C8B-B14F-4D97-AF65-F5344CB8AC3E}">
        <p14:creationId xmlns:p14="http://schemas.microsoft.com/office/powerpoint/2010/main" val="1512192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Numerous social demographic characteristics of the population are changing which subsequently influence current and future travel behavior. </a:t>
            </a:r>
          </a:p>
          <a:p>
            <a:endParaRPr lang="en-US" dirty="0" smtClean="0"/>
          </a:p>
          <a:p>
            <a:r>
              <a:rPr lang="en-US" dirty="0" smtClean="0"/>
              <a:t>Some of the recent and current changes are noted in the slide.</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14</a:t>
            </a:fld>
            <a:endParaRPr lang="en-US"/>
          </a:p>
        </p:txBody>
      </p:sp>
    </p:spTree>
    <p:extLst>
      <p:ext uri="{BB962C8B-B14F-4D97-AF65-F5344CB8AC3E}">
        <p14:creationId xmlns:p14="http://schemas.microsoft.com/office/powerpoint/2010/main" val="3190280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15</a:t>
            </a:fld>
            <a:endParaRPr lang="en-US"/>
          </a:p>
        </p:txBody>
      </p:sp>
    </p:spTree>
    <p:extLst>
      <p:ext uri="{BB962C8B-B14F-4D97-AF65-F5344CB8AC3E}">
        <p14:creationId xmlns:p14="http://schemas.microsoft.com/office/powerpoint/2010/main" val="978013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Travel behavior is obviously influenced by the travel choices available to travelers. Many of the characteristics of travel choices that have been shown to have an impact on behavior are noted in the slide.</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16</a:t>
            </a:fld>
            <a:endParaRPr lang="en-US"/>
          </a:p>
        </p:txBody>
      </p:sp>
    </p:spTree>
    <p:extLst>
      <p:ext uri="{BB962C8B-B14F-4D97-AF65-F5344CB8AC3E}">
        <p14:creationId xmlns:p14="http://schemas.microsoft.com/office/powerpoint/2010/main" val="1239624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critical policy issues such as energy and environmental concerns are among those factors that could significantly influence future travel choice characteristics.</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17</a:t>
            </a:fld>
            <a:endParaRPr lang="en-US"/>
          </a:p>
        </p:txBody>
      </p:sp>
    </p:spTree>
    <p:extLst>
      <p:ext uri="{BB962C8B-B14F-4D97-AF65-F5344CB8AC3E}">
        <p14:creationId xmlns:p14="http://schemas.microsoft.com/office/powerpoint/2010/main" val="3098843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Land use characteristics both for residential and commercial and other uses are important factors that influence travel behavior. Differences in land use characteristics significantly influence the competitiveness of various travel mode choices.  </a:t>
            </a:r>
          </a:p>
          <a:p>
            <a:endParaRPr lang="en-US" dirty="0" smtClean="0"/>
          </a:p>
          <a:p>
            <a:r>
              <a:rPr lang="en-US" dirty="0" smtClean="0"/>
              <a:t>Public transportation has a growing appreciation of the types of urban physical environments that are most conducive to public transit use.</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18</a:t>
            </a:fld>
            <a:endParaRPr lang="en-US"/>
          </a:p>
        </p:txBody>
      </p:sp>
    </p:spTree>
    <p:extLst>
      <p:ext uri="{BB962C8B-B14F-4D97-AF65-F5344CB8AC3E}">
        <p14:creationId xmlns:p14="http://schemas.microsoft.com/office/powerpoint/2010/main" val="2793522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presents some basic characteristics on person travel. VMT – vehicle miles of travel – average 19,850 per household per year. The average household takes 2,068 trips per year and the average trip length is 9.7 miles.</a:t>
            </a:r>
          </a:p>
          <a:p>
            <a:endParaRPr lang="en-US" dirty="0" smtClean="0"/>
          </a:p>
          <a:p>
            <a:r>
              <a:rPr lang="en-US" dirty="0" smtClean="0"/>
              <a:t>The average person travels 11,651 miles per year, takes 3.79 trips per day and stands 76.4 min. per day in travel.</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19</a:t>
            </a:fld>
            <a:endParaRPr lang="en-US"/>
          </a:p>
        </p:txBody>
      </p:sp>
    </p:spTree>
    <p:extLst>
      <p:ext uri="{BB962C8B-B14F-4D97-AF65-F5344CB8AC3E}">
        <p14:creationId xmlns:p14="http://schemas.microsoft.com/office/powerpoint/2010/main" val="275111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2</a:t>
            </a:fld>
            <a:endParaRPr lang="en-US"/>
          </a:p>
        </p:txBody>
      </p:sp>
    </p:spTree>
    <p:extLst>
      <p:ext uri="{BB962C8B-B14F-4D97-AF65-F5344CB8AC3E}">
        <p14:creationId xmlns:p14="http://schemas.microsoft.com/office/powerpoint/2010/main" val="2196398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Auto is the dominant mode share in the US carrying 83.4% of trips. Transit carries 1.9% of all trips with walk and other comprising the remaining.</a:t>
            </a:r>
          </a:p>
          <a:p>
            <a:endParaRPr lang="en-US" dirty="0" smtClean="0"/>
          </a:p>
          <a:p>
            <a:r>
              <a:rPr lang="en-US" dirty="0" smtClean="0"/>
              <a:t>Work and work related travel constitutes approximately 22% of trips. Social recreation comprises 28% of travel, education 9.36%, healthcare and personal business 38.67% and personal business slightly less than 2%. Understanding trip purposes gives insight into understanding traveler travel needs.</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20</a:t>
            </a:fld>
            <a:endParaRPr lang="en-US"/>
          </a:p>
        </p:txBody>
      </p:sp>
    </p:spTree>
    <p:extLst>
      <p:ext uri="{BB962C8B-B14F-4D97-AF65-F5344CB8AC3E}">
        <p14:creationId xmlns:p14="http://schemas.microsoft.com/office/powerpoint/2010/main" val="2303492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table provides some data on the changes over time of key household characteristics that are important to public transit use. Households that are more dependent upon public transportation include those households that do not have vehicles and those individuals who do not have driver licenses. As this data portrays, there have been significant declines in the number of people who are non-drivers and the number of zero-vehicle households that exists nationally.  More recently there appears to be a reversal and a growing transit dependency since the 2001 survey.  These conditions appear to be related to the economic conditions and are no doubt part of the reason the transit use has been increasing since approximately 1995.</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21</a:t>
            </a:fld>
            <a:endParaRPr lang="en-US"/>
          </a:p>
        </p:txBody>
      </p:sp>
    </p:spTree>
    <p:extLst>
      <p:ext uri="{BB962C8B-B14F-4D97-AF65-F5344CB8AC3E}">
        <p14:creationId xmlns:p14="http://schemas.microsoft.com/office/powerpoint/2010/main" val="370338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graphic shows the strong relationship between transit trips per household and the changes in zero vehicle and non-driver household numbers over time.</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22</a:t>
            </a:fld>
            <a:endParaRPr lang="en-US"/>
          </a:p>
        </p:txBody>
      </p:sp>
    </p:spTree>
    <p:extLst>
      <p:ext uri="{BB962C8B-B14F-4D97-AF65-F5344CB8AC3E}">
        <p14:creationId xmlns:p14="http://schemas.microsoft.com/office/powerpoint/2010/main" val="4027667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891BD2AC-714A-45B7-9631-FADF03EDC9AA}" type="slidenum">
              <a:rPr lang="en-US" smtClean="0"/>
              <a:pPr/>
              <a:t>23</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r>
              <a:rPr lang="en-US" dirty="0" smtClean="0"/>
              <a:t>This is an example of how to analyze transit</a:t>
            </a:r>
            <a:r>
              <a:rPr lang="en-US" baseline="0" dirty="0" smtClean="0"/>
              <a:t> access and availability.  </a:t>
            </a:r>
            <a:r>
              <a:rPr lang="en-US" dirty="0" smtClean="0"/>
              <a:t>This figure, developed from 2001 NHTS data, portrays the share of the population living within a given distance of bus service.  For example, approximately 42% of the population lives within 0.3 miles of a bus route.  This distance is measured as the airline distance to the nearest bus route (not necessarily bus stop).</a:t>
            </a:r>
          </a:p>
          <a:p>
            <a:endParaRPr lang="en-US" dirty="0" smtClean="0"/>
          </a:p>
          <a:p>
            <a:r>
              <a:rPr lang="en-US" dirty="0" smtClean="0"/>
              <a:t>Access to bus service is a prerequisite to transit use. Only households living within a reasonable distance of bus service are potential bus passengers.</a:t>
            </a:r>
          </a:p>
        </p:txBody>
      </p:sp>
    </p:spTree>
    <p:extLst>
      <p:ext uri="{BB962C8B-B14F-4D97-AF65-F5344CB8AC3E}">
        <p14:creationId xmlns:p14="http://schemas.microsoft.com/office/powerpoint/2010/main" val="3808622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E608708E-F8C7-49FF-B338-E0BB7E8589B0}" type="slidenum">
              <a:rPr lang="en-US" smtClean="0"/>
              <a:pPr/>
              <a:t>24</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r>
              <a:rPr lang="en-US" dirty="0" smtClean="0"/>
              <a:t>This figure portrays similar data for rail stations. Obviously the far more modest level of rail services in the US results in a far more modest share of the population being within walking distance of rail transit.</a:t>
            </a:r>
          </a:p>
        </p:txBody>
      </p:sp>
    </p:spTree>
    <p:extLst>
      <p:ext uri="{BB962C8B-B14F-4D97-AF65-F5344CB8AC3E}">
        <p14:creationId xmlns:p14="http://schemas.microsoft.com/office/powerpoint/2010/main" val="3905197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D61C8286-C97D-4A19-9046-3FE4DB8FDC04}" type="slidenum">
              <a:rPr lang="en-US" smtClean="0"/>
              <a:pPr/>
              <a:t>25</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r>
              <a:rPr lang="en-US" dirty="0" smtClean="0"/>
              <a:t>This graphic portrays the share of people working within a given distance of bus service. As transit service often focuses on serving employment concentrations and employment tends to be more highly concentrated then does residential activity, the percentage of population working near transit is somewhat higher than is the case for residences.</a:t>
            </a:r>
          </a:p>
        </p:txBody>
      </p:sp>
    </p:spTree>
    <p:extLst>
      <p:ext uri="{BB962C8B-B14F-4D97-AF65-F5344CB8AC3E}">
        <p14:creationId xmlns:p14="http://schemas.microsoft.com/office/powerpoint/2010/main" val="414411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D3362F90-66E5-4FCE-AA37-D6429C2BEE66}" type="slidenum">
              <a:rPr lang="en-US" smtClean="0"/>
              <a:pPr/>
              <a:t>26</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r>
              <a:rPr lang="en-US" dirty="0" smtClean="0"/>
              <a:t>This figure portrays employment access to rail stops.</a:t>
            </a:r>
          </a:p>
        </p:txBody>
      </p:sp>
    </p:spTree>
    <p:extLst>
      <p:ext uri="{BB962C8B-B14F-4D97-AF65-F5344CB8AC3E}">
        <p14:creationId xmlns:p14="http://schemas.microsoft.com/office/powerpoint/2010/main" val="1869166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presents the share of transit trips made by various market segments. The data indicates that nearly a majority of transit trips are made by travelers from households that have zero cars. Interestingly, in 2008 the share of transit trips from zero-car households was slightly higher than was the case in 2001.</a:t>
            </a:r>
          </a:p>
          <a:p>
            <a:endParaRPr lang="en-US" dirty="0" smtClean="0"/>
          </a:p>
          <a:p>
            <a:r>
              <a:rPr lang="en-US" dirty="0" smtClean="0"/>
              <a:t>While transit provides mobility for choice travelers and persons with access to autos, auto availability is still a critical factor in transit use.</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27</a:t>
            </a:fld>
            <a:endParaRPr lang="en-US"/>
          </a:p>
        </p:txBody>
      </p:sp>
    </p:spTree>
    <p:extLst>
      <p:ext uri="{BB962C8B-B14F-4D97-AF65-F5344CB8AC3E}">
        <p14:creationId xmlns:p14="http://schemas.microsoft.com/office/powerpoint/2010/main" val="669633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presents transit mode share (expressed as a percent of all trips) that are made on transit for various market segments. As the figure portrays, households with a shortage of vehicles relative to the number of workers have a much higher rate of use of transit.</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28</a:t>
            </a:fld>
            <a:endParaRPr lang="en-US"/>
          </a:p>
        </p:txBody>
      </p:sp>
    </p:spTree>
    <p:extLst>
      <p:ext uri="{BB962C8B-B14F-4D97-AF65-F5344CB8AC3E}">
        <p14:creationId xmlns:p14="http://schemas.microsoft.com/office/powerpoint/2010/main" val="1229550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graphic similarly portrays the much higher mode share on transit for households with zero vehicles. These behaviors have remained relatively consistent over the three prior national surveys.</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29</a:t>
            </a:fld>
            <a:endParaRPr lang="en-US"/>
          </a:p>
        </p:txBody>
      </p:sp>
    </p:spTree>
    <p:extLst>
      <p:ext uri="{BB962C8B-B14F-4D97-AF65-F5344CB8AC3E}">
        <p14:creationId xmlns:p14="http://schemas.microsoft.com/office/powerpoint/2010/main" val="1013379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3</a:t>
            </a:fld>
            <a:endParaRPr lang="en-US"/>
          </a:p>
        </p:txBody>
      </p:sp>
    </p:spTree>
    <p:extLst>
      <p:ext uri="{BB962C8B-B14F-4D97-AF65-F5344CB8AC3E}">
        <p14:creationId xmlns:p14="http://schemas.microsoft.com/office/powerpoint/2010/main" val="1165133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long been recognized to transit use is highly correlated with income. Lower income households are far more likely to depend upon transit. Accordingly, mode share on transit for low income households is dramatically higher.</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30</a:t>
            </a:fld>
            <a:endParaRPr lang="en-US"/>
          </a:p>
        </p:txBody>
      </p:sp>
    </p:spTree>
    <p:extLst>
      <p:ext uri="{BB962C8B-B14F-4D97-AF65-F5344CB8AC3E}">
        <p14:creationId xmlns:p14="http://schemas.microsoft.com/office/powerpoint/2010/main" val="783709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Renters have a far higher likelihood of using transit than do homeowners. This results from a combination of factors including the fact that income is highly correlated with homeownership and the fact that renters often live in a far higher density developments that are more conducive to being served by public transportation.</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31</a:t>
            </a:fld>
            <a:endParaRPr lang="en-US"/>
          </a:p>
        </p:txBody>
      </p:sp>
    </p:spTree>
    <p:extLst>
      <p:ext uri="{BB962C8B-B14F-4D97-AF65-F5344CB8AC3E}">
        <p14:creationId xmlns:p14="http://schemas.microsoft.com/office/powerpoint/2010/main" val="3395233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shows the relationship between transit use as a function of both driver status and Metropolitan area size. As one would expect, larger metropolitan areas are stronger transit markets often as a result of both having more and better transit services and also higher shares of the population whose characteristics are conducive to greater transit use.</a:t>
            </a:r>
          </a:p>
          <a:p>
            <a:r>
              <a:rPr lang="en-US" dirty="0" smtClean="0"/>
              <a:t>As expected, respondents indicating they are not a driver have a higher likelihood of using transit.</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32</a:t>
            </a:fld>
            <a:endParaRPr lang="en-US"/>
          </a:p>
        </p:txBody>
      </p:sp>
    </p:spTree>
    <p:extLst>
      <p:ext uri="{BB962C8B-B14F-4D97-AF65-F5344CB8AC3E}">
        <p14:creationId xmlns:p14="http://schemas.microsoft.com/office/powerpoint/2010/main" val="4221836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Individuals indicating they have a medical condition that influences mobility have a higher probability of using transit.  Again the influence of urban size is apparent.</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33</a:t>
            </a:fld>
            <a:endParaRPr lang="en-US"/>
          </a:p>
        </p:txBody>
      </p:sp>
    </p:spTree>
    <p:extLst>
      <p:ext uri="{BB962C8B-B14F-4D97-AF65-F5344CB8AC3E}">
        <p14:creationId xmlns:p14="http://schemas.microsoft.com/office/powerpoint/2010/main" val="2817067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Immigrants typically have a higher probability of using public transportation. Immigrants often locate in urban core areas, initially have low incomes and no autos, and may have a cultural willingness and experience in using public transportation that makes them more willing to use it in the US.</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34</a:t>
            </a:fld>
            <a:endParaRPr lang="en-US"/>
          </a:p>
        </p:txBody>
      </p:sp>
    </p:spTree>
    <p:extLst>
      <p:ext uri="{BB962C8B-B14F-4D97-AF65-F5344CB8AC3E}">
        <p14:creationId xmlns:p14="http://schemas.microsoft.com/office/powerpoint/2010/main" val="57681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reveals that regular transit users, those using transit two or more times a week, have a far higher transit mode share.</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35</a:t>
            </a:fld>
            <a:endParaRPr lang="en-US"/>
          </a:p>
        </p:txBody>
      </p:sp>
    </p:spTree>
    <p:extLst>
      <p:ext uri="{BB962C8B-B14F-4D97-AF65-F5344CB8AC3E}">
        <p14:creationId xmlns:p14="http://schemas.microsoft.com/office/powerpoint/2010/main" val="1121617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Certain employment types are more conducive to using public transportation. Jobs with fixed schedules, positions that don’t require a car for use during work, positions the tend to be clustered in high density employment areas, and moderate or low income positions tend to be more conducive to transit use.</a:t>
            </a:r>
          </a:p>
          <a:p>
            <a:endParaRPr lang="en-US" dirty="0" smtClean="0"/>
          </a:p>
          <a:p>
            <a:r>
              <a:rPr lang="en-US" dirty="0" smtClean="0"/>
              <a:t>While variations across these major employment classifications are relatively modest, more disaggregate classifications can produce very different probabilities of transit use across employment types.</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36</a:t>
            </a:fld>
            <a:endParaRPr lang="en-US"/>
          </a:p>
        </p:txBody>
      </p:sp>
    </p:spTree>
    <p:extLst>
      <p:ext uri="{BB962C8B-B14F-4D97-AF65-F5344CB8AC3E}">
        <p14:creationId xmlns:p14="http://schemas.microsoft.com/office/powerpoint/2010/main" val="11068954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data reveals how dramatically mode share can change as a function of the distance from the bus stop to where the household is located. This suggests that very immediate proximity to transit produces substantially higher mode shares than is the case for individuals living a quarter mile or more away from transit service.</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37</a:t>
            </a:fld>
            <a:endParaRPr lang="en-US"/>
          </a:p>
        </p:txBody>
      </p:sp>
    </p:spTree>
    <p:extLst>
      <p:ext uri="{BB962C8B-B14F-4D97-AF65-F5344CB8AC3E}">
        <p14:creationId xmlns:p14="http://schemas.microsoft.com/office/powerpoint/2010/main" val="4259056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graphic shows mode share is a function of both urban area size and urban area type. Not surprisingly more urbanized areas show stronger mode share. In addition, there is a tendency for larger areas to also have a higher transit mode share. This would appear to be related to the fact that in a larger area transit could provide access to enough different activity venues to increase the probability of its use.</a:t>
            </a:r>
          </a:p>
          <a:p>
            <a:endParaRPr lang="en-US" dirty="0" smtClean="0"/>
          </a:p>
          <a:p>
            <a:r>
              <a:rPr lang="en-US" dirty="0" smtClean="0"/>
              <a:t>Thus, there is a scale effect as well as a density effect.  </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38</a:t>
            </a:fld>
            <a:endParaRPr lang="en-US"/>
          </a:p>
        </p:txBody>
      </p:sp>
    </p:spTree>
    <p:extLst>
      <p:ext uri="{BB962C8B-B14F-4D97-AF65-F5344CB8AC3E}">
        <p14:creationId xmlns:p14="http://schemas.microsoft.com/office/powerpoint/2010/main" val="2639763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portrays the share of various ethnic groups in the population and on transit. Nonwhite residents have historically had a higher propensity to use transit.  This is attributed to a number of characteristics including higher probabilities that these population segments are concentrated in urban areas, in rental housing, have lower incomes, and are less likely to have autos available – factors that contribute to their probability of using transit. In addition, there is some evidence that when other considerations are accounted for there may be a stronger transit propensity due to cultural attitudes or experiences.</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39</a:t>
            </a:fld>
            <a:endParaRPr lang="en-US"/>
          </a:p>
        </p:txBody>
      </p:sp>
    </p:spTree>
    <p:extLst>
      <p:ext uri="{BB962C8B-B14F-4D97-AF65-F5344CB8AC3E}">
        <p14:creationId xmlns:p14="http://schemas.microsoft.com/office/powerpoint/2010/main" val="4051668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Planning for public transportation requires the planners to have an understanding of travel behavior, specifically what characteristics of transit service passengers value and how passengers will respond to various types of service and service characteristics. Thus, understanding customer needs builds the foundation for being able to most effectively respond to those needs through the provision of services and facilities.</a:t>
            </a:r>
          </a:p>
          <a:p>
            <a:endParaRPr lang="en-US" dirty="0" smtClean="0"/>
          </a:p>
          <a:p>
            <a:r>
              <a:rPr lang="en-US" dirty="0" smtClean="0"/>
              <a:t>This lesson provides an introduction to travel behavior as it relates to public transportation.</a:t>
            </a:r>
          </a:p>
          <a:p>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4</a:t>
            </a:fld>
            <a:endParaRPr lang="en-US"/>
          </a:p>
        </p:txBody>
      </p:sp>
    </p:spTree>
    <p:extLst>
      <p:ext uri="{BB962C8B-B14F-4D97-AF65-F5344CB8AC3E}">
        <p14:creationId xmlns:p14="http://schemas.microsoft.com/office/powerpoint/2010/main" val="30851829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graphic presents data on the mode speeds for various transit technologies as a function of traveler income. This data shows that generally higher income individuals use higher-speed travel modes. This reflects both the relative importance of speed as a function of income as well as, perhaps, some tendency for the services available to vary as a function of the demographics of the markets served. For example, commuter rail targets carrying central business district white-collar employees to and from distant residential areas. These tend to be longer distance trips conducive to faster travel speed modes such as commuter rail or express bus.</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40</a:t>
            </a:fld>
            <a:endParaRPr lang="en-US"/>
          </a:p>
        </p:txBody>
      </p:sp>
    </p:spTree>
    <p:extLst>
      <p:ext uri="{BB962C8B-B14F-4D97-AF65-F5344CB8AC3E}">
        <p14:creationId xmlns:p14="http://schemas.microsoft.com/office/powerpoint/2010/main" val="3340474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presents two sets of data on the relative share of transit travel by bus and rail modes. NTD stands for National Transit Data which involves a recording of passenger  boardings on the various modes. The NHTS data reflects responses to surveys. While these data sources differ somewhat, they indicate the predominance of bus transit.</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41</a:t>
            </a:fld>
            <a:endParaRPr lang="en-US"/>
          </a:p>
        </p:txBody>
      </p:sp>
    </p:spTree>
    <p:extLst>
      <p:ext uri="{BB962C8B-B14F-4D97-AF65-F5344CB8AC3E}">
        <p14:creationId xmlns:p14="http://schemas.microsoft.com/office/powerpoint/2010/main" val="360794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graphic indicates the differences in travel speed for transit and privately operated vehicles as a function of urban area size for both 2001 and 2008. As the data indicate, transit speeds are dramatically slower than privately operated vehicle speeds. This is a result of several factors including frequent stopping for transit vehicles but also access wait and transfer times as well.</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42</a:t>
            </a:fld>
            <a:endParaRPr lang="en-US"/>
          </a:p>
        </p:txBody>
      </p:sp>
    </p:spTree>
    <p:extLst>
      <p:ext uri="{BB962C8B-B14F-4D97-AF65-F5344CB8AC3E}">
        <p14:creationId xmlns:p14="http://schemas.microsoft.com/office/powerpoint/2010/main" val="5069113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 travel varies by day of the week as one would expect. There is generally a decline in Friday transit use as often times people plan after work activities on Friday which might reduce their propensity to use transit for work travel.</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43</a:t>
            </a:fld>
            <a:endParaRPr lang="en-US"/>
          </a:p>
        </p:txBody>
      </p:sp>
    </p:spTree>
    <p:extLst>
      <p:ext uri="{BB962C8B-B14F-4D97-AF65-F5344CB8AC3E}">
        <p14:creationId xmlns:p14="http://schemas.microsoft.com/office/powerpoint/2010/main" val="674044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 travel is highly peaked in the peak periods reflecting the fact that it is a principal means of travel for work.  The evidence of midday increases in transit use in the 2008 survey suggests that perhaps there’s some inroads in transit use for non work travel.</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44</a:t>
            </a:fld>
            <a:endParaRPr lang="en-US"/>
          </a:p>
        </p:txBody>
      </p:sp>
    </p:spTree>
    <p:extLst>
      <p:ext uri="{BB962C8B-B14F-4D97-AF65-F5344CB8AC3E}">
        <p14:creationId xmlns:p14="http://schemas.microsoft.com/office/powerpoint/2010/main" val="9525826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shows the strong work trip market for transit. Work trips, by virtue of the fact that they tend to be regularly scheduled repeat trips often longer than non work trips and occasionally requiring paid parking, are more conducive to transit use. Other literature suggests the work share of transit trips could be even higher – as much as 59% based on onboard survey data.</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45</a:t>
            </a:fld>
            <a:endParaRPr lang="en-US"/>
          </a:p>
        </p:txBody>
      </p:sp>
    </p:spTree>
    <p:extLst>
      <p:ext uri="{BB962C8B-B14F-4D97-AF65-F5344CB8AC3E}">
        <p14:creationId xmlns:p14="http://schemas.microsoft.com/office/powerpoint/2010/main" val="14472103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Planners frequently speculate on how to meet travel demands of the growing segment of the population that is retirement age and older. As individuals age their overall trip making declines and, as the mode share data suggests, the probability of using transit also declines. Currently person 65+ years old constitute 8.2% of transit trips.</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46</a:t>
            </a:fld>
            <a:endParaRPr lang="en-US"/>
          </a:p>
        </p:txBody>
      </p:sp>
    </p:spTree>
    <p:extLst>
      <p:ext uri="{BB962C8B-B14F-4D97-AF65-F5344CB8AC3E}">
        <p14:creationId xmlns:p14="http://schemas.microsoft.com/office/powerpoint/2010/main" val="32414801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discussing data and transit use and ridership is important to understand the differences between linked and unlinked trips.</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47</a:t>
            </a:fld>
            <a:endParaRPr lang="en-US"/>
          </a:p>
        </p:txBody>
      </p:sp>
    </p:spTree>
    <p:extLst>
      <p:ext uri="{BB962C8B-B14F-4D97-AF65-F5344CB8AC3E}">
        <p14:creationId xmlns:p14="http://schemas.microsoft.com/office/powerpoint/2010/main" val="37072555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48</a:t>
            </a:fld>
            <a:endParaRPr lang="en-US"/>
          </a:p>
        </p:txBody>
      </p:sp>
    </p:spTree>
    <p:extLst>
      <p:ext uri="{BB962C8B-B14F-4D97-AF65-F5344CB8AC3E}">
        <p14:creationId xmlns:p14="http://schemas.microsoft.com/office/powerpoint/2010/main" val="40146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1F8C8-8E18-48E8-A745-10AB944894D6}" type="slidenum">
              <a:rPr lang="en-US" smtClean="0"/>
              <a:pPr/>
              <a:t>5</a:t>
            </a:fld>
            <a:endParaRPr lang="en-US" dirty="0"/>
          </a:p>
        </p:txBody>
      </p:sp>
    </p:spTree>
    <p:extLst>
      <p:ext uri="{BB962C8B-B14F-4D97-AF65-F5344CB8AC3E}">
        <p14:creationId xmlns:p14="http://schemas.microsoft.com/office/powerpoint/2010/main" val="2575753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41C9A03A-BDD0-4766-94AE-14B58CC5CB5B}" type="slidenum">
              <a:rPr lang="en-US" smtClean="0">
                <a:solidFill>
                  <a:prstClr val="black"/>
                </a:solidFill>
              </a:rPr>
              <a:pPr/>
              <a:t>6</a:t>
            </a:fld>
            <a:endParaRPr lang="en-US" smtClean="0">
              <a:solidFill>
                <a:prstClr val="black"/>
              </a:solidFill>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28609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51783DF6-C139-416B-83EA-55009FCF8108}" type="slidenum">
              <a:rPr lang="en-US" smtClean="0">
                <a:solidFill>
                  <a:prstClr val="black"/>
                </a:solidFill>
              </a:rPr>
              <a:pPr/>
              <a:t>7</a:t>
            </a:fld>
            <a:endParaRPr lang="en-US" dirty="0" smtClean="0">
              <a:solidFill>
                <a:prstClr val="black"/>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A common activity for transportation planners is to forecast future travel demand in order to identify facilities or services to include a long-range plans. This prediction activity depends upon an understanding of travel behavior.</a:t>
            </a:r>
          </a:p>
          <a:p>
            <a:endParaRPr lang="en-US" dirty="0" smtClean="0"/>
          </a:p>
          <a:p>
            <a:r>
              <a:rPr lang="en-US" dirty="0" smtClean="0"/>
              <a:t>An alternative to meeting forecast travel demand needs is to explore policy initiatives that can influence travel behavior, i.e. Alter mode, trip timing, trip destination, etc.  Understanding travel behavior enables us to understand how various policy initiatives might impact travel.</a:t>
            </a:r>
          </a:p>
          <a:p>
            <a:endParaRPr lang="en-US" dirty="0" smtClean="0"/>
          </a:p>
          <a:p>
            <a:r>
              <a:rPr lang="en-US" dirty="0" smtClean="0"/>
              <a:t>Understanding travel behavior enables us to interpret measures of travel demand in terms of services and facilities that can accommodate those commands. Knowing about trip length, trip timing, mode preferences, etc. enables us to develop scenarios that address those demands.</a:t>
            </a:r>
          </a:p>
        </p:txBody>
      </p:sp>
    </p:spTree>
    <p:extLst>
      <p:ext uri="{BB962C8B-B14F-4D97-AF65-F5344CB8AC3E}">
        <p14:creationId xmlns:p14="http://schemas.microsoft.com/office/powerpoint/2010/main" val="3931430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8</a:t>
            </a:fld>
            <a:endParaRPr lang="en-US"/>
          </a:p>
        </p:txBody>
      </p:sp>
    </p:spTree>
    <p:extLst>
      <p:ext uri="{BB962C8B-B14F-4D97-AF65-F5344CB8AC3E}">
        <p14:creationId xmlns:p14="http://schemas.microsoft.com/office/powerpoint/2010/main" val="903040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9</a:t>
            </a:fld>
            <a:endParaRPr lang="en-US"/>
          </a:p>
        </p:txBody>
      </p:sp>
    </p:spTree>
    <p:extLst>
      <p:ext uri="{BB962C8B-B14F-4D97-AF65-F5344CB8AC3E}">
        <p14:creationId xmlns:p14="http://schemas.microsoft.com/office/powerpoint/2010/main" val="1119861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48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2200" y="609601"/>
            <a:ext cx="2411539" cy="91118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52600"/>
            <a:ext cx="3810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3810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xfrm>
            <a:off x="8531788" y="5648960"/>
            <a:ext cx="548640" cy="396240"/>
          </a:xfrm>
          <a:prstGeom prst="bracketPair">
            <a:avLst>
              <a:gd name="adj" fmla="val 17949"/>
            </a:avLst>
          </a:prstGeom>
          <a:ln/>
        </p:spPr>
        <p:txBody>
          <a:bodyPr/>
          <a:lstStyle>
            <a:lvl1pPr>
              <a:defRPr/>
            </a:lvl1pPr>
          </a:lstStyle>
          <a:p>
            <a:pPr>
              <a:defRPr/>
            </a:pPr>
            <a:fld id="{AAECB1DD-265B-3A4A-B926-F28A7408B8F7}" type="slidenum">
              <a:rPr lang="en-US"/>
              <a:pPr>
                <a:defRPr/>
              </a:pPr>
              <a:t>‹#›</a:t>
            </a:fld>
            <a:endParaRPr lang="en-US"/>
          </a:p>
        </p:txBody>
      </p:sp>
    </p:spTree>
    <p:extLst>
      <p:ext uri="{BB962C8B-B14F-4D97-AF65-F5344CB8AC3E}">
        <p14:creationId xmlns:p14="http://schemas.microsoft.com/office/powerpoint/2010/main" val="1897906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01625" y="1600200"/>
            <a:ext cx="4194175" cy="4498975"/>
          </a:xfrm>
          <a:prstGeom prst="rect">
            <a:avLst/>
          </a:prstGeom>
        </p:spPr>
        <p:txBody>
          <a:bodyPr/>
          <a:lstStyle/>
          <a:p>
            <a:pPr lvl="0"/>
            <a:endParaRPr lang="en-US" noProof="0" smtClean="0"/>
          </a:p>
        </p:txBody>
      </p:sp>
      <p:sp>
        <p:nvSpPr>
          <p:cNvPr id="4" name="Text Placeholder 3"/>
          <p:cNvSpPr>
            <a:spLocks noGrp="1"/>
          </p:cNvSpPr>
          <p:nvPr>
            <p:ph type="body" sz="half" idx="2"/>
          </p:nvPr>
        </p:nvSpPr>
        <p:spPr>
          <a:xfrm>
            <a:off x="4648200" y="1600200"/>
            <a:ext cx="4194175" cy="44989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xfrm>
            <a:off x="301625" y="6245225"/>
            <a:ext cx="2289175" cy="476250"/>
          </a:xfrm>
          <a:prstGeom prst="rect">
            <a:avLst/>
          </a:prstGeom>
          <a:ln/>
        </p:spPr>
        <p:txBody>
          <a:bodyPr/>
          <a:lstStyle>
            <a:lvl1pPr>
              <a:defRPr/>
            </a:lvl1pPr>
          </a:lstStyle>
          <a:p>
            <a:pPr eaLnBrk="1" hangingPunct="1">
              <a:defRPr/>
            </a:pPr>
            <a:endParaRPr lang="en-US" sz="1800">
              <a:solidFill>
                <a:srgbClr val="FFFFFF"/>
              </a:solidFill>
              <a:latin typeface="Tahoma" pitchFamily="34" charset="0"/>
            </a:endParaRPr>
          </a:p>
        </p:txBody>
      </p:sp>
      <p:sp>
        <p:nvSpPr>
          <p:cNvPr id="6" name="Rectangle 15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eaLnBrk="1" hangingPunct="1">
              <a:defRPr/>
            </a:pPr>
            <a:endParaRPr lang="en-US" sz="1800">
              <a:solidFill>
                <a:srgbClr val="FFFFFF"/>
              </a:solidFill>
              <a:latin typeface="Tahoma" pitchFamily="34" charset="0"/>
            </a:endParaRPr>
          </a:p>
        </p:txBody>
      </p:sp>
      <p:sp>
        <p:nvSpPr>
          <p:cNvPr id="7" name="Rectangle 156"/>
          <p:cNvSpPr>
            <a:spLocks noGrp="1" noChangeArrowheads="1"/>
          </p:cNvSpPr>
          <p:nvPr>
            <p:ph type="sldNum" sz="quarter" idx="12"/>
          </p:nvPr>
        </p:nvSpPr>
        <p:spPr>
          <a:xfrm>
            <a:off x="6553200" y="6245225"/>
            <a:ext cx="2289175" cy="476250"/>
          </a:xfrm>
          <a:prstGeom prst="rect">
            <a:avLst/>
          </a:prstGeom>
          <a:ln/>
        </p:spPr>
        <p:txBody>
          <a:bodyPr/>
          <a:lstStyle>
            <a:lvl1pPr>
              <a:defRPr/>
            </a:lvl1pPr>
          </a:lstStyle>
          <a:p>
            <a:pPr eaLnBrk="1" hangingPunct="1">
              <a:defRPr/>
            </a:pPr>
            <a:fld id="{69D0E53B-ADA0-4390-B276-123CE70584C2}" type="slidenum">
              <a:rPr lang="en-US" sz="1800">
                <a:solidFill>
                  <a:srgbClr val="FFFFFF"/>
                </a:solidFill>
                <a:latin typeface="Tahoma" pitchFamily="34" charset="0"/>
              </a:rPr>
              <a:pPr eaLnBrk="1" hangingPunct="1">
                <a:defRPr/>
              </a:pPr>
              <a:t>‹#›</a:t>
            </a:fld>
            <a:endParaRPr lang="en-US" sz="1800">
              <a:solidFill>
                <a:srgbClr val="FFFFFF"/>
              </a:solidFill>
              <a:latin typeface="Tahoma"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600200"/>
            <a:ext cx="8540750" cy="4498975"/>
          </a:xfrm>
        </p:spPr>
        <p:txBody>
          <a:bodyPr/>
          <a:lstStyle/>
          <a:p>
            <a:pPr lvl="0"/>
            <a:endParaRPr lang="en-US" noProof="0" smtClean="0"/>
          </a:p>
        </p:txBody>
      </p:sp>
      <p:sp>
        <p:nvSpPr>
          <p:cNvPr id="4" name="Rectangle 154"/>
          <p:cNvSpPr>
            <a:spLocks noGrp="1" noChangeArrowheads="1"/>
          </p:cNvSpPr>
          <p:nvPr>
            <p:ph type="dt" sz="half" idx="10"/>
          </p:nvPr>
        </p:nvSpPr>
        <p:spPr>
          <a:xfrm>
            <a:off x="457200" y="18288"/>
            <a:ext cx="2895600" cy="329184"/>
          </a:xfrm>
          <a:prstGeom prst="rect">
            <a:avLst/>
          </a:prstGeom>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xfrm>
            <a:off x="3429000" y="18288"/>
            <a:ext cx="4114800" cy="329184"/>
          </a:xfrm>
          <a:prstGeom prst="rect">
            <a:avLst/>
          </a:prstGeom>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xfrm>
            <a:off x="7620000" y="18288"/>
            <a:ext cx="1066800" cy="329184"/>
          </a:xfrm>
          <a:prstGeom prst="rect">
            <a:avLst/>
          </a:prstGeom>
          <a:ln/>
        </p:spPr>
        <p:txBody>
          <a:bodyPr/>
          <a:lstStyle>
            <a:lvl1pPr>
              <a:defRPr/>
            </a:lvl1pPr>
          </a:lstStyle>
          <a:p>
            <a:pPr>
              <a:defRPr/>
            </a:pPr>
            <a:fld id="{A3E11234-0EBF-4BF8-89AF-DE087CC4F25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1625" y="1600200"/>
            <a:ext cx="8540750" cy="4498975"/>
          </a:xfrm>
        </p:spPr>
        <p:txBody>
          <a:bodyPr/>
          <a:lstStyle/>
          <a:p>
            <a:pPr lvl="0"/>
            <a:endParaRPr lang="en-US" noProof="0" smtClean="0"/>
          </a:p>
        </p:txBody>
      </p:sp>
      <p:sp>
        <p:nvSpPr>
          <p:cNvPr id="4" name="Rectangle 154"/>
          <p:cNvSpPr>
            <a:spLocks noGrp="1" noChangeArrowheads="1"/>
          </p:cNvSpPr>
          <p:nvPr>
            <p:ph type="dt" sz="half" idx="10"/>
          </p:nvPr>
        </p:nvSpPr>
        <p:spPr>
          <a:xfrm>
            <a:off x="457200" y="18288"/>
            <a:ext cx="2895600" cy="329184"/>
          </a:xfrm>
          <a:prstGeom prst="rect">
            <a:avLst/>
          </a:prstGeom>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xfrm>
            <a:off x="3429000" y="18288"/>
            <a:ext cx="4114800" cy="329184"/>
          </a:xfrm>
          <a:prstGeom prst="rect">
            <a:avLst/>
          </a:prstGeom>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xfrm>
            <a:off x="7620000" y="18288"/>
            <a:ext cx="1066800" cy="329184"/>
          </a:xfrm>
          <a:prstGeom prst="rect">
            <a:avLst/>
          </a:prstGeom>
          <a:ln/>
        </p:spPr>
        <p:txBody>
          <a:bodyPr/>
          <a:lstStyle>
            <a:lvl1pPr>
              <a:defRPr/>
            </a:lvl1pPr>
          </a:lstStyle>
          <a:p>
            <a:pPr>
              <a:defRPr/>
            </a:pPr>
            <a:fld id="{212A497C-EBB4-4BA7-9917-C7D87082FFE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First Line no Bullet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648200"/>
          </a:xfrm>
        </p:spPr>
        <p:txBody>
          <a:bodyPr/>
          <a:lstStyle>
            <a:lvl1pPr marL="0" indent="0">
              <a:lnSpc>
                <a:spcPct val="100000"/>
              </a:lnSpc>
              <a:spcBef>
                <a:spcPts val="600"/>
              </a:spcBef>
              <a:spcAft>
                <a:spcPts val="600"/>
              </a:spcAft>
              <a:buSzPct val="90000"/>
              <a:buNone/>
              <a:defRPr/>
            </a:lvl1pPr>
            <a:lvl2pPr marL="617220" indent="-342900">
              <a:lnSpc>
                <a:spcPct val="100000"/>
              </a:lnSpc>
              <a:spcBef>
                <a:spcPts val="600"/>
              </a:spcBef>
              <a:spcAft>
                <a:spcPts val="600"/>
              </a:spcAft>
              <a:buSzPct val="90000"/>
              <a:buFont typeface="Arial" pitchFamily="34" charset="0"/>
              <a:buChar char="•"/>
              <a:defRPr sz="2400"/>
            </a:lvl2pPr>
            <a:lvl3pPr marL="834390" indent="-285750">
              <a:lnSpc>
                <a:spcPct val="100000"/>
              </a:lnSpc>
              <a:spcBef>
                <a:spcPts val="600"/>
              </a:spcBef>
              <a:spcAft>
                <a:spcPts val="600"/>
              </a:spcAft>
              <a:buFont typeface="Wingdings" pitchFamily="2" charset="2"/>
              <a:buChar char="Ø"/>
              <a:defRPr sz="2000"/>
            </a:lvl3pPr>
            <a:lvl4pPr marL="1108710" indent="-285750">
              <a:lnSpc>
                <a:spcPct val="100000"/>
              </a:lnSpc>
              <a:spcBef>
                <a:spcPts val="600"/>
              </a:spcBef>
              <a:spcAft>
                <a:spcPts val="600"/>
              </a:spcAft>
              <a:buFont typeface="Arial" pitchFamily="34" charset="0"/>
              <a:buChar char="•"/>
              <a:defRPr sz="1800"/>
            </a:lvl4pPr>
            <a:lvl5pPr marL="1337310" indent="-285750">
              <a:lnSpc>
                <a:spcPct val="100000"/>
              </a:lnSpc>
              <a:spcBef>
                <a:spcPts val="600"/>
              </a:spcBef>
              <a:spcAft>
                <a:spcPts val="600"/>
              </a:spcAft>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648200"/>
          </a:xfrm>
        </p:spPr>
        <p:txBody>
          <a:bodyPr/>
          <a:lstStyle>
            <a:lvl1pPr marL="342900" indent="-342900">
              <a:lnSpc>
                <a:spcPct val="100000"/>
              </a:lnSpc>
              <a:spcBef>
                <a:spcPts val="600"/>
              </a:spcBef>
              <a:spcAft>
                <a:spcPts val="600"/>
              </a:spcAft>
              <a:buSzPct val="90000"/>
              <a:buFont typeface="Arial" pitchFamily="34" charset="0"/>
              <a:buChar char="•"/>
              <a:defRPr/>
            </a:lvl1pPr>
            <a:lvl2pPr marL="617220" indent="-342900">
              <a:lnSpc>
                <a:spcPct val="100000"/>
              </a:lnSpc>
              <a:spcBef>
                <a:spcPts val="600"/>
              </a:spcBef>
              <a:spcAft>
                <a:spcPts val="600"/>
              </a:spcAft>
              <a:buSzPct val="90000"/>
              <a:buFont typeface="Wingdings" pitchFamily="2" charset="2"/>
              <a:buChar char="Ø"/>
              <a:defRPr sz="2000"/>
            </a:lvl2pPr>
            <a:lvl3pPr marL="834390" indent="-285750">
              <a:lnSpc>
                <a:spcPct val="100000"/>
              </a:lnSpc>
              <a:spcBef>
                <a:spcPts val="600"/>
              </a:spcBef>
              <a:spcAft>
                <a:spcPts val="600"/>
              </a:spcAft>
              <a:buFont typeface="Courier New" pitchFamily="49" charset="0"/>
              <a:buChar char="o"/>
              <a:defRPr sz="1800"/>
            </a:lvl3pPr>
            <a:lvl4pPr marL="1108710" indent="-285750">
              <a:lnSpc>
                <a:spcPct val="100000"/>
              </a:lnSpc>
              <a:spcBef>
                <a:spcPts val="600"/>
              </a:spcBef>
              <a:spcAft>
                <a:spcPts val="600"/>
              </a:spcAft>
              <a:buFont typeface="Arial" pitchFamily="34" charset="0"/>
              <a:buChar char="•"/>
              <a:defRPr sz="1800"/>
            </a:lvl4pPr>
            <a:lvl5pPr marL="1337310" indent="-285750">
              <a:lnSpc>
                <a:spcPct val="100000"/>
              </a:lnSpc>
              <a:spcBef>
                <a:spcPts val="600"/>
              </a:spcBef>
              <a:spcAft>
                <a:spcPts val="600"/>
              </a:spcAft>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67096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Break - Les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65" r:id="rId3"/>
    <p:sldLayoutId id="2147483855" r:id="rId4"/>
    <p:sldLayoutId id="2147483856" r:id="rId5"/>
    <p:sldLayoutId id="2147483857" r:id="rId6"/>
    <p:sldLayoutId id="2147483858" r:id="rId7"/>
    <p:sldLayoutId id="2147483859" r:id="rId8"/>
    <p:sldLayoutId id="2147483860" r:id="rId9"/>
    <p:sldLayoutId id="2147483862" r:id="rId10"/>
    <p:sldLayoutId id="2147483895" r:id="rId11"/>
    <p:sldLayoutId id="2147483896" r:id="rId12"/>
    <p:sldLayoutId id="2147483897"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Wingdings" pitchFamily="2" charset="2"/>
        <a:buChar char="Ø"/>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package" Target="../embeddings/Microsoft_PowerPoint_Slide1.sldx"/><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emf"/><Relationship Id="rId2" Type="http://schemas.openxmlformats.org/officeDocument/2006/relationships/tags" Target="../tags/tag16.xml"/><Relationship Id="rId1" Type="http://schemas.openxmlformats.org/officeDocument/2006/relationships/vmlDrawing" Target="../drawings/vmlDrawing2.vml"/><Relationship Id="rId6" Type="http://schemas.openxmlformats.org/officeDocument/2006/relationships/package" Target="../embeddings/Microsoft_PowerPoint_Slide2.sldx"/><Relationship Id="rId5" Type="http://schemas.openxmlformats.org/officeDocument/2006/relationships/oleObject" Target="../embeddings/oleObject2.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6.emf"/><Relationship Id="rId2" Type="http://schemas.openxmlformats.org/officeDocument/2006/relationships/tags" Target="../tags/tag17.xml"/><Relationship Id="rId1" Type="http://schemas.openxmlformats.org/officeDocument/2006/relationships/vmlDrawing" Target="../drawings/vmlDrawing3.vml"/><Relationship Id="rId6" Type="http://schemas.openxmlformats.org/officeDocument/2006/relationships/package" Target="../embeddings/Microsoft_PowerPoint_Slide3.sldx"/><Relationship Id="rId5" Type="http://schemas.openxmlformats.org/officeDocument/2006/relationships/oleObject" Target="../embeddings/oleObject3.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6.emf"/><Relationship Id="rId2" Type="http://schemas.openxmlformats.org/officeDocument/2006/relationships/tags" Target="../tags/tag18.xml"/><Relationship Id="rId1" Type="http://schemas.openxmlformats.org/officeDocument/2006/relationships/vmlDrawing" Target="../drawings/vmlDrawing4.vml"/><Relationship Id="rId6" Type="http://schemas.openxmlformats.org/officeDocument/2006/relationships/package" Target="../embeddings/Microsoft_PowerPoint_Slide4.sldx"/><Relationship Id="rId5" Type="http://schemas.openxmlformats.org/officeDocument/2006/relationships/oleObject" Target="../embeddings/oleObject4.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emf"/><Relationship Id="rId2" Type="http://schemas.openxmlformats.org/officeDocument/2006/relationships/tags" Target="../tags/tag23.xml"/><Relationship Id="rId1" Type="http://schemas.openxmlformats.org/officeDocument/2006/relationships/vmlDrawing" Target="../drawings/vmlDrawing5.vml"/><Relationship Id="rId6" Type="http://schemas.openxmlformats.org/officeDocument/2006/relationships/oleObject" Target="../embeddings/Microsoft_Excel_97-2003_Worksheet1.xls"/><Relationship Id="rId5" Type="http://schemas.openxmlformats.org/officeDocument/2006/relationships/oleObject" Target="../embeddings/oleObject5.bin"/><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8.emf"/><Relationship Id="rId2" Type="http://schemas.openxmlformats.org/officeDocument/2006/relationships/tags" Target="../tags/tag24.xml"/><Relationship Id="rId1" Type="http://schemas.openxmlformats.org/officeDocument/2006/relationships/vmlDrawing" Target="../drawings/vmlDrawing6.vml"/><Relationship Id="rId6" Type="http://schemas.openxmlformats.org/officeDocument/2006/relationships/oleObject" Target="../embeddings/Microsoft_Excel_97-2003_Worksheet2.xls"/><Relationship Id="rId5" Type="http://schemas.openxmlformats.org/officeDocument/2006/relationships/oleObject" Target="../embeddings/oleObject6.bin"/><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9.emf"/><Relationship Id="rId2" Type="http://schemas.openxmlformats.org/officeDocument/2006/relationships/tags" Target="../tags/tag25.xml"/><Relationship Id="rId1" Type="http://schemas.openxmlformats.org/officeDocument/2006/relationships/vmlDrawing" Target="../drawings/vmlDrawing7.vml"/><Relationship Id="rId6" Type="http://schemas.openxmlformats.org/officeDocument/2006/relationships/oleObject" Target="../embeddings/Microsoft_Excel_97-2003_Worksheet3.xls"/><Relationship Id="rId5" Type="http://schemas.openxmlformats.org/officeDocument/2006/relationships/oleObject" Target="../embeddings/oleObject7.bin"/><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emf"/><Relationship Id="rId2" Type="http://schemas.openxmlformats.org/officeDocument/2006/relationships/tags" Target="../tags/tag26.xml"/><Relationship Id="rId1" Type="http://schemas.openxmlformats.org/officeDocument/2006/relationships/vmlDrawing" Target="../drawings/vmlDrawing8.vml"/><Relationship Id="rId6" Type="http://schemas.openxmlformats.org/officeDocument/2006/relationships/oleObject" Target="../embeddings/Microsoft_Excel_97-2003_Worksheet4.xls"/><Relationship Id="rId5" Type="http://schemas.openxmlformats.org/officeDocument/2006/relationships/oleObject" Target="../embeddings/oleObject8.bin"/><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chart" Target="../charts/chart3.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chart" Target="../charts/char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9.xml"/><Relationship Id="rId5" Type="http://schemas.openxmlformats.org/officeDocument/2006/relationships/image" Target="../media/image11.jpeg"/><Relationship Id="rId4" Type="http://schemas.openxmlformats.org/officeDocument/2006/relationships/chart" Target="../charts/char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chart" Target="../charts/char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chart" Target="../charts/char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chart" Target="../charts/chart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3.xml"/><Relationship Id="rId5" Type="http://schemas.openxmlformats.org/officeDocument/2006/relationships/chart" Target="../charts/chart9.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4.xml"/><Relationship Id="rId4" Type="http://schemas.openxmlformats.org/officeDocument/2006/relationships/chart" Target="../charts/chart1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chart" Target="../charts/chart1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6.xml"/><Relationship Id="rId4" Type="http://schemas.openxmlformats.org/officeDocument/2006/relationships/chart" Target="../charts/chart1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3.emf"/><Relationship Id="rId2" Type="http://schemas.openxmlformats.org/officeDocument/2006/relationships/tags" Target="../tags/tag37.xml"/><Relationship Id="rId1" Type="http://schemas.openxmlformats.org/officeDocument/2006/relationships/vmlDrawing" Target="../drawings/vmlDrawing9.vml"/><Relationship Id="rId6" Type="http://schemas.openxmlformats.org/officeDocument/2006/relationships/oleObject" Target="../embeddings/Microsoft_Excel_97-2003_Worksheet5.xls"/><Relationship Id="rId5" Type="http://schemas.openxmlformats.org/officeDocument/2006/relationships/oleObject" Target="../embeddings/oleObject9.bin"/><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chart" Target="../charts/chart1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39.xml"/><Relationship Id="rId4" Type="http://schemas.openxmlformats.org/officeDocument/2006/relationships/chart" Target="../charts/char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40.xml"/><Relationship Id="rId4" Type="http://schemas.openxmlformats.org/officeDocument/2006/relationships/chart" Target="../charts/chart1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chart" Target="../charts/chart1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chart" Target="../charts/chart1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chart" Target="../charts/chart1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chart" Target="../charts/chart1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45.xml"/><Relationship Id="rId4" Type="http://schemas.openxmlformats.org/officeDocument/2006/relationships/chart" Target="../charts/chart2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Introduction to public Transportation</a:t>
            </a:r>
          </a:p>
        </p:txBody>
      </p:sp>
      <p:sp>
        <p:nvSpPr>
          <p:cNvPr id="20483" name="Rectangle 3"/>
          <p:cNvSpPr>
            <a:spLocks noGrp="1" noChangeArrowheads="1"/>
          </p:cNvSpPr>
          <p:nvPr>
            <p:ph type="subTitle" idx="1"/>
          </p:nvPr>
        </p:nvSpPr>
        <p:spPr>
          <a:xfrm>
            <a:off x="685800" y="3505200"/>
            <a:ext cx="7391400" cy="1752600"/>
          </a:xfrm>
        </p:spPr>
        <p:txBody>
          <a:bodyPr>
            <a:normAutofit/>
          </a:bodyPr>
          <a:lstStyle/>
          <a:p>
            <a:r>
              <a:rPr lang="en-US" sz="3400" dirty="0" smtClean="0"/>
              <a:t>Module 3: Planning &amp; Design</a:t>
            </a:r>
          </a:p>
          <a:p>
            <a:endParaRPr lang="en-US" dirty="0" smtClean="0"/>
          </a:p>
        </p:txBody>
      </p:sp>
      <p:sp>
        <p:nvSpPr>
          <p:cNvPr id="20484" name="Text Box 4"/>
          <p:cNvSpPr txBox="1">
            <a:spLocks noChangeArrowheads="1"/>
          </p:cNvSpPr>
          <p:nvPr/>
        </p:nvSpPr>
        <p:spPr bwMode="auto">
          <a:xfrm>
            <a:off x="1889125" y="1117600"/>
            <a:ext cx="184150" cy="1431925"/>
          </a:xfrm>
          <a:prstGeom prst="rect">
            <a:avLst/>
          </a:prstGeom>
          <a:noFill/>
          <a:ln w="9525">
            <a:noFill/>
            <a:miter lim="800000"/>
            <a:headEnd/>
            <a:tailEnd/>
          </a:ln>
        </p:spPr>
        <p:txBody>
          <a:bodyPr wrap="none">
            <a:spAutoFit/>
          </a:bodyPr>
          <a:lstStyle/>
          <a:p>
            <a:pPr eaLnBrk="0" hangingPunct="0"/>
            <a:endParaRPr lang="en-US" sz="4400">
              <a:solidFill>
                <a:srgbClr val="FFFFFF"/>
              </a:solidFill>
              <a:latin typeface="Garamond" pitchFamily="18" charset="0"/>
            </a:endParaRPr>
          </a:p>
          <a:p>
            <a:pPr eaLnBrk="0" hangingPunct="0"/>
            <a:endParaRPr lang="en-US" sz="4400">
              <a:solidFill>
                <a:srgbClr val="FFFFFF"/>
              </a:solidFill>
              <a:latin typeface="Garamond" pitchFamily="18" charset="0"/>
            </a:endParaRPr>
          </a:p>
        </p:txBody>
      </p:sp>
    </p:spTree>
    <p:custDataLst>
      <p:tags r:id="rId1"/>
    </p:custDataLst>
    <p:extLst>
      <p:ext uri="{BB962C8B-B14F-4D97-AF65-F5344CB8AC3E}">
        <p14:creationId xmlns:p14="http://schemas.microsoft.com/office/powerpoint/2010/main" val="1903970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A Fundamental Need to Travel</a:t>
            </a:r>
            <a:endParaRPr lang="en-US" dirty="0" smtClean="0"/>
          </a:p>
        </p:txBody>
      </p:sp>
      <p:sp>
        <p:nvSpPr>
          <p:cNvPr id="24579" name="Rectangle 3"/>
          <p:cNvSpPr>
            <a:spLocks noGrp="1" noChangeArrowheads="1"/>
          </p:cNvSpPr>
          <p:nvPr>
            <p:ph idx="1"/>
          </p:nvPr>
        </p:nvSpPr>
        <p:spPr/>
        <p:txBody>
          <a:bodyPr/>
          <a:lstStyle/>
          <a:p>
            <a:r>
              <a:rPr lang="en-US" dirty="0" smtClean="0"/>
              <a:t>Travel is fundamental to the human desire to interact and socialize and pursue personal betterment through commerce.</a:t>
            </a:r>
          </a:p>
          <a:p>
            <a:r>
              <a:rPr lang="en-US" dirty="0" smtClean="0"/>
              <a:t>While people do not necessarily aspire to travel they do aspire to do things that require travel.  </a:t>
            </a:r>
          </a:p>
          <a:p>
            <a:r>
              <a:rPr lang="en-US" dirty="0" smtClean="0"/>
              <a:t>Travel enables economic interaction and the transportation of products and is fundamental to the functioning of the economy.   </a:t>
            </a:r>
          </a:p>
          <a:p>
            <a:endParaRPr lang="en-US" dirty="0" smtClean="0"/>
          </a:p>
          <a:p>
            <a:endParaRPr lang="en-US" dirty="0" smtClean="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09600" y="6611779"/>
            <a:ext cx="1277914" cy="246221"/>
          </a:xfrm>
          <a:prstGeom prst="rect">
            <a:avLst/>
          </a:prstGeom>
          <a:noFill/>
        </p:spPr>
        <p:txBody>
          <a:bodyPr wrap="none" rtlCol="0">
            <a:spAutoFit/>
          </a:bodyPr>
          <a:lstStyle/>
          <a:p>
            <a:pPr eaLnBrk="1" hangingPunct="1"/>
            <a:r>
              <a:rPr lang="en-US" sz="1000" dirty="0">
                <a:solidFill>
                  <a:srgbClr val="FFFFFF"/>
                </a:solidFill>
                <a:latin typeface="Arial" pitchFamily="34" charset="0"/>
                <a:cs typeface="Arial" pitchFamily="34" charset="0"/>
              </a:rPr>
              <a:t>Polzin, CUTR 2010</a:t>
            </a:r>
          </a:p>
        </p:txBody>
      </p:sp>
      <p:sp>
        <p:nvSpPr>
          <p:cNvPr id="12" name="Rectangle 3"/>
          <p:cNvSpPr>
            <a:spLocks noChangeArrowheads="1"/>
          </p:cNvSpPr>
          <p:nvPr/>
        </p:nvSpPr>
        <p:spPr bwMode="auto">
          <a:xfrm>
            <a:off x="685800" y="2321252"/>
            <a:ext cx="2285701" cy="19011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Aft>
                <a:spcPts val="2400"/>
              </a:spcAft>
            </a:pPr>
            <a:r>
              <a:rPr lang="en-US" sz="3600" b="1" dirty="0">
                <a:latin typeface="Calibri" pitchFamily="34" charset="0"/>
              </a:rPr>
              <a:t>Growth in </a:t>
            </a:r>
          </a:p>
          <a:p>
            <a:pPr eaLnBrk="1" hangingPunct="1">
              <a:spcAft>
                <a:spcPts val="600"/>
              </a:spcAft>
              <a:buFont typeface="Symbol" pitchFamily="18" charset="2"/>
              <a:buChar char="·"/>
            </a:pPr>
            <a:r>
              <a:rPr lang="en-US" sz="2400" b="1" dirty="0">
                <a:latin typeface="Calibri" pitchFamily="34" charset="0"/>
              </a:rPr>
              <a:t>   Income</a:t>
            </a:r>
          </a:p>
          <a:p>
            <a:pPr eaLnBrk="1" hangingPunct="1">
              <a:spcAft>
                <a:spcPts val="1000"/>
              </a:spcAft>
              <a:buFont typeface="Symbol" pitchFamily="18" charset="2"/>
              <a:buChar char="·"/>
            </a:pPr>
            <a:r>
              <a:rPr lang="en-US" sz="2400" b="1" dirty="0">
                <a:latin typeface="Calibri" pitchFamily="34" charset="0"/>
              </a:rPr>
              <a:t>   Knowledge</a:t>
            </a:r>
            <a:endParaRPr lang="en-US" sz="1800" b="1" dirty="0">
              <a:latin typeface="Calibri" pitchFamily="34" charset="0"/>
            </a:endParaRPr>
          </a:p>
          <a:p>
            <a:pPr eaLnBrk="1" hangingPunct="1"/>
            <a:endParaRPr lang="en-US" sz="1800" dirty="0">
              <a:latin typeface="Arial" pitchFamily="34" charset="0"/>
            </a:endParaRPr>
          </a:p>
        </p:txBody>
      </p:sp>
      <p:sp>
        <p:nvSpPr>
          <p:cNvPr id="16" name="Rectangle 5"/>
          <p:cNvSpPr>
            <a:spLocks noChangeArrowheads="1"/>
          </p:cNvSpPr>
          <p:nvPr/>
        </p:nvSpPr>
        <p:spPr bwMode="auto">
          <a:xfrm>
            <a:off x="3047691" y="2239713"/>
            <a:ext cx="3428551" cy="2789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Aft>
                <a:spcPts val="600"/>
              </a:spcAft>
            </a:pPr>
            <a:r>
              <a:rPr lang="en-US" sz="3600" b="1" dirty="0">
                <a:latin typeface="Calibri" pitchFamily="34" charset="0"/>
              </a:rPr>
              <a:t>Specialization in</a:t>
            </a:r>
          </a:p>
          <a:p>
            <a:pPr eaLnBrk="1" hangingPunct="1">
              <a:spcAft>
                <a:spcPts val="1000"/>
              </a:spcAft>
              <a:buFont typeface="Symbol" pitchFamily="18" charset="2"/>
              <a:buChar char="·"/>
            </a:pPr>
            <a:r>
              <a:rPr lang="en-US" sz="2000" dirty="0">
                <a:latin typeface="Calibri" pitchFamily="34" charset="0"/>
              </a:rPr>
              <a:t>     </a:t>
            </a:r>
            <a:r>
              <a:rPr lang="en-US" sz="2400" b="1" dirty="0">
                <a:latin typeface="Calibri" pitchFamily="34" charset="0"/>
              </a:rPr>
              <a:t>Employment</a:t>
            </a:r>
          </a:p>
          <a:p>
            <a:pPr eaLnBrk="1" hangingPunct="1">
              <a:spcAft>
                <a:spcPts val="1000"/>
              </a:spcAft>
              <a:buFont typeface="Symbol" pitchFamily="18" charset="2"/>
              <a:buChar char="·"/>
            </a:pPr>
            <a:r>
              <a:rPr lang="en-US" sz="2400" b="1" dirty="0">
                <a:latin typeface="Calibri" pitchFamily="34" charset="0"/>
              </a:rPr>
              <a:t>    Consumption</a:t>
            </a:r>
          </a:p>
          <a:p>
            <a:pPr eaLnBrk="1" hangingPunct="1">
              <a:spcAft>
                <a:spcPts val="1000"/>
              </a:spcAft>
              <a:buFont typeface="Symbol" pitchFamily="18" charset="2"/>
              <a:buChar char="·"/>
            </a:pPr>
            <a:r>
              <a:rPr lang="en-US" sz="2400" b="1" dirty="0">
                <a:latin typeface="Calibri" pitchFamily="34" charset="0"/>
              </a:rPr>
              <a:t>    Social relationships</a:t>
            </a:r>
          </a:p>
          <a:p>
            <a:pPr eaLnBrk="1" hangingPunct="1">
              <a:spcAft>
                <a:spcPts val="1000"/>
              </a:spcAft>
              <a:buFont typeface="Symbol" pitchFamily="18" charset="2"/>
              <a:buChar char="·"/>
            </a:pPr>
            <a:r>
              <a:rPr lang="en-US" sz="2400" b="1" dirty="0">
                <a:latin typeface="Calibri" pitchFamily="34" charset="0"/>
              </a:rPr>
              <a:t>    Time use</a:t>
            </a:r>
            <a:endParaRPr lang="en-US" b="1" dirty="0">
              <a:latin typeface="Calibri" pitchFamily="34" charset="0"/>
            </a:endParaRPr>
          </a:p>
        </p:txBody>
      </p:sp>
      <p:sp>
        <p:nvSpPr>
          <p:cNvPr id="17" name="Rectangle 4"/>
          <p:cNvSpPr>
            <a:spLocks noChangeArrowheads="1"/>
          </p:cNvSpPr>
          <p:nvPr/>
        </p:nvSpPr>
        <p:spPr bwMode="auto">
          <a:xfrm>
            <a:off x="6401029" y="2282628"/>
            <a:ext cx="2742971" cy="19011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Aft>
                <a:spcPts val="1800"/>
              </a:spcAft>
            </a:pPr>
            <a:r>
              <a:rPr lang="en-US" sz="3600" b="1" dirty="0">
                <a:latin typeface="Calibri" pitchFamily="34" charset="0"/>
              </a:rPr>
              <a:t>Growth in </a:t>
            </a:r>
            <a:endParaRPr lang="en-US" sz="3600" b="1" dirty="0"/>
          </a:p>
          <a:p>
            <a:pPr eaLnBrk="1" hangingPunct="1">
              <a:spcAft>
                <a:spcPts val="600"/>
              </a:spcAft>
              <a:buFont typeface="Symbol" pitchFamily="18" charset="2"/>
              <a:buChar char="·"/>
            </a:pPr>
            <a:r>
              <a:rPr lang="en-US" sz="2000" dirty="0">
                <a:latin typeface="Calibri" pitchFamily="34" charset="0"/>
              </a:rPr>
              <a:t>   </a:t>
            </a:r>
            <a:r>
              <a:rPr lang="en-US" sz="1800" dirty="0"/>
              <a:t> </a:t>
            </a:r>
            <a:r>
              <a:rPr lang="en-US" sz="2400" b="1" dirty="0">
                <a:latin typeface="Calibri" pitchFamily="34" charset="0"/>
              </a:rPr>
              <a:t>Person Travel </a:t>
            </a:r>
          </a:p>
          <a:p>
            <a:pPr eaLnBrk="1" hangingPunct="1">
              <a:spcAft>
                <a:spcPts val="1000"/>
              </a:spcAft>
              <a:buFont typeface="Symbol" pitchFamily="18" charset="2"/>
              <a:buChar char="·"/>
            </a:pPr>
            <a:r>
              <a:rPr lang="en-US" sz="2400" b="1" dirty="0">
                <a:latin typeface="Calibri" pitchFamily="34" charset="0"/>
              </a:rPr>
              <a:t>   Commerce</a:t>
            </a:r>
          </a:p>
          <a:p>
            <a:pPr eaLnBrk="1" hangingPunct="1">
              <a:spcAft>
                <a:spcPts val="1000"/>
              </a:spcAft>
              <a:buFont typeface="Symbol" pitchFamily="18" charset="2"/>
              <a:buChar char="·"/>
            </a:pPr>
            <a:r>
              <a:rPr lang="en-US" sz="2400" b="1" dirty="0">
                <a:latin typeface="Calibri" pitchFamily="34" charset="0"/>
              </a:rPr>
              <a:t>   Communication</a:t>
            </a:r>
            <a:endParaRPr lang="en-US" sz="4000" b="1" dirty="0">
              <a:latin typeface="Calibri" pitchFamily="34" charset="0"/>
            </a:endParaRPr>
          </a:p>
        </p:txBody>
      </p:sp>
      <p:sp>
        <p:nvSpPr>
          <p:cNvPr id="18" name="AutoShape 7"/>
          <p:cNvSpPr>
            <a:spLocks noChangeArrowheads="1"/>
          </p:cNvSpPr>
          <p:nvPr/>
        </p:nvSpPr>
        <p:spPr bwMode="auto">
          <a:xfrm>
            <a:off x="2667000" y="3352800"/>
            <a:ext cx="392672" cy="410555"/>
          </a:xfrm>
          <a:prstGeom prst="rightArrow">
            <a:avLst>
              <a:gd name="adj1" fmla="val 50000"/>
              <a:gd name="adj2" fmla="val 25000"/>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4400">
              <a:solidFill>
                <a:srgbClr val="FFFFFF"/>
              </a:solidFill>
              <a:latin typeface="Garamond" pitchFamily="18" charset="0"/>
            </a:endParaRPr>
          </a:p>
        </p:txBody>
      </p:sp>
      <p:sp>
        <p:nvSpPr>
          <p:cNvPr id="19" name="AutoShape 8"/>
          <p:cNvSpPr>
            <a:spLocks noChangeArrowheads="1"/>
          </p:cNvSpPr>
          <p:nvPr/>
        </p:nvSpPr>
        <p:spPr bwMode="auto">
          <a:xfrm>
            <a:off x="5791200" y="3352800"/>
            <a:ext cx="380950" cy="457762"/>
          </a:xfrm>
          <a:prstGeom prst="rightArrow">
            <a:avLst>
              <a:gd name="adj1" fmla="val 50000"/>
              <a:gd name="adj2" fmla="val 25806"/>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4400">
              <a:solidFill>
                <a:srgbClr val="FFFFFF"/>
              </a:solidFill>
              <a:latin typeface="Garamond" pitchFamily="18" charset="0"/>
            </a:endParaRPr>
          </a:p>
        </p:txBody>
      </p:sp>
      <p:sp>
        <p:nvSpPr>
          <p:cNvPr id="20" name="Notched Right Arrow 19"/>
          <p:cNvSpPr/>
          <p:nvPr/>
        </p:nvSpPr>
        <p:spPr>
          <a:xfrm>
            <a:off x="762000" y="1828800"/>
            <a:ext cx="7772400" cy="457200"/>
          </a:xfrm>
          <a:prstGeom prst="notchedRightArrow">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4400">
              <a:solidFill>
                <a:srgbClr val="FFFFFF"/>
              </a:solidFill>
            </a:endParaRPr>
          </a:p>
        </p:txBody>
      </p:sp>
      <p:sp>
        <p:nvSpPr>
          <p:cNvPr id="21" name="TextBox 20"/>
          <p:cNvSpPr txBox="1"/>
          <p:nvPr/>
        </p:nvSpPr>
        <p:spPr>
          <a:xfrm>
            <a:off x="4191000" y="1877704"/>
            <a:ext cx="838200" cy="369332"/>
          </a:xfrm>
          <a:prstGeom prst="rect">
            <a:avLst/>
          </a:prstGeom>
          <a:noFill/>
        </p:spPr>
        <p:txBody>
          <a:bodyPr wrap="square" rtlCol="0">
            <a:spAutoFit/>
          </a:bodyPr>
          <a:lstStyle/>
          <a:p>
            <a:pPr eaLnBrk="1" hangingPunct="1"/>
            <a:r>
              <a:rPr lang="en-US" sz="1800" b="1" dirty="0">
                <a:solidFill>
                  <a:srgbClr val="003300"/>
                </a:solidFill>
                <a:latin typeface="Arial" pitchFamily="34" charset="0"/>
                <a:cs typeface="Arial" pitchFamily="34" charset="0"/>
              </a:rPr>
              <a:t>Time</a:t>
            </a:r>
          </a:p>
        </p:txBody>
      </p:sp>
      <p:sp>
        <p:nvSpPr>
          <p:cNvPr id="7" name="Title 6"/>
          <p:cNvSpPr>
            <a:spLocks noGrp="1"/>
          </p:cNvSpPr>
          <p:nvPr>
            <p:ph type="title"/>
          </p:nvPr>
        </p:nvSpPr>
        <p:spPr/>
        <p:txBody>
          <a:bodyPr>
            <a:normAutofit fontScale="90000"/>
          </a:bodyPr>
          <a:lstStyle/>
          <a:p>
            <a:r>
              <a:rPr lang="en-US" dirty="0" smtClean="0"/>
              <a:t>Social and Economic Interactions Create Demand for Travel</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
            </a:r>
            <a:br>
              <a:rPr lang="en-US" smtClean="0"/>
            </a:br>
            <a:r>
              <a:rPr lang="en-US" smtClean="0"/>
              <a:t>Conceptual Framework for Thinking About Travel Demand</a:t>
            </a:r>
            <a:br>
              <a:rPr lang="en-US" smtClean="0"/>
            </a:b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838200"/>
            <a:ext cx="7543800" cy="5915566"/>
          </a:xfrm>
          <a:prstGeom prst="rect">
            <a:avLst/>
          </a:prstGeom>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Rot="1" noChangeArrowheads="1"/>
          </p:cNvSpPr>
          <p:nvPr>
            <p:ph type="title"/>
          </p:nvPr>
        </p:nvSpPr>
        <p:spPr>
          <a:xfrm>
            <a:off x="304800" y="228600"/>
            <a:ext cx="8540750" cy="917575"/>
          </a:xfrm>
        </p:spPr>
        <p:txBody>
          <a:bodyPr>
            <a:normAutofit/>
          </a:bodyPr>
          <a:lstStyle/>
          <a:p>
            <a:pPr eaLnBrk="1" hangingPunct="1">
              <a:defRPr/>
            </a:pPr>
            <a:r>
              <a:rPr lang="en-US" dirty="0" smtClean="0"/>
              <a:t>Interrelationships of Decisions</a:t>
            </a:r>
          </a:p>
        </p:txBody>
      </p:sp>
      <p:sp>
        <p:nvSpPr>
          <p:cNvPr id="57347" name="Text Box 4"/>
          <p:cNvSpPr txBox="1">
            <a:spLocks noChangeArrowheads="1"/>
          </p:cNvSpPr>
          <p:nvPr/>
        </p:nvSpPr>
        <p:spPr bwMode="auto">
          <a:xfrm>
            <a:off x="974725" y="2319338"/>
            <a:ext cx="2941638" cy="457200"/>
          </a:xfrm>
          <a:prstGeom prst="rect">
            <a:avLst/>
          </a:prstGeom>
          <a:noFill/>
          <a:ln w="9525">
            <a:noFill/>
            <a:miter lim="800000"/>
            <a:headEnd/>
            <a:tailEnd/>
          </a:ln>
        </p:spPr>
        <p:txBody>
          <a:bodyPr wrap="none">
            <a:spAutoFit/>
          </a:bodyPr>
          <a:lstStyle/>
          <a:p>
            <a:pPr eaLnBrk="1" hangingPunct="1"/>
            <a:r>
              <a:rPr lang="en-US" sz="2400" dirty="0">
                <a:solidFill>
                  <a:schemeClr val="accent3">
                    <a:lumMod val="50000"/>
                  </a:schemeClr>
                </a:solidFill>
                <a:latin typeface="Tahoma" pitchFamily="34" charset="0"/>
              </a:rPr>
              <a:t>Go to college (1985)</a:t>
            </a:r>
          </a:p>
        </p:txBody>
      </p:sp>
      <p:sp>
        <p:nvSpPr>
          <p:cNvPr id="57348" name="Text Box 5"/>
          <p:cNvSpPr txBox="1">
            <a:spLocks noChangeArrowheads="1"/>
          </p:cNvSpPr>
          <p:nvPr/>
        </p:nvSpPr>
        <p:spPr bwMode="auto">
          <a:xfrm>
            <a:off x="1905000" y="3352800"/>
            <a:ext cx="2946400" cy="457200"/>
          </a:xfrm>
          <a:prstGeom prst="rect">
            <a:avLst/>
          </a:prstGeom>
          <a:noFill/>
          <a:ln w="9525">
            <a:noFill/>
            <a:miter lim="800000"/>
            <a:headEnd/>
            <a:tailEnd/>
          </a:ln>
        </p:spPr>
        <p:txBody>
          <a:bodyPr>
            <a:spAutoFit/>
          </a:bodyPr>
          <a:lstStyle/>
          <a:p>
            <a:pPr eaLnBrk="1" hangingPunct="1"/>
            <a:r>
              <a:rPr lang="en-US" sz="2400" dirty="0">
                <a:solidFill>
                  <a:schemeClr val="accent3">
                    <a:lumMod val="50000"/>
                  </a:schemeClr>
                </a:solidFill>
                <a:latin typeface="Tahoma" pitchFamily="34" charset="0"/>
              </a:rPr>
              <a:t>Get married  (1990)</a:t>
            </a:r>
          </a:p>
        </p:txBody>
      </p:sp>
      <p:sp>
        <p:nvSpPr>
          <p:cNvPr id="57349" name="Text Box 6"/>
          <p:cNvSpPr txBox="1">
            <a:spLocks noChangeArrowheads="1"/>
          </p:cNvSpPr>
          <p:nvPr/>
        </p:nvSpPr>
        <p:spPr bwMode="auto">
          <a:xfrm>
            <a:off x="1447800" y="2819400"/>
            <a:ext cx="2597150" cy="457200"/>
          </a:xfrm>
          <a:prstGeom prst="rect">
            <a:avLst/>
          </a:prstGeom>
          <a:noFill/>
          <a:ln w="9525">
            <a:noFill/>
            <a:miter lim="800000"/>
            <a:headEnd/>
            <a:tailEnd/>
          </a:ln>
        </p:spPr>
        <p:txBody>
          <a:bodyPr>
            <a:spAutoFit/>
          </a:bodyPr>
          <a:lstStyle/>
          <a:p>
            <a:pPr eaLnBrk="1" hangingPunct="1"/>
            <a:r>
              <a:rPr lang="en-US" sz="2400" dirty="0">
                <a:solidFill>
                  <a:schemeClr val="accent3">
                    <a:lumMod val="50000"/>
                  </a:schemeClr>
                </a:solidFill>
                <a:latin typeface="Tahoma" pitchFamily="34" charset="0"/>
              </a:rPr>
              <a:t>Buy a car (1987)</a:t>
            </a:r>
          </a:p>
        </p:txBody>
      </p:sp>
      <p:sp>
        <p:nvSpPr>
          <p:cNvPr id="57350" name="Text Box 7"/>
          <p:cNvSpPr txBox="1">
            <a:spLocks noChangeArrowheads="1"/>
          </p:cNvSpPr>
          <p:nvPr/>
        </p:nvSpPr>
        <p:spPr bwMode="auto">
          <a:xfrm>
            <a:off x="2362200" y="3810000"/>
            <a:ext cx="3248025" cy="457200"/>
          </a:xfrm>
          <a:prstGeom prst="rect">
            <a:avLst/>
          </a:prstGeom>
          <a:noFill/>
          <a:ln w="9525">
            <a:noFill/>
            <a:miter lim="800000"/>
            <a:headEnd/>
            <a:tailEnd/>
          </a:ln>
        </p:spPr>
        <p:txBody>
          <a:bodyPr>
            <a:spAutoFit/>
          </a:bodyPr>
          <a:lstStyle/>
          <a:p>
            <a:pPr eaLnBrk="1" hangingPunct="1"/>
            <a:r>
              <a:rPr lang="en-US" sz="2400" dirty="0">
                <a:solidFill>
                  <a:schemeClr val="accent3">
                    <a:lumMod val="50000"/>
                  </a:schemeClr>
                </a:solidFill>
                <a:latin typeface="Tahoma" pitchFamily="34" charset="0"/>
              </a:rPr>
              <a:t>Have children (1994)</a:t>
            </a:r>
          </a:p>
        </p:txBody>
      </p:sp>
      <p:sp>
        <p:nvSpPr>
          <p:cNvPr id="57351" name="Text Box 8"/>
          <p:cNvSpPr txBox="1">
            <a:spLocks noChangeArrowheads="1"/>
          </p:cNvSpPr>
          <p:nvPr/>
        </p:nvSpPr>
        <p:spPr bwMode="auto">
          <a:xfrm>
            <a:off x="2971800" y="4343400"/>
            <a:ext cx="2833688" cy="457200"/>
          </a:xfrm>
          <a:prstGeom prst="rect">
            <a:avLst/>
          </a:prstGeom>
          <a:noFill/>
          <a:ln w="9525">
            <a:noFill/>
            <a:miter lim="800000"/>
            <a:headEnd/>
            <a:tailEnd/>
          </a:ln>
        </p:spPr>
        <p:txBody>
          <a:bodyPr>
            <a:spAutoFit/>
          </a:bodyPr>
          <a:lstStyle/>
          <a:p>
            <a:pPr eaLnBrk="1" hangingPunct="1"/>
            <a:r>
              <a:rPr lang="en-US" sz="2400" dirty="0">
                <a:solidFill>
                  <a:schemeClr val="accent3">
                    <a:lumMod val="50000"/>
                  </a:schemeClr>
                </a:solidFill>
                <a:latin typeface="Tahoma" pitchFamily="34" charset="0"/>
              </a:rPr>
              <a:t>Buy home (2000)</a:t>
            </a:r>
          </a:p>
        </p:txBody>
      </p:sp>
      <p:sp>
        <p:nvSpPr>
          <p:cNvPr id="57352" name="Text Box 9"/>
          <p:cNvSpPr txBox="1">
            <a:spLocks noChangeArrowheads="1"/>
          </p:cNvSpPr>
          <p:nvPr/>
        </p:nvSpPr>
        <p:spPr bwMode="auto">
          <a:xfrm>
            <a:off x="3429000" y="4953000"/>
            <a:ext cx="4252913" cy="457200"/>
          </a:xfrm>
          <a:prstGeom prst="rect">
            <a:avLst/>
          </a:prstGeom>
          <a:noFill/>
          <a:ln w="9525">
            <a:noFill/>
            <a:miter lim="800000"/>
            <a:headEnd/>
            <a:tailEnd/>
          </a:ln>
        </p:spPr>
        <p:txBody>
          <a:bodyPr>
            <a:spAutoFit/>
          </a:bodyPr>
          <a:lstStyle/>
          <a:p>
            <a:pPr eaLnBrk="1" hangingPunct="1"/>
            <a:r>
              <a:rPr lang="en-US" sz="2400" dirty="0">
                <a:solidFill>
                  <a:schemeClr val="accent3">
                    <a:lumMod val="50000"/>
                  </a:schemeClr>
                </a:solidFill>
                <a:latin typeface="Tahoma" pitchFamily="34" charset="0"/>
              </a:rPr>
              <a:t>Remodel family room (</a:t>
            </a:r>
            <a:r>
              <a:rPr lang="en-US" sz="2400" dirty="0" smtClean="0">
                <a:solidFill>
                  <a:schemeClr val="accent3">
                    <a:lumMod val="50000"/>
                  </a:schemeClr>
                </a:solidFill>
                <a:latin typeface="Tahoma" pitchFamily="34" charset="0"/>
              </a:rPr>
              <a:t>2012)</a:t>
            </a:r>
            <a:endParaRPr lang="en-US" sz="2400" dirty="0">
              <a:solidFill>
                <a:schemeClr val="accent3">
                  <a:lumMod val="50000"/>
                </a:schemeClr>
              </a:solidFill>
              <a:latin typeface="Tahoma" pitchFamily="34" charset="0"/>
            </a:endParaRPr>
          </a:p>
        </p:txBody>
      </p:sp>
      <p:sp>
        <p:nvSpPr>
          <p:cNvPr id="57353" name="Text Box 10"/>
          <p:cNvSpPr txBox="1">
            <a:spLocks noChangeArrowheads="1"/>
          </p:cNvSpPr>
          <p:nvPr/>
        </p:nvSpPr>
        <p:spPr bwMode="auto">
          <a:xfrm>
            <a:off x="3733800" y="5486400"/>
            <a:ext cx="4733925" cy="830997"/>
          </a:xfrm>
          <a:prstGeom prst="rect">
            <a:avLst/>
          </a:prstGeom>
          <a:noFill/>
          <a:ln w="9525">
            <a:noFill/>
            <a:miter lim="800000"/>
            <a:headEnd/>
            <a:tailEnd/>
          </a:ln>
        </p:spPr>
        <p:txBody>
          <a:bodyPr>
            <a:spAutoFit/>
          </a:bodyPr>
          <a:lstStyle/>
          <a:p>
            <a:pPr eaLnBrk="1" hangingPunct="1"/>
            <a:r>
              <a:rPr lang="en-US" sz="2400" dirty="0">
                <a:solidFill>
                  <a:schemeClr val="accent3">
                    <a:lumMod val="50000"/>
                  </a:schemeClr>
                </a:solidFill>
                <a:latin typeface="Tahoma" pitchFamily="34" charset="0"/>
              </a:rPr>
              <a:t>Go to home improvement center</a:t>
            </a:r>
          </a:p>
          <a:p>
            <a:pPr eaLnBrk="1" hangingPunct="1"/>
            <a:r>
              <a:rPr lang="en-US" sz="2400" dirty="0">
                <a:solidFill>
                  <a:schemeClr val="accent3">
                    <a:lumMod val="50000"/>
                  </a:schemeClr>
                </a:solidFill>
                <a:latin typeface="Tahoma" pitchFamily="34" charset="0"/>
              </a:rPr>
              <a:t>      </a:t>
            </a:r>
            <a:r>
              <a:rPr lang="en-US" sz="2400" dirty="0" smtClean="0">
                <a:solidFill>
                  <a:schemeClr val="accent3">
                    <a:lumMod val="50000"/>
                  </a:schemeClr>
                </a:solidFill>
                <a:latin typeface="Tahoma" pitchFamily="34" charset="0"/>
              </a:rPr>
              <a:t>(This evening)</a:t>
            </a:r>
            <a:endParaRPr lang="en-US" sz="2400" dirty="0">
              <a:solidFill>
                <a:schemeClr val="accent3">
                  <a:lumMod val="50000"/>
                </a:schemeClr>
              </a:solidFill>
              <a:latin typeface="Tahoma" pitchFamily="34" charset="0"/>
            </a:endParaRPr>
          </a:p>
        </p:txBody>
      </p:sp>
      <p:sp>
        <p:nvSpPr>
          <p:cNvPr id="57354" name="Text Box 11"/>
          <p:cNvSpPr txBox="1">
            <a:spLocks noChangeArrowheads="1"/>
          </p:cNvSpPr>
          <p:nvPr/>
        </p:nvSpPr>
        <p:spPr bwMode="auto">
          <a:xfrm>
            <a:off x="654844" y="1641475"/>
            <a:ext cx="7467600" cy="457200"/>
          </a:xfrm>
          <a:prstGeom prst="rect">
            <a:avLst/>
          </a:prstGeom>
          <a:noFill/>
          <a:ln w="9525">
            <a:noFill/>
            <a:miter lim="800000"/>
            <a:headEnd/>
            <a:tailEnd/>
          </a:ln>
        </p:spPr>
        <p:txBody>
          <a:bodyPr wrap="none">
            <a:spAutoFit/>
          </a:bodyPr>
          <a:lstStyle/>
          <a:p>
            <a:pPr eaLnBrk="1" hangingPunct="1"/>
            <a:r>
              <a:rPr lang="en-US" sz="2400" dirty="0">
                <a:solidFill>
                  <a:srgbClr val="10CE58"/>
                </a:solidFill>
                <a:latin typeface="Arial" pitchFamily="34" charset="0"/>
              </a:rPr>
              <a:t>Time </a:t>
            </a:r>
            <a:r>
              <a:rPr lang="en-US" sz="2400" dirty="0">
                <a:solidFill>
                  <a:srgbClr val="10CE58"/>
                </a:solidFill>
              </a:rPr>
              <a:t>   </a:t>
            </a:r>
            <a:r>
              <a:rPr lang="en-US" sz="2400" dirty="0">
                <a:solidFill>
                  <a:srgbClr val="10CE58"/>
                </a:solidFill>
                <a:sym typeface="Wingdings" pitchFamily="2" charset="2"/>
              </a:rPr>
              <a:t>                </a:t>
            </a:r>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Socio-Demographic Issues</a:t>
            </a:r>
            <a:endParaRPr lang="en-US" dirty="0"/>
          </a:p>
        </p:txBody>
      </p:sp>
      <p:sp>
        <p:nvSpPr>
          <p:cNvPr id="3" name="Content Placeholder 2"/>
          <p:cNvSpPr>
            <a:spLocks noGrp="1"/>
          </p:cNvSpPr>
          <p:nvPr>
            <p:ph idx="1"/>
          </p:nvPr>
        </p:nvSpPr>
        <p:spPr>
          <a:xfrm>
            <a:off x="4876800" y="1828800"/>
            <a:ext cx="3810000" cy="4648200"/>
          </a:xfrm>
        </p:spPr>
        <p:txBody>
          <a:bodyPr>
            <a:normAutofit fontScale="85000" lnSpcReduction="20000"/>
          </a:bodyPr>
          <a:lstStyle/>
          <a:p>
            <a:r>
              <a:rPr lang="en-US" dirty="0" smtClean="0"/>
              <a:t>Aging population</a:t>
            </a:r>
          </a:p>
          <a:p>
            <a:r>
              <a:rPr lang="en-US" dirty="0" smtClean="0"/>
              <a:t>saturation of female labor force participation</a:t>
            </a:r>
          </a:p>
          <a:p>
            <a:r>
              <a:rPr lang="en-US" dirty="0" smtClean="0"/>
              <a:t>Different young adult behaviors</a:t>
            </a:r>
          </a:p>
          <a:p>
            <a:r>
              <a:rPr lang="en-US" dirty="0" smtClean="0"/>
              <a:t>slowing migration, locked in homes/less mobile</a:t>
            </a:r>
          </a:p>
          <a:p>
            <a:r>
              <a:rPr lang="en-US" dirty="0" smtClean="0"/>
              <a:t>Income/wealth impact</a:t>
            </a:r>
          </a:p>
          <a:p>
            <a:r>
              <a:rPr lang="en-US" dirty="0" smtClean="0"/>
              <a:t>Changing household composition</a:t>
            </a:r>
          </a:p>
          <a:p>
            <a:r>
              <a:rPr lang="en-US" dirty="0" smtClean="0"/>
              <a:t> Reduced immigration</a:t>
            </a:r>
          </a:p>
          <a:p>
            <a:r>
              <a:rPr lang="en-US" dirty="0" smtClean="0"/>
              <a:t> Exhaustion of suburbanization?</a:t>
            </a:r>
          </a:p>
          <a:p>
            <a:endParaRPr lang="en-US" dirty="0" smtClean="0"/>
          </a:p>
          <a:p>
            <a:endParaRPr lang="en-US" dirty="0" smtClean="0"/>
          </a:p>
          <a:p>
            <a:endParaRPr lang="en-US" dirty="0"/>
          </a:p>
        </p:txBody>
      </p:sp>
      <p:sp>
        <p:nvSpPr>
          <p:cNvPr id="757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1" hangingPunct="1"/>
            <a:endParaRPr lang="en-US" sz="4400">
              <a:solidFill>
                <a:srgbClr val="FFFFFF"/>
              </a:solidFill>
              <a:latin typeface="Garamond" pitchFamily="18" charset="0"/>
            </a:endParaRPr>
          </a:p>
        </p:txBody>
      </p:sp>
      <p:graphicFrame>
        <p:nvGraphicFramePr>
          <p:cNvPr id="757761" name="Object 1"/>
          <p:cNvGraphicFramePr>
            <a:graphicFrameLocks noChangeAspect="1"/>
          </p:cNvGraphicFramePr>
          <p:nvPr/>
        </p:nvGraphicFramePr>
        <p:xfrm>
          <a:off x="152399" y="1600200"/>
          <a:ext cx="4477901" cy="3352800"/>
        </p:xfrm>
        <a:graphic>
          <a:graphicData uri="http://schemas.openxmlformats.org/presentationml/2006/ole">
            <mc:AlternateContent xmlns:mc="http://schemas.openxmlformats.org/markup-compatibility/2006">
              <mc:Choice xmlns:v="urn:schemas-microsoft-com:vml" Requires="v">
                <p:oleObj spid="_x0000_s3096" name="Slide" r:id="rId5" imgW="4570348" imgH="3427367" progId="PowerPoint.Slide.12">
                  <p:embed/>
                </p:oleObj>
              </mc:Choice>
              <mc:Fallback>
                <p:oleObj name="Slide" r:id="rId5" imgW="4570348" imgH="3427367"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399" y="1600200"/>
                        <a:ext cx="4477901" cy="335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Arrow Connector 6"/>
          <p:cNvCxnSpPr/>
          <p:nvPr/>
        </p:nvCxnSpPr>
        <p:spPr>
          <a:xfrm>
            <a:off x="1447800" y="2819400"/>
            <a:ext cx="3276600" cy="762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9015" y="6197846"/>
            <a:ext cx="1295400" cy="489460"/>
          </a:xfrm>
          <a:prstGeom prst="rect">
            <a:avLst/>
          </a:prstGeom>
        </p:spPr>
      </p:pic>
      <p:sp>
        <p:nvSpPr>
          <p:cNvPr id="2" name="Title 1"/>
          <p:cNvSpPr>
            <a:spLocks noGrp="1"/>
          </p:cNvSpPr>
          <p:nvPr>
            <p:ph type="title"/>
          </p:nvPr>
        </p:nvSpPr>
        <p:spPr/>
        <p:txBody>
          <a:bodyPr>
            <a:normAutofit fontScale="90000"/>
          </a:bodyPr>
          <a:lstStyle/>
          <a:p>
            <a:r>
              <a:rPr lang="en-US" smtClean="0"/>
              <a:t>Income is Perhaps Single Largest Factor in Explaining Travel growth</a:t>
            </a:r>
            <a:endParaRPr lang="en-US" dirty="0"/>
          </a:p>
        </p:txBody>
      </p:sp>
      <p:sp>
        <p:nvSpPr>
          <p:cNvPr id="6" name="Content Placeholder 5"/>
          <p:cNvSpPr>
            <a:spLocks noGrp="1"/>
          </p:cNvSpPr>
          <p:nvPr>
            <p:ph idx="1"/>
          </p:nvPr>
        </p:nvSpPr>
        <p:spPr/>
        <p:txBody>
          <a:bodyPr/>
          <a:lstStyle/>
          <a:p>
            <a:r>
              <a:rPr lang="en-US" smtClean="0"/>
              <a:t>Historically coupled auto availability and ability to afford activity participation and travel cost</a:t>
            </a:r>
          </a:p>
          <a:p>
            <a:r>
              <a:rPr lang="en-US" smtClean="0"/>
              <a:t>Income drives specialization in employment, consumption and socialization</a:t>
            </a:r>
          </a:p>
          <a:p>
            <a:r>
              <a:rPr lang="en-US" smtClean="0"/>
              <a:t>Personal income growth has slowed</a:t>
            </a:r>
          </a:p>
          <a:p>
            <a:r>
              <a:rPr lang="en-US" smtClean="0"/>
              <a:t>Income growth not uniform across income groups</a:t>
            </a:r>
          </a:p>
          <a:p>
            <a:r>
              <a:rPr lang="en-US" smtClean="0"/>
              <a:t>Consumption of savings and incurring debt may have exaggerated the influence of income </a:t>
            </a:r>
          </a:p>
          <a:p>
            <a:r>
              <a:rPr lang="en-US" smtClean="0"/>
              <a:t>Income influences freight, tourism and commercial travel</a:t>
            </a:r>
          </a:p>
          <a:p>
            <a:endParaRPr lang="en-US"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System Supply Characteristics</a:t>
            </a:r>
            <a:endParaRPr lang="en-US" dirty="0"/>
          </a:p>
        </p:txBody>
      </p:sp>
      <p:sp>
        <p:nvSpPr>
          <p:cNvPr id="3" name="Content Placeholder 2"/>
          <p:cNvSpPr>
            <a:spLocks noGrp="1"/>
          </p:cNvSpPr>
          <p:nvPr>
            <p:ph idx="1"/>
          </p:nvPr>
        </p:nvSpPr>
        <p:spPr>
          <a:xfrm>
            <a:off x="4953000" y="1828800"/>
            <a:ext cx="3733800" cy="4648200"/>
          </a:xfrm>
        </p:spPr>
        <p:txBody>
          <a:bodyPr>
            <a:normAutofit fontScale="77500" lnSpcReduction="20000"/>
          </a:bodyPr>
          <a:lstStyle/>
          <a:p>
            <a:r>
              <a:rPr lang="en-US" dirty="0" smtClean="0"/>
              <a:t>Fixed and variable cost</a:t>
            </a:r>
          </a:p>
          <a:p>
            <a:r>
              <a:rPr lang="en-US" dirty="0" smtClean="0"/>
              <a:t> Door-to-door speed</a:t>
            </a:r>
          </a:p>
          <a:p>
            <a:r>
              <a:rPr lang="en-US" dirty="0" smtClean="0"/>
              <a:t> Travel time regularity/reliability</a:t>
            </a:r>
          </a:p>
          <a:p>
            <a:r>
              <a:rPr lang="en-US" dirty="0" smtClean="0"/>
              <a:t> Personal safety, modal safety, security</a:t>
            </a:r>
          </a:p>
          <a:p>
            <a:r>
              <a:rPr lang="en-US" dirty="0" smtClean="0"/>
              <a:t> Image (status)</a:t>
            </a:r>
          </a:p>
          <a:p>
            <a:r>
              <a:rPr lang="en-US" dirty="0" smtClean="0"/>
              <a:t> Schedule flexibility</a:t>
            </a:r>
          </a:p>
          <a:p>
            <a:r>
              <a:rPr lang="en-US" dirty="0" smtClean="0"/>
              <a:t> Destination flexibility</a:t>
            </a:r>
          </a:p>
          <a:p>
            <a:r>
              <a:rPr lang="en-US" dirty="0" smtClean="0"/>
              <a:t> Comfort (air, noise, view, ride quality</a:t>
            </a:r>
          </a:p>
          <a:p>
            <a:r>
              <a:rPr lang="en-US" dirty="0" smtClean="0"/>
              <a:t> Ability to multi-task  (eat, talk on phone, listen to music, meet people, etc.</a:t>
            </a:r>
          </a:p>
          <a:p>
            <a:endParaRPr lang="en-US" dirty="0" smtClean="0"/>
          </a:p>
          <a:p>
            <a:endParaRPr lang="en-US" dirty="0"/>
          </a:p>
        </p:txBody>
      </p:sp>
      <p:sp>
        <p:nvSpPr>
          <p:cNvPr id="757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1" hangingPunct="1"/>
            <a:endParaRPr lang="en-US" sz="4400">
              <a:solidFill>
                <a:srgbClr val="FFFFFF"/>
              </a:solidFill>
              <a:latin typeface="Garamond" pitchFamily="18" charset="0"/>
            </a:endParaRPr>
          </a:p>
        </p:txBody>
      </p:sp>
      <p:graphicFrame>
        <p:nvGraphicFramePr>
          <p:cNvPr id="757761" name="Object 1"/>
          <p:cNvGraphicFramePr>
            <a:graphicFrameLocks noChangeAspect="1"/>
          </p:cNvGraphicFramePr>
          <p:nvPr>
            <p:extLst>
              <p:ext uri="{D42A27DB-BD31-4B8C-83A1-F6EECF244321}">
                <p14:modId xmlns:p14="http://schemas.microsoft.com/office/powerpoint/2010/main" val="2725880348"/>
              </p:ext>
            </p:extLst>
          </p:nvPr>
        </p:nvGraphicFramePr>
        <p:xfrm>
          <a:off x="373838" y="1600199"/>
          <a:ext cx="4274361" cy="3200401"/>
        </p:xfrm>
        <a:graphic>
          <a:graphicData uri="http://schemas.openxmlformats.org/presentationml/2006/ole">
            <mc:AlternateContent xmlns:mc="http://schemas.openxmlformats.org/markup-compatibility/2006">
              <mc:Choice xmlns:v="urn:schemas-microsoft-com:vml" Requires="v">
                <p:oleObj spid="_x0000_s4120" name="Slide" r:id="rId6" imgW="4570348" imgH="3427367" progId="PowerPoint.Slide.12">
                  <p:embed/>
                </p:oleObj>
              </mc:Choice>
              <mc:Fallback>
                <p:oleObj name="Slide" r:id="rId6" imgW="4570348" imgH="3427367" progId="PowerPoint.Slide.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838" y="1600199"/>
                        <a:ext cx="4274361" cy="3200401"/>
                      </a:xfrm>
                      <a:prstGeom prst="rect">
                        <a:avLst/>
                      </a:prstGeom>
                      <a:noFill/>
                      <a:extLst/>
                    </p:spPr>
                  </p:pic>
                </p:oleObj>
              </mc:Fallback>
            </mc:AlternateContent>
          </a:graphicData>
        </a:graphic>
      </p:graphicFrame>
      <p:cxnSp>
        <p:nvCxnSpPr>
          <p:cNvPr id="7" name="Straight Arrow Connector 6"/>
          <p:cNvCxnSpPr/>
          <p:nvPr/>
        </p:nvCxnSpPr>
        <p:spPr>
          <a:xfrm flipV="1">
            <a:off x="3429000" y="4267200"/>
            <a:ext cx="1371600" cy="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System Supply Issues</a:t>
            </a:r>
            <a:endParaRPr lang="en-US" dirty="0"/>
          </a:p>
        </p:txBody>
      </p:sp>
      <p:sp>
        <p:nvSpPr>
          <p:cNvPr id="3" name="Content Placeholder 2"/>
          <p:cNvSpPr>
            <a:spLocks noGrp="1"/>
          </p:cNvSpPr>
          <p:nvPr>
            <p:ph idx="1"/>
          </p:nvPr>
        </p:nvSpPr>
        <p:spPr>
          <a:xfrm>
            <a:off x="4953000" y="1828800"/>
            <a:ext cx="3733800" cy="4648200"/>
          </a:xfrm>
        </p:spPr>
        <p:txBody>
          <a:bodyPr/>
          <a:lstStyle/>
          <a:p>
            <a:r>
              <a:rPr lang="en-US" dirty="0" smtClean="0"/>
              <a:t>Future system supply and speed</a:t>
            </a:r>
          </a:p>
          <a:p>
            <a:r>
              <a:rPr lang="en-US" dirty="0" smtClean="0"/>
              <a:t>Energy and other costs</a:t>
            </a:r>
          </a:p>
          <a:p>
            <a:r>
              <a:rPr lang="en-US" dirty="0" smtClean="0"/>
              <a:t>Environment/climate concerns</a:t>
            </a:r>
          </a:p>
          <a:p>
            <a:r>
              <a:rPr lang="en-US" dirty="0" smtClean="0"/>
              <a:t>Evolving technology impacting travel</a:t>
            </a:r>
          </a:p>
          <a:p>
            <a:r>
              <a:rPr lang="en-US" dirty="0" smtClean="0"/>
              <a:t>Etc.</a:t>
            </a:r>
          </a:p>
          <a:p>
            <a:endParaRPr lang="en-US" dirty="0" smtClean="0"/>
          </a:p>
          <a:p>
            <a:endParaRPr lang="en-US" dirty="0"/>
          </a:p>
        </p:txBody>
      </p:sp>
      <p:sp>
        <p:nvSpPr>
          <p:cNvPr id="757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1" hangingPunct="1"/>
            <a:endParaRPr lang="en-US" sz="4400">
              <a:solidFill>
                <a:srgbClr val="FFFFFF"/>
              </a:solidFill>
              <a:latin typeface="Garamond" pitchFamily="18" charset="0"/>
            </a:endParaRPr>
          </a:p>
        </p:txBody>
      </p:sp>
      <p:graphicFrame>
        <p:nvGraphicFramePr>
          <p:cNvPr id="757761" name="Object 1"/>
          <p:cNvGraphicFramePr>
            <a:graphicFrameLocks noChangeAspect="1"/>
          </p:cNvGraphicFramePr>
          <p:nvPr>
            <p:extLst>
              <p:ext uri="{D42A27DB-BD31-4B8C-83A1-F6EECF244321}">
                <p14:modId xmlns:p14="http://schemas.microsoft.com/office/powerpoint/2010/main" val="1133653468"/>
              </p:ext>
            </p:extLst>
          </p:nvPr>
        </p:nvGraphicFramePr>
        <p:xfrm>
          <a:off x="272068" y="1600199"/>
          <a:ext cx="4376131" cy="3276601"/>
        </p:xfrm>
        <a:graphic>
          <a:graphicData uri="http://schemas.openxmlformats.org/presentationml/2006/ole">
            <mc:AlternateContent xmlns:mc="http://schemas.openxmlformats.org/markup-compatibility/2006">
              <mc:Choice xmlns:v="urn:schemas-microsoft-com:vml" Requires="v">
                <p:oleObj spid="_x0000_s5144" name="Slide" r:id="rId6" imgW="4570348" imgH="3427367" progId="PowerPoint.Slide.12">
                  <p:embed/>
                </p:oleObj>
              </mc:Choice>
              <mc:Fallback>
                <p:oleObj name="Slide" r:id="rId6" imgW="4570348" imgH="3427367" progId="PowerPoint.Slide.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068" y="1600199"/>
                        <a:ext cx="4376131" cy="3276601"/>
                      </a:xfrm>
                      <a:prstGeom prst="rect">
                        <a:avLst/>
                      </a:prstGeom>
                      <a:noFill/>
                      <a:extLst/>
                    </p:spPr>
                  </p:pic>
                </p:oleObj>
              </mc:Fallback>
            </mc:AlternateContent>
          </a:graphicData>
        </a:graphic>
      </p:graphicFrame>
      <p:cxnSp>
        <p:nvCxnSpPr>
          <p:cNvPr id="7" name="Straight Arrow Connector 6"/>
          <p:cNvCxnSpPr/>
          <p:nvPr/>
        </p:nvCxnSpPr>
        <p:spPr>
          <a:xfrm flipV="1">
            <a:off x="3429000" y="4267200"/>
            <a:ext cx="1371600" cy="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91400" y="6253270"/>
            <a:ext cx="1295400" cy="489460"/>
          </a:xfrm>
          <a:prstGeom prst="rect">
            <a:avLst/>
          </a:prstGeom>
        </p:spPr>
      </p:pic>
    </p:spTree>
    <p:custDataLst>
      <p:tags r:id="rId2"/>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Land Use Issues</a:t>
            </a:r>
            <a:endParaRPr lang="en-US" dirty="0"/>
          </a:p>
        </p:txBody>
      </p:sp>
      <p:sp>
        <p:nvSpPr>
          <p:cNvPr id="3" name="Content Placeholder 2"/>
          <p:cNvSpPr>
            <a:spLocks noGrp="1"/>
          </p:cNvSpPr>
          <p:nvPr>
            <p:ph idx="1"/>
          </p:nvPr>
        </p:nvSpPr>
        <p:spPr>
          <a:xfrm>
            <a:off x="4343400" y="1828800"/>
            <a:ext cx="4343400" cy="4648200"/>
          </a:xfrm>
        </p:spPr>
        <p:txBody>
          <a:bodyPr/>
          <a:lstStyle/>
          <a:p>
            <a:r>
              <a:rPr lang="en-US" dirty="0" smtClean="0"/>
              <a:t> Mix of land uses</a:t>
            </a:r>
          </a:p>
          <a:p>
            <a:r>
              <a:rPr lang="en-US" dirty="0" smtClean="0"/>
              <a:t>  Urban form</a:t>
            </a:r>
          </a:p>
          <a:p>
            <a:r>
              <a:rPr lang="en-US" dirty="0" smtClean="0"/>
              <a:t>  Urban design</a:t>
            </a:r>
          </a:p>
          <a:p>
            <a:r>
              <a:rPr lang="en-US" dirty="0" smtClean="0"/>
              <a:t>  Contiguousness of development</a:t>
            </a:r>
            <a:endParaRPr lang="en-US" dirty="0"/>
          </a:p>
        </p:txBody>
      </p:sp>
      <p:sp>
        <p:nvSpPr>
          <p:cNvPr id="757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1" hangingPunct="1"/>
            <a:endParaRPr lang="en-US" sz="4400">
              <a:solidFill>
                <a:srgbClr val="FFFFFF"/>
              </a:solidFill>
              <a:latin typeface="Garamond" pitchFamily="18" charset="0"/>
            </a:endParaRPr>
          </a:p>
        </p:txBody>
      </p:sp>
      <p:graphicFrame>
        <p:nvGraphicFramePr>
          <p:cNvPr id="757761" name="Object 1"/>
          <p:cNvGraphicFramePr>
            <a:graphicFrameLocks noChangeAspect="1"/>
          </p:cNvGraphicFramePr>
          <p:nvPr/>
        </p:nvGraphicFramePr>
        <p:xfrm>
          <a:off x="152400" y="1600200"/>
          <a:ext cx="3790950" cy="2838450"/>
        </p:xfrm>
        <a:graphic>
          <a:graphicData uri="http://schemas.openxmlformats.org/presentationml/2006/ole">
            <mc:AlternateContent xmlns:mc="http://schemas.openxmlformats.org/markup-compatibility/2006">
              <mc:Choice xmlns:v="urn:schemas-microsoft-com:vml" Requires="v">
                <p:oleObj spid="_x0000_s6168" name="Slide" r:id="rId6" imgW="4570348" imgH="3427367" progId="PowerPoint.Slide.12">
                  <p:embed/>
                </p:oleObj>
              </mc:Choice>
              <mc:Fallback>
                <p:oleObj name="Slide" r:id="rId6" imgW="4570348" imgH="3427367" progId="PowerPoint.Slide.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600200"/>
                        <a:ext cx="3790950" cy="283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Arrow Connector 6"/>
          <p:cNvCxnSpPr/>
          <p:nvPr/>
        </p:nvCxnSpPr>
        <p:spPr>
          <a:xfrm>
            <a:off x="2971800" y="2514600"/>
            <a:ext cx="10668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47800" y="3810000"/>
            <a:ext cx="25908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7600" y="6253270"/>
            <a:ext cx="1295400" cy="489460"/>
          </a:xfrm>
          <a:prstGeom prst="rect">
            <a:avLst/>
          </a:prstGeom>
        </p:spPr>
      </p:pic>
    </p:spTree>
    <p:custDataLst>
      <p:tags r:id="rId2"/>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Person Travel </a:t>
            </a:r>
            <a:endParaRPr lang="en-US" dirty="0"/>
          </a:p>
        </p:txBody>
      </p:sp>
      <p:sp>
        <p:nvSpPr>
          <p:cNvPr id="3" name="Content Placeholder 2"/>
          <p:cNvSpPr>
            <a:spLocks noGrp="1"/>
          </p:cNvSpPr>
          <p:nvPr>
            <p:ph idx="1"/>
          </p:nvPr>
        </p:nvSpPr>
        <p:spPr/>
        <p:txBody>
          <a:bodyPr/>
          <a:lstStyle/>
          <a:p>
            <a:r>
              <a:rPr lang="en-US" dirty="0" smtClean="0"/>
              <a:t>Average Household (annual)</a:t>
            </a:r>
          </a:p>
          <a:p>
            <a:pPr lvl="1"/>
            <a:r>
              <a:rPr lang="en-US" dirty="0" smtClean="0"/>
              <a:t>VMT			19,850 </a:t>
            </a:r>
          </a:p>
          <a:p>
            <a:pPr lvl="1"/>
            <a:r>
              <a:rPr lang="en-US" dirty="0" smtClean="0"/>
              <a:t>Trips			 2,068</a:t>
            </a:r>
          </a:p>
          <a:p>
            <a:pPr lvl="1"/>
            <a:r>
              <a:rPr lang="en-US" dirty="0" smtClean="0"/>
              <a:t>Trip Length		 9.7</a:t>
            </a:r>
          </a:p>
          <a:p>
            <a:pPr marL="274320" lvl="1" indent="0">
              <a:buNone/>
            </a:pPr>
            <a:r>
              <a:rPr lang="en-US" dirty="0" smtClean="0"/>
              <a:t>	</a:t>
            </a:r>
          </a:p>
          <a:p>
            <a:r>
              <a:rPr lang="en-US" dirty="0" smtClean="0"/>
              <a:t>Average Person</a:t>
            </a:r>
          </a:p>
          <a:p>
            <a:pPr lvl="1"/>
            <a:r>
              <a:rPr lang="en-US" dirty="0" smtClean="0"/>
              <a:t>VMT			11,651 annual		</a:t>
            </a:r>
          </a:p>
          <a:p>
            <a:pPr lvl="1"/>
            <a:r>
              <a:rPr lang="en-US" dirty="0" smtClean="0"/>
              <a:t>Trips			 3.79 per day	</a:t>
            </a:r>
          </a:p>
          <a:p>
            <a:pPr lvl="1"/>
            <a:r>
              <a:rPr lang="en-US" dirty="0" smtClean="0"/>
              <a:t>Trip Length		 9.75 mi.</a:t>
            </a:r>
          </a:p>
          <a:p>
            <a:pPr lvl="1"/>
            <a:r>
              <a:rPr lang="en-US" dirty="0" smtClean="0"/>
              <a:t>Time in Travel		 76.4 minutes</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Travel Behavior and Transit Travel Demand</a:t>
            </a:r>
            <a:endParaRPr lang="en-US" dirty="0" smtClean="0"/>
          </a:p>
        </p:txBody>
      </p:sp>
      <p:sp>
        <p:nvSpPr>
          <p:cNvPr id="20483" name="Rectangle 3"/>
          <p:cNvSpPr>
            <a:spLocks noGrp="1" noChangeArrowheads="1"/>
          </p:cNvSpPr>
          <p:nvPr>
            <p:ph type="subTitle" idx="1"/>
          </p:nvPr>
        </p:nvSpPr>
        <p:spPr/>
        <p:txBody>
          <a:bodyPr>
            <a:normAutofit/>
          </a:bodyPr>
          <a:lstStyle/>
          <a:p>
            <a:r>
              <a:rPr lang="en-US" sz="3400" dirty="0" smtClean="0"/>
              <a:t>Module 3: Lesson 1</a:t>
            </a:r>
          </a:p>
          <a:p>
            <a:endParaRPr lang="en-US" sz="3400" dirty="0" smtClean="0"/>
          </a:p>
          <a:p>
            <a:endParaRPr lang="en-US" dirty="0" smtClean="0"/>
          </a:p>
        </p:txBody>
      </p:sp>
      <p:sp>
        <p:nvSpPr>
          <p:cNvPr id="20484" name="Text Box 4"/>
          <p:cNvSpPr txBox="1">
            <a:spLocks noChangeArrowheads="1"/>
          </p:cNvSpPr>
          <p:nvPr/>
        </p:nvSpPr>
        <p:spPr bwMode="auto">
          <a:xfrm>
            <a:off x="1889125" y="1117600"/>
            <a:ext cx="184150" cy="1431925"/>
          </a:xfrm>
          <a:prstGeom prst="rect">
            <a:avLst/>
          </a:prstGeom>
          <a:noFill/>
          <a:ln w="9525">
            <a:noFill/>
            <a:miter lim="800000"/>
            <a:headEnd/>
            <a:tailEnd/>
          </a:ln>
        </p:spPr>
        <p:txBody>
          <a:bodyPr wrap="none">
            <a:spAutoFit/>
          </a:bodyPr>
          <a:lstStyle/>
          <a:p>
            <a:pPr eaLnBrk="0" hangingPunct="0"/>
            <a:endParaRPr lang="en-US" sz="4400">
              <a:solidFill>
                <a:srgbClr val="FFFFFF"/>
              </a:solidFill>
              <a:latin typeface="Garamond" pitchFamily="18" charset="0"/>
            </a:endParaRPr>
          </a:p>
          <a:p>
            <a:pPr eaLnBrk="0" hangingPunct="0"/>
            <a:endParaRPr lang="en-US" sz="4400">
              <a:solidFill>
                <a:srgbClr val="FFFFFF"/>
              </a:solidFill>
              <a:latin typeface="Garamond" pitchFamily="18" charset="0"/>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Person Travel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Mode Shares</a:t>
            </a:r>
          </a:p>
          <a:p>
            <a:r>
              <a:rPr lang="en-US" dirty="0" smtClean="0"/>
              <a:t>Auto 					83.4%</a:t>
            </a:r>
          </a:p>
          <a:p>
            <a:r>
              <a:rPr lang="en-US" dirty="0" smtClean="0"/>
              <a:t>Transit				  1.9</a:t>
            </a:r>
          </a:p>
          <a:p>
            <a:r>
              <a:rPr lang="en-US" dirty="0" smtClean="0"/>
              <a:t>Walk					10.4</a:t>
            </a:r>
          </a:p>
          <a:p>
            <a:r>
              <a:rPr lang="en-US" dirty="0" smtClean="0"/>
              <a:t>Other				  4.2</a:t>
            </a:r>
          </a:p>
          <a:p>
            <a:endParaRPr lang="en-US" dirty="0" smtClean="0"/>
          </a:p>
          <a:p>
            <a:r>
              <a:rPr lang="en-US" dirty="0" smtClean="0"/>
              <a:t>Trip Purposes</a:t>
            </a:r>
          </a:p>
          <a:p>
            <a:r>
              <a:rPr lang="en-US" dirty="0" smtClean="0"/>
              <a:t>Work and work related		21.86%</a:t>
            </a:r>
          </a:p>
          <a:p>
            <a:r>
              <a:rPr lang="en-US" dirty="0" smtClean="0"/>
              <a:t>Social recreation			28.22</a:t>
            </a:r>
          </a:p>
          <a:p>
            <a:r>
              <a:rPr lang="en-US" dirty="0" smtClean="0"/>
              <a:t>Education				  9.36</a:t>
            </a:r>
          </a:p>
          <a:p>
            <a:r>
              <a:rPr lang="en-US" dirty="0" smtClean="0"/>
              <a:t>Healthcare, personal business	38.67</a:t>
            </a:r>
          </a:p>
          <a:p>
            <a:r>
              <a:rPr lang="en-US" dirty="0" smtClean="0"/>
              <a:t>Personal business			  1.90</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Rot="1" noChangeArrowheads="1"/>
          </p:cNvSpPr>
          <p:nvPr>
            <p:ph type="title"/>
          </p:nvPr>
        </p:nvSpPr>
        <p:spPr/>
        <p:txBody>
          <a:bodyPr/>
          <a:lstStyle/>
          <a:p>
            <a:r>
              <a:rPr lang="en-US" smtClean="0"/>
              <a:t>Transit Dependency</a:t>
            </a:r>
          </a:p>
        </p:txBody>
      </p:sp>
      <p:graphicFrame>
        <p:nvGraphicFramePr>
          <p:cNvPr id="5" name="Table 4"/>
          <p:cNvGraphicFramePr>
            <a:graphicFrameLocks noGrp="1"/>
          </p:cNvGraphicFramePr>
          <p:nvPr/>
        </p:nvGraphicFramePr>
        <p:xfrm>
          <a:off x="228597" y="1752601"/>
          <a:ext cx="8610600" cy="4876796"/>
        </p:xfrm>
        <a:graphic>
          <a:graphicData uri="http://schemas.openxmlformats.org/drawingml/2006/table">
            <a:tbl>
              <a:tblPr/>
              <a:tblGrid>
                <a:gridCol w="1779204"/>
                <a:gridCol w="834001"/>
                <a:gridCol w="834001"/>
                <a:gridCol w="834001"/>
                <a:gridCol w="834001"/>
                <a:gridCol w="834001"/>
                <a:gridCol w="834001"/>
                <a:gridCol w="834001"/>
                <a:gridCol w="993389"/>
              </a:tblGrid>
              <a:tr h="989497">
                <a:tc>
                  <a:txBody>
                    <a:bodyPr/>
                    <a:lstStyle/>
                    <a:p>
                      <a:pPr algn="l" rtl="0" fontAlgn="ctr"/>
                      <a:r>
                        <a:rPr lang="en-US" sz="1400" b="1" i="0" u="none" strike="noStrike" dirty="0">
                          <a:solidFill>
                            <a:srgbClr val="000000"/>
                          </a:solidFill>
                          <a:effectLst>
                            <a:outerShdw blurRad="50800" dist="38100" algn="tr" rotWithShape="0">
                              <a:prstClr val="black">
                                <a:alpha val="40000"/>
                              </a:prstClr>
                            </a:outerShdw>
                          </a:effectLst>
                          <a:latin typeface="Arial"/>
                        </a:rPr>
                        <a:t>All Data times (000) Except </a:t>
                      </a:r>
                      <a:r>
                        <a:rPr lang="en-US" sz="1400" b="1" i="0" u="none" strike="noStrike" dirty="0" smtClean="0">
                          <a:solidFill>
                            <a:srgbClr val="000000"/>
                          </a:solidFill>
                          <a:effectLst>
                            <a:outerShdw blurRad="50800" dist="38100" algn="tr" rotWithShape="0">
                              <a:prstClr val="black">
                                <a:alpha val="40000"/>
                              </a:prstClr>
                            </a:outerShdw>
                          </a:effectLst>
                          <a:latin typeface="Arial"/>
                        </a:rPr>
                        <a:t>Ratio</a:t>
                      </a:r>
                      <a:endParaRPr lang="en-US" sz="1400" b="1" i="0" u="none" strike="noStrike" dirty="0">
                        <a:solidFill>
                          <a:srgbClr val="000000"/>
                        </a:solidFill>
                        <a:effectLst>
                          <a:outerShdw blurRad="50800" dist="38100" algn="tr" rotWithShape="0">
                            <a:prstClr val="black">
                              <a:alpha val="40000"/>
                            </a:prstClr>
                          </a:outerShdw>
                        </a:effectLst>
                        <a:latin typeface="Arial"/>
                      </a:endParaRPr>
                    </a:p>
                  </a:txBody>
                  <a:tcPr marL="7106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outerShdw blurRad="50800" dist="38100" algn="tr" rotWithShape="0">
                              <a:prstClr val="black">
                                <a:alpha val="40000"/>
                              </a:prstClr>
                            </a:outerShdw>
                          </a:effectLst>
                          <a:latin typeface="Arial"/>
                        </a:rPr>
                        <a:t>1969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outerShdw blurRad="50800" dist="38100" algn="tr" rotWithShape="0">
                              <a:prstClr val="black">
                                <a:alpha val="40000"/>
                              </a:prstClr>
                            </a:outerShdw>
                          </a:effectLst>
                          <a:latin typeface="Arial"/>
                        </a:rPr>
                        <a:t>1977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outerShdw blurRad="50800" dist="38100" algn="tr" rotWithShape="0">
                              <a:prstClr val="black">
                                <a:alpha val="40000"/>
                              </a:prstClr>
                            </a:outerShdw>
                          </a:effectLst>
                          <a:latin typeface="Arial"/>
                        </a:rPr>
                        <a:t>1983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outerShdw blurRad="50800" dist="38100" algn="tr" rotWithShape="0">
                              <a:prstClr val="black">
                                <a:alpha val="40000"/>
                              </a:prstClr>
                            </a:outerShdw>
                          </a:effectLst>
                          <a:latin typeface="Arial"/>
                        </a:rPr>
                        <a:t>1990adj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outerShdw blurRad="50800" dist="38100" algn="tr" rotWithShape="0">
                              <a:prstClr val="black">
                                <a:alpha val="40000"/>
                              </a:prstClr>
                            </a:outerShdw>
                          </a:effectLst>
                          <a:latin typeface="Arial"/>
                        </a:rPr>
                        <a:t>1995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outerShdw blurRad="50800" dist="38100" algn="tr" rotWithShape="0">
                              <a:prstClr val="black">
                                <a:alpha val="40000"/>
                              </a:prstClr>
                            </a:outerShdw>
                          </a:effectLst>
                          <a:latin typeface="Arial"/>
                        </a:rPr>
                        <a:t>2001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outerShdw blurRad="50800" dist="38100" algn="tr" rotWithShape="0">
                              <a:prstClr val="black">
                                <a:alpha val="40000"/>
                              </a:prstClr>
                            </a:outerShdw>
                          </a:effectLst>
                          <a:latin typeface="Arial"/>
                        </a:rPr>
                        <a:t>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outerShdw blurRad="50800" dist="38100" algn="tr" rotWithShape="0">
                              <a:prstClr val="black">
                                <a:alpha val="40000"/>
                              </a:prstClr>
                            </a:outerShdw>
                          </a:effectLst>
                          <a:latin typeface="Arial"/>
                        </a:rPr>
                        <a:t>Change 2008-1969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390">
                <a:tc>
                  <a:txBody>
                    <a:bodyPr/>
                    <a:lstStyle/>
                    <a:p>
                      <a:pPr algn="l" rtl="0" fontAlgn="b"/>
                      <a:r>
                        <a:rPr lang="en-US" sz="1400" b="1" i="0" u="none" strike="noStrike" dirty="0">
                          <a:solidFill>
                            <a:srgbClr val="000000"/>
                          </a:solidFill>
                          <a:effectLst>
                            <a:outerShdw blurRad="50800" dist="38100" algn="tr" rotWithShape="0">
                              <a:prstClr val="black">
                                <a:alpha val="40000"/>
                              </a:prstClr>
                            </a:outerShdw>
                          </a:effectLst>
                          <a:latin typeface="Arial"/>
                        </a:rPr>
                        <a:t>Households </a:t>
                      </a:r>
                    </a:p>
                  </a:txBody>
                  <a:tcPr marL="71067"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62,504</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75,412</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85,371</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93,347</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98,990</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107,369</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113,101</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80.95%</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390">
                <a:tc>
                  <a:txBody>
                    <a:bodyPr/>
                    <a:lstStyle/>
                    <a:p>
                      <a:pPr algn="l" rtl="0" fontAlgn="b"/>
                      <a:r>
                        <a:rPr lang="en-US" sz="1400" b="1" i="0" u="none" strike="noStrike" dirty="0">
                          <a:solidFill>
                            <a:srgbClr val="000000"/>
                          </a:solidFill>
                          <a:effectLst>
                            <a:outerShdw blurRad="50800" dist="38100" algn="tr" rotWithShape="0">
                              <a:prstClr val="black">
                                <a:alpha val="40000"/>
                              </a:prstClr>
                            </a:outerShdw>
                          </a:effectLst>
                          <a:latin typeface="Arial"/>
                        </a:rPr>
                        <a:t>All Population  </a:t>
                      </a:r>
                    </a:p>
                  </a:txBody>
                  <a:tcPr marL="71067"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197,213</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213,141</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229,453</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239,416</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259,994</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277,208</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283,054</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43.53%</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390">
                <a:tc>
                  <a:txBody>
                    <a:bodyPr/>
                    <a:lstStyle/>
                    <a:p>
                      <a:pPr algn="l" rtl="0" fontAlgn="b"/>
                      <a:r>
                        <a:rPr lang="en-US" sz="1400" b="1" i="0" u="none" strike="noStrike">
                          <a:solidFill>
                            <a:srgbClr val="000000"/>
                          </a:solidFill>
                          <a:effectLst>
                            <a:outerShdw blurRad="50800" dist="38100" algn="tr" rotWithShape="0">
                              <a:prstClr val="black">
                                <a:alpha val="40000"/>
                              </a:prstClr>
                            </a:outerShdw>
                          </a:effectLst>
                          <a:latin typeface="Arial"/>
                        </a:rPr>
                        <a:t>16+ Population </a:t>
                      </a:r>
                    </a:p>
                  </a:txBody>
                  <a:tcPr marL="71067"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137,113</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158,183</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175,771</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182,803</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198,583</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211,826</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238,330</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73.82%</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390">
                <a:tc>
                  <a:txBody>
                    <a:bodyPr/>
                    <a:lstStyle/>
                    <a:p>
                      <a:pPr algn="l" rtl="0" fontAlgn="b"/>
                      <a:r>
                        <a:rPr lang="en-US" sz="1400" b="1" i="0" u="none" strike="noStrike">
                          <a:solidFill>
                            <a:srgbClr val="000000"/>
                          </a:solidFill>
                          <a:effectLst>
                            <a:outerShdw blurRad="50800" dist="38100" algn="tr" rotWithShape="0">
                              <a:prstClr val="black">
                                <a:alpha val="40000"/>
                              </a:prstClr>
                            </a:outerShdw>
                          </a:effectLst>
                          <a:latin typeface="Arial"/>
                        </a:rPr>
                        <a:t>Drivers </a:t>
                      </a:r>
                    </a:p>
                  </a:txBody>
                  <a:tcPr marL="71067"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102,986</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127,552</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147,015</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163,025</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176,330</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190,321</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212,309</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106.15%</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390">
                <a:tc>
                  <a:txBody>
                    <a:bodyPr/>
                    <a:lstStyle/>
                    <a:p>
                      <a:pPr algn="l" rtl="0" fontAlgn="b"/>
                      <a:r>
                        <a:rPr lang="en-US" sz="1400" b="1" i="0" u="none" strike="noStrike">
                          <a:solidFill>
                            <a:srgbClr val="000000"/>
                          </a:solidFill>
                          <a:effectLst>
                            <a:outerShdw blurRad="50800" dist="38100" algn="tr" rotWithShape="0">
                              <a:prstClr val="black">
                                <a:alpha val="40000"/>
                              </a:prstClr>
                            </a:outerShdw>
                          </a:effectLst>
                          <a:latin typeface="Arial"/>
                        </a:rPr>
                        <a:t>Non Drivers-16+ </a:t>
                      </a:r>
                    </a:p>
                  </a:txBody>
                  <a:tcPr marL="71067"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34,127</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30,631</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28,756</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19,778</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22,253</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21,505</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latin typeface="Arial"/>
                        </a:rPr>
                        <a:t>26,021</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-23.75%</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706783">
                <a:tc>
                  <a:txBody>
                    <a:bodyPr/>
                    <a:lstStyle/>
                    <a:p>
                      <a:pPr algn="l" rtl="0" fontAlgn="b"/>
                      <a:r>
                        <a:rPr lang="en-US" sz="1400" b="1" i="0" u="none" strike="noStrike">
                          <a:solidFill>
                            <a:srgbClr val="000000"/>
                          </a:solidFill>
                          <a:effectLst>
                            <a:outerShdw blurRad="50800" dist="38100" algn="tr" rotWithShape="0">
                              <a:prstClr val="black">
                                <a:alpha val="40000"/>
                              </a:prstClr>
                            </a:outerShdw>
                          </a:effectLst>
                          <a:latin typeface="Arial"/>
                        </a:rPr>
                        <a:t>0-Vehicle Households </a:t>
                      </a:r>
                    </a:p>
                  </a:txBody>
                  <a:tcPr marL="71067"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12,876</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11,538</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11,548</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8,573</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7,989</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8,491</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latin typeface="Arial"/>
                        </a:rPr>
                        <a:t>9,828</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-23.67%</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706783">
                <a:tc>
                  <a:txBody>
                    <a:bodyPr/>
                    <a:lstStyle/>
                    <a:p>
                      <a:pPr algn="l" rtl="0" fontAlgn="b"/>
                      <a:r>
                        <a:rPr lang="en-US" sz="1400" b="1" i="0" u="none" strike="noStrike">
                          <a:solidFill>
                            <a:srgbClr val="000000"/>
                          </a:solidFill>
                          <a:effectLst>
                            <a:outerShdw blurRad="50800" dist="38100" algn="tr" rotWithShape="0">
                              <a:prstClr val="black">
                                <a:alpha val="40000"/>
                              </a:prstClr>
                            </a:outerShdw>
                          </a:effectLst>
                          <a:latin typeface="Arial"/>
                        </a:rPr>
                        <a:t>Linked Transit Trips (000) </a:t>
                      </a:r>
                    </a:p>
                  </a:txBody>
                  <a:tcPr marL="71067"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4,935</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4,896</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5,531</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4,893</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6,638</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6,373</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latin typeface="Arial"/>
                        </a:rPr>
                        <a:t>7,519</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52.36%</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706783">
                <a:tc>
                  <a:txBody>
                    <a:bodyPr/>
                    <a:lstStyle/>
                    <a:p>
                      <a:pPr algn="l" rtl="0" fontAlgn="b"/>
                      <a:r>
                        <a:rPr lang="en-US" sz="1400" b="1" i="0" u="none" strike="noStrike">
                          <a:solidFill>
                            <a:srgbClr val="000000"/>
                          </a:solidFill>
                          <a:effectLst>
                            <a:outerShdw blurRad="50800" dist="38100" algn="tr" rotWithShape="0">
                              <a:prstClr val="black">
                                <a:alpha val="40000"/>
                              </a:prstClr>
                            </a:outerShdw>
                          </a:effectLst>
                          <a:latin typeface="Arial"/>
                        </a:rPr>
                        <a:t>Linked Transit Trips/Household </a:t>
                      </a:r>
                    </a:p>
                  </a:txBody>
                  <a:tcPr marL="71067"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79.0</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outerShdw blurRad="50800" dist="38100" algn="tr" rotWithShape="0">
                              <a:prstClr val="black">
                                <a:alpha val="40000"/>
                              </a:prstClr>
                            </a:outerShdw>
                          </a:effectLst>
                          <a:latin typeface="Arial"/>
                        </a:rPr>
                        <a:t>64.9</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64.8</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52.4</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67.1</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59.4</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66.5</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outerShdw blurRad="50800" dist="38100" algn="tr" rotWithShape="0">
                              <a:prstClr val="black">
                                <a:alpha val="40000"/>
                              </a:prstClr>
                            </a:outerShdw>
                          </a:effectLst>
                          <a:latin typeface="Arial"/>
                        </a:rPr>
                        <a:t>-15.80%</a:t>
                      </a:r>
                    </a:p>
                  </a:txBody>
                  <a:tcPr marL="0" marR="71067"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Rot="1" noChangeArrowheads="1"/>
          </p:cNvSpPr>
          <p:nvPr>
            <p:ph type="title"/>
          </p:nvPr>
        </p:nvSpPr>
        <p:spPr/>
        <p:txBody>
          <a:bodyPr>
            <a:normAutofit fontScale="90000"/>
          </a:bodyPr>
          <a:lstStyle/>
          <a:p>
            <a:r>
              <a:rPr lang="en-US" smtClean="0"/>
              <a:t>Transit Trips and Transit Dependency Trends</a:t>
            </a:r>
            <a:endParaRPr lang="en-US" dirty="0" smtClean="0"/>
          </a:p>
        </p:txBody>
      </p:sp>
      <p:sp>
        <p:nvSpPr>
          <p:cNvPr id="3" name="Content Placeholder 2"/>
          <p:cNvSpPr>
            <a:spLocks noGrp="1"/>
          </p:cNvSpPr>
          <p:nvPr>
            <p:ph idx="1"/>
          </p:nvPr>
        </p:nvSpPr>
        <p:spPr/>
        <p:txBody>
          <a:bodyPr/>
          <a:lstStyle/>
          <a:p>
            <a:endParaRPr lang="en-US"/>
          </a:p>
        </p:txBody>
      </p:sp>
      <p:graphicFrame>
        <p:nvGraphicFramePr>
          <p:cNvPr id="4" name="Chart 3"/>
          <p:cNvGraphicFramePr/>
          <p:nvPr/>
        </p:nvGraphicFramePr>
        <p:xfrm>
          <a:off x="304800" y="1676400"/>
          <a:ext cx="8686800" cy="49530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ChangeArrowheads="1"/>
          </p:cNvSpPr>
          <p:nvPr>
            <p:ph type="title"/>
          </p:nvPr>
        </p:nvSpPr>
        <p:spPr/>
        <p:txBody>
          <a:bodyPr>
            <a:normAutofit fontScale="90000"/>
          </a:bodyPr>
          <a:lstStyle/>
          <a:p>
            <a:r>
              <a:rPr lang="en-US" dirty="0" smtClean="0"/>
              <a:t>Almost 50 % of Households </a:t>
            </a:r>
            <a:r>
              <a:rPr lang="en-US" dirty="0"/>
              <a:t>N</a:t>
            </a:r>
            <a:r>
              <a:rPr lang="en-US" dirty="0" smtClean="0"/>
              <a:t>ationally </a:t>
            </a:r>
            <a:r>
              <a:rPr lang="en-US" dirty="0"/>
              <a:t>L</a:t>
            </a:r>
            <a:r>
              <a:rPr lang="en-US" dirty="0" smtClean="0"/>
              <a:t>ive within 1/2 Mile of a Bus </a:t>
            </a:r>
            <a:r>
              <a:rPr lang="en-US" dirty="0"/>
              <a:t>R</a:t>
            </a:r>
            <a:r>
              <a:rPr lang="en-US" dirty="0" smtClean="0"/>
              <a:t>oute </a:t>
            </a:r>
          </a:p>
        </p:txBody>
      </p:sp>
      <p:graphicFrame>
        <p:nvGraphicFramePr>
          <p:cNvPr id="119814" name="Object 5"/>
          <p:cNvGraphicFramePr>
            <a:graphicFrameLocks noGrp="1" noChangeAspect="1"/>
          </p:cNvGraphicFramePr>
          <p:nvPr>
            <p:ph idx="1"/>
          </p:nvPr>
        </p:nvGraphicFramePr>
        <p:xfrm>
          <a:off x="928687" y="2357437"/>
          <a:ext cx="7286625" cy="3590925"/>
        </p:xfrm>
        <a:graphic>
          <a:graphicData uri="http://schemas.openxmlformats.org/presentationml/2006/ole">
            <mc:AlternateContent xmlns:mc="http://schemas.openxmlformats.org/markup-compatibility/2006">
              <mc:Choice xmlns:v="urn:schemas-microsoft-com:vml" Requires="v">
                <p:oleObj spid="_x0000_s7192" name="Worksheet" r:id="rId6" imgW="7286586" imgH="3590870" progId="Excel.Sheet.8">
                  <p:embed/>
                </p:oleObj>
              </mc:Choice>
              <mc:Fallback>
                <p:oleObj name="Worksheet" r:id="rId6" imgW="7286586" imgH="3590870"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687" y="2357437"/>
                        <a:ext cx="7286625" cy="3590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812" name="Rectangle 4"/>
          <p:cNvSpPr>
            <a:spLocks noChangeArrowheads="1"/>
          </p:cNvSpPr>
          <p:nvPr/>
        </p:nvSpPr>
        <p:spPr bwMode="auto">
          <a:xfrm>
            <a:off x="0" y="186690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6" name="TextBox 5"/>
          <p:cNvSpPr txBox="1"/>
          <p:nvPr/>
        </p:nvSpPr>
        <p:spPr>
          <a:xfrm>
            <a:off x="152400" y="6324600"/>
            <a:ext cx="2220929" cy="369332"/>
          </a:xfrm>
          <a:prstGeom prst="rect">
            <a:avLst/>
          </a:prstGeom>
          <a:noFill/>
        </p:spPr>
        <p:txBody>
          <a:bodyPr wrap="none" rtlCol="0">
            <a:spAutoFit/>
          </a:bodyPr>
          <a:lstStyle/>
          <a:p>
            <a:r>
              <a:rPr lang="en-US" dirty="0" smtClean="0"/>
              <a:t>2001 NHTS Analysis</a:t>
            </a:r>
            <a:endParaRPr lang="en-US" dirty="0"/>
          </a:p>
        </p:txBody>
      </p:sp>
    </p:spTree>
    <p:custDataLst>
      <p:tags r:id="rId2"/>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ChangeArrowheads="1"/>
          </p:cNvSpPr>
          <p:nvPr>
            <p:ph type="title"/>
          </p:nvPr>
        </p:nvSpPr>
        <p:spPr/>
        <p:txBody>
          <a:bodyPr>
            <a:noAutofit/>
          </a:bodyPr>
          <a:lstStyle/>
          <a:p>
            <a:r>
              <a:rPr lang="en-US" sz="3200" dirty="0" smtClean="0"/>
              <a:t>Approximately 10 % of the Nation’s Population Lives within One Mile of a Rail Station </a:t>
            </a:r>
          </a:p>
        </p:txBody>
      </p:sp>
      <p:graphicFrame>
        <p:nvGraphicFramePr>
          <p:cNvPr id="120838" name="Object 6"/>
          <p:cNvGraphicFramePr>
            <a:graphicFrameLocks noGrp="1" noChangeAspect="1"/>
          </p:cNvGraphicFramePr>
          <p:nvPr>
            <p:ph idx="1"/>
          </p:nvPr>
        </p:nvGraphicFramePr>
        <p:xfrm>
          <a:off x="742950" y="2124075"/>
          <a:ext cx="7658100" cy="4057650"/>
        </p:xfrm>
        <a:graphic>
          <a:graphicData uri="http://schemas.openxmlformats.org/presentationml/2006/ole">
            <mc:AlternateContent xmlns:mc="http://schemas.openxmlformats.org/markup-compatibility/2006">
              <mc:Choice xmlns:v="urn:schemas-microsoft-com:vml" Requires="v">
                <p:oleObj spid="_x0000_s8216" name="Worksheet" r:id="rId6" imgW="7657987" imgH="4057500" progId="Excel.Sheet.8">
                  <p:embed/>
                </p:oleObj>
              </mc:Choice>
              <mc:Fallback>
                <p:oleObj name="Worksheet" r:id="rId6" imgW="7657987" imgH="4057500" progId="Excel.Sheet.8">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950" y="2124075"/>
                        <a:ext cx="7658100" cy="405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5" name="Rectangle 3"/>
          <p:cNvSpPr>
            <a:spLocks noChangeArrowheads="1"/>
          </p:cNvSpPr>
          <p:nvPr/>
        </p:nvSpPr>
        <p:spPr bwMode="auto">
          <a:xfrm>
            <a:off x="0" y="186690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7" name="TextBox 6"/>
          <p:cNvSpPr txBox="1"/>
          <p:nvPr/>
        </p:nvSpPr>
        <p:spPr>
          <a:xfrm>
            <a:off x="152400" y="6324600"/>
            <a:ext cx="2220929" cy="369332"/>
          </a:xfrm>
          <a:prstGeom prst="rect">
            <a:avLst/>
          </a:prstGeom>
          <a:noFill/>
        </p:spPr>
        <p:txBody>
          <a:bodyPr wrap="none" rtlCol="0">
            <a:spAutoFit/>
          </a:bodyPr>
          <a:lstStyle/>
          <a:p>
            <a:r>
              <a:rPr lang="en-US" dirty="0" smtClean="0"/>
              <a:t>2001 NHTS Analysis</a:t>
            </a:r>
            <a:endParaRPr lang="en-US" dirty="0"/>
          </a:p>
        </p:txBody>
      </p:sp>
    </p:spTree>
    <p:custDataLst>
      <p:tags r:id="rId2"/>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0" y="186690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21859"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21860" name="Rectangle 4"/>
          <p:cNvSpPr>
            <a:spLocks noChangeArrowheads="1"/>
          </p:cNvSpPr>
          <p:nvPr/>
        </p:nvSpPr>
        <p:spPr bwMode="auto">
          <a:xfrm>
            <a:off x="0" y="1890713"/>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21861" name="Rectangle 5"/>
          <p:cNvSpPr>
            <a:spLocks noChangeArrowheads="1"/>
          </p:cNvSpPr>
          <p:nvPr/>
        </p:nvSpPr>
        <p:spPr bwMode="auto">
          <a:xfrm>
            <a:off x="0" y="1914525"/>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8" name="TextBox 7"/>
          <p:cNvSpPr txBox="1"/>
          <p:nvPr/>
        </p:nvSpPr>
        <p:spPr>
          <a:xfrm>
            <a:off x="152400" y="6324600"/>
            <a:ext cx="2220929" cy="369332"/>
          </a:xfrm>
          <a:prstGeom prst="rect">
            <a:avLst/>
          </a:prstGeom>
          <a:noFill/>
        </p:spPr>
        <p:txBody>
          <a:bodyPr wrap="none" rtlCol="0">
            <a:spAutoFit/>
          </a:bodyPr>
          <a:lstStyle/>
          <a:p>
            <a:r>
              <a:rPr lang="en-US" dirty="0" smtClean="0"/>
              <a:t>2001 NHTS Analysis</a:t>
            </a:r>
            <a:endParaRPr lang="en-US" dirty="0"/>
          </a:p>
        </p:txBody>
      </p:sp>
      <p:sp>
        <p:nvSpPr>
          <p:cNvPr id="9" name="Title 8"/>
          <p:cNvSpPr>
            <a:spLocks noGrp="1"/>
          </p:cNvSpPr>
          <p:nvPr>
            <p:ph type="title"/>
          </p:nvPr>
        </p:nvSpPr>
        <p:spPr/>
        <p:txBody>
          <a:bodyPr>
            <a:normAutofit fontScale="90000"/>
          </a:bodyPr>
          <a:lstStyle/>
          <a:p>
            <a:r>
              <a:rPr lang="en-US" smtClean="0"/>
              <a:t>About 60% of People Work within One-half Mile of a Bus Route</a:t>
            </a:r>
            <a:endParaRPr lang="en-US" dirty="0"/>
          </a:p>
        </p:txBody>
      </p:sp>
      <p:graphicFrame>
        <p:nvGraphicFramePr>
          <p:cNvPr id="2" name="Object 6"/>
          <p:cNvGraphicFramePr>
            <a:graphicFrameLocks noGrp="1" noChangeAspect="1"/>
          </p:cNvGraphicFramePr>
          <p:nvPr>
            <p:ph idx="1"/>
          </p:nvPr>
        </p:nvGraphicFramePr>
        <p:xfrm>
          <a:off x="776287" y="2471737"/>
          <a:ext cx="7591425" cy="3362325"/>
        </p:xfrm>
        <a:graphic>
          <a:graphicData uri="http://schemas.openxmlformats.org/presentationml/2006/ole">
            <mc:AlternateContent xmlns:mc="http://schemas.openxmlformats.org/markup-compatibility/2006">
              <mc:Choice xmlns:v="urn:schemas-microsoft-com:vml" Requires="v">
                <p:oleObj spid="_x0000_s9240" name="Worksheet" r:id="rId6" imgW="7591510" imgH="3362225" progId="Excel.Sheet.8">
                  <p:embed/>
                </p:oleObj>
              </mc:Choice>
              <mc:Fallback>
                <p:oleObj name="Worksheet" r:id="rId6" imgW="7591510" imgH="3362225"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287" y="2471737"/>
                        <a:ext cx="7591425" cy="336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0" y="186690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22883"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22884" name="Rectangle 4"/>
          <p:cNvSpPr>
            <a:spLocks noChangeArrowheads="1"/>
          </p:cNvSpPr>
          <p:nvPr/>
        </p:nvSpPr>
        <p:spPr bwMode="auto">
          <a:xfrm>
            <a:off x="0" y="1890713"/>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22885" name="Rectangle 5"/>
          <p:cNvSpPr>
            <a:spLocks noChangeArrowheads="1"/>
          </p:cNvSpPr>
          <p:nvPr/>
        </p:nvSpPr>
        <p:spPr bwMode="auto">
          <a:xfrm>
            <a:off x="0" y="1919288"/>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8" name="TextBox 7"/>
          <p:cNvSpPr txBox="1"/>
          <p:nvPr/>
        </p:nvSpPr>
        <p:spPr>
          <a:xfrm>
            <a:off x="152400" y="6324600"/>
            <a:ext cx="2220929" cy="369332"/>
          </a:xfrm>
          <a:prstGeom prst="rect">
            <a:avLst/>
          </a:prstGeom>
          <a:noFill/>
        </p:spPr>
        <p:txBody>
          <a:bodyPr wrap="none" rtlCol="0">
            <a:spAutoFit/>
          </a:bodyPr>
          <a:lstStyle/>
          <a:p>
            <a:r>
              <a:rPr lang="en-US" dirty="0" smtClean="0"/>
              <a:t>2001 NHTS Analysis</a:t>
            </a:r>
            <a:endParaRPr lang="en-US" dirty="0"/>
          </a:p>
        </p:txBody>
      </p:sp>
      <p:sp>
        <p:nvSpPr>
          <p:cNvPr id="9" name="Title 8"/>
          <p:cNvSpPr>
            <a:spLocks noGrp="1"/>
          </p:cNvSpPr>
          <p:nvPr>
            <p:ph type="title"/>
          </p:nvPr>
        </p:nvSpPr>
        <p:spPr/>
        <p:txBody>
          <a:bodyPr>
            <a:normAutofit fontScale="90000"/>
          </a:bodyPr>
          <a:lstStyle/>
          <a:p>
            <a:r>
              <a:rPr lang="en-US" dirty="0" smtClean="0"/>
              <a:t>About 10% of the Population Works within One-half Mile of a Rail Stop</a:t>
            </a:r>
            <a:endParaRPr lang="en-US" dirty="0"/>
          </a:p>
        </p:txBody>
      </p:sp>
      <p:graphicFrame>
        <p:nvGraphicFramePr>
          <p:cNvPr id="2" name="Object 6"/>
          <p:cNvGraphicFramePr>
            <a:graphicFrameLocks noGrp="1" noChangeAspect="1"/>
          </p:cNvGraphicFramePr>
          <p:nvPr>
            <p:ph idx="1"/>
            <p:extLst>
              <p:ext uri="{D42A27DB-BD31-4B8C-83A1-F6EECF244321}">
                <p14:modId xmlns:p14="http://schemas.microsoft.com/office/powerpoint/2010/main" val="355342086"/>
              </p:ext>
            </p:extLst>
          </p:nvPr>
        </p:nvGraphicFramePr>
        <p:xfrm>
          <a:off x="1711325" y="1828800"/>
          <a:ext cx="5719763" cy="4648200"/>
        </p:xfrm>
        <a:graphic>
          <a:graphicData uri="http://schemas.openxmlformats.org/presentationml/2006/ole">
            <mc:AlternateContent xmlns:mc="http://schemas.openxmlformats.org/markup-compatibility/2006">
              <mc:Choice xmlns:v="urn:schemas-microsoft-com:vml" Requires="v">
                <p:oleObj spid="_x0000_s10264" name="Worksheet" r:id="rId6" imgW="11791843" imgH="9582030" progId="Excel.Sheet.8">
                  <p:embed/>
                </p:oleObj>
              </mc:Choice>
              <mc:Fallback>
                <p:oleObj name="Worksheet" r:id="rId6" imgW="11791843" imgH="9582030" progId="Excel.Sheet.8">
                  <p:embed/>
                  <p:pic>
                    <p:nvPicPr>
                      <p:cNvPr id="0" name=""/>
                      <p:cNvPicPr>
                        <a:picLocks noChangeAspect="1" noChangeArrowheads="1"/>
                      </p:cNvPicPr>
                      <p:nvPr/>
                    </p:nvPicPr>
                    <p:blipFill>
                      <a:blip r:embed="rId7"/>
                      <a:srcRect/>
                      <a:stretch>
                        <a:fillRect/>
                      </a:stretch>
                    </p:blipFill>
                    <p:spPr bwMode="auto">
                      <a:xfrm>
                        <a:off x="1711325" y="1828800"/>
                        <a:ext cx="5719763"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Rot="1" noChangeArrowheads="1"/>
          </p:cNvSpPr>
          <p:nvPr>
            <p:ph type="title"/>
          </p:nvPr>
        </p:nvSpPr>
        <p:spPr/>
        <p:txBody>
          <a:bodyPr>
            <a:normAutofit fontScale="90000"/>
          </a:bodyPr>
          <a:lstStyle/>
          <a:p>
            <a:r>
              <a:rPr lang="en-US" smtClean="0"/>
              <a:t>Transit Market  Share by </a:t>
            </a:r>
            <a:br>
              <a:rPr lang="en-US" smtClean="0"/>
            </a:br>
            <a:r>
              <a:rPr lang="en-US" smtClean="0"/>
              <a:t>Car Availability</a:t>
            </a:r>
            <a:endParaRPr lang="en-US" dirty="0" smtClean="0"/>
          </a:p>
        </p:txBody>
      </p:sp>
      <p:graphicFrame>
        <p:nvGraphicFramePr>
          <p:cNvPr id="5" name="Chart 4"/>
          <p:cNvGraphicFramePr>
            <a:graphicFrameLocks/>
          </p:cNvGraphicFramePr>
          <p:nvPr/>
        </p:nvGraphicFramePr>
        <p:xfrm>
          <a:off x="228600" y="2133600"/>
          <a:ext cx="4343400" cy="4038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nvGraphicFramePr>
        <p:xfrm>
          <a:off x="4724400" y="2133600"/>
          <a:ext cx="4155281" cy="396240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nvGraphicFramePr>
        <p:xfrm>
          <a:off x="304800" y="1600200"/>
          <a:ext cx="8553450" cy="4995862"/>
        </p:xfrm>
        <a:graphic>
          <a:graphicData uri="http://schemas.openxmlformats.org/drawingml/2006/chart">
            <c:chart xmlns:c="http://schemas.openxmlformats.org/drawingml/2006/chart" xmlns:r="http://schemas.openxmlformats.org/officeDocument/2006/relationships" r:id="rId4"/>
          </a:graphicData>
        </a:graphic>
      </p:graphicFrame>
      <p:sp>
        <p:nvSpPr>
          <p:cNvPr id="486402" name="Rectangle 2"/>
          <p:cNvSpPr>
            <a:spLocks noGrp="1" noRot="1" noChangeArrowheads="1"/>
          </p:cNvSpPr>
          <p:nvPr>
            <p:ph type="title"/>
          </p:nvPr>
        </p:nvSpPr>
        <p:spPr/>
        <p:txBody>
          <a:bodyPr>
            <a:normAutofit fontScale="90000"/>
          </a:bodyPr>
          <a:lstStyle/>
          <a:p>
            <a:pPr eaLnBrk="1" hangingPunct="1">
              <a:defRPr/>
            </a:pPr>
            <a:r>
              <a:rPr lang="en-US" dirty="0" smtClean="0"/>
              <a:t>Transit Mode Share by Vehicle Availability</a:t>
            </a:r>
          </a:p>
        </p:txBody>
      </p:sp>
      <p:sp>
        <p:nvSpPr>
          <p:cNvPr id="125955" name="Rectangle 3"/>
          <p:cNvSpPr>
            <a:spLocks noChangeArrowheads="1"/>
          </p:cNvSpPr>
          <p:nvPr/>
        </p:nvSpPr>
        <p:spPr bwMode="auto">
          <a:xfrm>
            <a:off x="293688" y="3571875"/>
            <a:ext cx="8501062" cy="4037013"/>
          </a:xfrm>
          <a:prstGeom prst="rect">
            <a:avLst/>
          </a:prstGeom>
          <a:noFill/>
          <a:ln w="9525">
            <a:noFill/>
            <a:miter lim="800000"/>
            <a:headEnd/>
            <a:tailEnd/>
          </a:ln>
        </p:spPr>
        <p:txBody>
          <a:bodyPr lIns="91433" tIns="45717" rIns="91433" bIns="45717"/>
          <a:lstStyle/>
          <a:p>
            <a:pPr marL="342900" indent="-342900">
              <a:lnSpc>
                <a:spcPct val="90000"/>
              </a:lnSpc>
              <a:spcBef>
                <a:spcPct val="20000"/>
              </a:spcBef>
              <a:buClr>
                <a:schemeClr val="tx2"/>
              </a:buClr>
              <a:buFont typeface="Wingdings" pitchFamily="2" charset="2"/>
              <a:buNone/>
            </a:pPr>
            <a:endParaRPr lang="en-US" sz="2400">
              <a:latin typeface="Times New Roman" pitchFamily="18" charset="0"/>
            </a:endParaRPr>
          </a:p>
        </p:txBody>
      </p:sp>
      <p:sp>
        <p:nvSpPr>
          <p:cNvPr id="125957" name="Line 5"/>
          <p:cNvSpPr>
            <a:spLocks noChangeShapeType="1"/>
          </p:cNvSpPr>
          <p:nvPr/>
        </p:nvSpPr>
        <p:spPr bwMode="auto">
          <a:xfrm>
            <a:off x="5486400" y="2209800"/>
            <a:ext cx="0" cy="3200400"/>
          </a:xfrm>
          <a:prstGeom prst="line">
            <a:avLst/>
          </a:prstGeom>
          <a:noFill/>
          <a:ln w="50800">
            <a:solidFill>
              <a:schemeClr val="folHlink"/>
            </a:solidFill>
            <a:round/>
            <a:headEnd type="none" w="sm" len="sm"/>
            <a:tailEnd type="none" w="sm" len="sm"/>
          </a:ln>
        </p:spPr>
        <p:txBody>
          <a:bodyPr/>
          <a:lstStyle/>
          <a:p>
            <a:endParaRPr lang="en-US"/>
          </a:p>
        </p:txBody>
      </p:sp>
      <p:sp>
        <p:nvSpPr>
          <p:cNvPr id="125958" name="Line 6"/>
          <p:cNvSpPr>
            <a:spLocks noChangeShapeType="1"/>
          </p:cNvSpPr>
          <p:nvPr/>
        </p:nvSpPr>
        <p:spPr bwMode="auto">
          <a:xfrm flipH="1">
            <a:off x="4468504" y="2209800"/>
            <a:ext cx="1016000" cy="0"/>
          </a:xfrm>
          <a:prstGeom prst="line">
            <a:avLst/>
          </a:prstGeom>
          <a:noFill/>
          <a:ln w="50800">
            <a:solidFill>
              <a:schemeClr val="folHlink"/>
            </a:solidFill>
            <a:round/>
            <a:headEnd type="none" w="sm" len="sm"/>
            <a:tailEnd type="arrow" w="sm" len="sm"/>
          </a:ln>
        </p:spPr>
        <p:txBody>
          <a:bodyPr/>
          <a:lstStyle/>
          <a:p>
            <a:endParaRPr lang="en-US"/>
          </a:p>
        </p:txBody>
      </p:sp>
      <p:sp>
        <p:nvSpPr>
          <p:cNvPr id="125959" name="Text Box 7"/>
          <p:cNvSpPr txBox="1">
            <a:spLocks noChangeArrowheads="1"/>
          </p:cNvSpPr>
          <p:nvPr/>
        </p:nvSpPr>
        <p:spPr bwMode="auto">
          <a:xfrm>
            <a:off x="1963738" y="2000581"/>
            <a:ext cx="2503487" cy="396875"/>
          </a:xfrm>
          <a:prstGeom prst="rect">
            <a:avLst/>
          </a:prstGeom>
          <a:noFill/>
          <a:ln w="12700">
            <a:noFill/>
            <a:miter lim="800000"/>
            <a:headEnd type="none" w="sm" len="sm"/>
            <a:tailEnd type="none" w="sm" len="sm"/>
          </a:ln>
        </p:spPr>
        <p:txBody>
          <a:bodyPr wrap="none">
            <a:spAutoFit/>
          </a:bodyPr>
          <a:lstStyle/>
          <a:p>
            <a:pPr eaLnBrk="0" hangingPunct="0"/>
            <a:r>
              <a:rPr lang="en-US" sz="2000" dirty="0">
                <a:solidFill>
                  <a:schemeClr val="folHlink"/>
                </a:solidFill>
              </a:rPr>
              <a:t>Shortage</a:t>
            </a:r>
            <a:r>
              <a:rPr lang="en-US" sz="2000" b="1" dirty="0">
                <a:solidFill>
                  <a:srgbClr val="FF9900"/>
                </a:solidFill>
                <a:latin typeface="Comic Sans MS" pitchFamily="66" charset="0"/>
              </a:rPr>
              <a:t> </a:t>
            </a:r>
            <a:r>
              <a:rPr lang="en-US" sz="2000" dirty="0">
                <a:solidFill>
                  <a:schemeClr val="folHlink"/>
                </a:solidFill>
              </a:rPr>
              <a:t>of Vehicles</a:t>
            </a:r>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524375748"/>
              </p:ext>
            </p:extLst>
          </p:nvPr>
        </p:nvGraphicFramePr>
        <p:xfrm>
          <a:off x="3657600" y="1600200"/>
          <a:ext cx="5264944" cy="5029199"/>
        </p:xfrm>
        <a:graphic>
          <a:graphicData uri="http://schemas.openxmlformats.org/drawingml/2006/chart">
            <c:chart xmlns:c="http://schemas.openxmlformats.org/drawingml/2006/chart" xmlns:r="http://schemas.openxmlformats.org/officeDocument/2006/relationships" r:id="rId4"/>
          </a:graphicData>
        </a:graphic>
      </p:graphicFrame>
      <p:sp>
        <p:nvSpPr>
          <p:cNvPr id="487426" name="Rectangle 2"/>
          <p:cNvSpPr>
            <a:spLocks noGrp="1" noRot="1" noChangeArrowheads="1"/>
          </p:cNvSpPr>
          <p:nvPr>
            <p:ph type="title"/>
          </p:nvPr>
        </p:nvSpPr>
        <p:spPr/>
        <p:txBody>
          <a:bodyPr>
            <a:normAutofit fontScale="90000"/>
          </a:bodyPr>
          <a:lstStyle/>
          <a:p>
            <a:pPr eaLnBrk="1" hangingPunct="1">
              <a:defRPr/>
            </a:pPr>
            <a:r>
              <a:rPr lang="en-US" dirty="0" smtClean="0"/>
              <a:t>Transit Mode Share by Vehicle Ownership</a:t>
            </a:r>
          </a:p>
        </p:txBody>
      </p:sp>
      <p:sp>
        <p:nvSpPr>
          <p:cNvPr id="2" name="Content Placeholder 1"/>
          <p:cNvSpPr>
            <a:spLocks noGrp="1"/>
          </p:cNvSpPr>
          <p:nvPr>
            <p:ph idx="1"/>
          </p:nvPr>
        </p:nvSpPr>
        <p:spPr/>
        <p:txBody>
          <a:bodyPr/>
          <a:lstStyle/>
          <a:p>
            <a:endParaRPr lang="en-US" dirty="0"/>
          </a:p>
        </p:txBody>
      </p:sp>
      <p:pic>
        <p:nvPicPr>
          <p:cNvPr id="126979" name="Picture 3" descr="PKG7235"/>
          <p:cNvPicPr>
            <a:picLocks noChangeAspect="1" noChangeArrowheads="1"/>
          </p:cNvPicPr>
          <p:nvPr/>
        </p:nvPicPr>
        <p:blipFill>
          <a:blip r:embed="rId5" cstate="print"/>
          <a:srcRect/>
          <a:stretch>
            <a:fillRect/>
          </a:stretch>
        </p:blipFill>
        <p:spPr bwMode="auto">
          <a:xfrm>
            <a:off x="107950" y="1600200"/>
            <a:ext cx="3549650" cy="50292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CARBON CREDITS"/>
          <p:cNvPicPr>
            <a:picLocks noChangeAspect="1" noChangeArrowheads="1" noCrop="1"/>
          </p:cNvPicPr>
          <p:nvPr/>
        </p:nvPicPr>
        <p:blipFill>
          <a:blip r:embed="rId4" cstate="print">
            <a:lum bright="16000" contrast="16000"/>
          </a:blip>
          <a:srcRect/>
          <a:stretch>
            <a:fillRect/>
          </a:stretch>
        </p:blipFill>
        <p:spPr bwMode="auto">
          <a:xfrm>
            <a:off x="-152400" y="0"/>
            <a:ext cx="9525000" cy="6858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rrowheads="1"/>
          </p:cNvSpPr>
          <p:nvPr>
            <p:ph type="title"/>
          </p:nvPr>
        </p:nvSpPr>
        <p:spPr/>
        <p:txBody>
          <a:bodyPr/>
          <a:lstStyle/>
          <a:p>
            <a:pPr eaLnBrk="1" hangingPunct="1">
              <a:defRPr/>
            </a:pPr>
            <a:r>
              <a:rPr lang="en-US" smtClean="0"/>
              <a:t>Transit Mode Share by Income</a:t>
            </a:r>
          </a:p>
        </p:txBody>
      </p:sp>
      <p:graphicFrame>
        <p:nvGraphicFramePr>
          <p:cNvPr id="6" name="Content Placeholder 5"/>
          <p:cNvGraphicFramePr>
            <a:graphicFrameLocks noGrp="1"/>
          </p:cNvGraphicFramePr>
          <p:nvPr>
            <p:ph idx="1"/>
          </p:nvPr>
        </p:nvGraphicFramePr>
        <p:xfrm>
          <a:off x="457200" y="1828800"/>
          <a:ext cx="8229600" cy="46482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Rot="1" noChangeArrowheads="1"/>
          </p:cNvSpPr>
          <p:nvPr>
            <p:ph type="title"/>
          </p:nvPr>
        </p:nvSpPr>
        <p:spPr/>
        <p:txBody>
          <a:bodyPr>
            <a:normAutofit fontScale="90000"/>
          </a:bodyPr>
          <a:lstStyle/>
          <a:p>
            <a:pPr eaLnBrk="1" hangingPunct="1">
              <a:defRPr/>
            </a:pPr>
            <a:r>
              <a:rPr lang="en-US" dirty="0" smtClean="0"/>
              <a:t>Transit Mode Share by Home Ownership Status</a:t>
            </a:r>
          </a:p>
        </p:txBody>
      </p:sp>
      <p:sp>
        <p:nvSpPr>
          <p:cNvPr id="2" name="Content Placeholder 1"/>
          <p:cNvSpPr>
            <a:spLocks noGrp="1"/>
          </p:cNvSpPr>
          <p:nvPr>
            <p:ph idx="1"/>
          </p:nvPr>
        </p:nvSpPr>
        <p:spPr/>
        <p:txBody>
          <a:bodyPr/>
          <a:lstStyle/>
          <a:p>
            <a:endParaRPr lang="en-US"/>
          </a:p>
        </p:txBody>
      </p:sp>
      <p:graphicFrame>
        <p:nvGraphicFramePr>
          <p:cNvPr id="5" name="Chart 4"/>
          <p:cNvGraphicFramePr>
            <a:graphicFrameLocks/>
          </p:cNvGraphicFramePr>
          <p:nvPr>
            <p:extLst>
              <p:ext uri="{D42A27DB-BD31-4B8C-83A1-F6EECF244321}">
                <p14:modId xmlns:p14="http://schemas.microsoft.com/office/powerpoint/2010/main" val="2192703265"/>
              </p:ext>
            </p:extLst>
          </p:nvPr>
        </p:nvGraphicFramePr>
        <p:xfrm>
          <a:off x="109182" y="1774210"/>
          <a:ext cx="8730018" cy="485519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Rot="1" noChangeArrowheads="1"/>
          </p:cNvSpPr>
          <p:nvPr>
            <p:ph type="title"/>
          </p:nvPr>
        </p:nvSpPr>
        <p:spPr/>
        <p:txBody>
          <a:bodyPr>
            <a:normAutofit fontScale="90000"/>
          </a:bodyPr>
          <a:lstStyle/>
          <a:p>
            <a:pPr eaLnBrk="1" hangingPunct="1">
              <a:defRPr/>
            </a:pPr>
            <a:r>
              <a:rPr lang="en-US" dirty="0" smtClean="0"/>
              <a:t>Transit Mode Share and </a:t>
            </a:r>
            <a:br>
              <a:rPr lang="en-US" dirty="0" smtClean="0"/>
            </a:br>
            <a:r>
              <a:rPr lang="en-US" dirty="0" smtClean="0"/>
              <a:t>Driver Status by MSA Size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74535479"/>
              </p:ext>
            </p:extLst>
          </p:nvPr>
        </p:nvGraphicFramePr>
        <p:xfrm>
          <a:off x="457200" y="1828800"/>
          <a:ext cx="8229600" cy="4648200"/>
        </p:xfrm>
        <a:graphic>
          <a:graphicData uri="http://schemas.openxmlformats.org/drawingml/2006/chart">
            <c:chart xmlns:c="http://schemas.openxmlformats.org/drawingml/2006/chart" xmlns:r="http://schemas.openxmlformats.org/officeDocument/2006/relationships" r:id="rId4"/>
          </a:graphicData>
        </a:graphic>
      </p:graphicFrame>
      <p:sp>
        <p:nvSpPr>
          <p:cNvPr id="130052" name="Rectangle 4"/>
          <p:cNvSpPr>
            <a:spLocks noChangeArrowheads="1"/>
          </p:cNvSpPr>
          <p:nvPr/>
        </p:nvSpPr>
        <p:spPr bwMode="auto">
          <a:xfrm>
            <a:off x="293688" y="3571875"/>
            <a:ext cx="8501062" cy="4037013"/>
          </a:xfrm>
          <a:prstGeom prst="rect">
            <a:avLst/>
          </a:prstGeom>
          <a:noFill/>
          <a:ln w="9525">
            <a:noFill/>
            <a:miter lim="800000"/>
            <a:headEnd/>
            <a:tailEnd/>
          </a:ln>
        </p:spPr>
        <p:txBody>
          <a:bodyPr lIns="91433" tIns="45717" rIns="91433" bIns="45717"/>
          <a:lstStyle/>
          <a:p>
            <a:pPr marL="342900" indent="-342900">
              <a:lnSpc>
                <a:spcPct val="90000"/>
              </a:lnSpc>
              <a:spcBef>
                <a:spcPct val="20000"/>
              </a:spcBef>
              <a:buClr>
                <a:schemeClr val="tx2"/>
              </a:buClr>
              <a:buFont typeface="Wingdings" pitchFamily="2" charset="2"/>
              <a:buNone/>
            </a:pPr>
            <a:endParaRPr lang="en-US" sz="2400">
              <a:latin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Transit Mode Share by Medical Condition</a:t>
            </a:r>
            <a:endParaRPr lang="en-US" dirty="0"/>
          </a:p>
        </p:txBody>
      </p:sp>
      <p:pic>
        <p:nvPicPr>
          <p:cNvPr id="12" name="Picture 3" descr="jan%20STS%20photo%20copy"/>
          <p:cNvPicPr>
            <a:picLocks noGrp="1" noChangeAspect="1" noChangeArrowheads="1"/>
          </p:cNvPicPr>
          <p:nvPr>
            <p:ph idx="1"/>
          </p:nvPr>
        </p:nvPicPr>
        <p:blipFill>
          <a:blip r:embed="rId4" cstate="print"/>
          <a:stretch>
            <a:fillRect/>
          </a:stretch>
        </p:blipFill>
        <p:spPr>
          <a:xfrm>
            <a:off x="762000" y="2362200"/>
            <a:ext cx="2743200" cy="2743200"/>
          </a:xfrm>
        </p:spPr>
      </p:pic>
      <p:graphicFrame>
        <p:nvGraphicFramePr>
          <p:cNvPr id="13" name="Content Placeholder 12"/>
          <p:cNvGraphicFramePr>
            <a:graphicFrameLocks noGrp="1"/>
          </p:cNvGraphicFramePr>
          <p:nvPr>
            <p:ph sz="half" idx="4294967295"/>
          </p:nvPr>
        </p:nvGraphicFramePr>
        <p:xfrm>
          <a:off x="3536950" y="1589088"/>
          <a:ext cx="5607050" cy="5040312"/>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Rot="1" noChangeArrowheads="1"/>
          </p:cNvSpPr>
          <p:nvPr>
            <p:ph type="title"/>
          </p:nvPr>
        </p:nvSpPr>
        <p:spPr/>
        <p:txBody>
          <a:bodyPr>
            <a:normAutofit fontScale="90000"/>
          </a:bodyPr>
          <a:lstStyle/>
          <a:p>
            <a:r>
              <a:rPr lang="en-US" smtClean="0"/>
              <a:t>Transit Mode Share by Immigration Status</a:t>
            </a:r>
            <a:endParaRPr lang="en-US" dirty="0" smtClean="0"/>
          </a:p>
        </p:txBody>
      </p:sp>
      <p:sp>
        <p:nvSpPr>
          <p:cNvPr id="4" name="Content Placeholder 3"/>
          <p:cNvSpPr>
            <a:spLocks noGrp="1"/>
          </p:cNvSpPr>
          <p:nvPr>
            <p:ph idx="1"/>
          </p:nvPr>
        </p:nvSpPr>
        <p:spPr/>
        <p:txBody>
          <a:bodyPr/>
          <a:lstStyle/>
          <a:p>
            <a:endParaRPr lang="en-US"/>
          </a:p>
        </p:txBody>
      </p:sp>
      <p:graphicFrame>
        <p:nvGraphicFramePr>
          <p:cNvPr id="5" name="Chart 4"/>
          <p:cNvGraphicFramePr>
            <a:graphicFrameLocks/>
          </p:cNvGraphicFramePr>
          <p:nvPr>
            <p:extLst>
              <p:ext uri="{D42A27DB-BD31-4B8C-83A1-F6EECF244321}">
                <p14:modId xmlns:p14="http://schemas.microsoft.com/office/powerpoint/2010/main" val="1662929619"/>
              </p:ext>
            </p:extLst>
          </p:nvPr>
        </p:nvGraphicFramePr>
        <p:xfrm>
          <a:off x="228600" y="1524000"/>
          <a:ext cx="8610600" cy="50292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Rot="1" noChangeArrowheads="1"/>
          </p:cNvSpPr>
          <p:nvPr>
            <p:ph type="title"/>
          </p:nvPr>
        </p:nvSpPr>
        <p:spPr/>
        <p:txBody>
          <a:bodyPr/>
          <a:lstStyle/>
          <a:p>
            <a:r>
              <a:rPr lang="en-US" smtClean="0"/>
              <a:t>Mode Share by Frequency of Use</a:t>
            </a:r>
            <a:endParaRPr lang="en-US" dirty="0" smtClean="0"/>
          </a:p>
        </p:txBody>
      </p:sp>
      <p:graphicFrame>
        <p:nvGraphicFramePr>
          <p:cNvPr id="7" name="Chart Placeholder 6"/>
          <p:cNvGraphicFramePr>
            <a:graphicFrameLocks noGrp="1"/>
          </p:cNvGraphicFramePr>
          <p:nvPr>
            <p:ph idx="1"/>
          </p:nvPr>
        </p:nvGraphicFramePr>
        <p:xfrm>
          <a:off x="457200" y="1828800"/>
          <a:ext cx="8229600" cy="4648200"/>
        </p:xfrm>
        <a:graphic>
          <a:graphicData uri="http://schemas.openxmlformats.org/drawingml/2006/chart">
            <c:chart xmlns:c="http://schemas.openxmlformats.org/drawingml/2006/chart" xmlns:r="http://schemas.openxmlformats.org/officeDocument/2006/relationships" r:id="rId4"/>
          </a:graphicData>
        </a:graphic>
      </p:graphicFrame>
      <p:sp>
        <p:nvSpPr>
          <p:cNvPr id="133123" name="Rectangle 3"/>
          <p:cNvSpPr>
            <a:spLocks noChangeArrowheads="1"/>
          </p:cNvSpPr>
          <p:nvPr/>
        </p:nvSpPr>
        <p:spPr bwMode="auto">
          <a:xfrm>
            <a:off x="293688" y="3571875"/>
            <a:ext cx="8501062" cy="4037013"/>
          </a:xfrm>
          <a:prstGeom prst="rect">
            <a:avLst/>
          </a:prstGeom>
          <a:noFill/>
          <a:ln w="9525">
            <a:noFill/>
            <a:miter lim="800000"/>
            <a:headEnd/>
            <a:tailEnd/>
          </a:ln>
        </p:spPr>
        <p:txBody>
          <a:bodyPr lIns="91433" tIns="45717" rIns="91433" bIns="45717"/>
          <a:lstStyle/>
          <a:p>
            <a:pPr marL="342900" indent="-342900">
              <a:lnSpc>
                <a:spcPct val="90000"/>
              </a:lnSpc>
              <a:spcBef>
                <a:spcPct val="20000"/>
              </a:spcBef>
              <a:buClr>
                <a:schemeClr val="tx2"/>
              </a:buClr>
              <a:buFont typeface="Wingdings" pitchFamily="2" charset="2"/>
              <a:buNone/>
            </a:pPr>
            <a:endParaRPr lang="en-US" sz="2400">
              <a:latin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Rot="1" noChangeArrowheads="1"/>
          </p:cNvSpPr>
          <p:nvPr>
            <p:ph type="title"/>
          </p:nvPr>
        </p:nvSpPr>
        <p:spPr/>
        <p:txBody>
          <a:bodyPr/>
          <a:lstStyle/>
          <a:p>
            <a:r>
              <a:rPr lang="en-US" smtClean="0"/>
              <a:t>Mode Share by Employment Type</a:t>
            </a:r>
            <a:endParaRPr lang="en-US" dirty="0" smtClean="0"/>
          </a:p>
        </p:txBody>
      </p:sp>
      <p:sp>
        <p:nvSpPr>
          <p:cNvPr id="4" name="Content Placeholder 3"/>
          <p:cNvSpPr>
            <a:spLocks noGrp="1"/>
          </p:cNvSpPr>
          <p:nvPr>
            <p:ph idx="1"/>
          </p:nvPr>
        </p:nvSpPr>
        <p:spPr/>
        <p:txBody>
          <a:bodyPr/>
          <a:lstStyle/>
          <a:p>
            <a:endParaRPr lang="en-US"/>
          </a:p>
        </p:txBody>
      </p:sp>
      <p:sp>
        <p:nvSpPr>
          <p:cNvPr id="134147" name="Rectangle 3"/>
          <p:cNvSpPr>
            <a:spLocks noChangeArrowheads="1"/>
          </p:cNvSpPr>
          <p:nvPr/>
        </p:nvSpPr>
        <p:spPr bwMode="auto">
          <a:xfrm>
            <a:off x="293688" y="3571875"/>
            <a:ext cx="8501062" cy="4037013"/>
          </a:xfrm>
          <a:prstGeom prst="rect">
            <a:avLst/>
          </a:prstGeom>
          <a:noFill/>
          <a:ln w="9525">
            <a:noFill/>
            <a:miter lim="800000"/>
            <a:headEnd/>
            <a:tailEnd/>
          </a:ln>
        </p:spPr>
        <p:txBody>
          <a:bodyPr lIns="91433" tIns="45717" rIns="91433" bIns="45717"/>
          <a:lstStyle/>
          <a:p>
            <a:pPr marL="342900" indent="-342900">
              <a:lnSpc>
                <a:spcPct val="90000"/>
              </a:lnSpc>
              <a:spcBef>
                <a:spcPct val="20000"/>
              </a:spcBef>
              <a:buClr>
                <a:schemeClr val="tx2"/>
              </a:buClr>
              <a:buFont typeface="Wingdings" pitchFamily="2" charset="2"/>
              <a:buNone/>
            </a:pPr>
            <a:endParaRPr lang="en-US" sz="2400">
              <a:latin typeface="Times New Roman"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2843420059"/>
              </p:ext>
            </p:extLst>
          </p:nvPr>
        </p:nvGraphicFramePr>
        <p:xfrm>
          <a:off x="304800" y="1600200"/>
          <a:ext cx="8534400" cy="49530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Grp="1" noRot="1" noChangeArrowheads="1"/>
          </p:cNvSpPr>
          <p:nvPr>
            <p:ph type="title"/>
          </p:nvPr>
        </p:nvSpPr>
        <p:spPr/>
        <p:txBody>
          <a:bodyPr/>
          <a:lstStyle/>
          <a:p>
            <a:r>
              <a:rPr lang="en-US" smtClean="0"/>
              <a:t>Mode Share by Distance to Transit</a:t>
            </a:r>
            <a:endParaRPr lang="en-US" dirty="0" smtClean="0"/>
          </a:p>
        </p:txBody>
      </p:sp>
      <p:graphicFrame>
        <p:nvGraphicFramePr>
          <p:cNvPr id="135174" name="Object 4"/>
          <p:cNvGraphicFramePr>
            <a:graphicFrameLocks noGrp="1" noChangeAspect="1"/>
          </p:cNvGraphicFramePr>
          <p:nvPr>
            <p:ph idx="1"/>
          </p:nvPr>
        </p:nvGraphicFramePr>
        <p:xfrm>
          <a:off x="729264" y="1828800"/>
          <a:ext cx="7685471" cy="4648200"/>
        </p:xfrm>
        <a:graphic>
          <a:graphicData uri="http://schemas.openxmlformats.org/presentationml/2006/ole">
            <mc:AlternateContent xmlns:mc="http://schemas.openxmlformats.org/markup-compatibility/2006">
              <mc:Choice xmlns:v="urn:schemas-microsoft-com:vml" Requires="v">
                <p:oleObj spid="_x0000_s11288" name="Worksheet" r:id="rId6" imgW="8724787" imgH="5277051" progId="Excel.Sheet.8">
                  <p:embed/>
                </p:oleObj>
              </mc:Choice>
              <mc:Fallback>
                <p:oleObj name="Worksheet" r:id="rId6" imgW="8724787" imgH="5277051"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264" y="1828800"/>
                        <a:ext cx="7685471"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517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6" name="TextBox 5"/>
          <p:cNvSpPr txBox="1"/>
          <p:nvPr/>
        </p:nvSpPr>
        <p:spPr>
          <a:xfrm>
            <a:off x="381000" y="6248400"/>
            <a:ext cx="2220929" cy="369332"/>
          </a:xfrm>
          <a:prstGeom prst="rect">
            <a:avLst/>
          </a:prstGeom>
          <a:noFill/>
        </p:spPr>
        <p:txBody>
          <a:bodyPr wrap="none" rtlCol="0">
            <a:spAutoFit/>
          </a:bodyPr>
          <a:lstStyle/>
          <a:p>
            <a:r>
              <a:rPr lang="en-US" dirty="0" smtClean="0"/>
              <a:t>2001 NHTS Analysis</a:t>
            </a:r>
            <a:endParaRPr lang="en-US" dirty="0"/>
          </a:p>
        </p:txBody>
      </p:sp>
    </p:spTree>
    <p:custDataLst>
      <p:tags r:id="rId2"/>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Rot="1" noChangeArrowheads="1"/>
          </p:cNvSpPr>
          <p:nvPr>
            <p:ph type="title"/>
          </p:nvPr>
        </p:nvSpPr>
        <p:spPr/>
        <p:txBody>
          <a:bodyPr>
            <a:normAutofit fontScale="90000"/>
          </a:bodyPr>
          <a:lstStyle/>
          <a:p>
            <a:r>
              <a:rPr lang="en-US" smtClean="0"/>
              <a:t>Influence of MSA Scale and Area Type on Transit Market Share</a:t>
            </a:r>
            <a:endParaRPr lang="en-US" dirty="0" smtClean="0"/>
          </a:p>
        </p:txBody>
      </p:sp>
      <p:graphicFrame>
        <p:nvGraphicFramePr>
          <p:cNvPr id="7" name="Chart Placeholder 6"/>
          <p:cNvGraphicFramePr>
            <a:graphicFrameLocks noGrp="1"/>
          </p:cNvGraphicFramePr>
          <p:nvPr>
            <p:ph idx="1"/>
          </p:nvPr>
        </p:nvGraphicFramePr>
        <p:xfrm>
          <a:off x="457200" y="1828800"/>
          <a:ext cx="8229600" cy="4648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228600" y="6324600"/>
            <a:ext cx="1212191" cy="369332"/>
          </a:xfrm>
          <a:prstGeom prst="rect">
            <a:avLst/>
          </a:prstGeom>
          <a:noFill/>
        </p:spPr>
        <p:txBody>
          <a:bodyPr wrap="none" rtlCol="0">
            <a:spAutoFit/>
          </a:bodyPr>
          <a:lstStyle/>
          <a:p>
            <a:r>
              <a:rPr lang="en-US" dirty="0" smtClean="0"/>
              <a:t>2001 data</a:t>
            </a:r>
          </a:p>
        </p:txBody>
      </p:sp>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Rot="1" noChangeArrowheads="1"/>
          </p:cNvSpPr>
          <p:nvPr>
            <p:ph type="title"/>
          </p:nvPr>
        </p:nvSpPr>
        <p:spPr/>
        <p:txBody>
          <a:bodyPr/>
          <a:lstStyle/>
          <a:p>
            <a:r>
              <a:rPr lang="en-US" smtClean="0"/>
              <a:t>Ethnicity of Transit Users</a:t>
            </a:r>
            <a:endParaRPr lang="en-US" dirty="0" smtClean="0"/>
          </a:p>
        </p:txBody>
      </p:sp>
      <p:graphicFrame>
        <p:nvGraphicFramePr>
          <p:cNvPr id="18" name="Content Placeholder 17"/>
          <p:cNvGraphicFramePr>
            <a:graphicFrameLocks noGrp="1"/>
          </p:cNvGraphicFramePr>
          <p:nvPr>
            <p:ph idx="1"/>
          </p:nvPr>
        </p:nvGraphicFramePr>
        <p:xfrm>
          <a:off x="457200" y="1828800"/>
          <a:ext cx="8229600" cy="4648200"/>
        </p:xfrm>
        <a:graphic>
          <a:graphicData uri="http://schemas.openxmlformats.org/drawingml/2006/chart">
            <c:chart xmlns:c="http://schemas.openxmlformats.org/drawingml/2006/chart" xmlns:r="http://schemas.openxmlformats.org/officeDocument/2006/relationships" r:id="rId4"/>
          </a:graphicData>
        </a:graphic>
      </p:graphicFrame>
      <p:sp>
        <p:nvSpPr>
          <p:cNvPr id="136195" name="Rectangle 3"/>
          <p:cNvSpPr>
            <a:spLocks noChangeArrowheads="1"/>
          </p:cNvSpPr>
          <p:nvPr/>
        </p:nvSpPr>
        <p:spPr bwMode="auto">
          <a:xfrm>
            <a:off x="293688" y="3571875"/>
            <a:ext cx="8501062" cy="4037013"/>
          </a:xfrm>
          <a:prstGeom prst="rect">
            <a:avLst/>
          </a:prstGeom>
          <a:noFill/>
          <a:ln w="9525">
            <a:noFill/>
            <a:miter lim="800000"/>
            <a:headEnd/>
            <a:tailEnd/>
          </a:ln>
        </p:spPr>
        <p:txBody>
          <a:bodyPr lIns="91433" tIns="45717" rIns="91433" bIns="45717"/>
          <a:lstStyle/>
          <a:p>
            <a:pPr marL="342900" indent="-342900">
              <a:lnSpc>
                <a:spcPct val="90000"/>
              </a:lnSpc>
              <a:spcBef>
                <a:spcPct val="20000"/>
              </a:spcBef>
              <a:buClr>
                <a:schemeClr val="tx2"/>
              </a:buClr>
              <a:buFont typeface="Wingdings" pitchFamily="2" charset="2"/>
              <a:buNone/>
            </a:pPr>
            <a:endParaRPr lang="en-US" sz="2400">
              <a:latin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4" name="Content Placeholder 3"/>
          <p:cNvSpPr>
            <a:spLocks noGrp="1"/>
          </p:cNvSpPr>
          <p:nvPr>
            <p:ph idx="1"/>
          </p:nvPr>
        </p:nvSpPr>
        <p:spPr/>
        <p:txBody>
          <a:bodyPr>
            <a:normAutofit/>
          </a:bodyPr>
          <a:lstStyle/>
          <a:p>
            <a:pPr lvl="0"/>
            <a:r>
              <a:rPr lang="en-US" dirty="0" smtClean="0"/>
              <a:t>Describe fundamental motivations for person travel</a:t>
            </a:r>
          </a:p>
          <a:p>
            <a:pPr lvl="0"/>
            <a:r>
              <a:rPr lang="en-US" dirty="0" smtClean="0"/>
              <a:t>Explain the factors that influence travel and mode choice (availability, convenience, image, speed, cost, reliability, safety, comfort, etc.). </a:t>
            </a:r>
          </a:p>
          <a:p>
            <a:pPr lvl="0"/>
            <a:r>
              <a:rPr lang="en-US" dirty="0" smtClean="0"/>
              <a:t>Restate the traditional model for thinking about travel demand (trip generation, trip distribution, mode choice, trip assignment)</a:t>
            </a:r>
          </a:p>
          <a:p>
            <a:r>
              <a:rPr lang="en-US" dirty="0" smtClean="0"/>
              <a:t>Review conditions that influence transit mode share</a:t>
            </a:r>
          </a:p>
          <a:p>
            <a:pPr lvl="0"/>
            <a:r>
              <a:rPr lang="en-US" dirty="0" smtClean="0"/>
              <a:t>Compare linked versus unlinked trips, round trips, trip tours, etc. </a:t>
            </a:r>
          </a:p>
          <a:p>
            <a:pPr lvl="0"/>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Rot="1" noChangeArrowheads="1"/>
          </p:cNvSpPr>
          <p:nvPr>
            <p:ph type="title"/>
          </p:nvPr>
        </p:nvSpPr>
        <p:spPr/>
        <p:txBody>
          <a:bodyPr>
            <a:normAutofit fontScale="90000"/>
          </a:bodyPr>
          <a:lstStyle/>
          <a:p>
            <a:r>
              <a:rPr lang="en-US" smtClean="0"/>
              <a:t>Transit Speed, Mode, Income Relationship</a:t>
            </a:r>
            <a:endParaRPr lang="en-US" dirty="0" smtClean="0"/>
          </a:p>
        </p:txBody>
      </p:sp>
      <p:graphicFrame>
        <p:nvGraphicFramePr>
          <p:cNvPr id="6" name="Chart Placeholder 5"/>
          <p:cNvGraphicFramePr>
            <a:graphicFrameLocks noGrp="1"/>
          </p:cNvGraphicFramePr>
          <p:nvPr>
            <p:ph type="chart" idx="1"/>
          </p:nvPr>
        </p:nvGraphicFramePr>
        <p:xfrm>
          <a:off x="301625" y="1600200"/>
          <a:ext cx="8540750" cy="4498975"/>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Rot="1" noChangeArrowheads="1"/>
          </p:cNvSpPr>
          <p:nvPr>
            <p:ph type="title"/>
          </p:nvPr>
        </p:nvSpPr>
        <p:spPr/>
        <p:txBody>
          <a:bodyPr/>
          <a:lstStyle/>
          <a:p>
            <a:r>
              <a:rPr lang="en-US" smtClean="0"/>
              <a:t>Transit Submode Share</a:t>
            </a:r>
            <a:endParaRPr lang="en-US" dirty="0" smtClean="0"/>
          </a:p>
        </p:txBody>
      </p:sp>
      <p:graphicFrame>
        <p:nvGraphicFramePr>
          <p:cNvPr id="16" name="Chart 15"/>
          <p:cNvGraphicFramePr>
            <a:graphicFrameLocks noGrp="1"/>
          </p:cNvGraphicFramePr>
          <p:nvPr/>
        </p:nvGraphicFramePr>
        <p:xfrm>
          <a:off x="381000" y="1828800"/>
          <a:ext cx="8534400" cy="4800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rrowheads="1"/>
          </p:cNvSpPr>
          <p:nvPr>
            <p:ph type="title"/>
          </p:nvPr>
        </p:nvSpPr>
        <p:spPr/>
        <p:txBody>
          <a:bodyPr/>
          <a:lstStyle/>
          <a:p>
            <a:r>
              <a:rPr lang="en-US" smtClean="0"/>
              <a:t>Mode Speeds</a:t>
            </a:r>
            <a:endParaRPr lang="en-US" dirty="0" smtClean="0"/>
          </a:p>
        </p:txBody>
      </p:sp>
      <p:graphicFrame>
        <p:nvGraphicFramePr>
          <p:cNvPr id="6" name="Chart Placeholder 5"/>
          <p:cNvGraphicFramePr>
            <a:graphicFrameLocks noGrp="1"/>
          </p:cNvGraphicFramePr>
          <p:nvPr>
            <p:ph type="chart" idx="4294967295"/>
            <p:extLst>
              <p:ext uri="{D42A27DB-BD31-4B8C-83A1-F6EECF244321}">
                <p14:modId xmlns:p14="http://schemas.microsoft.com/office/powerpoint/2010/main" val="1820165281"/>
              </p:ext>
            </p:extLst>
          </p:nvPr>
        </p:nvGraphicFramePr>
        <p:xfrm>
          <a:off x="37171" y="1600200"/>
          <a:ext cx="8540750" cy="4876800"/>
        </p:xfrm>
        <a:graphic>
          <a:graphicData uri="http://schemas.openxmlformats.org/drawingml/2006/chart">
            <c:chart xmlns:c="http://schemas.openxmlformats.org/drawingml/2006/chart" xmlns:r="http://schemas.openxmlformats.org/officeDocument/2006/relationships" r:id="rId4"/>
          </a:graphicData>
        </a:graphic>
      </p:graphicFrame>
      <p:sp>
        <p:nvSpPr>
          <p:cNvPr id="139267" name="Rectangle 3"/>
          <p:cNvSpPr>
            <a:spLocks noChangeArrowheads="1"/>
          </p:cNvSpPr>
          <p:nvPr/>
        </p:nvSpPr>
        <p:spPr bwMode="auto">
          <a:xfrm>
            <a:off x="293688" y="3571875"/>
            <a:ext cx="8501062" cy="4037013"/>
          </a:xfrm>
          <a:prstGeom prst="rect">
            <a:avLst/>
          </a:prstGeom>
          <a:noFill/>
          <a:ln w="9525">
            <a:noFill/>
            <a:miter lim="800000"/>
            <a:headEnd/>
            <a:tailEnd/>
          </a:ln>
        </p:spPr>
        <p:txBody>
          <a:bodyPr lIns="91433" tIns="45717" rIns="91433" bIns="45717"/>
          <a:lstStyle/>
          <a:p>
            <a:pPr marL="342900" indent="-342900">
              <a:lnSpc>
                <a:spcPct val="90000"/>
              </a:lnSpc>
              <a:spcBef>
                <a:spcPct val="20000"/>
              </a:spcBef>
              <a:buClr>
                <a:schemeClr val="tx2"/>
              </a:buClr>
              <a:buFont typeface="Wingdings" pitchFamily="2" charset="2"/>
              <a:buNone/>
            </a:pPr>
            <a:endParaRPr lang="en-US" sz="2400">
              <a:latin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Rot="1" noChangeArrowheads="1"/>
          </p:cNvSpPr>
          <p:nvPr>
            <p:ph type="title"/>
          </p:nvPr>
        </p:nvSpPr>
        <p:spPr/>
        <p:txBody>
          <a:bodyPr/>
          <a:lstStyle/>
          <a:p>
            <a:r>
              <a:rPr lang="en-US" smtClean="0"/>
              <a:t>Weekday Transit Trip Distribution</a:t>
            </a:r>
          </a:p>
        </p:txBody>
      </p:sp>
      <p:graphicFrame>
        <p:nvGraphicFramePr>
          <p:cNvPr id="7" name="Chart Placeholder 6"/>
          <p:cNvGraphicFramePr>
            <a:graphicFrameLocks noGrp="1"/>
          </p:cNvGraphicFramePr>
          <p:nvPr>
            <p:ph type="chart" idx="4294967295"/>
          </p:nvPr>
        </p:nvGraphicFramePr>
        <p:xfrm>
          <a:off x="0" y="1600200"/>
          <a:ext cx="8540750" cy="4498975"/>
        </p:xfrm>
        <a:graphic>
          <a:graphicData uri="http://schemas.openxmlformats.org/drawingml/2006/chart">
            <c:chart xmlns:c="http://schemas.openxmlformats.org/drawingml/2006/chart" xmlns:r="http://schemas.openxmlformats.org/officeDocument/2006/relationships" r:id="rId4"/>
          </a:graphicData>
        </a:graphic>
      </p:graphicFrame>
      <p:sp>
        <p:nvSpPr>
          <p:cNvPr id="140291" name="Rectangle 3"/>
          <p:cNvSpPr>
            <a:spLocks noChangeArrowheads="1"/>
          </p:cNvSpPr>
          <p:nvPr/>
        </p:nvSpPr>
        <p:spPr bwMode="auto">
          <a:xfrm>
            <a:off x="293688" y="3571875"/>
            <a:ext cx="8501062" cy="4037013"/>
          </a:xfrm>
          <a:prstGeom prst="rect">
            <a:avLst/>
          </a:prstGeom>
          <a:noFill/>
          <a:ln w="9525">
            <a:noFill/>
            <a:miter lim="800000"/>
            <a:headEnd/>
            <a:tailEnd/>
          </a:ln>
        </p:spPr>
        <p:txBody>
          <a:bodyPr lIns="91433" tIns="45717" rIns="91433" bIns="45717"/>
          <a:lstStyle/>
          <a:p>
            <a:pPr marL="342900" indent="-342900">
              <a:lnSpc>
                <a:spcPct val="90000"/>
              </a:lnSpc>
              <a:spcBef>
                <a:spcPct val="20000"/>
              </a:spcBef>
              <a:buClr>
                <a:schemeClr val="tx2"/>
              </a:buClr>
              <a:buFont typeface="Wingdings" pitchFamily="2" charset="2"/>
              <a:buNone/>
            </a:pPr>
            <a:endParaRPr lang="en-US" sz="2400">
              <a:latin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Rot="1" noChangeArrowheads="1"/>
          </p:cNvSpPr>
          <p:nvPr>
            <p:ph type="title"/>
          </p:nvPr>
        </p:nvSpPr>
        <p:spPr/>
        <p:txBody>
          <a:bodyPr/>
          <a:lstStyle/>
          <a:p>
            <a:r>
              <a:rPr lang="en-US" smtClean="0"/>
              <a:t>Hourly Transit Trip Distribution</a:t>
            </a:r>
          </a:p>
        </p:txBody>
      </p:sp>
      <p:graphicFrame>
        <p:nvGraphicFramePr>
          <p:cNvPr id="7" name="Chart Placeholder 6"/>
          <p:cNvGraphicFramePr>
            <a:graphicFrameLocks noGrp="1"/>
          </p:cNvGraphicFramePr>
          <p:nvPr>
            <p:ph type="chart" idx="4294967295"/>
          </p:nvPr>
        </p:nvGraphicFramePr>
        <p:xfrm>
          <a:off x="0" y="1600200"/>
          <a:ext cx="8540750" cy="4498975"/>
        </p:xfrm>
        <a:graphic>
          <a:graphicData uri="http://schemas.openxmlformats.org/drawingml/2006/chart">
            <c:chart xmlns:c="http://schemas.openxmlformats.org/drawingml/2006/chart" xmlns:r="http://schemas.openxmlformats.org/officeDocument/2006/relationships" r:id="rId4"/>
          </a:graphicData>
        </a:graphic>
      </p:graphicFrame>
      <p:sp>
        <p:nvSpPr>
          <p:cNvPr id="141315" name="Rectangle 3"/>
          <p:cNvSpPr>
            <a:spLocks noChangeArrowheads="1"/>
          </p:cNvSpPr>
          <p:nvPr/>
        </p:nvSpPr>
        <p:spPr bwMode="auto">
          <a:xfrm>
            <a:off x="293688" y="3571875"/>
            <a:ext cx="8501062" cy="4037013"/>
          </a:xfrm>
          <a:prstGeom prst="rect">
            <a:avLst/>
          </a:prstGeom>
          <a:noFill/>
          <a:ln w="9525">
            <a:noFill/>
            <a:miter lim="800000"/>
            <a:headEnd/>
            <a:tailEnd/>
          </a:ln>
        </p:spPr>
        <p:txBody>
          <a:bodyPr lIns="91433" tIns="45717" rIns="91433" bIns="45717"/>
          <a:lstStyle/>
          <a:p>
            <a:pPr marL="342900" indent="-342900">
              <a:lnSpc>
                <a:spcPct val="90000"/>
              </a:lnSpc>
              <a:spcBef>
                <a:spcPct val="20000"/>
              </a:spcBef>
              <a:buClr>
                <a:schemeClr val="tx2"/>
              </a:buClr>
              <a:buFont typeface="Wingdings" pitchFamily="2" charset="2"/>
              <a:buNone/>
            </a:pPr>
            <a:endParaRPr lang="en-US" sz="2400">
              <a:latin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Rot="1" noChangeArrowheads="1"/>
          </p:cNvSpPr>
          <p:nvPr>
            <p:ph type="title"/>
          </p:nvPr>
        </p:nvSpPr>
        <p:spPr/>
        <p:txBody>
          <a:bodyPr>
            <a:normAutofit fontScale="90000"/>
          </a:bodyPr>
          <a:lstStyle/>
          <a:p>
            <a:r>
              <a:rPr lang="en-US" smtClean="0"/>
              <a:t>Trip Purpose Distribution of Transit Trips</a:t>
            </a:r>
            <a:endParaRPr lang="en-US" dirty="0" smtClean="0"/>
          </a:p>
        </p:txBody>
      </p:sp>
      <p:graphicFrame>
        <p:nvGraphicFramePr>
          <p:cNvPr id="6" name="Chart 5"/>
          <p:cNvGraphicFramePr/>
          <p:nvPr/>
        </p:nvGraphicFramePr>
        <p:xfrm>
          <a:off x="228600" y="1676400"/>
          <a:ext cx="8763000" cy="49530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Rot="1" noChangeArrowheads="1"/>
          </p:cNvSpPr>
          <p:nvPr>
            <p:ph type="title"/>
          </p:nvPr>
        </p:nvSpPr>
        <p:spPr/>
        <p:txBody>
          <a:bodyPr/>
          <a:lstStyle/>
          <a:p>
            <a:pPr eaLnBrk="1" hangingPunct="1">
              <a:defRPr/>
            </a:pPr>
            <a:r>
              <a:rPr lang="en-US" smtClean="0"/>
              <a:t>Transit and Elderly</a:t>
            </a:r>
          </a:p>
        </p:txBody>
      </p:sp>
      <p:sp>
        <p:nvSpPr>
          <p:cNvPr id="18" name="TextBox 17"/>
          <p:cNvSpPr txBox="1"/>
          <p:nvPr/>
        </p:nvSpPr>
        <p:spPr>
          <a:xfrm>
            <a:off x="1752600" y="1600200"/>
            <a:ext cx="3013967" cy="332399"/>
          </a:xfrm>
          <a:prstGeom prst="rect">
            <a:avLst/>
          </a:prstGeom>
          <a:noFill/>
        </p:spPr>
        <p:txBody>
          <a:bodyPr wrap="none" rtlCol="0">
            <a:spAutoFit/>
          </a:bodyPr>
          <a:lstStyle/>
          <a:p>
            <a:pPr algn="ctr">
              <a:defRPr sz="1560" b="1" i="0" u="none" strike="noStrike" kern="1200" baseline="0">
                <a:solidFill>
                  <a:srgbClr val="000000"/>
                </a:solidFill>
                <a:latin typeface="Tahoma"/>
                <a:ea typeface="Tahoma"/>
                <a:cs typeface="Tahoma"/>
              </a:defRPr>
            </a:pPr>
            <a:r>
              <a:rPr lang="en-US" dirty="0" smtClean="0"/>
              <a:t>Person Trips per Day by Age</a:t>
            </a:r>
            <a:endParaRPr lang="en-US" dirty="0"/>
          </a:p>
        </p:txBody>
      </p:sp>
      <p:sp>
        <p:nvSpPr>
          <p:cNvPr id="20" name="TextBox 19"/>
          <p:cNvSpPr txBox="1"/>
          <p:nvPr/>
        </p:nvSpPr>
        <p:spPr>
          <a:xfrm>
            <a:off x="1981200" y="4267200"/>
            <a:ext cx="2765501" cy="322396"/>
          </a:xfrm>
          <a:prstGeom prst="rect">
            <a:avLst/>
          </a:prstGeom>
          <a:noFill/>
        </p:spPr>
        <p:txBody>
          <a:bodyPr wrap="none" rtlCol="0">
            <a:spAutoFit/>
          </a:bodyPr>
          <a:lstStyle/>
          <a:p>
            <a:pPr algn="ctr">
              <a:defRPr sz="1495" b="1" i="0" u="none" strike="noStrike" kern="1200" baseline="0">
                <a:solidFill>
                  <a:srgbClr val="000000"/>
                </a:solidFill>
                <a:latin typeface="Tahoma"/>
                <a:ea typeface="Tahoma"/>
                <a:cs typeface="Tahoma"/>
              </a:defRPr>
            </a:pPr>
            <a:r>
              <a:rPr lang="en-US" dirty="0" smtClean="0"/>
              <a:t>Transit Mode Share by Age</a:t>
            </a:r>
            <a:endParaRPr lang="en-US" dirty="0"/>
          </a:p>
        </p:txBody>
      </p:sp>
      <p:sp>
        <p:nvSpPr>
          <p:cNvPr id="21" name="TextBox 20"/>
          <p:cNvSpPr txBox="1"/>
          <p:nvPr/>
        </p:nvSpPr>
        <p:spPr>
          <a:xfrm>
            <a:off x="6307653" y="1676400"/>
            <a:ext cx="2465739" cy="584775"/>
          </a:xfrm>
          <a:prstGeom prst="rect">
            <a:avLst/>
          </a:prstGeom>
          <a:noFill/>
        </p:spPr>
        <p:txBody>
          <a:bodyPr wrap="none" rtlCol="0">
            <a:spAutoFit/>
          </a:bodyPr>
          <a:lstStyle/>
          <a:p>
            <a:pPr algn="ctr"/>
            <a:r>
              <a:rPr lang="en-US" sz="1600" b="1" dirty="0" smtClean="0"/>
              <a:t>Share of Transit Trips </a:t>
            </a:r>
          </a:p>
          <a:p>
            <a:pPr algn="ctr"/>
            <a:r>
              <a:rPr lang="en-US" sz="1600" b="1" dirty="0" smtClean="0"/>
              <a:t>by Age Groups</a:t>
            </a:r>
            <a:endParaRPr lang="en-US" sz="1600" b="1" dirty="0"/>
          </a:p>
        </p:txBody>
      </p:sp>
      <p:graphicFrame>
        <p:nvGraphicFramePr>
          <p:cNvPr id="22" name="Chart 21"/>
          <p:cNvGraphicFramePr/>
          <p:nvPr/>
        </p:nvGraphicFramePr>
        <p:xfrm>
          <a:off x="304800" y="1828800"/>
          <a:ext cx="5486400" cy="21945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p:nvPr/>
        </p:nvGraphicFramePr>
        <p:xfrm>
          <a:off x="304800" y="4572000"/>
          <a:ext cx="5486400" cy="21945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p:cNvGraphicFramePr/>
          <p:nvPr/>
        </p:nvGraphicFramePr>
        <p:xfrm>
          <a:off x="6096000" y="2438400"/>
          <a:ext cx="2819400" cy="274320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Unlinked Trip</a:t>
            </a:r>
            <a:endParaRPr lang="en-US" dirty="0"/>
          </a:p>
        </p:txBody>
      </p:sp>
      <p:sp>
        <p:nvSpPr>
          <p:cNvPr id="3" name="Content Placeholder 2"/>
          <p:cNvSpPr>
            <a:spLocks noGrp="1"/>
          </p:cNvSpPr>
          <p:nvPr>
            <p:ph idx="1"/>
          </p:nvPr>
        </p:nvSpPr>
        <p:spPr/>
        <p:txBody>
          <a:bodyPr>
            <a:normAutofit/>
          </a:bodyPr>
          <a:lstStyle/>
          <a:p>
            <a:r>
              <a:rPr lang="en-US" dirty="0" smtClean="0"/>
              <a:t>A linked transit trip refers to the total trip from an origin to a destination in order to serve an activity (work, shop, recreate, etc.).  It can consist of one or more trip segments (unlinked trips) that may be combined to complete the trip.  A trip that involves transferring between two or more vehicles in order to complete a given trip is still considered a single linked trip.  </a:t>
            </a:r>
          </a:p>
          <a:p>
            <a:r>
              <a:rPr lang="en-US" dirty="0" smtClean="0"/>
              <a:t>An unlinked trip refers to each boarding of a transit vehicle.  Thus, each time a passenger boards a vehicle, he or she is counted as a “trip”, a “passenger”, a “rider”, or an “unlinked trip”.  </a:t>
            </a:r>
          </a:p>
          <a:p>
            <a:pPr marL="0" indent="0">
              <a:buNone/>
            </a:pPr>
            <a:endParaRPr lang="en-US" dirty="0"/>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Unlinked Trip</a:t>
            </a:r>
            <a:endParaRPr lang="en-US" dirty="0"/>
          </a:p>
        </p:txBody>
      </p:sp>
      <p:sp>
        <p:nvSpPr>
          <p:cNvPr id="3" name="Content Placeholder 2"/>
          <p:cNvSpPr>
            <a:spLocks noGrp="1"/>
          </p:cNvSpPr>
          <p:nvPr>
            <p:ph idx="1"/>
          </p:nvPr>
        </p:nvSpPr>
        <p:spPr/>
        <p:txBody>
          <a:bodyPr>
            <a:normAutofit/>
          </a:bodyPr>
          <a:lstStyle/>
          <a:p>
            <a:r>
              <a:rPr lang="en-US" dirty="0" smtClean="0"/>
              <a:t>The number of passengers, riders or unlinked trips are often used interchangeably and refer to the number of people counted as boarding a vehicle.</a:t>
            </a:r>
          </a:p>
          <a:p>
            <a:r>
              <a:rPr lang="en-US" dirty="0" smtClean="0"/>
              <a:t> The number of linked trips is less than or equal to the number of unlinked trips. </a:t>
            </a:r>
          </a:p>
          <a:p>
            <a:r>
              <a:rPr lang="en-US" dirty="0" smtClean="0"/>
              <a:t>As a single traveler making a round trip may take 4 or more unlinked trips, the number of persons using transit is a fraction of the number of reported linked trips or a given day.  </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Context</a:t>
            </a:r>
            <a:endParaRPr lang="en-US" dirty="0"/>
          </a:p>
        </p:txBody>
      </p:sp>
      <p:sp>
        <p:nvSpPr>
          <p:cNvPr id="3" name="Content Placeholder 2"/>
          <p:cNvSpPr>
            <a:spLocks noGrp="1"/>
          </p:cNvSpPr>
          <p:nvPr>
            <p:ph idx="1"/>
          </p:nvPr>
        </p:nvSpPr>
        <p:spPr/>
        <p:txBody>
          <a:bodyPr/>
          <a:lstStyle/>
          <a:p>
            <a:pPr marL="0" indent="0">
              <a:buNone/>
            </a:pPr>
            <a:r>
              <a:rPr lang="en-US" dirty="0"/>
              <a:t>Planning for public transportation requires the planners to have an understanding of travel behavior, specifically what characteristics of transit service passengers value and how passengers will respond to various types of service and service characteristics. U</a:t>
            </a:r>
            <a:r>
              <a:rPr lang="en-US" dirty="0" smtClean="0"/>
              <a:t>nderstanding </a:t>
            </a:r>
            <a:r>
              <a:rPr lang="en-US" dirty="0"/>
              <a:t>customer needs builds the foundation for being able to most effectively respond to those needs through the provision of services and facilities.</a:t>
            </a:r>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3081889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rrowheads="1"/>
          </p:cNvSpPr>
          <p:nvPr>
            <p:ph type="title"/>
          </p:nvPr>
        </p:nvSpPr>
        <p:spPr/>
        <p:txBody>
          <a:bodyPr>
            <a:normAutofit fontScale="90000"/>
          </a:bodyPr>
          <a:lstStyle/>
          <a:p>
            <a:r>
              <a:rPr lang="en-US" smtClean="0"/>
              <a:t/>
            </a:r>
            <a:br>
              <a:rPr lang="en-US" smtClean="0"/>
            </a:br>
            <a:r>
              <a:rPr lang="en-US" smtClean="0"/>
              <a:t/>
            </a:r>
            <a:br>
              <a:rPr lang="en-US" smtClean="0"/>
            </a:br>
            <a:r>
              <a:rPr lang="en-US" smtClean="0"/>
              <a:t>Understanding Travel Behavior</a:t>
            </a:r>
            <a:br>
              <a:rPr lang="en-US" smtClean="0"/>
            </a:br>
            <a:endParaRPr lang="en-US" dirty="0" smtClean="0"/>
          </a:p>
        </p:txBody>
      </p:sp>
      <p:sp>
        <p:nvSpPr>
          <p:cNvPr id="322563" name="Rectangle 3"/>
          <p:cNvSpPr>
            <a:spLocks noGrp="1" noRot="1" noChangeArrowheads="1"/>
          </p:cNvSpPr>
          <p:nvPr>
            <p:ph idx="1"/>
          </p:nvPr>
        </p:nvSpPr>
        <p:spPr/>
        <p:txBody>
          <a:bodyPr/>
          <a:lstStyle/>
          <a:p>
            <a:r>
              <a:rPr lang="en-US" smtClean="0"/>
              <a:t>To understand travel requires understanding how people make travel decisions</a:t>
            </a:r>
          </a:p>
          <a:p>
            <a:r>
              <a:rPr lang="en-US" smtClean="0"/>
              <a:t>To understand how people make travel decisions requires understanding personal activity patterns</a:t>
            </a:r>
          </a:p>
          <a:p>
            <a:r>
              <a:rPr lang="en-US" smtClean="0"/>
              <a:t>To understand a person’s activity pattern requires understanding household and other context conditions (residential location, vehicle availability, etc).</a:t>
            </a:r>
          </a:p>
          <a:p>
            <a:r>
              <a:rPr lang="en-US" smtClean="0"/>
              <a:t>A given decision about a given trip on a given day is a result of numerous current and historic decisions.</a:t>
            </a:r>
          </a:p>
          <a:p>
            <a:endParaRPr lang="en-US" dirty="0" smtClean="0"/>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rrowheads="1"/>
          </p:cNvSpPr>
          <p:nvPr>
            <p:ph type="title"/>
          </p:nvPr>
        </p:nvSpPr>
        <p:spPr/>
        <p:txBody>
          <a:bodyPr/>
          <a:lstStyle/>
          <a:p>
            <a:r>
              <a:rPr lang="en-US" smtClean="0"/>
              <a:t>Why Learn about Travel Behavior?</a:t>
            </a:r>
            <a:endParaRPr lang="en-US" dirty="0" smtClean="0"/>
          </a:p>
        </p:txBody>
      </p:sp>
      <p:sp>
        <p:nvSpPr>
          <p:cNvPr id="321539" name="Rectangle 3"/>
          <p:cNvSpPr>
            <a:spLocks noGrp="1" noRot="1" noChangeArrowheads="1"/>
          </p:cNvSpPr>
          <p:nvPr>
            <p:ph idx="1"/>
          </p:nvPr>
        </p:nvSpPr>
        <p:spPr/>
        <p:txBody>
          <a:bodyPr/>
          <a:lstStyle/>
          <a:p>
            <a:r>
              <a:rPr lang="en-US" dirty="0" smtClean="0"/>
              <a:t>To predict travel requires understanding travel</a:t>
            </a:r>
          </a:p>
          <a:p>
            <a:r>
              <a:rPr lang="en-US" dirty="0" smtClean="0"/>
              <a:t>To influence travel requires understanding travel</a:t>
            </a:r>
          </a:p>
          <a:p>
            <a:r>
              <a:rPr lang="en-US" dirty="0" smtClean="0"/>
              <a:t>To respond to travel demands benefits from an understanding of travel behavior</a:t>
            </a:r>
          </a:p>
        </p:txBody>
      </p:sp>
      <p:sp>
        <p:nvSpPr>
          <p:cNvPr id="55300" name="Text Box 6"/>
          <p:cNvSpPr txBox="1">
            <a:spLocks noChangeArrowheads="1"/>
          </p:cNvSpPr>
          <p:nvPr/>
        </p:nvSpPr>
        <p:spPr bwMode="auto">
          <a:xfrm>
            <a:off x="2057400" y="4114800"/>
            <a:ext cx="4200525" cy="457200"/>
          </a:xfrm>
          <a:prstGeom prst="rect">
            <a:avLst/>
          </a:prstGeom>
          <a:noFill/>
          <a:ln w="9525">
            <a:noFill/>
            <a:miter lim="800000"/>
            <a:headEnd/>
            <a:tailEnd/>
          </a:ln>
        </p:spPr>
        <p:txBody>
          <a:bodyPr wrap="none">
            <a:spAutoFit/>
          </a:bodyPr>
          <a:lstStyle/>
          <a:p>
            <a:pPr eaLnBrk="1" hangingPunct="1"/>
            <a:r>
              <a:rPr lang="en-US" sz="2400" b="1" dirty="0">
                <a:solidFill>
                  <a:srgbClr val="009900"/>
                </a:solidFill>
                <a:latin typeface="Benguiat Bk BT"/>
              </a:rPr>
              <a:t>Whether Proactive or Reactive</a:t>
            </a:r>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Disclaimer</a:t>
            </a:r>
            <a:endParaRPr lang="en-US" dirty="0" smtClean="0"/>
          </a:p>
        </p:txBody>
      </p:sp>
      <p:sp>
        <p:nvSpPr>
          <p:cNvPr id="22531" name="Rectangle 3"/>
          <p:cNvSpPr>
            <a:spLocks noGrp="1" noChangeArrowheads="1"/>
          </p:cNvSpPr>
          <p:nvPr>
            <p:ph idx="1"/>
          </p:nvPr>
        </p:nvSpPr>
        <p:spPr/>
        <p:txBody>
          <a:bodyPr/>
          <a:lstStyle/>
          <a:p>
            <a:r>
              <a:rPr lang="en-US" dirty="0" smtClean="0"/>
              <a:t>The level of understanding and the amount of data regarding travel behavior have never been better.</a:t>
            </a:r>
          </a:p>
          <a:p>
            <a:r>
              <a:rPr lang="en-US" dirty="0" smtClean="0"/>
              <a:t>Yet it remains difficult to predict human behavior, new technologies, the economy and natural phenomena that may influence the ultimate demand for travel.  </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Disclaimer</a:t>
            </a:r>
            <a:endParaRPr lang="en-US" dirty="0" smtClean="0"/>
          </a:p>
        </p:txBody>
      </p:sp>
      <p:sp>
        <p:nvSpPr>
          <p:cNvPr id="23555" name="Rectangle 3"/>
          <p:cNvSpPr>
            <a:spLocks noGrp="1" noChangeArrowheads="1"/>
          </p:cNvSpPr>
          <p:nvPr>
            <p:ph idx="1"/>
          </p:nvPr>
        </p:nvSpPr>
        <p:spPr/>
        <p:txBody>
          <a:bodyPr>
            <a:normAutofit/>
          </a:bodyPr>
          <a:lstStyle/>
          <a:p>
            <a:r>
              <a:rPr lang="en-US" dirty="0" smtClean="0"/>
              <a:t>We haven’t been able to predict</a:t>
            </a:r>
          </a:p>
          <a:p>
            <a:r>
              <a:rPr lang="en-US" dirty="0" smtClean="0"/>
              <a:t>  Who will win the next election,</a:t>
            </a:r>
          </a:p>
          <a:p>
            <a:r>
              <a:rPr lang="en-US" dirty="0" smtClean="0"/>
              <a:t>  Which movie or TV show will be popular,</a:t>
            </a:r>
          </a:p>
          <a:p>
            <a:r>
              <a:rPr lang="en-US" dirty="0" smtClean="0"/>
              <a:t>  What will be the hot Christmas gift, or, </a:t>
            </a:r>
          </a:p>
          <a:p>
            <a:r>
              <a:rPr lang="en-US" dirty="0" smtClean="0"/>
              <a:t>  Which stocks (if any) will do well this year.</a:t>
            </a:r>
          </a:p>
          <a:p>
            <a:r>
              <a:rPr lang="en-US" dirty="0" smtClean="0"/>
              <a:t>Therefore we shouldn’t apologize for uncertainty regarding future travel.  </a:t>
            </a:r>
          </a:p>
          <a:p>
            <a:r>
              <a:rPr lang="en-US" dirty="0" smtClean="0"/>
              <a:t>We should plan for uncertainty regarding future travel demand.</a:t>
            </a:r>
          </a:p>
          <a:p>
            <a:endParaRPr lang="en-US" dirty="0" smtClean="0"/>
          </a:p>
        </p:txBody>
      </p:sp>
      <p:pic>
        <p:nvPicPr>
          <p:cNvPr id="23556" name="Picture 4" descr="exxon.png"/>
          <p:cNvPicPr>
            <a:picLocks noChangeAspect="1"/>
          </p:cNvPicPr>
          <p:nvPr/>
        </p:nvPicPr>
        <p:blipFill>
          <a:blip r:embed="rId4" cstate="print"/>
          <a:srcRect/>
          <a:stretch>
            <a:fillRect/>
          </a:stretch>
        </p:blipFill>
        <p:spPr bwMode="auto">
          <a:xfrm>
            <a:off x="7162800" y="762000"/>
            <a:ext cx="1758950" cy="34099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
      <a:dk1>
        <a:sysClr val="windowText" lastClr="000000"/>
      </a:dk1>
      <a:lt1>
        <a:sysClr val="window" lastClr="FFFFFF"/>
      </a:lt1>
      <a:dk2>
        <a:srgbClr val="32387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earchResultType xmlns="bf25d8e6-df7f-48f8-9e41-9305719f6447" xsi:nil="true"/>
    <SectionHighlight xmlns="bf25d8e6-df7f-48f8-9e41-9305719f6447">false</SectionHighlight>
    <PublishingRollupImage xmlns="http://schemas.microsoft.com/sharepoint/v3" xsi:nil="true"/>
    <PublishingContactEmail xmlns="http://schemas.microsoft.com/sharepoint/v3" xsi:nil="true"/>
    <PublishingVariationRelationshipLinkFieldID xmlns="http://schemas.microsoft.com/sharepoint/v3">
      <Url xsi:nil="true"/>
      <Description xsi:nil="true"/>
    </PublishingVariationRelationshipLinkFieldID>
    <PublishingVariationGroupID xmlns="http://schemas.microsoft.com/sharepoint/v3" xsi:nil="true"/>
    <Audience xmlns="http://schemas.microsoft.com/sharepoint/v3" xsi:nil="true"/>
    <PublishingExpirationDate xmlns="http://schemas.microsoft.com/sharepoint/v3" xsi:nil="true"/>
    <PublishingContactPicture xmlns="http://schemas.microsoft.com/sharepoint/v3">
      <Url xsi:nil="true"/>
      <Description xsi:nil="true"/>
    </PublishingContactPicture>
    <PublishingStartDate xmlns="http://schemas.microsoft.com/sharepoint/v3" xsi:nil="true"/>
    <PublishingContact xmlns="http://schemas.microsoft.com/sharepoint/v3">
      <UserInfo>
        <DisplayName/>
        <AccountId xsi:nil="true"/>
        <AccountType/>
      </UserInfo>
    </PublishingContact>
    <PublishingContactName xmlns="http://schemas.microsoft.com/sharepoint/v3" xsi:nil="true"/>
    <Issues xmlns="bf25d8e6-df7f-48f8-9e41-9305719f6447">
      <Value>Workforce Development</Value>
    </Issues>
    <Comments xmlns="http://schemas.microsoft.com/sharepoint/v3" xsi:nil="true"/>
    <_dlc_DocId xmlns="bf25d8e6-df7f-48f8-9e41-9305719f6447">4ZWTHDCC2MD4-9041-143</_dlc_DocId>
    <_dlc_DocIdUrl xmlns="bf25d8e6-df7f-48f8-9e41-9305719f6447">
      <Url>https://www.apta.com/resources/workforce/national-transit-curriculum/_layouts/DocIdRedir.aspx?ID=4ZWTHDCC2MD4-9041-143</Url>
      <Description>4ZWTHDCC2MD4-9041-143</Description>
    </_dlc_DocIdUrl>
    <_dlc_DocIdPersistId xmlns="bf25d8e6-df7f-48f8-9e41-9305719f6447">false</_dlc_DocIdPersistId>
    <PublishingPageLayout xmlns="http://schemas.microsoft.com/sharepoint/v3">
      <Url xsi:nil="true"/>
      <Description xsi:nil="true"/>
    </PublishingPageLayout>
  </documentManagement>
</p:properties>
</file>

<file path=customXml/item2.xml><?xml version="1.0" encoding="utf-8"?>
<ct:contentTypeSchema xmlns:ct="http://schemas.microsoft.com/office/2006/metadata/contentType" xmlns:ma="http://schemas.microsoft.com/office/2006/metadata/properties/metaAttributes" ct:_="" ma:_="" ma:contentTypeName="Page" ma:contentTypeID="0x010100C568DB52D9D0A14D9B2FDCC96666E9F2007948130EC3DB064584E219954237AF3900B720ECD51EDC1E498F05436F7D67408A" ma:contentTypeVersion="5" ma:contentTypeDescription="Page is a system content type template created by the Publishing Resources feature. The column templates from Page will be added to all Pages libraries created by the Publishing feature." ma:contentTypeScope="" ma:versionID="e881f0e82bc3611254ed04449e6c7f8e">
  <xsd:schema xmlns:xsd="http://www.w3.org/2001/XMLSchema" xmlns:xs="http://www.w3.org/2001/XMLSchema" xmlns:p="http://schemas.microsoft.com/office/2006/metadata/properties" xmlns:ns1="http://schemas.microsoft.com/sharepoint/v3" xmlns:ns2="bf25d8e6-df7f-48f8-9e41-9305719f6447" targetNamespace="http://schemas.microsoft.com/office/2006/metadata/properties" ma:root="true" ma:fieldsID="bd981438f65bfe30470960d0fa1ea6ee" ns1:_="" ns2:_="">
    <xsd:import namespace="http://schemas.microsoft.com/sharepoint/v3"/>
    <xsd:import namespace="bf25d8e6-df7f-48f8-9e41-9305719f6447"/>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2:Issues" minOccurs="0"/>
                <xsd:element ref="ns2:SectionHighlight" minOccurs="0"/>
                <xsd:element ref="ns2:SearchResultTyp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Description" ma:internalName="Comments">
      <xsd:simpleType>
        <xsd:restriction base="dms:Note">
          <xsd:maxLength value="255"/>
        </xsd:restriction>
      </xsd:simpleType>
    </xsd:element>
    <xsd:element name="PublishingStartDate" ma:index="9" nillable="true" ma:displayName="Scheduling Start Date" ma:description="" ma:hidden="true" ma:internalName="PublishingStartDate">
      <xsd:simpleType>
        <xsd:restriction base="dms:Unknown"/>
      </xsd:simpleType>
    </xsd:element>
    <xsd:element name="PublishingExpirationDate" ma:index="10" nillable="true" ma:displayName="Scheduling End Date" ma:description="" ma:hidden="true" ma:internalName="PublishingExpirationDate">
      <xsd:simpleType>
        <xsd:restriction base="dms:Unknown"/>
      </xsd:simpleType>
    </xsd:element>
    <xsd:element name="PublishingContact" ma:index="11" nillable="true" ma:displayName="Contact" ma:descripti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Contact E-Mail Address" ma:description="" ma:internalName="PublishingContactEmail">
      <xsd:simpleType>
        <xsd:restriction base="dms:Text">
          <xsd:maxLength value="255"/>
        </xsd:restriction>
      </xsd:simpleType>
    </xsd:element>
    <xsd:element name="PublishingContactName" ma:index="13" nillable="true" ma:displayName="Contact Name" ma:description="" ma:internalName="PublishingContactName">
      <xsd:simpleType>
        <xsd:restriction base="dms:Text">
          <xsd:maxLength value="255"/>
        </xsd:restriction>
      </xsd:simpleType>
    </xsd:element>
    <xsd:element name="PublishingContactPicture" ma:index="14" nillable="true" ma:displayName="Contact Picture" ma:descripti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Page Layout" ma:description=""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 Group ID" ma:description="" ma:hidden="true" ma:internalName="PublishingVariationGroupID">
      <xsd:simpleType>
        <xsd:restriction base="dms:Text">
          <xsd:maxLength value="255"/>
        </xsd:restriction>
      </xsd:simpleType>
    </xsd:element>
    <xsd:element name="PublishingVariationRelationshipLinkFieldID" ma:index="17" nillable="true" ma:displayName="Variation Relationship Link" ma:descrip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Rollup Image" ma:description="" ma:internalName="PublishingRollupImage">
      <xsd:simpleType>
        <xsd:restriction base="dms:Unknown"/>
      </xsd:simpleType>
    </xsd:element>
    <xsd:element name="Audience" ma:index="19" nillable="true" ma:displayName="Target Audiences" ma:description="" ma:internalName="Audienc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25d8e6-df7f-48f8-9e41-9305719f6447" elementFormDefault="qualified">
    <xsd:import namespace="http://schemas.microsoft.com/office/2006/documentManagement/types"/>
    <xsd:import namespace="http://schemas.microsoft.com/office/infopath/2007/PartnerControls"/>
    <xsd:element name="Issues" ma:index="20" nillable="true" ma:displayName="APTA Keywords" ma:internalName="Issues" ma:readOnly="false">
      <xsd:complexType>
        <xsd:complexContent>
          <xsd:extension base="dms:MultiChoice">
            <xsd:sequence>
              <xsd:element name="Value" maxOccurs="unbounded" minOccurs="0" nillable="true">
                <xsd:simpleType>
                  <xsd:restriction base="dms:Choice">
                    <xsd:enumeration value="2009 Meetings"/>
                    <xsd:enumeration value="2010 Meetings"/>
                    <xsd:enumeration value="2011 Meetings"/>
                    <xsd:enumeration value="2012 Meetings"/>
                    <xsd:enumeration value="Benefits of Public Transportation"/>
                    <xsd:enumeration value="Bus"/>
                    <xsd:enumeration value="Bus Rapid Transit (BRT)"/>
                    <xsd:enumeration value="Bus Roadeo"/>
                    <xsd:enumeration value="Business Members"/>
                    <xsd:enumeration value="Climate Change"/>
                    <xsd:enumeration value="Commuter Rail"/>
                    <xsd:enumeration value="EXPO"/>
                    <xsd:enumeration value="Fare Collection"/>
                    <xsd:enumeration value="Help Wanted"/>
                    <xsd:enumeration value="High Speed Rail"/>
                    <xsd:enumeration value="Intermodal"/>
                    <xsd:enumeration value="International Transit"/>
                    <xsd:enumeration value="ITS"/>
                    <xsd:enumeration value="Light Rail"/>
                    <xsd:enumeration value="Marketing &amp; Communications"/>
                    <xsd:enumeration value="Paratransit"/>
                    <xsd:enumeration value="Procurement"/>
                    <xsd:enumeration value="Public-Private Partnerships"/>
                    <xsd:enumeration value="Rail Rodeo"/>
                    <xsd:enumeration value="Rail Transit"/>
                    <xsd:enumeration value="Risk Management"/>
                    <xsd:enumeration value="Safety &amp; Security"/>
                    <xsd:enumeration value="Senior Transportation"/>
                    <xsd:enumeration value="Small Operations"/>
                    <xsd:enumeration value="Standards"/>
                    <xsd:enumeration value="State Affairs"/>
                    <xsd:enumeration value="Statistics"/>
                    <xsd:enumeration value="Stimulus/Economic Recovery"/>
                    <xsd:enumeration value="Strategic Plan"/>
                    <xsd:enumeration value="Sustainability"/>
                    <xsd:enumeration value="Transit-oriented Development"/>
                    <xsd:enumeration value="University Transportation"/>
                    <xsd:enumeration value="Waterborne/Ferryboat"/>
                    <xsd:enumeration value="Workforce Development"/>
                  </xsd:restriction>
                </xsd:simpleType>
              </xsd:element>
            </xsd:sequence>
          </xsd:extension>
        </xsd:complexContent>
      </xsd:complexType>
    </xsd:element>
    <xsd:element name="SectionHighlight" ma:index="21" nillable="true" ma:displayName="SectionHighlight" ma:default="0" ma:internalName="SectionHighlight">
      <xsd:simpleType>
        <xsd:restriction base="dms:Boolean"/>
      </xsd:simpleType>
    </xsd:element>
    <xsd:element name="SearchResultType" ma:index="22" nillable="true" ma:displayName="SearchResultType" ma:format="Dropdown" ma:internalName="SearchResultType">
      <xsd:simpleType>
        <xsd:restriction base="dms:Choice">
          <xsd:enumeration value="News Releases"/>
          <xsd:enumeration value="Statistics &amp; Publications"/>
          <xsd:enumeration value="Meetings &amp; Conferences"/>
          <xsd:enumeration value="APTA Programs"/>
          <xsd:enumeration value="Passenger Transport"/>
          <xsd:enumeration value="Letters"/>
          <xsd:enumeration value="Testimony"/>
          <xsd:enumeration value="Standards"/>
          <xsd:enumeration value="Awards"/>
        </xsd:restriction>
      </xsd:simple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6A3A13-41BC-488F-B719-ADC1AA4296F3}"/>
</file>

<file path=customXml/itemProps2.xml><?xml version="1.0" encoding="utf-8"?>
<ds:datastoreItem xmlns:ds="http://schemas.openxmlformats.org/officeDocument/2006/customXml" ds:itemID="{0304C972-79FF-4E33-B581-3F7A89BC4DF7}"/>
</file>

<file path=customXml/itemProps3.xml><?xml version="1.0" encoding="utf-8"?>
<ds:datastoreItem xmlns:ds="http://schemas.openxmlformats.org/officeDocument/2006/customXml" ds:itemID="{642E5F8C-4FB9-48C8-8D0F-B042560F0495}"/>
</file>

<file path=customXml/itemProps4.xml><?xml version="1.0" encoding="utf-8"?>
<ds:datastoreItem xmlns:ds="http://schemas.openxmlformats.org/officeDocument/2006/customXml" ds:itemID="{A50DFA90-4544-40BA-B871-ECA7E47810E6}"/>
</file>

<file path=docProps/app.xml><?xml version="1.0" encoding="utf-8"?>
<Properties xmlns="http://schemas.openxmlformats.org/officeDocument/2006/extended-properties" xmlns:vt="http://schemas.openxmlformats.org/officeDocument/2006/docPropsVTypes">
  <Template>Elemental</Template>
  <TotalTime>726</TotalTime>
  <Words>3845</Words>
  <Application>Microsoft Office PowerPoint</Application>
  <PresentationFormat>On-screen Show (4:3)</PresentationFormat>
  <Paragraphs>440</Paragraphs>
  <Slides>48</Slides>
  <Notes>48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Clarity</vt:lpstr>
      <vt:lpstr>Slide</vt:lpstr>
      <vt:lpstr>Worksheet</vt:lpstr>
      <vt:lpstr>     Introduction to public Transportation</vt:lpstr>
      <vt:lpstr>     Travel Behavior and Transit Travel Demand</vt:lpstr>
      <vt:lpstr>PowerPoint Presentation</vt:lpstr>
      <vt:lpstr>Learning Objectives</vt:lpstr>
      <vt:lpstr>Overall Context</vt:lpstr>
      <vt:lpstr>  Understanding Travel Behavior </vt:lpstr>
      <vt:lpstr>Why Learn about Travel Behavior?</vt:lpstr>
      <vt:lpstr>Disclaimer</vt:lpstr>
      <vt:lpstr>Disclaimer</vt:lpstr>
      <vt:lpstr>A Fundamental Need to Travel</vt:lpstr>
      <vt:lpstr>Social and Economic Interactions Create Demand for Travel</vt:lpstr>
      <vt:lpstr> Conceptual Framework for Thinking About Travel Demand </vt:lpstr>
      <vt:lpstr>Interrelationships of Decisions</vt:lpstr>
      <vt:lpstr>Socio-Demographic Issues</vt:lpstr>
      <vt:lpstr>Income is Perhaps Single Largest Factor in Explaining Travel growth</vt:lpstr>
      <vt:lpstr>System Supply Characteristics</vt:lpstr>
      <vt:lpstr>System Supply Issues</vt:lpstr>
      <vt:lpstr>Land Use Issues</vt:lpstr>
      <vt:lpstr>Person Travel </vt:lpstr>
      <vt:lpstr>Person Travel </vt:lpstr>
      <vt:lpstr>Transit Dependency</vt:lpstr>
      <vt:lpstr>Transit Trips and Transit Dependency Trends</vt:lpstr>
      <vt:lpstr>Almost 50 % of Households Nationally Live within 1/2 Mile of a Bus Route </vt:lpstr>
      <vt:lpstr>Approximately 10 % of the Nation’s Population Lives within One Mile of a Rail Station </vt:lpstr>
      <vt:lpstr>About 60% of People Work within One-half Mile of a Bus Route</vt:lpstr>
      <vt:lpstr>About 10% of the Population Works within One-half Mile of a Rail Stop</vt:lpstr>
      <vt:lpstr>Transit Market  Share by  Car Availability</vt:lpstr>
      <vt:lpstr>Transit Mode Share by Vehicle Availability</vt:lpstr>
      <vt:lpstr>Transit Mode Share by Vehicle Ownership</vt:lpstr>
      <vt:lpstr>Transit Mode Share by Income</vt:lpstr>
      <vt:lpstr>Transit Mode Share by Home Ownership Status</vt:lpstr>
      <vt:lpstr>Transit Mode Share and  Driver Status by MSA Size</vt:lpstr>
      <vt:lpstr>Transit Mode Share by Medical Condition</vt:lpstr>
      <vt:lpstr>Transit Mode Share by Immigration Status</vt:lpstr>
      <vt:lpstr>Mode Share by Frequency of Use</vt:lpstr>
      <vt:lpstr>Mode Share by Employment Type</vt:lpstr>
      <vt:lpstr>Mode Share by Distance to Transit</vt:lpstr>
      <vt:lpstr>Influence of MSA Scale and Area Type on Transit Market Share</vt:lpstr>
      <vt:lpstr>Ethnicity of Transit Users</vt:lpstr>
      <vt:lpstr>Transit Speed, Mode, Income Relationship</vt:lpstr>
      <vt:lpstr>Transit Submode Share</vt:lpstr>
      <vt:lpstr>Mode Speeds</vt:lpstr>
      <vt:lpstr>Weekday Transit Trip Distribution</vt:lpstr>
      <vt:lpstr>Hourly Transit Trip Distribution</vt:lpstr>
      <vt:lpstr>Trip Purpose Distribution of Transit Trips</vt:lpstr>
      <vt:lpstr>Transit and Elderly</vt:lpstr>
      <vt:lpstr>Unlinked Trip</vt:lpstr>
      <vt:lpstr>Unlinked Trip</vt:lpstr>
    </vt:vector>
  </TitlesOfParts>
  <Company>NTI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NTC</dc:title>
  <dc:creator>lori</dc:creator>
  <cp:lastModifiedBy>Lori Glickman</cp:lastModifiedBy>
  <cp:revision>66</cp:revision>
  <cp:lastPrinted>2014-09-25T15:33:52Z</cp:lastPrinted>
  <dcterms:created xsi:type="dcterms:W3CDTF">2012-01-19T20:24:50Z</dcterms:created>
  <dcterms:modified xsi:type="dcterms:W3CDTF">2015-06-02T19:12:50Z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8D8CC205-4EF4-4CBA-BB13-48814B70720B</vt:lpwstr>
  </property>
  <property fmtid="{D5CDD505-2E9C-101B-9397-08002B2CF9AE}" pid="3" name="ArticulatePath">
    <vt:lpwstr>Module 3 Lesson 1 Travel Demand 5.19.15</vt:lpwstr>
  </property>
  <property fmtid="{D5CDD505-2E9C-101B-9397-08002B2CF9AE}" pid="4" name="ContentTypeId">
    <vt:lpwstr>0x010100C568DB52D9D0A14D9B2FDCC96666E9F2007948130EC3DB064584E219954237AF3900B720ECD51EDC1E498F05436F7D67408A</vt:lpwstr>
  </property>
  <property fmtid="{D5CDD505-2E9C-101B-9397-08002B2CF9AE}" pid="5" name="_dlc_DocIdItemGuid">
    <vt:lpwstr>fc6a274a-a0fa-4c59-8b17-b35a1b9dc6dc</vt:lpwstr>
  </property>
  <property fmtid="{D5CDD505-2E9C-101B-9397-08002B2CF9AE}" pid="6" name="Order">
    <vt:r8>14300</vt:r8>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TemplateUrl">
    <vt:lpwstr/>
  </property>
</Properties>
</file>