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6"/>
  </p:notesMasterIdLst>
  <p:sldIdLst>
    <p:sldId id="465" r:id="rId2"/>
    <p:sldId id="489" r:id="rId3"/>
    <p:sldId id="490"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8" r:id="rId25"/>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15" autoAdjust="0"/>
  </p:normalViewPr>
  <p:slideViewPr>
    <p:cSldViewPr>
      <p:cViewPr>
        <p:scale>
          <a:sx n="60" d="100"/>
          <a:sy n="60" d="100"/>
        </p:scale>
        <p:origin x="-1350" y="-6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18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B71D85-367C-4C6D-B64D-F8F86FB525D5}" type="datetimeFigureOut">
              <a:rPr lang="en-US" smtClean="0"/>
              <a:pPr/>
              <a:t>6/3/2015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A1F8C8-8E18-48E8-A745-10AB944894D6}" type="slidenum">
              <a:rPr lang="en-US" smtClean="0"/>
              <a:pPr/>
              <a:t>‹#›</a:t>
            </a:fld>
            <a:endParaRPr lang="en-US" dirty="0"/>
          </a:p>
        </p:txBody>
      </p:sp>
    </p:spTree>
    <p:extLst>
      <p:ext uri="{BB962C8B-B14F-4D97-AF65-F5344CB8AC3E}">
        <p14:creationId xmlns:p14="http://schemas.microsoft.com/office/powerpoint/2010/main" val="159853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avidpritchard.org/sustrans/PusZup77/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1</a:t>
            </a:fld>
            <a:endParaRPr lang="en-US" dirty="0"/>
          </a:p>
        </p:txBody>
      </p:sp>
    </p:spTree>
    <p:extLst>
      <p:ext uri="{BB962C8B-B14F-4D97-AF65-F5344CB8AC3E}">
        <p14:creationId xmlns:p14="http://schemas.microsoft.com/office/powerpoint/2010/main" val="293629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Slide from from Nigel Wilson MIT course 1.258J (Open Courseware).  This slide is a is a quick summary of several Vuchic tables and should be attributed to Nigel Wilson, or we can create our own version.  For full discussion and background, see Chapter 12 of Vuchic, Urban Transit – Operations, Planning, and Economics.  </a:t>
            </a:r>
          </a:p>
          <a:p>
            <a:pPr eaLnBrk="1" hangingPunct="1">
              <a:spcBef>
                <a:spcPct val="0"/>
              </a:spcBef>
            </a:pPr>
            <a:r>
              <a:rPr lang="en-US" smtClean="0"/>
              <a:t>  </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EF46DB1E-D0F1-4697-8D24-AED5F3A1F21D}" type="slidenum">
              <a:rPr lang="en-US" smtClean="0">
                <a:latin typeface="Verdana" pitchFamily="34" charset="0"/>
              </a:rPr>
              <a:pPr fontAlgn="base">
                <a:spcBef>
                  <a:spcPct val="0"/>
                </a:spcBef>
                <a:spcAft>
                  <a:spcPct val="0"/>
                </a:spcAft>
                <a:defRPr/>
              </a:pPr>
              <a:t>10</a:t>
            </a:fld>
            <a:endParaRPr lang="en-US" smtClean="0">
              <a:latin typeface="Verdana" pitchFamily="34" charset="0"/>
            </a:endParaRPr>
          </a:p>
        </p:txBody>
      </p:sp>
    </p:spTree>
    <p:extLst>
      <p:ext uri="{BB962C8B-B14F-4D97-AF65-F5344CB8AC3E}">
        <p14:creationId xmlns:p14="http://schemas.microsoft.com/office/powerpoint/2010/main" val="2267529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Summarized in Vuchic Table 12.1 – full discussion section 12.1.1.</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8EF8997E-78CD-4401-BA6F-E6C66FE18296}" type="slidenum">
              <a:rPr lang="en-US" smtClean="0">
                <a:latin typeface="Verdana" pitchFamily="34" charset="0"/>
              </a:rPr>
              <a:pPr fontAlgn="base">
                <a:spcBef>
                  <a:spcPct val="0"/>
                </a:spcBef>
                <a:spcAft>
                  <a:spcPct val="0"/>
                </a:spcAft>
                <a:defRPr/>
              </a:pPr>
              <a:t>11</a:t>
            </a:fld>
            <a:endParaRPr lang="en-US" smtClean="0">
              <a:latin typeface="Verdana" pitchFamily="34" charset="0"/>
            </a:endParaRPr>
          </a:p>
        </p:txBody>
      </p:sp>
    </p:spTree>
    <p:extLst>
      <p:ext uri="{BB962C8B-B14F-4D97-AF65-F5344CB8AC3E}">
        <p14:creationId xmlns:p14="http://schemas.microsoft.com/office/powerpoint/2010/main" val="252628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Summarized in Vuchic Table 12.1 – full discussion section 12.1.2.1 and 12.1.2.2.</a:t>
            </a:r>
          </a:p>
          <a:p>
            <a:pPr eaLnBrk="1" hangingPunct="1">
              <a:spcBef>
                <a:spcPct val="0"/>
              </a:spcBef>
            </a:pPr>
            <a:endParaRPr lang="en-US"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EEDA4273-B05F-4B79-B68A-D580DD3A5D2B}" type="slidenum">
              <a:rPr lang="en-US" smtClean="0">
                <a:latin typeface="Verdana" pitchFamily="34" charset="0"/>
              </a:rPr>
              <a:pPr fontAlgn="base">
                <a:spcBef>
                  <a:spcPct val="0"/>
                </a:spcBef>
                <a:spcAft>
                  <a:spcPct val="0"/>
                </a:spcAft>
                <a:defRPr/>
              </a:pPr>
              <a:t>12</a:t>
            </a:fld>
            <a:endParaRPr lang="en-US" smtClean="0">
              <a:latin typeface="Verdana" pitchFamily="34" charset="0"/>
            </a:endParaRPr>
          </a:p>
        </p:txBody>
      </p:sp>
    </p:spTree>
    <p:extLst>
      <p:ext uri="{BB962C8B-B14F-4D97-AF65-F5344CB8AC3E}">
        <p14:creationId xmlns:p14="http://schemas.microsoft.com/office/powerpoint/2010/main" val="178026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Summarized in Vuchic Table 12.1 – full discussion section 12.1.2.3 and 12.1.2.4.</a:t>
            </a:r>
          </a:p>
          <a:p>
            <a:pPr eaLnBrk="1" hangingPunct="1">
              <a:spcBef>
                <a:spcPct val="0"/>
              </a:spcBef>
            </a:pPr>
            <a:endParaRPr lang="en-US" smtClean="0"/>
          </a:p>
          <a:p>
            <a:pPr eaLnBrk="1" hangingPunct="1">
              <a:spcBef>
                <a:spcPct val="0"/>
              </a:spcBef>
            </a:pPr>
            <a:endParaRPr 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06B65016-0E8A-4C9E-B71E-6B773EF462A4}" type="slidenum">
              <a:rPr lang="en-US" smtClean="0">
                <a:latin typeface="Verdana" pitchFamily="34" charset="0"/>
              </a:rPr>
              <a:pPr fontAlgn="base">
                <a:spcBef>
                  <a:spcPct val="0"/>
                </a:spcBef>
                <a:spcAft>
                  <a:spcPct val="0"/>
                </a:spcAft>
                <a:defRPr/>
              </a:pPr>
              <a:t>13</a:t>
            </a:fld>
            <a:endParaRPr lang="en-US" smtClean="0">
              <a:latin typeface="Verdana" pitchFamily="34" charset="0"/>
            </a:endParaRPr>
          </a:p>
        </p:txBody>
      </p:sp>
    </p:spTree>
    <p:extLst>
      <p:ext uri="{BB962C8B-B14F-4D97-AF65-F5344CB8AC3E}">
        <p14:creationId xmlns:p14="http://schemas.microsoft.com/office/powerpoint/2010/main" val="250510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14</a:t>
            </a:fld>
            <a:endParaRPr lang="en-US" dirty="0"/>
          </a:p>
        </p:txBody>
      </p:sp>
    </p:spTree>
    <p:extLst>
      <p:ext uri="{BB962C8B-B14F-4D97-AF65-F5344CB8AC3E}">
        <p14:creationId xmlns:p14="http://schemas.microsoft.com/office/powerpoint/2010/main" val="274582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For light rail at the high end of investment – including exclusive ROW – Vuchic uses the term Light Rail Rapid Transit.  </a:t>
            </a: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F19EABB0-B608-474D-9E7D-3C19F5E10198}" type="slidenum">
              <a:rPr lang="en-US" smtClean="0">
                <a:latin typeface="Verdana" pitchFamily="34" charset="0"/>
              </a:rPr>
              <a:pPr fontAlgn="base">
                <a:spcBef>
                  <a:spcPct val="0"/>
                </a:spcBef>
                <a:spcAft>
                  <a:spcPct val="0"/>
                </a:spcAft>
                <a:defRPr/>
              </a:pPr>
              <a:t>15</a:t>
            </a:fld>
            <a:endParaRPr lang="en-US" smtClean="0">
              <a:latin typeface="Verdana" pitchFamily="34" charset="0"/>
            </a:endParaRPr>
          </a:p>
        </p:txBody>
      </p:sp>
    </p:spTree>
    <p:extLst>
      <p:ext uri="{BB962C8B-B14F-4D97-AF65-F5344CB8AC3E}">
        <p14:creationId xmlns:p14="http://schemas.microsoft.com/office/powerpoint/2010/main" val="3099424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Can also use this slide to discuss monorails.  “Futuristic” technology from the 1950s but sleek look is still very appealing to public.  Monorails used for single lines, including longer distance, but have many operational limitations, especially related to switching (crossing) as would be necessary in a rail network.  </a:t>
            </a:r>
          </a:p>
          <a:p>
            <a:pPr eaLnBrk="1" hangingPunct="1">
              <a:spcBef>
                <a:spcPct val="0"/>
              </a:spcBef>
            </a:pPr>
            <a:endParaRPr 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66A7C061-52F1-4FE9-871E-1F1F840D1673}" type="slidenum">
              <a:rPr lang="en-US" smtClean="0">
                <a:latin typeface="Verdana" pitchFamily="34" charset="0"/>
              </a:rPr>
              <a:pPr fontAlgn="base">
                <a:spcBef>
                  <a:spcPct val="0"/>
                </a:spcBef>
                <a:spcAft>
                  <a:spcPct val="0"/>
                </a:spcAft>
                <a:defRPr/>
              </a:pPr>
              <a:t>16</a:t>
            </a:fld>
            <a:endParaRPr lang="en-US" smtClean="0">
              <a:latin typeface="Verdana" pitchFamily="34" charset="0"/>
            </a:endParaRPr>
          </a:p>
        </p:txBody>
      </p:sp>
    </p:spTree>
    <p:extLst>
      <p:ext uri="{BB962C8B-B14F-4D97-AF65-F5344CB8AC3E}">
        <p14:creationId xmlns:p14="http://schemas.microsoft.com/office/powerpoint/2010/main" val="275112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type of “futuristic” system has actually been around since 1974 – DFW inter-terminal shuttle.  Many examples of these systems in airports for short travel, but there are also an increasing number of longer-distance ones in operation (in 1980s and 1990s).  The “people mover” systems are well-established as both medium and high capacity systems, simply taking an metro to the level of full automation, allowing extremely high frequency.  Personal Rapid Transit is a less-established concept of small pods that will take you to a specific destination.  Morgantown, WV, PRT was built in 1975 to demonstrate the feasibility of this concept, but it was limited to just a few destinations. Vuchic says PRT proven to be operationally and economically infeasible, but new systems are being built.  Heathrow Airport was a test concept that is in operation, and this is going to be implemented on a much larger scale in Amritsar, India.  PRT also functioning in Masdar City, UAE.    </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0D2B93A4-A3F0-426A-8D74-027350BC0A67}" type="slidenum">
              <a:rPr lang="en-US" smtClean="0">
                <a:latin typeface="Verdana" pitchFamily="34" charset="0"/>
              </a:rPr>
              <a:pPr fontAlgn="base">
                <a:spcBef>
                  <a:spcPct val="0"/>
                </a:spcBef>
                <a:spcAft>
                  <a:spcPct val="0"/>
                </a:spcAft>
                <a:defRPr/>
              </a:pPr>
              <a:t>17</a:t>
            </a:fld>
            <a:endParaRPr lang="en-US" smtClean="0">
              <a:latin typeface="Verdana" pitchFamily="34" charset="0"/>
            </a:endParaRPr>
          </a:p>
        </p:txBody>
      </p:sp>
    </p:spTree>
    <p:extLst>
      <p:ext uri="{BB962C8B-B14F-4D97-AF65-F5344CB8AC3E}">
        <p14:creationId xmlns:p14="http://schemas.microsoft.com/office/powerpoint/2010/main" val="1095131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Using Vuchic figure 12.3 (pg 567) to illustrate mixing of elements in different modes.  Discuss how the lines between modes is constantly evolving with new technologies.  It is not static.  </a:t>
            </a: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E717D853-47F1-4445-9F14-3E12502996A0}" type="slidenum">
              <a:rPr lang="en-US" smtClean="0">
                <a:latin typeface="Verdana" pitchFamily="34" charset="0"/>
              </a:rPr>
              <a:pPr fontAlgn="base">
                <a:spcBef>
                  <a:spcPct val="0"/>
                </a:spcBef>
                <a:spcAft>
                  <a:spcPct val="0"/>
                </a:spcAft>
                <a:defRPr/>
              </a:pPr>
              <a:t>18</a:t>
            </a:fld>
            <a:endParaRPr lang="en-US" smtClean="0">
              <a:latin typeface="Verdana" pitchFamily="34" charset="0"/>
            </a:endParaRPr>
          </a:p>
        </p:txBody>
      </p:sp>
    </p:spTree>
    <p:extLst>
      <p:ext uri="{BB962C8B-B14F-4D97-AF65-F5344CB8AC3E}">
        <p14:creationId xmlns:p14="http://schemas.microsoft.com/office/powerpoint/2010/main" val="418254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Need permission for use.  Urban Transit – Operations, Planning, and Economics, Vuchic, Figure 12.2, page 566.</a:t>
            </a:r>
          </a:p>
          <a:p>
            <a:pPr eaLnBrk="1" hangingPunct="1">
              <a:spcBef>
                <a:spcPct val="0"/>
              </a:spcBef>
            </a:pPr>
            <a:r>
              <a:rPr lang="en-US" smtClean="0"/>
              <a:t>Line Capacity stats from Table 12.4 (“spaces” per hour):</a:t>
            </a:r>
          </a:p>
          <a:p>
            <a:pPr eaLnBrk="1" hangingPunct="1">
              <a:spcBef>
                <a:spcPct val="0"/>
              </a:spcBef>
            </a:pPr>
            <a:r>
              <a:rPr lang="en-US" smtClean="0"/>
              <a:t>Bus – 3000-6000   Tram – 10,000-20,000</a:t>
            </a:r>
          </a:p>
          <a:p>
            <a:pPr eaLnBrk="1" hangingPunct="1">
              <a:spcBef>
                <a:spcPct val="0"/>
              </a:spcBef>
            </a:pPr>
            <a:r>
              <a:rPr lang="en-US" smtClean="0"/>
              <a:t>BRT – 6000-24,000   Light Rail – 10,000-24,000   AGT – 6000-16,000</a:t>
            </a:r>
          </a:p>
          <a:p>
            <a:pPr eaLnBrk="1" hangingPunct="1">
              <a:spcBef>
                <a:spcPct val="0"/>
              </a:spcBef>
            </a:pPr>
            <a:r>
              <a:rPr lang="en-US" smtClean="0"/>
              <a:t>LRRT – 10,000-28,000  Metro – 40,000-70,000   Regional Rail – 25,000-40,000</a:t>
            </a:r>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76539B5E-2994-4D99-8B77-25C3A4C5D18B}" type="slidenum">
              <a:rPr lang="en-US" smtClean="0">
                <a:latin typeface="Verdana" pitchFamily="34" charset="0"/>
              </a:rPr>
              <a:pPr fontAlgn="base">
                <a:spcBef>
                  <a:spcPct val="0"/>
                </a:spcBef>
                <a:spcAft>
                  <a:spcPct val="0"/>
                </a:spcAft>
                <a:defRPr/>
              </a:pPr>
              <a:t>19</a:t>
            </a:fld>
            <a:endParaRPr lang="en-US" smtClean="0">
              <a:latin typeface="Verdana" pitchFamily="34" charset="0"/>
            </a:endParaRPr>
          </a:p>
        </p:txBody>
      </p:sp>
    </p:spTree>
    <p:extLst>
      <p:ext uri="{BB962C8B-B14F-4D97-AF65-F5344CB8AC3E}">
        <p14:creationId xmlns:p14="http://schemas.microsoft.com/office/powerpoint/2010/main" val="91250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2</a:t>
            </a:fld>
            <a:endParaRPr lang="en-US" dirty="0"/>
          </a:p>
        </p:txBody>
      </p:sp>
    </p:spTree>
    <p:extLst>
      <p:ext uri="{BB962C8B-B14F-4D97-AF65-F5344CB8AC3E}">
        <p14:creationId xmlns:p14="http://schemas.microsoft.com/office/powerpoint/2010/main" val="31709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Need permission for use.  From Urban Transportation Planning, Meyer and Miller, Figure 3.4, page 99.  Speed vs Accessibility (where access is not ADA but where individuals can access the mode).  This is yet another way to think of how the different modes relate to each other.  </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09ED5F0E-8ED6-4493-A37D-AA2827356F52}" type="slidenum">
              <a:rPr lang="en-US" smtClean="0">
                <a:latin typeface="Verdana" pitchFamily="34" charset="0"/>
              </a:rPr>
              <a:pPr fontAlgn="base">
                <a:spcBef>
                  <a:spcPct val="0"/>
                </a:spcBef>
                <a:spcAft>
                  <a:spcPct val="0"/>
                </a:spcAft>
                <a:defRPr/>
              </a:pPr>
              <a:t>20</a:t>
            </a:fld>
            <a:endParaRPr lang="en-US" smtClean="0">
              <a:latin typeface="Verdana" pitchFamily="34" charset="0"/>
            </a:endParaRPr>
          </a:p>
        </p:txBody>
      </p:sp>
    </p:spTree>
    <p:extLst>
      <p:ext uri="{BB962C8B-B14F-4D97-AF65-F5344CB8AC3E}">
        <p14:creationId xmlns:p14="http://schemas.microsoft.com/office/powerpoint/2010/main" val="4193806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Vuchic Chapter 12 has several summary boxes providing advantages and disadvantages of systems using different modal characteristics.</a:t>
            </a:r>
          </a:p>
          <a:p>
            <a:pPr eaLnBrk="1" hangingPunct="1">
              <a:spcBef>
                <a:spcPct val="0"/>
              </a:spcBef>
            </a:pPr>
            <a:endParaRPr lang="en-US" smtClean="0"/>
          </a:p>
          <a:p>
            <a:pPr eaLnBrk="1" hangingPunct="1">
              <a:spcBef>
                <a:spcPct val="0"/>
              </a:spcBef>
            </a:pPr>
            <a:r>
              <a:rPr lang="en-US" smtClean="0"/>
              <a:t>Rail: “lower operating costs per passenger” is dependent on the rail system being located in a high demand environment such that the ridership is sufficient to bring down the average cost per passenger.  Note that the capital cost is clearly higher for rail and the operating costs are high too, but, with sufficient ridership, the cost advantage of rail is being able to absorb very high levels of ridership at relatively low marginal cost.  Without high ridership, rail has higher operating costs per passenger.  </a:t>
            </a:r>
          </a:p>
          <a:p>
            <a:pPr eaLnBrk="1" hangingPunct="1">
              <a:spcBef>
                <a:spcPct val="0"/>
              </a:spcBef>
            </a:pPr>
            <a:endParaRPr lang="en-US" smtClean="0"/>
          </a:p>
          <a:p>
            <a:pPr eaLnBrk="1" hangingPunct="1">
              <a:spcBef>
                <a:spcPct val="0"/>
              </a:spcBef>
            </a:pPr>
            <a:r>
              <a:rPr lang="en-US" smtClean="0"/>
              <a:t>Rail: “higher quality of service” is referring to ride quality, comfort, and safety (from reduced of interaction with other vehicles).  </a:t>
            </a:r>
          </a:p>
          <a:p>
            <a:pPr eaLnBrk="1" hangingPunct="1">
              <a:spcBef>
                <a:spcPct val="0"/>
              </a:spcBef>
            </a:pPr>
            <a:endParaRPr lang="en-US" smtClean="0"/>
          </a:p>
          <a:p>
            <a:pPr eaLnBrk="1" hangingPunct="1">
              <a:spcBef>
                <a:spcPct val="0"/>
              </a:spcBef>
            </a:pPr>
            <a:r>
              <a:rPr lang="en-US" smtClean="0"/>
              <a:t>Rail: “image of permanence” – people see stations and tracks at all times (unlike a bus which is only seen when it is running) and know they are not going away.  In addition, the transit system maps usually show rail lines as thicker and more visible lines.</a:t>
            </a:r>
          </a:p>
          <a:p>
            <a:pPr eaLnBrk="1" hangingPunct="1">
              <a:spcBef>
                <a:spcPct val="0"/>
              </a:spcBef>
            </a:pPr>
            <a:endParaRPr lang="en-US" smtClean="0"/>
          </a:p>
          <a:p>
            <a:pPr eaLnBrk="1" hangingPunct="1">
              <a:spcBef>
                <a:spcPct val="0"/>
              </a:spcBef>
            </a:pPr>
            <a:r>
              <a:rPr lang="en-US" smtClean="0"/>
              <a:t>Rail: “fewer negative impacts” – rail usually powered by electricity with no vehicular emissions and quieter motor.  Also, subways are underground and do not impact surface traffic flow.  </a:t>
            </a:r>
          </a:p>
          <a:p>
            <a:pPr eaLnBrk="1" hangingPunct="1">
              <a:spcBef>
                <a:spcPct val="0"/>
              </a:spcBef>
            </a:pPr>
            <a:endParaRPr lang="en-US" smtClean="0"/>
          </a:p>
          <a:p>
            <a:pPr eaLnBrk="1" hangingPunct="1">
              <a:spcBef>
                <a:spcPct val="0"/>
              </a:spcBef>
            </a:pPr>
            <a:r>
              <a:rPr lang="en-US" smtClean="0"/>
              <a:t>Bus: “shared public investment” is referring to the streets that buses use for their right of way.  </a:t>
            </a:r>
          </a:p>
          <a:p>
            <a:pPr eaLnBrk="1" hangingPunct="1">
              <a:spcBef>
                <a:spcPct val="0"/>
              </a:spcBef>
            </a:pPr>
            <a:endParaRPr lang="en-US" smtClean="0"/>
          </a:p>
          <a:p>
            <a:pPr eaLnBrk="1" hangingPunct="1">
              <a:spcBef>
                <a:spcPct val="0"/>
              </a:spcBef>
            </a:pPr>
            <a:r>
              <a:rPr lang="en-US" smtClean="0"/>
              <a:t>Bus: “Wider coverage” is getting at geographic coverage.  One lesson from South American and Australian BRT systems is that they have implemented multiple lines of service for a full network for the cost of a single rail line.  More general point is that bus can cover wider area because very little additional investment is needed (capital cost for a single bus and the operating cost to run it).  </a:t>
            </a:r>
          </a:p>
          <a:p>
            <a:pPr eaLnBrk="1" hangingPunct="1">
              <a:spcBef>
                <a:spcPct val="0"/>
              </a:spcBef>
            </a:pPr>
            <a:endParaRPr lang="en-US" smtClean="0"/>
          </a:p>
          <a:p>
            <a:pPr eaLnBrk="1" hangingPunct="1">
              <a:spcBef>
                <a:spcPct val="0"/>
              </a:spcBef>
            </a:pPr>
            <a:r>
              <a:rPr lang="en-US" smtClean="0"/>
              <a:t>Bus: “Flexibility” is both in time and space.  One of the selling points of the 1950s shift from rail to bus lines was that the buses could go around obstructions like double-parked trucks or minor construction, while rail vehicles were stuck.  Being able to re-route over time is important, too, if a new development locates near a bus line, it can be extended.  However, that is also the flip side of the rail positive “stronger land use influence”.  The permanence of rail is a positive because a bus line can be here today and gone tomorrow.  Similarly, transit operations are more efficient if the new development locates adjacent to the service rather than further away with the hope that service will be changed to accommodate it.    </a:t>
            </a:r>
          </a:p>
          <a:p>
            <a:pPr eaLnBrk="1" hangingPunct="1">
              <a:spcBef>
                <a:spcPct val="0"/>
              </a:spcBef>
            </a:pPr>
            <a:endParaRPr lang="en-US" smtClean="0"/>
          </a:p>
          <a:p>
            <a:pPr eaLnBrk="1" hangingPunct="1">
              <a:spcBef>
                <a:spcPct val="0"/>
              </a:spcBef>
            </a:pPr>
            <a:r>
              <a:rPr lang="en-US" smtClean="0"/>
              <a:t>Bus: “Easier to Update”: </a:t>
            </a:r>
            <a:r>
              <a:rPr lang="en-US" smtClean="0">
                <a:solidFill>
                  <a:srgbClr val="FF0000"/>
                </a:solidFill>
              </a:rPr>
              <a:t>Shorter life requires life cycle costing to compare capital costs but enables updating to most current technologies and design features more often.  </a:t>
            </a:r>
            <a:endParaRPr lang="en-US"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99C078D0-A3B3-46DA-A5D3-36233937C1B9}" type="slidenum">
              <a:rPr lang="en-US" smtClean="0">
                <a:latin typeface="Verdana" pitchFamily="34" charset="0"/>
              </a:rPr>
              <a:pPr fontAlgn="base">
                <a:spcBef>
                  <a:spcPct val="0"/>
                </a:spcBef>
                <a:spcAft>
                  <a:spcPct val="0"/>
                </a:spcAft>
                <a:defRPr/>
              </a:pPr>
              <a:t>21</a:t>
            </a:fld>
            <a:endParaRPr lang="en-US" smtClean="0">
              <a:latin typeface="Verdana" pitchFamily="34" charset="0"/>
            </a:endParaRPr>
          </a:p>
        </p:txBody>
      </p:sp>
    </p:spTree>
    <p:extLst>
      <p:ext uri="{BB962C8B-B14F-4D97-AF65-F5344CB8AC3E}">
        <p14:creationId xmlns:p14="http://schemas.microsoft.com/office/powerpoint/2010/main" val="532427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first point is to note that rail is not necessarily faster than bus.  In fact, the average speed for express bus service is considerably higher than for streetcars.  What affects speed are the conditions noted.  A bus operating in an exclusive ROW with wide stop spacing will be faster than a rail car in mixed traffic and close stops.  The reason we assume rail service is faster than buses is because of the system characteristics rather than the mode itself.  </a:t>
            </a:r>
          </a:p>
          <a:p>
            <a:pPr eaLnBrk="1" hangingPunct="1">
              <a:spcBef>
                <a:spcPct val="0"/>
              </a:spcBef>
            </a:pPr>
            <a:endParaRPr lang="en-US" smtClean="0"/>
          </a:p>
          <a:p>
            <a:pPr eaLnBrk="1" hangingPunct="1">
              <a:spcBef>
                <a:spcPct val="0"/>
              </a:spcBef>
            </a:pPr>
            <a:r>
              <a:rPr lang="en-US" smtClean="0"/>
              <a:t>Similarly, the perception may be that rail service is more frequent than bus service but that is generally because rail serves very dense travel corridors which require a high frequency of service.  </a:t>
            </a: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26F48CEB-7626-4E2D-BAC1-95E0F32911F8}" type="slidenum">
              <a:rPr lang="en-US" smtClean="0">
                <a:latin typeface="Verdana" pitchFamily="34" charset="0"/>
              </a:rPr>
              <a:pPr fontAlgn="base">
                <a:spcBef>
                  <a:spcPct val="0"/>
                </a:spcBef>
                <a:spcAft>
                  <a:spcPct val="0"/>
                </a:spcAft>
                <a:defRPr/>
              </a:pPr>
              <a:t>22</a:t>
            </a:fld>
            <a:endParaRPr lang="en-US" smtClean="0">
              <a:latin typeface="Verdana" pitchFamily="34" charset="0"/>
            </a:endParaRPr>
          </a:p>
        </p:txBody>
      </p:sp>
    </p:spTree>
    <p:extLst>
      <p:ext uri="{BB962C8B-B14F-4D97-AF65-F5344CB8AC3E}">
        <p14:creationId xmlns:p14="http://schemas.microsoft.com/office/powerpoint/2010/main" val="156933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solidFill>
                  <a:srgbClr val="FF0000"/>
                </a:solidFill>
              </a:rPr>
              <a:t>In addition to these points, note that alternative fuel or hybrid “badging” on buses can appeal to environmental sensitivities.</a:t>
            </a:r>
          </a:p>
          <a:p>
            <a:pPr eaLnBrk="1" hangingPunct="1">
              <a:spcBef>
                <a:spcPct val="0"/>
              </a:spcBef>
            </a:pPr>
            <a:endParaRPr lang="en-US"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4A78A795-E847-4C87-AC9A-B12DFE13009C}" type="slidenum">
              <a:rPr lang="en-US" smtClean="0">
                <a:latin typeface="Verdana" pitchFamily="34" charset="0"/>
              </a:rPr>
              <a:pPr fontAlgn="base">
                <a:spcBef>
                  <a:spcPct val="0"/>
                </a:spcBef>
                <a:spcAft>
                  <a:spcPct val="0"/>
                </a:spcAft>
                <a:defRPr/>
              </a:pPr>
              <a:t>23</a:t>
            </a:fld>
            <a:endParaRPr lang="en-US" smtClean="0">
              <a:latin typeface="Verdana" pitchFamily="34" charset="0"/>
            </a:endParaRPr>
          </a:p>
        </p:txBody>
      </p:sp>
    </p:spTree>
    <p:extLst>
      <p:ext uri="{BB962C8B-B14F-4D97-AF65-F5344CB8AC3E}">
        <p14:creationId xmlns:p14="http://schemas.microsoft.com/office/powerpoint/2010/main" val="1478883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24</a:t>
            </a:fld>
            <a:endParaRPr lang="en-US" dirty="0"/>
          </a:p>
        </p:txBody>
      </p:sp>
    </p:spTree>
    <p:extLst>
      <p:ext uri="{BB962C8B-B14F-4D97-AF65-F5344CB8AC3E}">
        <p14:creationId xmlns:p14="http://schemas.microsoft.com/office/powerpoint/2010/main" val="339144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1F8C8-8E18-48E8-A745-10AB944894D6}" type="slidenum">
              <a:rPr lang="en-US" smtClean="0"/>
              <a:pPr/>
              <a:t>3</a:t>
            </a:fld>
            <a:endParaRPr lang="en-US" dirty="0"/>
          </a:p>
        </p:txBody>
      </p:sp>
    </p:spTree>
    <p:extLst>
      <p:ext uri="{BB962C8B-B14F-4D97-AF65-F5344CB8AC3E}">
        <p14:creationId xmlns:p14="http://schemas.microsoft.com/office/powerpoint/2010/main" val="16779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Review modes covered in Module 1, Lesson 1.</a:t>
            </a:r>
          </a:p>
          <a:p>
            <a:pPr eaLnBrk="1" hangingPunct="1">
              <a:spcBef>
                <a:spcPct val="0"/>
              </a:spcBef>
            </a:pPr>
            <a:r>
              <a:rPr lang="en-US" smtClean="0"/>
              <a:t>Add photos from that presentation as needed for review of what the different modes look like.  </a:t>
            </a: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3A17B57B-5F82-4EC4-BE59-AEE4DE297B3D}" type="slidenum">
              <a:rPr lang="en-US" smtClean="0">
                <a:latin typeface="Verdana" pitchFamily="34" charset="0"/>
              </a:rPr>
              <a:pPr fontAlgn="base">
                <a:spcBef>
                  <a:spcPct val="0"/>
                </a:spcBef>
                <a:spcAft>
                  <a:spcPct val="0"/>
                </a:spcAft>
                <a:defRPr/>
              </a:pPr>
              <a:t>4</a:t>
            </a:fld>
            <a:endParaRPr lang="en-US" smtClean="0">
              <a:latin typeface="Verdana" pitchFamily="34" charset="0"/>
            </a:endParaRPr>
          </a:p>
        </p:txBody>
      </p:sp>
    </p:spTree>
    <p:extLst>
      <p:ext uri="{BB962C8B-B14F-4D97-AF65-F5344CB8AC3E}">
        <p14:creationId xmlns:p14="http://schemas.microsoft.com/office/powerpoint/2010/main" val="93792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err="1" smtClean="0"/>
              <a:t>Vuchic</a:t>
            </a:r>
            <a:r>
              <a:rPr lang="en-US" dirty="0" smtClean="0"/>
              <a:t> Chapter 11, section 11.3 provides detailed background.  Most of these criteria will be discussed in more detail in other parts of the class, but each mode brings its own set of impacts in all of these diverse dimensions.  The lesson here is to recognize that all of these factors come into play when talking about transit modes.  </a:t>
            </a:r>
          </a:p>
          <a:p>
            <a:pPr eaLnBrk="1" hangingPunct="1">
              <a:spcBef>
                <a:spcPct val="0"/>
              </a:spcBef>
            </a:pPr>
            <a:endParaRPr lang="en-US" dirty="0" smtClean="0"/>
          </a:p>
          <a:p>
            <a:pPr eaLnBrk="1" hangingPunct="1">
              <a:spcBef>
                <a:spcPct val="0"/>
              </a:spcBef>
            </a:pPr>
            <a:r>
              <a:rPr lang="en-US" dirty="0" smtClean="0"/>
              <a:t>Availability – is the service available close to where I begin and end my trips.</a:t>
            </a:r>
          </a:p>
          <a:p>
            <a:pPr eaLnBrk="1" hangingPunct="1">
              <a:spcBef>
                <a:spcPct val="0"/>
              </a:spcBef>
            </a:pPr>
            <a:r>
              <a:rPr lang="en-US" dirty="0" smtClean="0"/>
              <a:t>Frequency – how often does it run at various times of day and during the week (how long do I have to wait, do I need to consult a schedule)</a:t>
            </a:r>
          </a:p>
          <a:p>
            <a:pPr eaLnBrk="1" hangingPunct="1">
              <a:spcBef>
                <a:spcPct val="0"/>
              </a:spcBef>
            </a:pPr>
            <a:r>
              <a:rPr lang="en-US" dirty="0" smtClean="0"/>
              <a:t>Punctuality – is the service dependable, predictable, and consistent</a:t>
            </a:r>
          </a:p>
          <a:p>
            <a:pPr eaLnBrk="1" hangingPunct="1">
              <a:spcBef>
                <a:spcPct val="0"/>
              </a:spcBef>
            </a:pPr>
            <a:r>
              <a:rPr lang="en-US" dirty="0" smtClean="0"/>
              <a:t>Speed – how long does it take</a:t>
            </a:r>
          </a:p>
          <a:p>
            <a:pPr eaLnBrk="1" hangingPunct="1">
              <a:spcBef>
                <a:spcPct val="0"/>
              </a:spcBef>
            </a:pPr>
            <a:r>
              <a:rPr lang="en-US" dirty="0" smtClean="0"/>
              <a:t>Comfort – ride quality, noise, etc.</a:t>
            </a:r>
          </a:p>
          <a:p>
            <a:pPr eaLnBrk="1" hangingPunct="1">
              <a:spcBef>
                <a:spcPct val="0"/>
              </a:spcBef>
            </a:pPr>
            <a:r>
              <a:rPr lang="en-US" dirty="0" smtClean="0"/>
              <a:t>Convenience – other items such as information being readily available and understandable, parking, possible to be productive during wait and ride </a:t>
            </a:r>
          </a:p>
          <a:p>
            <a:pPr eaLnBrk="1" hangingPunct="1">
              <a:spcBef>
                <a:spcPct val="0"/>
              </a:spcBef>
            </a:pPr>
            <a:r>
              <a:rPr lang="en-US" dirty="0" smtClean="0"/>
              <a:t>Security – do I feel safe riding and waiting?</a:t>
            </a:r>
          </a:p>
          <a:p>
            <a:pPr eaLnBrk="1" hangingPunct="1">
              <a:spcBef>
                <a:spcPct val="0"/>
              </a:spcBef>
            </a:pPr>
            <a:r>
              <a:rPr lang="en-US" dirty="0" smtClean="0"/>
              <a:t>Fare – out of pocket cost to use</a:t>
            </a:r>
          </a:p>
          <a:p>
            <a:pPr eaLnBrk="1" hangingPunct="1">
              <a:spcBef>
                <a:spcPct val="0"/>
              </a:spcBef>
            </a:pPr>
            <a:r>
              <a:rPr lang="en-US" dirty="0" smtClean="0"/>
              <a:t>Image – [not mentioned in </a:t>
            </a:r>
            <a:r>
              <a:rPr lang="en-US" dirty="0" err="1" smtClean="0"/>
              <a:t>Vuchic</a:t>
            </a:r>
            <a:r>
              <a:rPr lang="en-US" dirty="0" smtClean="0"/>
              <a:t>]  this is the image the rider experiences from being associated with the mode (some people have a negative image of bus riding and may not want to associate themselves with it_</a:t>
            </a: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141416A0-A0FB-4E8C-B011-79F4F5700303}" type="slidenum">
              <a:rPr lang="en-US" smtClean="0">
                <a:latin typeface="Verdana" pitchFamily="34" charset="0"/>
              </a:rPr>
              <a:pPr fontAlgn="base">
                <a:spcBef>
                  <a:spcPct val="0"/>
                </a:spcBef>
                <a:spcAft>
                  <a:spcPct val="0"/>
                </a:spcAft>
                <a:defRPr/>
              </a:pPr>
              <a:t>5</a:t>
            </a:fld>
            <a:endParaRPr lang="en-US" smtClean="0">
              <a:latin typeface="Verdana" pitchFamily="34" charset="0"/>
            </a:endParaRPr>
          </a:p>
        </p:txBody>
      </p:sp>
    </p:spTree>
    <p:extLst>
      <p:ext uri="{BB962C8B-B14F-4D97-AF65-F5344CB8AC3E}">
        <p14:creationId xmlns:p14="http://schemas.microsoft.com/office/powerpoint/2010/main" val="1153281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APTA Fact Book 2010, page 12.  Very basic introduction to characteristics of different modes.  Rail modes tend to be higher speed and longer length in general.  Note that APTA uses “Heavy Rail” not “Metro”.  Within buses, the “bus” category includes local and express buses, and express buses tend to have higher trip lengths and speeds.  Trolleybuses are a special category of buses using electric wires and are limited only to very dense urban areas, thus they are at the low end of the bus spectrum for both speed and trip length.  Commuter rail is a special form of rail service designed for long trips between city centers and distant suburbs.  Paratransit trips include rural transit which can be fairly long trips at relatively high speeds.  </a:t>
            </a: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C023405B-5E97-4777-BCFF-B087A23F55F8}" type="slidenum">
              <a:rPr lang="en-US" smtClean="0">
                <a:latin typeface="Verdana" pitchFamily="34" charset="0"/>
              </a:rPr>
              <a:pPr fontAlgn="base">
                <a:spcBef>
                  <a:spcPct val="0"/>
                </a:spcBef>
                <a:spcAft>
                  <a:spcPct val="0"/>
                </a:spcAft>
                <a:defRPr/>
              </a:pPr>
              <a:t>6</a:t>
            </a:fld>
            <a:endParaRPr lang="en-US" smtClean="0">
              <a:latin typeface="Verdana" pitchFamily="34" charset="0"/>
            </a:endParaRPr>
          </a:p>
        </p:txBody>
      </p:sp>
    </p:spTree>
    <p:extLst>
      <p:ext uri="{BB962C8B-B14F-4D97-AF65-F5344CB8AC3E}">
        <p14:creationId xmlns:p14="http://schemas.microsoft.com/office/powerpoint/2010/main" val="130175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APTA Fact Book 2010 page 13.  Buses are over 50% of passenger boardings (unlinked trips) while less than 40% of passenger miles.  Heavy rail is present in only a few cities but account for about 30% of nation’s transit use (and 70% of that is New York City).  The commuter rail data is largely the three systems serving NYC (LIRR, Metro-North, NJ Transit), plus Philadelphia, Chicago, Boston, along with several newer smaller systems.  </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74B89A71-E922-4E5F-B347-52F579BEBE2F}" type="slidenum">
              <a:rPr lang="en-US" smtClean="0">
                <a:latin typeface="Verdana" pitchFamily="34" charset="0"/>
              </a:rPr>
              <a:pPr fontAlgn="base">
                <a:spcBef>
                  <a:spcPct val="0"/>
                </a:spcBef>
                <a:spcAft>
                  <a:spcPct val="0"/>
                </a:spcAft>
                <a:defRPr/>
              </a:pPr>
              <a:t>7</a:t>
            </a:fld>
            <a:endParaRPr lang="en-US" smtClean="0">
              <a:latin typeface="Verdana" pitchFamily="34" charset="0"/>
            </a:endParaRPr>
          </a:p>
        </p:txBody>
      </p:sp>
    </p:spTree>
    <p:extLst>
      <p:ext uri="{BB962C8B-B14F-4D97-AF65-F5344CB8AC3E}">
        <p14:creationId xmlns:p14="http://schemas.microsoft.com/office/powerpoint/2010/main" val="177769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All transportation modes included here, not just transit.  Blending of private and public providers.  Very common to think of the modes as being appropriate for certain densities.  Density of demand is the key, which is related to residential and commercial density (trip generation and attraction) and the desire lines between them.   </a:t>
            </a:r>
          </a:p>
          <a:p>
            <a:pPr eaLnBrk="1" hangingPunct="1">
              <a:spcBef>
                <a:spcPct val="0"/>
              </a:spcBef>
            </a:pPr>
            <a:endParaRPr lang="en-US" smtClean="0"/>
          </a:p>
          <a:p>
            <a:pPr eaLnBrk="1" hangingPunct="1">
              <a:spcBef>
                <a:spcPct val="0"/>
              </a:spcBef>
            </a:pPr>
            <a:r>
              <a:rPr lang="en-US" smtClean="0"/>
              <a:t>* for commuter rail means it is hard to categorize because it is usually serving a relatively low density on one end with a very concentrated and high density on the other end.  </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81FBE680-5DA0-4F13-840E-EE78974E0301}" type="slidenum">
              <a:rPr lang="en-US" smtClean="0">
                <a:latin typeface="Verdana" pitchFamily="34" charset="0"/>
              </a:rPr>
              <a:pPr fontAlgn="base">
                <a:spcBef>
                  <a:spcPct val="0"/>
                </a:spcBef>
                <a:spcAft>
                  <a:spcPct val="0"/>
                </a:spcAft>
                <a:defRPr/>
              </a:pPr>
              <a:t>8</a:t>
            </a:fld>
            <a:endParaRPr lang="en-US" smtClean="0">
              <a:latin typeface="Verdana" pitchFamily="34" charset="0"/>
            </a:endParaRPr>
          </a:p>
        </p:txBody>
      </p:sp>
    </p:spTree>
    <p:extLst>
      <p:ext uri="{BB962C8B-B14F-4D97-AF65-F5344CB8AC3E}">
        <p14:creationId xmlns:p14="http://schemas.microsoft.com/office/powerpoint/2010/main" val="334906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Boris S. Pushkarev and Jeffrey M. Zupan. </a:t>
            </a:r>
            <a:br>
              <a:rPr lang="en-US" smtClean="0"/>
            </a:br>
            <a:r>
              <a:rPr lang="en-US" i="1" smtClean="0">
                <a:hlinkClick r:id="rId3"/>
              </a:rPr>
              <a:t>Public Transportation and Land Use Policy</a:t>
            </a:r>
            <a:r>
              <a:rPr lang="en-US" smtClean="0"/>
              <a:t>. </a:t>
            </a:r>
            <a:br>
              <a:rPr lang="en-US" smtClean="0"/>
            </a:br>
            <a:r>
              <a:rPr lang="en-US" smtClean="0"/>
              <a:t>Indiana University Press, Bloomington, IN, USA, 1977.</a:t>
            </a:r>
          </a:p>
          <a:p>
            <a:pPr eaLnBrk="1" hangingPunct="1">
              <a:spcBef>
                <a:spcPct val="0"/>
              </a:spcBef>
            </a:pPr>
            <a:r>
              <a:rPr lang="en-US" smtClean="0"/>
              <a:t/>
            </a:r>
            <a:br>
              <a:rPr lang="en-US" smtClean="0"/>
            </a:br>
            <a:endParaRPr lang="en-US" smtClean="0"/>
          </a:p>
          <a:p>
            <a:pPr eaLnBrk="1" hangingPunct="1">
              <a:spcBef>
                <a:spcPct val="0"/>
              </a:spcBef>
            </a:pPr>
            <a:r>
              <a:rPr lang="en-US" smtClean="0"/>
              <a:t>This table shows how different sized downtowns can support more intensive modes.  Of course, these are very approximate values, but it illustrates how the spectrum of transit modes can be applied across different service areas. </a:t>
            </a:r>
          </a:p>
          <a:p>
            <a:pPr eaLnBrk="1" hangingPunct="1">
              <a:spcBef>
                <a:spcPct val="0"/>
              </a:spcBef>
            </a:pPr>
            <a:r>
              <a:rPr lang="en-US" smtClean="0"/>
              <a:t>For example, express bus service works for many different-sized downtowns, but for smaller ones, can only support a few routes and auto access is needed to assemble a bus load of people.  For larger city’s downtowns, more lines can be supported and therefore park and ride is not essential to getting adequate ridership.   </a:t>
            </a:r>
          </a:p>
          <a:p>
            <a:pPr eaLnBrk="1" hangingPunct="1">
              <a:spcBef>
                <a:spcPct val="0"/>
              </a:spcBef>
            </a:pPr>
            <a:r>
              <a:rPr lang="en-US" smtClean="0"/>
              <a:t>This can also be viewed as a historical table – thinking from 20-30 years ago, that attempted to lay out where modes are appropriate.  Lines are being blurred more now.  </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defRPr/>
            </a:pPr>
            <a:fld id="{372F7090-1132-46B9-8B9D-41D21AA9D7EB}" type="slidenum">
              <a:rPr lang="en-US" smtClean="0">
                <a:latin typeface="Verdana" pitchFamily="34" charset="0"/>
              </a:rPr>
              <a:pPr fontAlgn="base">
                <a:spcBef>
                  <a:spcPct val="0"/>
                </a:spcBef>
                <a:spcAft>
                  <a:spcPct val="0"/>
                </a:spcAft>
                <a:defRPr/>
              </a:pPr>
              <a:t>9</a:t>
            </a:fld>
            <a:endParaRPr lang="en-US" smtClean="0">
              <a:latin typeface="Verdana" pitchFamily="34" charset="0"/>
            </a:endParaRPr>
          </a:p>
        </p:txBody>
      </p:sp>
    </p:spTree>
    <p:extLst>
      <p:ext uri="{BB962C8B-B14F-4D97-AF65-F5344CB8AC3E}">
        <p14:creationId xmlns:p14="http://schemas.microsoft.com/office/powerpoint/2010/main" val="3044699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48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200" y="609601"/>
            <a:ext cx="2411539" cy="9111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38100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xfrm>
            <a:off x="8531788" y="5648960"/>
            <a:ext cx="548640" cy="396240"/>
          </a:xfrm>
          <a:prstGeom prst="bracketPair">
            <a:avLst>
              <a:gd name="adj" fmla="val 17949"/>
            </a:avLst>
          </a:prstGeom>
          <a:ln/>
        </p:spPr>
        <p:txBody>
          <a:bodyPr/>
          <a:lstStyle>
            <a:lvl1pPr>
              <a:defRPr/>
            </a:lvl1pPr>
          </a:lstStyle>
          <a:p>
            <a:pPr>
              <a:defRPr/>
            </a:pPr>
            <a:fld id="{AAECB1DD-265B-3A4A-B926-F28A7408B8F7}" type="slidenum">
              <a:rPr lang="en-US"/>
              <a:pPr>
                <a:defRPr/>
              </a:pPr>
              <a:t>‹#›</a:t>
            </a:fld>
            <a:endParaRPr lang="en-US"/>
          </a:p>
        </p:txBody>
      </p:sp>
    </p:spTree>
    <p:extLst>
      <p:ext uri="{BB962C8B-B14F-4D97-AF65-F5344CB8AC3E}">
        <p14:creationId xmlns:p14="http://schemas.microsoft.com/office/powerpoint/2010/main" val="189790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xfrm>
            <a:off x="457200" y="18288"/>
            <a:ext cx="2895600" cy="329184"/>
          </a:xfrm>
          <a:prstGeom prst="rect">
            <a:avLst/>
          </a:prstGeom>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xfrm>
            <a:off x="3429000" y="18288"/>
            <a:ext cx="4114800" cy="329184"/>
          </a:xfrm>
          <a:prstGeom prst="rect">
            <a:avLst/>
          </a:prstGeom>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xfrm>
            <a:off x="7620000" y="18288"/>
            <a:ext cx="1066800" cy="329184"/>
          </a:xfrm>
          <a:prstGeom prst="rect">
            <a:avLst/>
          </a:prstGeom>
          <a:ln/>
        </p:spPr>
        <p:txBody>
          <a:bodyPr/>
          <a:lstStyle>
            <a:lvl1pPr>
              <a:defRPr/>
            </a:lvl1pPr>
          </a:lstStyle>
          <a:p>
            <a:pPr>
              <a:defRPr/>
            </a:pPr>
            <a:fld id="{A3E11234-0EBF-4BF8-89AF-DE087CC4F2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irst Line no Bullet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648200"/>
          </a:xfrm>
        </p:spPr>
        <p:txBody>
          <a:bodyPr/>
          <a:lstStyle>
            <a:lvl1pPr marL="0" indent="0">
              <a:lnSpc>
                <a:spcPct val="100000"/>
              </a:lnSpc>
              <a:spcBef>
                <a:spcPts val="600"/>
              </a:spcBef>
              <a:spcAft>
                <a:spcPts val="600"/>
              </a:spcAft>
              <a:buSzPct val="90000"/>
              <a:buNone/>
              <a:defRPr/>
            </a:lvl1pPr>
            <a:lvl2pPr marL="617220" indent="-342900">
              <a:lnSpc>
                <a:spcPct val="100000"/>
              </a:lnSpc>
              <a:spcBef>
                <a:spcPts val="600"/>
              </a:spcBef>
              <a:spcAft>
                <a:spcPts val="600"/>
              </a:spcAft>
              <a:buSzPct val="90000"/>
              <a:buFont typeface="Arial" pitchFamily="34" charset="0"/>
              <a:buChar char="•"/>
              <a:defRPr sz="2400"/>
            </a:lvl2pPr>
            <a:lvl3pPr marL="834390" indent="-285750">
              <a:lnSpc>
                <a:spcPct val="100000"/>
              </a:lnSpc>
              <a:spcBef>
                <a:spcPts val="600"/>
              </a:spcBef>
              <a:spcAft>
                <a:spcPts val="600"/>
              </a:spcAft>
              <a:buFont typeface="Wingdings" pitchFamily="2" charset="2"/>
              <a:buChar char="Ø"/>
              <a:defRPr sz="2000"/>
            </a:lvl3pPr>
            <a:lvl4pPr marL="1108710" indent="-285750">
              <a:lnSpc>
                <a:spcPct val="100000"/>
              </a:lnSpc>
              <a:spcBef>
                <a:spcPts val="600"/>
              </a:spcBef>
              <a:spcAft>
                <a:spcPts val="600"/>
              </a:spcAft>
              <a:buFont typeface="Arial" pitchFamily="34" charset="0"/>
              <a:buChar char="•"/>
              <a:defRPr sz="1800"/>
            </a:lvl4pPr>
            <a:lvl5pPr marL="1337310" indent="-285750">
              <a:lnSpc>
                <a:spcPct val="100000"/>
              </a:lnSpc>
              <a:spcBef>
                <a:spcPts val="600"/>
              </a:spcBef>
              <a:spcAft>
                <a:spcPts val="600"/>
              </a:spcAft>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648200"/>
          </a:xfrm>
        </p:spPr>
        <p:txBody>
          <a:bodyPr/>
          <a:lstStyle>
            <a:lvl1pPr marL="342900" indent="-342900">
              <a:lnSpc>
                <a:spcPct val="100000"/>
              </a:lnSpc>
              <a:spcBef>
                <a:spcPts val="600"/>
              </a:spcBef>
              <a:spcAft>
                <a:spcPts val="600"/>
              </a:spcAft>
              <a:buSzPct val="90000"/>
              <a:buFont typeface="Arial" pitchFamily="34" charset="0"/>
              <a:buChar char="•"/>
              <a:defRPr/>
            </a:lvl1pPr>
            <a:lvl2pPr marL="617220" indent="-342900">
              <a:lnSpc>
                <a:spcPct val="100000"/>
              </a:lnSpc>
              <a:spcBef>
                <a:spcPts val="600"/>
              </a:spcBef>
              <a:spcAft>
                <a:spcPts val="600"/>
              </a:spcAft>
              <a:buSzPct val="90000"/>
              <a:buFont typeface="Wingdings" pitchFamily="2" charset="2"/>
              <a:buChar char="Ø"/>
              <a:defRPr sz="2000"/>
            </a:lvl2pPr>
            <a:lvl3pPr marL="834390" indent="-285750">
              <a:lnSpc>
                <a:spcPct val="100000"/>
              </a:lnSpc>
              <a:spcBef>
                <a:spcPts val="600"/>
              </a:spcBef>
              <a:spcAft>
                <a:spcPts val="600"/>
              </a:spcAft>
              <a:buFont typeface="Courier New" pitchFamily="49" charset="0"/>
              <a:buChar char="o"/>
              <a:defRPr sz="1800"/>
            </a:lvl3pPr>
            <a:lvl4pPr marL="1108710" indent="-285750">
              <a:lnSpc>
                <a:spcPct val="100000"/>
              </a:lnSpc>
              <a:spcBef>
                <a:spcPts val="600"/>
              </a:spcBef>
              <a:spcAft>
                <a:spcPts val="600"/>
              </a:spcAft>
              <a:buFont typeface="Arial" pitchFamily="34" charset="0"/>
              <a:buChar char="•"/>
              <a:defRPr sz="1800"/>
            </a:lvl4pPr>
            <a:lvl5pPr marL="1337310" indent="-285750">
              <a:lnSpc>
                <a:spcPct val="100000"/>
              </a:lnSpc>
              <a:spcBef>
                <a:spcPts val="600"/>
              </a:spcBef>
              <a:spcAft>
                <a:spcPts val="600"/>
              </a:spcAft>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70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Break - Les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65" r:id="rId3"/>
    <p:sldLayoutId id="2147483855" r:id="rId4"/>
    <p:sldLayoutId id="2147483856" r:id="rId5"/>
    <p:sldLayoutId id="2147483857" r:id="rId6"/>
    <p:sldLayoutId id="2147483858" r:id="rId7"/>
    <p:sldLayoutId id="2147483859" r:id="rId8"/>
    <p:sldLayoutId id="2147483860" r:id="rId9"/>
    <p:sldLayoutId id="2147483862" r:id="rId10"/>
    <p:sldLayoutId id="214748389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Wingdings" pitchFamily="2" charset="2"/>
        <a:buChar char="Ø"/>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mtClean="0"/>
              <a:t>Module 3:</a:t>
            </a:r>
            <a:br>
              <a:rPr lang="en-US" smtClean="0"/>
            </a:br>
            <a:r>
              <a:rPr lang="en-US" smtClean="0"/>
              <a:t>Planning &amp; Design</a:t>
            </a:r>
            <a:endParaRPr lang="en-US" dirty="0" smtClean="0"/>
          </a:p>
        </p:txBody>
      </p:sp>
      <p:sp>
        <p:nvSpPr>
          <p:cNvPr id="3075" name="Rectangle 3"/>
          <p:cNvSpPr>
            <a:spLocks noGrp="1" noChangeArrowheads="1"/>
          </p:cNvSpPr>
          <p:nvPr>
            <p:ph type="subTitle" idx="1"/>
          </p:nvPr>
        </p:nvSpPr>
        <p:spPr/>
        <p:txBody>
          <a:bodyPr>
            <a:normAutofit/>
          </a:bodyPr>
          <a:lstStyle/>
          <a:p>
            <a:r>
              <a:rPr lang="en-US" dirty="0" smtClean="0"/>
              <a:t>Lesson 2: Modal Characteristics and Impacts</a:t>
            </a:r>
          </a:p>
          <a:p>
            <a:endParaRPr lang="en-US" dirty="0" smtClean="0"/>
          </a:p>
          <a:p>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smtClean="0"/>
              <a:t>F</a:t>
            </a:r>
          </a:p>
        </p:txBody>
      </p:sp>
      <p:sp>
        <p:nvSpPr>
          <p:cNvPr id="14339" name="Rectangle 3"/>
          <p:cNvSpPr>
            <a:spLocks noGrp="1" noChangeArrowheads="1"/>
          </p:cNvSpPr>
          <p:nvPr>
            <p:ph idx="1"/>
          </p:nvPr>
        </p:nvSpPr>
        <p:spPr/>
        <p:txBody>
          <a:bodyPr/>
          <a:lstStyle/>
          <a:p>
            <a:pPr eaLnBrk="1" hangingPunct="1"/>
            <a:endParaRPr lang="en-US" smtClean="0"/>
          </a:p>
        </p:txBody>
      </p:sp>
      <p:pic>
        <p:nvPicPr>
          <p:cNvPr id="14340" name="Picture 4" descr="NHMW modal background_Page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11113"/>
            <a:ext cx="912177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Elements of Transit Modes</a:t>
            </a:r>
          </a:p>
        </p:txBody>
      </p:sp>
      <p:sp>
        <p:nvSpPr>
          <p:cNvPr id="15363" name="Content Placeholder 2"/>
          <p:cNvSpPr>
            <a:spLocks noGrp="1"/>
          </p:cNvSpPr>
          <p:nvPr>
            <p:ph idx="1"/>
          </p:nvPr>
        </p:nvSpPr>
        <p:spPr/>
        <p:txBody>
          <a:bodyPr/>
          <a:lstStyle/>
          <a:p>
            <a:r>
              <a:rPr lang="en-US" smtClean="0"/>
              <a:t>Right of Way</a:t>
            </a:r>
          </a:p>
          <a:p>
            <a:pPr lvl="1"/>
            <a:r>
              <a:rPr lang="en-US" smtClean="0"/>
              <a:t>C : street with mixed traffic</a:t>
            </a:r>
          </a:p>
          <a:p>
            <a:pPr lvl="2"/>
            <a:r>
              <a:rPr lang="en-US" smtClean="0"/>
              <a:t>Shared street space (most buses, streetcar, some LRT)</a:t>
            </a:r>
          </a:p>
          <a:p>
            <a:pPr lvl="2"/>
            <a:r>
              <a:rPr lang="en-US" smtClean="0"/>
              <a:t>Signal priority possible</a:t>
            </a:r>
          </a:p>
          <a:p>
            <a:pPr lvl="1"/>
            <a:r>
              <a:rPr lang="en-US" smtClean="0"/>
              <a:t>B : partially separated</a:t>
            </a:r>
          </a:p>
          <a:p>
            <a:pPr lvl="2"/>
            <a:r>
              <a:rPr lang="en-US" smtClean="0"/>
              <a:t>Separate running lane/track with at-grade crossing (most light rail, some BRT)</a:t>
            </a:r>
          </a:p>
          <a:p>
            <a:pPr lvl="1"/>
            <a:r>
              <a:rPr lang="en-US" smtClean="0"/>
              <a:t>A: fully separated</a:t>
            </a:r>
          </a:p>
          <a:p>
            <a:pPr lvl="2"/>
            <a:r>
              <a:rPr lang="en-US" smtClean="0"/>
              <a:t>Underground or aerial (heavy rail / metro, some LRT)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Elements of Transit Modes (cont.)</a:t>
            </a:r>
          </a:p>
        </p:txBody>
      </p:sp>
      <p:sp>
        <p:nvSpPr>
          <p:cNvPr id="3" name="Content Placeholder 2"/>
          <p:cNvSpPr>
            <a:spLocks noGrp="1"/>
          </p:cNvSpPr>
          <p:nvPr>
            <p:ph idx="1"/>
          </p:nvPr>
        </p:nvSpPr>
        <p:spPr/>
        <p:txBody>
          <a:bodyPr/>
          <a:lstStyle/>
          <a:p>
            <a:r>
              <a:rPr lang="en-US" smtClean="0"/>
              <a:t>Vehicle Support</a:t>
            </a:r>
          </a:p>
          <a:p>
            <a:pPr lvl="1"/>
            <a:r>
              <a:rPr lang="en-US" smtClean="0"/>
              <a:t>Steel wheels on rail vs. rubber tires on road surface</a:t>
            </a:r>
          </a:p>
          <a:p>
            <a:pPr lvl="2"/>
            <a:r>
              <a:rPr lang="en-US" smtClean="0"/>
              <a:t>Some Metros (Paris, Montreal) are rubber-tired</a:t>
            </a:r>
          </a:p>
          <a:p>
            <a:endParaRPr lang="en-US" smtClean="0"/>
          </a:p>
          <a:p>
            <a:r>
              <a:rPr lang="en-US" smtClean="0"/>
              <a:t>Vehicle Guidance</a:t>
            </a:r>
          </a:p>
          <a:p>
            <a:pPr lvl="1"/>
            <a:r>
              <a:rPr lang="en-US" smtClean="0"/>
              <a:t>Steered vs. Guided</a:t>
            </a:r>
          </a:p>
          <a:p>
            <a:pPr lvl="2"/>
            <a:r>
              <a:rPr lang="en-US" smtClean="0"/>
              <a:t>Rail vehicles are laterally guided by track</a:t>
            </a:r>
          </a:p>
          <a:p>
            <a:pPr lvl="2"/>
            <a:r>
              <a:rPr lang="en-US" smtClean="0"/>
              <a:t>Rubber-tired vehicles can also be guided</a:t>
            </a:r>
          </a:p>
          <a:p>
            <a:pPr lvl="2"/>
            <a:endParaRPr lang="en-US" smtClean="0"/>
          </a:p>
          <a:p>
            <a:pPr lvl="2"/>
            <a:endParaRPr lang="en-US" dirty="0" smtClean="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Elements of Transit Modes (cont.)</a:t>
            </a:r>
          </a:p>
        </p:txBody>
      </p:sp>
      <p:sp>
        <p:nvSpPr>
          <p:cNvPr id="17411" name="Content Placeholder 2"/>
          <p:cNvSpPr>
            <a:spLocks noGrp="1"/>
          </p:cNvSpPr>
          <p:nvPr>
            <p:ph idx="1"/>
          </p:nvPr>
        </p:nvSpPr>
        <p:spPr/>
        <p:txBody>
          <a:bodyPr/>
          <a:lstStyle/>
          <a:p>
            <a:r>
              <a:rPr lang="en-US" smtClean="0"/>
              <a:t>Propulsion</a:t>
            </a:r>
          </a:p>
          <a:p>
            <a:pPr lvl="1"/>
            <a:r>
              <a:rPr lang="en-US" smtClean="0"/>
              <a:t>Internal Combustion</a:t>
            </a:r>
          </a:p>
          <a:p>
            <a:pPr lvl="2"/>
            <a:r>
              <a:rPr lang="en-US" smtClean="0"/>
              <a:t>Diesel (incl. Bio-diesel), CNG, LNG, etc.</a:t>
            </a:r>
          </a:p>
          <a:p>
            <a:pPr lvl="1"/>
            <a:r>
              <a:rPr lang="en-US" smtClean="0"/>
              <a:t>Electric</a:t>
            </a:r>
          </a:p>
          <a:p>
            <a:pPr lvl="2"/>
            <a:r>
              <a:rPr lang="en-US" smtClean="0"/>
              <a:t>Via external power (overhead wire, third rail, etc.)</a:t>
            </a:r>
          </a:p>
          <a:p>
            <a:pPr lvl="2"/>
            <a:r>
              <a:rPr lang="en-US" smtClean="0"/>
              <a:t>Electric/Hybrid via on-board generator, fuel cell, etc.</a:t>
            </a:r>
          </a:p>
          <a:p>
            <a:r>
              <a:rPr lang="en-US" smtClean="0"/>
              <a:t>Driving Control</a:t>
            </a:r>
          </a:p>
          <a:p>
            <a:pPr lvl="2"/>
            <a:r>
              <a:rPr lang="en-US" smtClean="0"/>
              <a:t>Manual (observe and obey signals)</a:t>
            </a:r>
          </a:p>
          <a:p>
            <a:pPr lvl="2"/>
            <a:r>
              <a:rPr lang="en-US" smtClean="0"/>
              <a:t>Automatic Train Operation (with driver assist / override)</a:t>
            </a:r>
          </a:p>
          <a:p>
            <a:pPr lvl="2"/>
            <a:r>
              <a:rPr lang="en-US" smtClean="0"/>
              <a:t>Fully automated</a:t>
            </a:r>
          </a:p>
          <a:p>
            <a:pPr lvl="2"/>
            <a:endParaRPr lang="en-US" smtClean="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dirty="0" smtClean="0"/>
              <a:t>Bus (Defined)</a:t>
            </a:r>
          </a:p>
        </p:txBody>
      </p:sp>
      <p:sp>
        <p:nvSpPr>
          <p:cNvPr id="18435" name="Content Placeholder 2"/>
          <p:cNvSpPr>
            <a:spLocks noGrp="1"/>
          </p:cNvSpPr>
          <p:nvPr>
            <p:ph idx="1"/>
          </p:nvPr>
        </p:nvSpPr>
        <p:spPr/>
        <p:txBody>
          <a:bodyPr/>
          <a:lstStyle/>
          <a:p>
            <a:pPr eaLnBrk="1" hangingPunct="1"/>
            <a:r>
              <a:rPr lang="en-US" smtClean="0"/>
              <a:t>Vehicle operating as a single unit with rubber tires on pavement, with manual control of movement forward and laterally.</a:t>
            </a:r>
          </a:p>
          <a:p>
            <a:pPr lvl="1" eaLnBrk="1" hangingPunct="1"/>
            <a:r>
              <a:rPr lang="en-US" smtClean="0"/>
              <a:t>Size/capacity has very wide range (minibus to double-articulated).</a:t>
            </a:r>
          </a:p>
          <a:p>
            <a:pPr lvl="1" eaLnBrk="1" hangingPunct="1"/>
            <a:r>
              <a:rPr lang="en-US" smtClean="0"/>
              <a:t>Can run on any type of ROW (fully shared to exclusive), high or low-floor, fare collection on board or off board.  </a:t>
            </a:r>
          </a:p>
          <a:p>
            <a:pPr lvl="1" eaLnBrk="1" hangingPunct="1"/>
            <a:r>
              <a:rPr lang="en-US" smtClean="0"/>
              <a:t>Can use any type of propulsion (ICE, electric, hybrid)</a:t>
            </a:r>
          </a:p>
          <a:p>
            <a:pPr lvl="1" eaLnBrk="1" hangingPunct="1"/>
            <a:endParaRPr lang="en-US" smtClean="0"/>
          </a:p>
          <a:p>
            <a:pPr lvl="1"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US" dirty="0" smtClean="0"/>
              <a:t>Light Rail (Defined)</a:t>
            </a:r>
          </a:p>
        </p:txBody>
      </p:sp>
      <p:sp>
        <p:nvSpPr>
          <p:cNvPr id="19459" name="Content Placeholder 2"/>
          <p:cNvSpPr>
            <a:spLocks noGrp="1"/>
          </p:cNvSpPr>
          <p:nvPr>
            <p:ph idx="1"/>
          </p:nvPr>
        </p:nvSpPr>
        <p:spPr/>
        <p:txBody>
          <a:bodyPr/>
          <a:lstStyle/>
          <a:p>
            <a:pPr eaLnBrk="1" hangingPunct="1"/>
            <a:r>
              <a:rPr lang="en-US" smtClean="0"/>
              <a:t>Vehicle operating as a single unit or in 2-4 car trains with electric motors and overhead power, steel wheels on rail.</a:t>
            </a:r>
          </a:p>
          <a:p>
            <a:pPr lvl="1" eaLnBrk="1" hangingPunct="1"/>
            <a:r>
              <a:rPr lang="en-US" smtClean="0"/>
              <a:t>Size can vary from rigid streetcar to double articulated.</a:t>
            </a:r>
          </a:p>
          <a:p>
            <a:pPr lvl="1" eaLnBrk="1" hangingPunct="1"/>
            <a:r>
              <a:rPr lang="en-US" smtClean="0"/>
              <a:t>Can run on any type of ROW (fully shared to exclusive), high or low-floor, fare collection on board or off board.  </a:t>
            </a:r>
          </a:p>
          <a:p>
            <a:pPr lvl="1" eaLnBrk="1" hangingPunct="1"/>
            <a:r>
              <a:rPr lang="en-US" smtClean="0"/>
              <a:t>All levels of automation possible, as appropriate for ROW.  More commonly manual.  </a:t>
            </a:r>
          </a:p>
          <a:p>
            <a:pPr lvl="1" eaLnBrk="1" hangingPunct="1"/>
            <a:endParaRPr lang="en-US" smtClean="0"/>
          </a:p>
          <a:p>
            <a:pPr lvl="1"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US" dirty="0" smtClean="0"/>
              <a:t>Metro (Defined)</a:t>
            </a:r>
          </a:p>
        </p:txBody>
      </p:sp>
      <p:sp>
        <p:nvSpPr>
          <p:cNvPr id="20483" name="Content Placeholder 2"/>
          <p:cNvSpPr>
            <a:spLocks noGrp="1"/>
          </p:cNvSpPr>
          <p:nvPr>
            <p:ph idx="1"/>
          </p:nvPr>
        </p:nvSpPr>
        <p:spPr/>
        <p:txBody>
          <a:bodyPr/>
          <a:lstStyle/>
          <a:p>
            <a:pPr eaLnBrk="1" hangingPunct="1"/>
            <a:r>
              <a:rPr lang="en-US" smtClean="0"/>
              <a:t>Vehicle operating in trains with electric motors on fully separated rights of way with level boarding and off-board fare collection.</a:t>
            </a:r>
          </a:p>
          <a:p>
            <a:pPr lvl="1" eaLnBrk="1" hangingPunct="1"/>
            <a:r>
              <a:rPr lang="en-US" smtClean="0"/>
              <a:t>Train lengths up to length of platforms, with single operator (or automated).</a:t>
            </a:r>
          </a:p>
          <a:p>
            <a:pPr lvl="1" eaLnBrk="1" hangingPunct="1"/>
            <a:r>
              <a:rPr lang="en-US" smtClean="0"/>
              <a:t>Power more typically from below (e.g. 3</a:t>
            </a:r>
            <a:r>
              <a:rPr lang="en-US" baseline="30000" smtClean="0"/>
              <a:t>rd</a:t>
            </a:r>
            <a:r>
              <a:rPr lang="en-US" smtClean="0"/>
              <a:t> rail), which is possible because ROW is exclusive. </a:t>
            </a:r>
          </a:p>
          <a:p>
            <a:pPr lvl="1" eaLnBrk="1" hangingPunct="1"/>
            <a:r>
              <a:rPr lang="en-US" smtClean="0"/>
              <a:t>High level of automation up to full automation.  </a:t>
            </a:r>
          </a:p>
          <a:p>
            <a:pPr lvl="1" eaLnBrk="1" hangingPunct="1"/>
            <a:r>
              <a:rPr lang="en-US" smtClean="0"/>
              <a:t>ROW can be above or below grade or fenced at grade.</a:t>
            </a:r>
          </a:p>
          <a:p>
            <a:pPr lvl="1" eaLnBrk="1" hangingPunct="1"/>
            <a:endParaRPr lang="en-US" smtClean="0"/>
          </a:p>
          <a:p>
            <a:pPr lvl="1"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AGT (Defined)</a:t>
            </a:r>
          </a:p>
        </p:txBody>
      </p:sp>
      <p:sp>
        <p:nvSpPr>
          <p:cNvPr id="3" name="Content Placeholder 2"/>
          <p:cNvSpPr>
            <a:spLocks noGrp="1"/>
          </p:cNvSpPr>
          <p:nvPr>
            <p:ph idx="1"/>
          </p:nvPr>
        </p:nvSpPr>
        <p:spPr/>
        <p:txBody>
          <a:bodyPr/>
          <a:lstStyle/>
          <a:p>
            <a:r>
              <a:rPr lang="en-US" smtClean="0"/>
              <a:t>Automated Guideway Transit</a:t>
            </a:r>
          </a:p>
          <a:p>
            <a:r>
              <a:rPr lang="en-US" smtClean="0"/>
              <a:t>Highest degree of automation   </a:t>
            </a:r>
          </a:p>
          <a:p>
            <a:r>
              <a:rPr lang="en-US" smtClean="0"/>
              <a:t>Driverless vehicles operating as individual units (or pods) or as multiple unit trains</a:t>
            </a:r>
          </a:p>
          <a:p>
            <a:r>
              <a:rPr lang="en-US" smtClean="0"/>
              <a:t>Usually rubber-tire along concrete elevated guideway.</a:t>
            </a:r>
          </a:p>
          <a:p>
            <a:pPr lvl="1"/>
            <a:r>
              <a:rPr lang="en-US" smtClean="0"/>
              <a:t>Short distance (Miami, Detroit, Jacksonville)</a:t>
            </a:r>
          </a:p>
          <a:p>
            <a:pPr lvl="1"/>
            <a:r>
              <a:rPr lang="en-US" smtClean="0"/>
              <a:t>Long distance (Vancouver SkyTrain)</a:t>
            </a:r>
          </a:p>
          <a:p>
            <a:r>
              <a:rPr lang="en-US" smtClean="0"/>
              <a:t>People-Mover vs. Personal Rapid Transit</a:t>
            </a:r>
          </a:p>
          <a:p>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p:cNvPicPr>
            <a:picLocks noGrp="1" noChangeAspect="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a:xfrm>
            <a:off x="1828800" y="685800"/>
            <a:ext cx="5562600" cy="5966041"/>
          </a:xfrm>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Cost vs Performance (Vuchic)</a:t>
            </a:r>
          </a:p>
        </p:txBody>
      </p:sp>
      <p:pic>
        <p:nvPicPr>
          <p:cNvPr id="23555"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959599" y="1887572"/>
            <a:ext cx="5224801" cy="4530655"/>
          </a:xfr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Understand the wide </a:t>
            </a:r>
            <a:r>
              <a:rPr lang="en-US" dirty="0"/>
              <a:t>range of modes </a:t>
            </a:r>
            <a:r>
              <a:rPr lang="en-US" dirty="0" smtClean="0"/>
              <a:t>available and the diversity of features </a:t>
            </a:r>
            <a:r>
              <a:rPr lang="en-US" dirty="0"/>
              <a:t>and characteristics within </a:t>
            </a:r>
            <a:r>
              <a:rPr lang="en-US" dirty="0" smtClean="0"/>
              <a:t>each</a:t>
            </a:r>
            <a:endParaRPr lang="en-US" dirty="0"/>
          </a:p>
          <a:p>
            <a:r>
              <a:rPr lang="en-US" dirty="0" smtClean="0"/>
              <a:t>Discuss which mode fits the required role</a:t>
            </a:r>
          </a:p>
          <a:p>
            <a:r>
              <a:rPr lang="en-US" dirty="0" smtClean="0"/>
              <a:t>Describe the importance of providing </a:t>
            </a:r>
            <a:r>
              <a:rPr lang="en-US" dirty="0"/>
              <a:t>data on characteristics in a way that encourages input from stakeholders</a:t>
            </a:r>
          </a:p>
          <a:p>
            <a:endParaRPr lang="en-US" dirty="0" smtClean="0"/>
          </a:p>
          <a:p>
            <a:endParaRPr lang="en-US" dirty="0"/>
          </a:p>
        </p:txBody>
      </p:sp>
    </p:spTree>
    <p:extLst>
      <p:ext uri="{BB962C8B-B14F-4D97-AF65-F5344CB8AC3E}">
        <p14:creationId xmlns:p14="http://schemas.microsoft.com/office/powerpoint/2010/main" val="188354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Speed vs. Accessibility (Meyer)</a:t>
            </a:r>
          </a:p>
        </p:txBody>
      </p:sp>
      <p:pic>
        <p:nvPicPr>
          <p:cNvPr id="2457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35075"/>
            <a:ext cx="6629400"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Modal Comparisons</a:t>
            </a:r>
          </a:p>
        </p:txBody>
      </p:sp>
      <p:sp>
        <p:nvSpPr>
          <p:cNvPr id="25603" name="Content Placeholder 2"/>
          <p:cNvSpPr>
            <a:spLocks noGrp="1"/>
          </p:cNvSpPr>
          <p:nvPr>
            <p:ph idx="1"/>
          </p:nvPr>
        </p:nvSpPr>
        <p:spPr/>
        <p:txBody>
          <a:bodyPr>
            <a:normAutofit fontScale="92500" lnSpcReduction="10000"/>
          </a:bodyPr>
          <a:lstStyle/>
          <a:p>
            <a:r>
              <a:rPr lang="en-US" smtClean="0"/>
              <a:t>Higher Investment Modes (e.g., Rail)</a:t>
            </a:r>
          </a:p>
          <a:p>
            <a:pPr lvl="1"/>
            <a:r>
              <a:rPr lang="en-US" smtClean="0"/>
              <a:t>Higher capacity</a:t>
            </a:r>
          </a:p>
          <a:p>
            <a:pPr lvl="1"/>
            <a:r>
              <a:rPr lang="en-US" smtClean="0"/>
              <a:t>Lower operating cost per passenger</a:t>
            </a:r>
          </a:p>
          <a:p>
            <a:pPr lvl="1"/>
            <a:r>
              <a:rPr lang="en-US" smtClean="0"/>
              <a:t>Higher quality of service</a:t>
            </a:r>
          </a:p>
          <a:p>
            <a:pPr lvl="1"/>
            <a:r>
              <a:rPr lang="en-US" smtClean="0"/>
              <a:t>Stronger image of permanence and land use influence</a:t>
            </a:r>
          </a:p>
          <a:p>
            <a:pPr lvl="1"/>
            <a:r>
              <a:rPr lang="en-US" smtClean="0"/>
              <a:t>Fewer negative impacts from operation</a:t>
            </a:r>
          </a:p>
          <a:p>
            <a:r>
              <a:rPr lang="en-US" smtClean="0"/>
              <a:t>Lower Investment Modes (e.g., Buses)</a:t>
            </a:r>
          </a:p>
          <a:p>
            <a:pPr lvl="1"/>
            <a:r>
              <a:rPr lang="en-US" smtClean="0"/>
              <a:t>Lower capital cost (shared public investment)</a:t>
            </a:r>
          </a:p>
          <a:p>
            <a:pPr lvl="1"/>
            <a:r>
              <a:rPr lang="en-US" smtClean="0"/>
              <a:t>Wider coverage </a:t>
            </a:r>
          </a:p>
          <a:p>
            <a:pPr lvl="1"/>
            <a:r>
              <a:rPr lang="en-US" smtClean="0"/>
              <a:t>More flexibility </a:t>
            </a:r>
          </a:p>
          <a:p>
            <a:pPr lvl="1"/>
            <a:r>
              <a:rPr lang="en-US" smtClean="0"/>
              <a:t>Easier to update to modern technologies</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Cautions about Generalizations</a:t>
            </a:r>
          </a:p>
        </p:txBody>
      </p:sp>
      <p:sp>
        <p:nvSpPr>
          <p:cNvPr id="26627" name="Content Placeholder 2"/>
          <p:cNvSpPr>
            <a:spLocks noGrp="1"/>
          </p:cNvSpPr>
          <p:nvPr>
            <p:ph idx="1"/>
          </p:nvPr>
        </p:nvSpPr>
        <p:spPr/>
        <p:txBody>
          <a:bodyPr/>
          <a:lstStyle/>
          <a:p>
            <a:r>
              <a:rPr lang="en-US" smtClean="0"/>
              <a:t>Level of Service characteristics associated with modes may not always apply</a:t>
            </a:r>
          </a:p>
          <a:p>
            <a:pPr lvl="1"/>
            <a:r>
              <a:rPr lang="en-US" smtClean="0"/>
              <a:t>Speed – based on exclusivity, stop spacing, topography, propulsion, system condition  (example: Express Bus vs. streetcar)</a:t>
            </a:r>
          </a:p>
          <a:p>
            <a:pPr lvl="1"/>
            <a:r>
              <a:rPr lang="en-US" smtClean="0"/>
              <a:t>Frequency – based on capacity, demand, and operating resources</a:t>
            </a:r>
          </a:p>
          <a:p>
            <a:r>
              <a:rPr lang="en-US" smtClean="0"/>
              <a:t>For any mode, higher quality typically requires higher cost</a:t>
            </a:r>
          </a:p>
          <a:p>
            <a:pPr lvl="1"/>
            <a:r>
              <a:rPr lang="en-US" smtClean="0"/>
              <a:t>Tradeoffs between aspects of quality</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Image is a Very Significant Element</a:t>
            </a:r>
          </a:p>
        </p:txBody>
      </p:sp>
      <p:sp>
        <p:nvSpPr>
          <p:cNvPr id="27651" name="Content Placeholder 2"/>
          <p:cNvSpPr>
            <a:spLocks noGrp="1"/>
          </p:cNvSpPr>
          <p:nvPr>
            <p:ph idx="1"/>
          </p:nvPr>
        </p:nvSpPr>
        <p:spPr/>
        <p:txBody>
          <a:bodyPr/>
          <a:lstStyle/>
          <a:p>
            <a:r>
              <a:rPr lang="en-US" smtClean="0"/>
              <a:t>Rail as first class / Bus as second class</a:t>
            </a:r>
          </a:p>
          <a:p>
            <a:r>
              <a:rPr lang="en-US" smtClean="0"/>
              <a:t>Bus Rapid Transit attempts to make image of bus more positive (in some cases by not calling it a “bus”)</a:t>
            </a:r>
          </a:p>
          <a:p>
            <a:r>
              <a:rPr lang="en-US" smtClean="0"/>
              <a:t>Competition between cities</a:t>
            </a:r>
          </a:p>
          <a:p>
            <a:r>
              <a:rPr lang="en-US" smtClean="0"/>
              <a:t>Modern looking vehicle = forward thinking region</a:t>
            </a:r>
          </a:p>
          <a:p>
            <a:r>
              <a:rPr lang="en-US" smtClean="0"/>
              <a:t>Historic look streetcar can appeal to nostalgic/touristy image</a:t>
            </a:r>
          </a:p>
          <a:p>
            <a:endParaRPr lang="en-US" smtClean="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smtClean="0"/>
              <a:t>Summary</a:t>
            </a:r>
          </a:p>
        </p:txBody>
      </p:sp>
      <p:sp>
        <p:nvSpPr>
          <p:cNvPr id="30723" name="Rectangle 3"/>
          <p:cNvSpPr>
            <a:spLocks noGrp="1" noChangeArrowheads="1"/>
          </p:cNvSpPr>
          <p:nvPr>
            <p:ph idx="1"/>
          </p:nvPr>
        </p:nvSpPr>
        <p:spPr/>
        <p:txBody>
          <a:bodyPr/>
          <a:lstStyle/>
          <a:p>
            <a:pPr eaLnBrk="1" hangingPunct="1"/>
            <a:r>
              <a:rPr lang="en-US" dirty="0" smtClean="0"/>
              <a:t>Wide range of modes available</a:t>
            </a:r>
          </a:p>
          <a:p>
            <a:pPr eaLnBrk="1" hangingPunct="1"/>
            <a:r>
              <a:rPr lang="en-US" dirty="0" smtClean="0"/>
              <a:t>Diversity of features and characteristics within modes</a:t>
            </a:r>
          </a:p>
          <a:p>
            <a:pPr eaLnBrk="1" hangingPunct="1"/>
            <a:r>
              <a:rPr lang="en-US" dirty="0" smtClean="0"/>
              <a:t>Key is to find the mode to fit the role</a:t>
            </a:r>
          </a:p>
          <a:p>
            <a:pPr lvl="1" eaLnBrk="1" hangingPunct="1"/>
            <a:r>
              <a:rPr lang="en-US" dirty="0" smtClean="0"/>
              <a:t>Provide data on characteristics in a way that encourages input from stakeholders</a:t>
            </a:r>
          </a:p>
          <a:p>
            <a:pPr lvl="1" eaLnBrk="1" hangingPunct="1"/>
            <a:r>
              <a:rPr lang="en-US" dirty="0" smtClean="0"/>
              <a:t>Each element can be considered independently</a:t>
            </a:r>
          </a:p>
          <a:p>
            <a:pPr lvl="2" eaLnBrk="1" hangingPunct="1"/>
            <a:r>
              <a:rPr lang="en-US" dirty="0" smtClean="0"/>
              <a:t>ROW,  Support, Guidance, Propulsion</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Context</a:t>
            </a:r>
            <a:endParaRPr lang="en-US" dirty="0"/>
          </a:p>
        </p:txBody>
      </p:sp>
      <p:sp>
        <p:nvSpPr>
          <p:cNvPr id="3" name="Content Placeholder 2"/>
          <p:cNvSpPr>
            <a:spLocks noGrp="1"/>
          </p:cNvSpPr>
          <p:nvPr>
            <p:ph idx="1"/>
          </p:nvPr>
        </p:nvSpPr>
        <p:spPr/>
        <p:txBody>
          <a:bodyPr>
            <a:normAutofit/>
          </a:bodyPr>
          <a:lstStyle/>
          <a:p>
            <a:r>
              <a:rPr lang="en-US" dirty="0" smtClean="0"/>
              <a:t>There </a:t>
            </a:r>
            <a:r>
              <a:rPr lang="en-US" dirty="0"/>
              <a:t>are a number of service modes to choose from in the planning process</a:t>
            </a:r>
          </a:p>
          <a:p>
            <a:r>
              <a:rPr lang="en-US" dirty="0"/>
              <a:t>Deciding on which mode(s) to include is based on passengers, the operator and the community itself</a:t>
            </a:r>
          </a:p>
          <a:p>
            <a:pPr lvl="2"/>
            <a:endParaRPr lang="en-US" dirty="0"/>
          </a:p>
          <a:p>
            <a:endParaRPr lang="en-US" dirty="0"/>
          </a:p>
        </p:txBody>
      </p:sp>
    </p:spTree>
    <p:custDataLst>
      <p:tags r:id="rId1"/>
    </p:custDataLst>
    <p:extLst>
      <p:ext uri="{BB962C8B-B14F-4D97-AF65-F5344CB8AC3E}">
        <p14:creationId xmlns:p14="http://schemas.microsoft.com/office/powerpoint/2010/main" val="179124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smtClean="0"/>
              <a:t>Service Continuum</a:t>
            </a:r>
          </a:p>
        </p:txBody>
      </p:sp>
      <p:sp>
        <p:nvSpPr>
          <p:cNvPr id="4" name="Content Placeholder 3"/>
          <p:cNvSpPr>
            <a:spLocks noGrp="1"/>
          </p:cNvSpPr>
          <p:nvPr>
            <p:ph idx="1"/>
          </p:nvPr>
        </p:nvSpPr>
        <p:spPr/>
        <p:txBody>
          <a:bodyPr/>
          <a:lstStyle/>
          <a:p>
            <a:r>
              <a:rPr lang="en-US" dirty="0"/>
              <a:t>Bus (including bus rapid transit and commuter bus)</a:t>
            </a:r>
          </a:p>
          <a:p>
            <a:r>
              <a:rPr lang="en-US" dirty="0"/>
              <a:t>Commuter Rail</a:t>
            </a:r>
          </a:p>
          <a:p>
            <a:r>
              <a:rPr lang="en-US" dirty="0"/>
              <a:t>Heavy Rail</a:t>
            </a:r>
          </a:p>
          <a:p>
            <a:r>
              <a:rPr lang="en-US" dirty="0"/>
              <a:t>Light Rail (including streetcar and hybrid rail)</a:t>
            </a:r>
          </a:p>
          <a:p>
            <a:r>
              <a:rPr lang="en-US" dirty="0"/>
              <a:t>Demand Response</a:t>
            </a:r>
          </a:p>
          <a:p>
            <a:r>
              <a:rPr lang="en-US" dirty="0"/>
              <a:t>High Speed Rail</a:t>
            </a:r>
          </a:p>
          <a:p>
            <a:r>
              <a:rPr lang="en-US" dirty="0"/>
              <a:t>Ferryboat</a:t>
            </a:r>
          </a:p>
          <a:p>
            <a:endParaRPr lang="en-US" dirty="0"/>
          </a:p>
        </p:txBody>
      </p:sp>
      <p:sp>
        <p:nvSpPr>
          <p:cNvPr id="107523" name="Text Box 3"/>
          <p:cNvSpPr txBox="1">
            <a:spLocks noChangeArrowheads="1"/>
          </p:cNvSpPr>
          <p:nvPr/>
        </p:nvSpPr>
        <p:spPr bwMode="auto">
          <a:xfrm>
            <a:off x="1066800" y="36560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endParaRPr lang="en-US">
              <a:latin typeface="+mn-lt"/>
              <a:cs typeface="+mn-cs"/>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Transit Mode Criteria</a:t>
            </a:r>
          </a:p>
        </p:txBody>
      </p:sp>
      <p:sp>
        <p:nvSpPr>
          <p:cNvPr id="3" name="Content Placeholder 2"/>
          <p:cNvSpPr>
            <a:spLocks noGrp="1"/>
          </p:cNvSpPr>
          <p:nvPr>
            <p:ph idx="1"/>
          </p:nvPr>
        </p:nvSpPr>
        <p:spPr/>
        <p:txBody>
          <a:bodyPr/>
          <a:lstStyle/>
          <a:p>
            <a:r>
              <a:rPr lang="en-US" smtClean="0"/>
              <a:t>Passengers</a:t>
            </a:r>
          </a:p>
          <a:p>
            <a:pPr lvl="1"/>
            <a:r>
              <a:rPr lang="en-US" smtClean="0"/>
              <a:t>Availability, frequency, punctuality, speed, comfort, convenience, security, fare, image.</a:t>
            </a:r>
          </a:p>
          <a:p>
            <a:r>
              <a:rPr lang="en-US" smtClean="0"/>
              <a:t>Operator</a:t>
            </a:r>
          </a:p>
          <a:p>
            <a:pPr lvl="1"/>
            <a:r>
              <a:rPr lang="en-US" smtClean="0"/>
              <a:t>Coverage, reliability, cycle time, capacity, flexibility, safety, cost (capital and operating), attraction.</a:t>
            </a:r>
          </a:p>
          <a:p>
            <a:r>
              <a:rPr lang="en-US" smtClean="0"/>
              <a:t>Community</a:t>
            </a:r>
          </a:p>
          <a:p>
            <a:pPr lvl="1"/>
            <a:r>
              <a:rPr lang="en-US" smtClean="0"/>
              <a:t>Ridership, cost, availability, energy consumed, image, environmental impact, long-range impacts.</a:t>
            </a:r>
          </a:p>
          <a:p>
            <a:pPr lvl="1"/>
            <a:endParaRPr lang="en-US" smtClean="0"/>
          </a:p>
          <a:p>
            <a:pPr lvl="1"/>
            <a:endParaRPr lang="en-US" smtClean="0"/>
          </a:p>
          <a:p>
            <a:pPr lvl="1"/>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1295400"/>
            <a:ext cx="92964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914400" y="6257925"/>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From APTA Fact </a:t>
            </a:r>
            <a:r>
              <a:rPr lang="en-US" dirty="0" smtClean="0">
                <a:latin typeface="Calibri" pitchFamily="34" charset="0"/>
              </a:rPr>
              <a:t>Book</a:t>
            </a:r>
            <a:endParaRPr lang="en-US"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914400"/>
            <a:ext cx="8996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914400" y="6257925"/>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From APTA Fact </a:t>
            </a:r>
            <a:r>
              <a:rPr lang="en-US" dirty="0" smtClean="0">
                <a:latin typeface="Calibri" pitchFamily="34" charset="0"/>
              </a:rPr>
              <a:t>Book</a:t>
            </a:r>
            <a:endParaRPr lang="en-US" dirty="0">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mtClean="0"/>
              <a:t>Transportation Modes: Density Served</a:t>
            </a:r>
          </a:p>
        </p:txBody>
      </p:sp>
      <p:sp>
        <p:nvSpPr>
          <p:cNvPr id="12291" name="Rectangle 3"/>
          <p:cNvSpPr>
            <a:spLocks noGrp="1" noChangeArrowheads="1"/>
          </p:cNvSpPr>
          <p:nvPr>
            <p:ph idx="1"/>
          </p:nvPr>
        </p:nvSpPr>
        <p:spPr/>
        <p:txBody>
          <a:bodyPr/>
          <a:lstStyle/>
          <a:p>
            <a:r>
              <a:rPr lang="en-US" smtClean="0"/>
              <a:t>Densities – lower to higher</a:t>
            </a:r>
          </a:p>
          <a:p>
            <a:r>
              <a:rPr lang="en-US" smtClean="0"/>
              <a:t>Origin/Destination pairs – spread to concentrated</a:t>
            </a:r>
          </a:p>
          <a:p>
            <a:pPr lvl="1"/>
            <a:r>
              <a:rPr lang="en-US" smtClean="0"/>
              <a:t>Auto/taxi</a:t>
            </a:r>
          </a:p>
          <a:p>
            <a:pPr lvl="1"/>
            <a:r>
              <a:rPr lang="en-US" smtClean="0"/>
              <a:t>Carpool/shared taxi/vanpool</a:t>
            </a:r>
          </a:p>
          <a:p>
            <a:pPr lvl="1"/>
            <a:r>
              <a:rPr lang="en-US" smtClean="0"/>
              <a:t>Jitney/publico/demand-response minibus</a:t>
            </a:r>
          </a:p>
          <a:p>
            <a:pPr lvl="1"/>
            <a:r>
              <a:rPr lang="en-US" smtClean="0"/>
              <a:t>Fixed Route bus</a:t>
            </a:r>
          </a:p>
          <a:p>
            <a:pPr lvl="1"/>
            <a:r>
              <a:rPr lang="en-US" smtClean="0"/>
              <a:t>Bus Rapid Transit (BRT)</a:t>
            </a:r>
          </a:p>
          <a:p>
            <a:pPr lvl="1"/>
            <a:r>
              <a:rPr lang="en-US" smtClean="0"/>
              <a:t>Light Rail</a:t>
            </a:r>
          </a:p>
          <a:p>
            <a:pPr lvl="1"/>
            <a:r>
              <a:rPr lang="en-US" smtClean="0"/>
              <a:t>Metro/rail rapid transit (incl. automated guideway and monorail, and, to some extent, commuter/regional rail*)</a:t>
            </a:r>
          </a:p>
          <a:p>
            <a:pPr lvl="1"/>
            <a:endParaRPr lang="en-US" smtClean="0"/>
          </a:p>
          <a:p>
            <a:endParaRPr lang="en-US" smtClean="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Transit Modes and Downtown Size</a:t>
            </a:r>
          </a:p>
        </p:txBody>
      </p:sp>
      <p:pic>
        <p:nvPicPr>
          <p:cNvPr id="13315" name="Content Placeholder 3"/>
          <p:cNvPicPr>
            <a:picLocks noGrp="1" noChangeAspect="1"/>
          </p:cNvPicPr>
          <p:nvPr>
            <p:ph idx="4294967295"/>
          </p:nvPr>
        </p:nvPicPr>
        <p:blipFill rotWithShape="1">
          <a:blip r:embed="rId4" cstate="print">
            <a:extLst>
              <a:ext uri="{28A0092B-C50C-407E-A947-70E740481C1C}">
                <a14:useLocalDpi xmlns:a14="http://schemas.microsoft.com/office/drawing/2010/main" val="0"/>
              </a:ext>
            </a:extLst>
          </a:blip>
          <a:srcRect b="5876"/>
          <a:stretch/>
        </p:blipFill>
        <p:spPr>
          <a:xfrm>
            <a:off x="0" y="914400"/>
            <a:ext cx="9022080" cy="5791200"/>
          </a:xfr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ysClr val="windowText" lastClr="000000"/>
      </a:dk1>
      <a:lt1>
        <a:sysClr val="window" lastClr="FFFFFF"/>
      </a:lt1>
      <a:dk2>
        <a:srgbClr val="32387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earchResultType xmlns="bf25d8e6-df7f-48f8-9e41-9305719f6447" xsi:nil="true"/>
    <SectionHighlight xmlns="bf25d8e6-df7f-48f8-9e41-9305719f6447">false</SectionHighligh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Audience xmlns="http://schemas.microsoft.com/sharepoint/v3" xsi:nil="true"/>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Issues xmlns="bf25d8e6-df7f-48f8-9e41-9305719f6447">
      <Value>Workforce Development</Value>
    </Issues>
    <Comments xmlns="http://schemas.microsoft.com/sharepoint/v3" xsi:nil="true"/>
    <_dlc_DocId xmlns="bf25d8e6-df7f-48f8-9e41-9305719f6447">4ZWTHDCC2MD4-9041-144</_dlc_DocId>
    <_dlc_DocIdUrl xmlns="bf25d8e6-df7f-48f8-9e41-9305719f6447">
      <Url>https://www.apta.com/resources/workforce/national-transit-curriculum/_layouts/DocIdRedir.aspx?ID=4ZWTHDCC2MD4-9041-144</Url>
      <Description>4ZWTHDCC2MD4-9041-144</Description>
    </_dlc_DocIdUrl>
    <_dlc_DocIdPersistId xmlns="bf25d8e6-df7f-48f8-9e41-9305719f6447">false</_dlc_DocIdPersistId>
    <PublishingPageLayout xmlns="http://schemas.microsoft.com/sharepoint/v3">
      <Url xsi:nil="true"/>
      <Description xsi:nil="true"/>
    </PublishingPageLayou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B720ECD51EDC1E498F05436F7D67408A" ma:contentTypeVersion="5" ma:contentTypeDescription="Page is a system content type template created by the Publishing Resources feature. The column templates from Page will be added to all Pages libraries created by the Publishing feature." ma:contentTypeScope="" ma:versionID="e881f0e82bc3611254ed04449e6c7f8e">
  <xsd:schema xmlns:xsd="http://www.w3.org/2001/XMLSchema" xmlns:xs="http://www.w3.org/2001/XMLSchema" xmlns:p="http://schemas.microsoft.com/office/2006/metadata/properties" xmlns:ns1="http://schemas.microsoft.com/sharepoint/v3" xmlns:ns2="bf25d8e6-df7f-48f8-9e41-9305719f6447" targetNamespace="http://schemas.microsoft.com/office/2006/metadata/properties" ma:root="true" ma:fieldsID="bd981438f65bfe30470960d0fa1ea6ee" ns1:_="" ns2:_="">
    <xsd:import namespace="http://schemas.microsoft.com/sharepoint/v3"/>
    <xsd:import namespace="bf25d8e6-df7f-48f8-9e41-9305719f6447"/>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2:Issues" minOccurs="0"/>
                <xsd:element ref="ns2:SectionHighlight" minOccurs="0"/>
                <xsd:element ref="ns2:SearchResultTyp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Description" ma:internalName="Comments">
      <xsd:simpleType>
        <xsd:restriction base="dms:Note">
          <xsd:maxLength value="255"/>
        </xsd:restriction>
      </xsd:simpleType>
    </xsd:element>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element name="PublishingContact" ma:index="11" nillable="true" ma:displayName="Contact"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 ma:internalName="PublishingContactEmail">
      <xsd:simpleType>
        <xsd:restriction base="dms:Text">
          <xsd:maxLength value="255"/>
        </xsd:restriction>
      </xsd:simpleType>
    </xsd:element>
    <xsd:element name="PublishingContactName" ma:index="13" nillable="true" ma:displayName="Contact Name" ma:description="" ma:internalName="PublishingContactName">
      <xsd:simpleType>
        <xsd:restriction base="dms:Text">
          <xsd:maxLength value="255"/>
        </xsd:restriction>
      </xsd:simpleType>
    </xsd:element>
    <xsd:element name="PublishingContactPicture" ma:index="14" nillable="true" ma:displayName="Contact Picture"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description=""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 ma:internalName="PublishingRollupImage">
      <xsd:simpleType>
        <xsd:restriction base="dms:Unknown"/>
      </xsd:simpleType>
    </xsd:element>
    <xsd:element name="Audience" ma:index="19" nillable="true" ma:displayName="Target Audiences" ma:description="" ma:internalName="Audienc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25d8e6-df7f-48f8-9e41-9305719f6447" elementFormDefault="qualified">
    <xsd:import namespace="http://schemas.microsoft.com/office/2006/documentManagement/types"/>
    <xsd:import namespace="http://schemas.microsoft.com/office/infopath/2007/PartnerControls"/>
    <xsd:element name="Issues" ma:index="20" nillable="true" ma:displayName="APTA Keywords" ma:internalName="Issues" ma:readOnly="false">
      <xsd:complexType>
        <xsd:complexContent>
          <xsd:extension base="dms:MultiChoice">
            <xsd:sequence>
              <xsd:element name="Value" maxOccurs="unbounded" minOccurs="0" nillable="true">
                <xsd:simpleType>
                  <xsd:restriction base="dms:Choice">
                    <xsd:enumeration value="2009 Meetings"/>
                    <xsd:enumeration value="2010 Meetings"/>
                    <xsd:enumeration value="2011 Meetings"/>
                    <xsd:enumeration value="2012 Meetings"/>
                    <xsd:enumeration value="Benefits of Public Transportation"/>
                    <xsd:enumeration value="Bus"/>
                    <xsd:enumeration value="Bus Rapid Transit (BRT)"/>
                    <xsd:enumeration value="Bus Roadeo"/>
                    <xsd:enumeration value="Business Members"/>
                    <xsd:enumeration value="Climate Change"/>
                    <xsd:enumeration value="Commuter Rail"/>
                    <xsd:enumeration value="EXPO"/>
                    <xsd:enumeration value="Fare Collection"/>
                    <xsd:enumeration value="Help Wanted"/>
                    <xsd:enumeration value="High Speed Rail"/>
                    <xsd:enumeration value="Intermodal"/>
                    <xsd:enumeration value="International Transit"/>
                    <xsd:enumeration value="ITS"/>
                    <xsd:enumeration value="Light Rail"/>
                    <xsd:enumeration value="Marketing &amp; Communications"/>
                    <xsd:enumeration value="Paratransit"/>
                    <xsd:enumeration value="Procurement"/>
                    <xsd:enumeration value="Public-Private Partnerships"/>
                    <xsd:enumeration value="Rail Rodeo"/>
                    <xsd:enumeration value="Rail Transit"/>
                    <xsd:enumeration value="Risk Management"/>
                    <xsd:enumeration value="Safety &amp; Security"/>
                    <xsd:enumeration value="Senior Transportation"/>
                    <xsd:enumeration value="Small Operations"/>
                    <xsd:enumeration value="Standards"/>
                    <xsd:enumeration value="State Affairs"/>
                    <xsd:enumeration value="Statistics"/>
                    <xsd:enumeration value="Stimulus/Economic Recovery"/>
                    <xsd:enumeration value="Strategic Plan"/>
                    <xsd:enumeration value="Sustainability"/>
                    <xsd:enumeration value="Transit-oriented Development"/>
                    <xsd:enumeration value="University Transportation"/>
                    <xsd:enumeration value="Waterborne/Ferryboat"/>
                    <xsd:enumeration value="Workforce Development"/>
                  </xsd:restriction>
                </xsd:simpleType>
              </xsd:element>
            </xsd:sequence>
          </xsd:extension>
        </xsd:complexContent>
      </xsd:complexType>
    </xsd:element>
    <xsd:element name="SectionHighlight" ma:index="21" nillable="true" ma:displayName="SectionHighlight" ma:default="0" ma:internalName="SectionHighlight">
      <xsd:simpleType>
        <xsd:restriction base="dms:Boolean"/>
      </xsd:simpleType>
    </xsd:element>
    <xsd:element name="SearchResultType" ma:index="22" nillable="true" ma:displayName="SearchResultType" ma:format="Dropdown" ma:internalName="SearchResultType">
      <xsd:simpleType>
        <xsd:restriction base="dms:Choice">
          <xsd:enumeration value="News Releases"/>
          <xsd:enumeration value="Statistics &amp; Publications"/>
          <xsd:enumeration value="Meetings &amp; Conferences"/>
          <xsd:enumeration value="APTA Programs"/>
          <xsd:enumeration value="Passenger Transport"/>
          <xsd:enumeration value="Letters"/>
          <xsd:enumeration value="Testimony"/>
          <xsd:enumeration value="Standards"/>
          <xsd:enumeration value="Awards"/>
        </xsd:restriction>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8ED91B-5A84-434B-AD86-594A820F2184}"/>
</file>

<file path=customXml/itemProps2.xml><?xml version="1.0" encoding="utf-8"?>
<ds:datastoreItem xmlns:ds="http://schemas.openxmlformats.org/officeDocument/2006/customXml" ds:itemID="{6DA44242-965D-4C05-B345-CFEB56700ACF}"/>
</file>

<file path=customXml/itemProps3.xml><?xml version="1.0" encoding="utf-8"?>
<ds:datastoreItem xmlns:ds="http://schemas.openxmlformats.org/officeDocument/2006/customXml" ds:itemID="{1234930C-54C8-4FFA-9D3B-1E0BF03FA39B}"/>
</file>

<file path=customXml/itemProps4.xml><?xml version="1.0" encoding="utf-8"?>
<ds:datastoreItem xmlns:ds="http://schemas.openxmlformats.org/officeDocument/2006/customXml" ds:itemID="{51F9008B-1B2A-4095-8B7D-2005BBFFEC7A}"/>
</file>

<file path=docProps/app.xml><?xml version="1.0" encoding="utf-8"?>
<Properties xmlns="http://schemas.openxmlformats.org/officeDocument/2006/extended-properties" xmlns:vt="http://schemas.openxmlformats.org/officeDocument/2006/docPropsVTypes">
  <Template>Elemental</Template>
  <TotalTime>2225</TotalTime>
  <Words>2696</Words>
  <Application>Microsoft Office PowerPoint</Application>
  <PresentationFormat>On-screen Show (4:3)</PresentationFormat>
  <Paragraphs>208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Module 3: Planning &amp; Design</vt:lpstr>
      <vt:lpstr>Learning Objectives</vt:lpstr>
      <vt:lpstr>Overall Context</vt:lpstr>
      <vt:lpstr>Service Continuum</vt:lpstr>
      <vt:lpstr>Transit Mode Criteria</vt:lpstr>
      <vt:lpstr>PowerPoint Presentation</vt:lpstr>
      <vt:lpstr>PowerPoint Presentation</vt:lpstr>
      <vt:lpstr>Transportation Modes: Density Served</vt:lpstr>
      <vt:lpstr>Transit Modes and Downtown Size</vt:lpstr>
      <vt:lpstr>F</vt:lpstr>
      <vt:lpstr>Elements of Transit Modes</vt:lpstr>
      <vt:lpstr>Elements of Transit Modes (cont.)</vt:lpstr>
      <vt:lpstr>Elements of Transit Modes (cont.)</vt:lpstr>
      <vt:lpstr>Bus (Defined)</vt:lpstr>
      <vt:lpstr>Light Rail (Defined)</vt:lpstr>
      <vt:lpstr>Metro (Defined)</vt:lpstr>
      <vt:lpstr>AGT (Defined)</vt:lpstr>
      <vt:lpstr>PowerPoint Presentation</vt:lpstr>
      <vt:lpstr>Cost vs Performance (Vuchic)</vt:lpstr>
      <vt:lpstr>Speed vs. Accessibility (Meyer)</vt:lpstr>
      <vt:lpstr>Modal Comparisons</vt:lpstr>
      <vt:lpstr>Cautions about Generalizations</vt:lpstr>
      <vt:lpstr>Image is a Very Significant Element</vt:lpstr>
      <vt:lpstr>Summary</vt:lpstr>
    </vt:vector>
  </TitlesOfParts>
  <Company>NTI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NTC</dc:title>
  <dc:creator>lori</dc:creator>
  <cp:lastModifiedBy>Lori Glickman</cp:lastModifiedBy>
  <cp:revision>65</cp:revision>
  <cp:lastPrinted>2014-09-25T15:38:46Z</cp:lastPrinted>
  <dcterms:created xsi:type="dcterms:W3CDTF">2012-01-19T20:24:50Z</dcterms:created>
  <dcterms:modified xsi:type="dcterms:W3CDTF">2015-06-03T18:05:02Z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685CFDBA-74AB-481C-BFC3-EBF39BF36233</vt:lpwstr>
  </property>
  <property fmtid="{D5CDD505-2E9C-101B-9397-08002B2CF9AE}" pid="3" name="ArticulatePath">
    <vt:lpwstr>Module 3 Lesson 2 Modal Characteristics and Impacts 5.19.15</vt:lpwstr>
  </property>
  <property fmtid="{D5CDD505-2E9C-101B-9397-08002B2CF9AE}" pid="4" name="ContentTypeId">
    <vt:lpwstr>0x010100C568DB52D9D0A14D9B2FDCC96666E9F2007948130EC3DB064584E219954237AF3900B720ECD51EDC1E498F05436F7D67408A</vt:lpwstr>
  </property>
  <property fmtid="{D5CDD505-2E9C-101B-9397-08002B2CF9AE}" pid="5" name="_dlc_DocIdItemGuid">
    <vt:lpwstr>9671d95a-fbe7-4045-9b4d-2d6cdb078f3b</vt:lpwstr>
  </property>
  <property fmtid="{D5CDD505-2E9C-101B-9397-08002B2CF9AE}" pid="6" name="Order">
    <vt:r8>14400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