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slideMasters/slideMaster1.xml" ContentType="application/vnd.openxmlformats-officedocument.presentationml.slideMaster+xml"/>
  <Override PartName="/ppt/notesSlides/notesSlide14.xml" ContentType="application/vnd.openxmlformats-officedocument.presentationml.notes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tags/tag1.xml" ContentType="application/vnd.openxmlformats-officedocument.presentationml.tags+xml"/>
  <Override PartName="/ppt/tags/tag16.xml" ContentType="application/vnd.openxmlformats-officedocument.presentationml.tags+xml"/>
  <Override PartName="/docProps/app.xml" ContentType="application/vnd.openxmlformats-officedocument.extended-propertie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tags/tag17.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8"/>
  </p:notesMasterIdLst>
  <p:handoutMasterIdLst>
    <p:handoutMasterId r:id="rId19"/>
  </p:handoutMasterIdLst>
  <p:sldIdLst>
    <p:sldId id="258" r:id="rId2"/>
    <p:sldId id="285" r:id="rId3"/>
    <p:sldId id="259" r:id="rId4"/>
    <p:sldId id="260" r:id="rId5"/>
    <p:sldId id="279" r:id="rId6"/>
    <p:sldId id="261" r:id="rId7"/>
    <p:sldId id="262" r:id="rId8"/>
    <p:sldId id="280" r:id="rId9"/>
    <p:sldId id="284" r:id="rId10"/>
    <p:sldId id="267" r:id="rId11"/>
    <p:sldId id="281" r:id="rId12"/>
    <p:sldId id="282" r:id="rId13"/>
    <p:sldId id="283" r:id="rId14"/>
    <p:sldId id="272" r:id="rId15"/>
    <p:sldId id="273" r:id="rId16"/>
    <p:sldId id="274" r:id="rId17"/>
  </p:sldIdLst>
  <p:sldSz cx="9144000" cy="6858000" type="screen4x3"/>
  <p:notesSz cx="7315200" cy="96012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15" autoAdjust="0"/>
  </p:normalViewPr>
  <p:slideViewPr>
    <p:cSldViewPr>
      <p:cViewPr varScale="1">
        <p:scale>
          <a:sx n="73" d="100"/>
          <a:sy n="73" d="100"/>
        </p:scale>
        <p:origin x="136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81013"/>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81013"/>
          </a:xfrm>
          <a:prstGeom prst="rect">
            <a:avLst/>
          </a:prstGeom>
        </p:spPr>
        <p:txBody>
          <a:bodyPr vert="horz" lIns="91427" tIns="45714" rIns="91427" bIns="45714" rtlCol="0"/>
          <a:lstStyle>
            <a:lvl1pPr algn="r">
              <a:defRPr sz="1200"/>
            </a:lvl1pPr>
          </a:lstStyle>
          <a:p>
            <a:fld id="{2C13C15A-1C9C-4AC2-8769-DF122BE32282}" type="datetimeFigureOut">
              <a:rPr lang="en-US" smtClean="0"/>
              <a:t>4/12/2016</a:t>
            </a:fld>
            <a:endParaRPr lang="en-US"/>
          </a:p>
        </p:txBody>
      </p:sp>
      <p:sp>
        <p:nvSpPr>
          <p:cNvPr id="4" name="Footer Placeholder 3"/>
          <p:cNvSpPr>
            <a:spLocks noGrp="1"/>
          </p:cNvSpPr>
          <p:nvPr>
            <p:ph type="ftr" sz="quarter" idx="2"/>
          </p:nvPr>
        </p:nvSpPr>
        <p:spPr>
          <a:xfrm>
            <a:off x="1" y="9120188"/>
            <a:ext cx="3170238" cy="481012"/>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27" tIns="45714" rIns="91427" bIns="45714" rtlCol="0" anchor="b"/>
          <a:lstStyle>
            <a:lvl1pPr algn="r">
              <a:defRPr sz="1200"/>
            </a:lvl1pPr>
          </a:lstStyle>
          <a:p>
            <a:fld id="{7D3FDD56-241E-454F-B5A8-99E6EB403695}" type="slidenum">
              <a:rPr lang="en-US" smtClean="0"/>
              <a:t>‹#›</a:t>
            </a:fld>
            <a:endParaRPr lang="en-US"/>
          </a:p>
        </p:txBody>
      </p:sp>
    </p:spTree>
    <p:extLst>
      <p:ext uri="{BB962C8B-B14F-4D97-AF65-F5344CB8AC3E}">
        <p14:creationId xmlns:p14="http://schemas.microsoft.com/office/powerpoint/2010/main" val="2259828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D9B71D85-367C-4C6D-B64D-F8F86FB525D5}" type="datetimeFigureOut">
              <a:rPr lang="en-US" smtClean="0"/>
              <a:pPr/>
              <a:t>4/12/2016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C1A1F8C8-8E18-48E8-A745-10AB944894D6}" type="slidenum">
              <a:rPr lang="en-US" smtClean="0"/>
              <a:pPr/>
              <a:t>‹#›</a:t>
            </a:fld>
            <a:endParaRPr lang="en-US" dirty="0"/>
          </a:p>
        </p:txBody>
      </p:sp>
    </p:spTree>
    <p:extLst>
      <p:ext uri="{BB962C8B-B14F-4D97-AF65-F5344CB8AC3E}">
        <p14:creationId xmlns:p14="http://schemas.microsoft.com/office/powerpoint/2010/main" val="1598539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fra.dot.gov/eLib/details/L00986"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fra.dot.gov/eLib/Details/L02830" TargetMode="External"/><Relationship Id="rId5" Type="http://schemas.openxmlformats.org/officeDocument/2006/relationships/hyperlink" Target="https://www.fra.dot.gov/Page/P0394" TargetMode="External"/><Relationship Id="rId4" Type="http://schemas.openxmlformats.org/officeDocument/2006/relationships/hyperlink" Target="https://www.fra.dot.gov/eLib/Details/L02833"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215DC57F-0137-CA45-9B09-642DDA269A30}" type="slidenum">
              <a:rPr lang="en-US" smtClean="0"/>
              <a:pPr/>
              <a:t>1</a:t>
            </a:fld>
            <a:endParaRPr lang="en-US"/>
          </a:p>
        </p:txBody>
      </p:sp>
    </p:spTree>
    <p:extLst>
      <p:ext uri="{BB962C8B-B14F-4D97-AF65-F5344CB8AC3E}">
        <p14:creationId xmlns:p14="http://schemas.microsoft.com/office/powerpoint/2010/main" val="2694453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r>
              <a:rPr lang="en-US" sz="1600" dirty="0"/>
              <a:t>What is Bus Rapid Transit? from NBRT site - http://www.nbrti.org/</a:t>
            </a:r>
          </a:p>
          <a:p>
            <a:endParaRPr lang="en-US" sz="1600" dirty="0"/>
          </a:p>
          <a:p>
            <a:r>
              <a:rPr lang="en-US" sz="1600" dirty="0"/>
              <a:t>BRT is an innovative, high capacity, lower cost public transit solution that can significantly improve urban mobility. This permanent, integrated system uses buses or specialized vehicles on roadways or dedicated lanes to quickly and efficiently transport passengers to their destinations, while offering the flexibility to meet transit demand. BRT systems can easily be customized to community needs and incorporate state-of-the-art, low-cost technologies that result in more passengers and less congestion</a:t>
            </a:r>
          </a:p>
          <a:p>
            <a:endParaRPr lang="en-US" dirty="0" smtClean="0"/>
          </a:p>
          <a:p>
            <a:r>
              <a:rPr lang="en-US" dirty="0" smtClean="0"/>
              <a:t>Definition of bus rapid transit on this slide ….various levels all the truly characteristics designated lane on off boarding etc. not look the same </a:t>
            </a:r>
            <a:endParaRPr lang="en-US" dirty="0"/>
          </a:p>
        </p:txBody>
      </p:sp>
      <p:sp>
        <p:nvSpPr>
          <p:cNvPr id="6" name="Slide Image Placeholder 5"/>
          <p:cNvSpPr>
            <a:spLocks noGrp="1" noRot="1" noChangeAspect="1"/>
          </p:cNvSpPr>
          <p:nvPr>
            <p:ph type="sldImg"/>
          </p:nvPr>
        </p:nvSpPr>
        <p:spPr/>
      </p:sp>
      <p:sp>
        <p:nvSpPr>
          <p:cNvPr id="10" name="Slide Number Placeholder 3"/>
          <p:cNvSpPr>
            <a:spLocks noGrp="1"/>
          </p:cNvSpPr>
          <p:nvPr>
            <p:ph type="sldNum" sz="quarter" idx="5"/>
          </p:nvPr>
        </p:nvSpPr>
        <p:spPr>
          <a:xfrm>
            <a:off x="4143587" y="9119474"/>
            <a:ext cx="3169920" cy="480060"/>
          </a:xfrm>
        </p:spPr>
        <p:txBody>
          <a:bodyPr/>
          <a:lstStyle/>
          <a:p>
            <a:fld id="{C1A1F8C8-8E18-48E8-A745-10AB944894D6}" type="slidenum">
              <a:rPr lang="en-US" smtClean="0"/>
              <a:pPr/>
              <a:t>10</a:t>
            </a:fld>
            <a:endParaRPr lang="en-US" dirty="0"/>
          </a:p>
        </p:txBody>
      </p:sp>
    </p:spTree>
    <p:extLst>
      <p:ext uri="{BB962C8B-B14F-4D97-AF65-F5344CB8AC3E}">
        <p14:creationId xmlns:p14="http://schemas.microsoft.com/office/powerpoint/2010/main" val="2150262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181213" indent="-181213">
              <a:buFont typeface="Arial" pitchFamily="34" charset="0"/>
              <a:buChar char="•"/>
            </a:pPr>
            <a:r>
              <a:rPr lang="en-US" sz="1600" dirty="0"/>
              <a:t>In 2011, 28 systems operated commuter rail compared to 18 in 1979.</a:t>
            </a:r>
          </a:p>
          <a:p>
            <a:pPr marL="181213" indent="-181213">
              <a:buFont typeface="Arial" pitchFamily="34" charset="0"/>
              <a:buChar char="•"/>
            </a:pPr>
            <a:r>
              <a:rPr lang="en-US" sz="1600" dirty="0"/>
              <a:t> 127 miles under  construction </a:t>
            </a:r>
          </a:p>
          <a:p>
            <a:pPr marL="181213" indent="-181213">
              <a:buFont typeface="Arial" pitchFamily="34" charset="0"/>
              <a:buChar char="•"/>
            </a:pPr>
            <a:r>
              <a:rPr lang="en-US" sz="1600" dirty="0"/>
              <a:t> 886 miles proposed</a:t>
            </a:r>
          </a:p>
          <a:p>
            <a:endParaRPr lang="en-US" sz="1600" dirty="0"/>
          </a:p>
          <a:p>
            <a:r>
              <a:rPr lang="en-US" sz="1600" dirty="0"/>
              <a:t>Definition: Commuter Rail - http://heritagetrolley.com/defCommuterRail.htm</a:t>
            </a:r>
          </a:p>
          <a:p>
            <a:r>
              <a:rPr lang="en-US" sz="1600" dirty="0"/>
              <a:t>Commuter rail refers to passenger trains operated on main line railroad track to carry riders to and from work in city centers. The trains are normally made up of a locomotive and a number of passenger coaches. The coaches are dimensionally similar to intercity (Amtrak) coaches, but typically have higher density seating as the average ride is shorter. Commuter rail lines normally extend an average of 10 to 50 miles from their downtown terminus. In some cases service is only offered in rush hours. In other cities, service is operated throughout the day and evening and on weekends. Service rarely is offered more frequently than one train every 30 minutes and station spacing is typically measured in miles. Commuter rail systems (some electrified, some diesel hauled) are traditionally associated with older industrial cities such as Boston, New York, Philadelphia, and Chicago, but in recent years new diesel powered commuter rail systems have been inaugurated in cities as diverse as Los Angeles and Burlington, Vermont, as traffic congestion has made auto commutes much more difficult. Many additional cities are planning commuter rail lines currently. Commuter rail lines can be relatively inexpensive to build as they normally operate over existing rail lines. However, typical planning challenges are negotiating use of the tracks with very busy freight rail operators and finding adequate funding both for construction and for operating subsidies.</a:t>
            </a:r>
          </a:p>
          <a:p>
            <a:endParaRPr lang="en-US" sz="1600" dirty="0"/>
          </a:p>
          <a:p>
            <a:endParaRPr lang="en-US" sz="1600" dirty="0"/>
          </a:p>
        </p:txBody>
      </p:sp>
      <p:sp>
        <p:nvSpPr>
          <p:cNvPr id="4" name="Slide Number Placeholder 3"/>
          <p:cNvSpPr>
            <a:spLocks noGrp="1"/>
          </p:cNvSpPr>
          <p:nvPr>
            <p:ph type="sldNum" sz="quarter" idx="10"/>
          </p:nvPr>
        </p:nvSpPr>
        <p:spPr/>
        <p:txBody>
          <a:bodyPr/>
          <a:lstStyle/>
          <a:p>
            <a:fld id="{C1A1F8C8-8E18-48E8-A745-10AB944894D6}" type="slidenum">
              <a:rPr lang="en-US" smtClean="0"/>
              <a:pPr/>
              <a:t>11</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933343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z="1600" dirty="0"/>
              <a:t>Definition: Heavy Rail - http://www.heritagetrolley.com/defHeavyRail.htm</a:t>
            </a:r>
          </a:p>
          <a:p>
            <a:r>
              <a:rPr lang="en-US" sz="1600" dirty="0"/>
              <a:t>Heavy rail refers to traditional high platform subway and elevated rapid transit lines. Principal characteristics are operation over rights of way that are completely segregated from other uses, with the track placed in subway tunnels, on elevated structures, or on fenced surface rights of way, free of grade crossings with roads. Trains consist of anywhere from two to 12 cars, each with its own motors, and drawing power from a third rail (or in some cases from overhead wire). Boarding is from high platforms that are even with the floor level of the car, allowing large numbers of people to enter and leave rapidly. Before World War II, true heavy rail rapid transit systems existed only in Boston, New York, Philadelphia, and Chicago. Since the war, new systems have been opened in Cleveland, Baltimore, Washington, the San Francisco-Oakland region, Los Angeles, Atlanta, and Miami, plus Montreal and Toronto in Canada.</a:t>
            </a:r>
          </a:p>
          <a:p>
            <a:r>
              <a:rPr lang="en-US" sz="1600" dirty="0"/>
              <a:t>Heavy rail systems are extremely expensive to build due to the need to build tunnels, elevated structures, or other fully segregated rights of way and to accommodate more gentle curves and grades than are needed for light rail or streetcars. Given the high costs and the recent huge overruns of the Los Angeles rapid transit construction, funding of new heavy rail systems in the United States has become much less likely.</a:t>
            </a:r>
          </a:p>
          <a:p>
            <a:endParaRPr lang="en-US" sz="1600" dirty="0"/>
          </a:p>
          <a:p>
            <a:r>
              <a:rPr lang="en-US" sz="1600" dirty="0"/>
              <a:t>In 2011, there were 15 heavy rail systems in 15 metro areas including San Juan, Puerto Rico. An additional 103 miles have been proposed.</a:t>
            </a:r>
          </a:p>
          <a:p>
            <a:endParaRPr lang="en-US" sz="1600" dirty="0"/>
          </a:p>
          <a:p>
            <a:endParaRPr lang="en-US" sz="1600" dirty="0"/>
          </a:p>
        </p:txBody>
      </p:sp>
      <p:sp>
        <p:nvSpPr>
          <p:cNvPr id="4" name="Slide Number Placeholder 3"/>
          <p:cNvSpPr>
            <a:spLocks noGrp="1"/>
          </p:cNvSpPr>
          <p:nvPr>
            <p:ph type="sldNum" sz="quarter" idx="10"/>
          </p:nvPr>
        </p:nvSpPr>
        <p:spPr/>
        <p:txBody>
          <a:bodyPr/>
          <a:lstStyle/>
          <a:p>
            <a:fld id="{C1A1F8C8-8E18-48E8-A745-10AB944894D6}" type="slidenum">
              <a:rPr lang="en-US" smtClean="0"/>
              <a:pPr/>
              <a:t>12</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111044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Increased from 9 systems in 1979 to 27 systems in 2011</a:t>
            </a:r>
          </a:p>
          <a:p>
            <a:r>
              <a:rPr lang="en-US" dirty="0" smtClean="0"/>
              <a:t>More than 190 miles of light rail currently under construction;</a:t>
            </a:r>
          </a:p>
          <a:p>
            <a:r>
              <a:rPr lang="en-US" dirty="0" smtClean="0"/>
              <a:t>More than 300 miles proposed</a:t>
            </a:r>
          </a:p>
          <a:p>
            <a:endParaRPr lang="en-US" dirty="0" smtClean="0"/>
          </a:p>
          <a:p>
            <a:r>
              <a:rPr lang="en-US" dirty="0" smtClean="0"/>
              <a:t>Include list in Resources:</a:t>
            </a:r>
          </a:p>
          <a:p>
            <a:r>
              <a:rPr lang="en-US" dirty="0" smtClean="0">
                <a:hlinkClick r:id="" action="ppaction://hlinkfile"/>
              </a:rPr>
              <a:t>http://www.wordiq.com/definition/List_of_light-rail_transit_systems#United_States</a:t>
            </a:r>
          </a:p>
          <a:p>
            <a:r>
              <a:rPr lang="en-US" dirty="0" smtClean="0">
                <a:hlinkClick r:id="" action="ppaction://hlinkfile"/>
              </a:rPr>
              <a:t>United States</a:t>
            </a: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1A1F8C8-8E18-48E8-A745-10AB944894D6}" type="slidenum">
              <a:rPr lang="en-US" smtClean="0"/>
              <a:pPr/>
              <a:t>13</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643637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On April 16, 2009, President Obama, together with Vice President Biden and U.S. Transportation Secretary Ray LaHood, </a:t>
            </a:r>
            <a:r>
              <a:rPr lang="en-US" sz="1600" dirty="0">
                <a:hlinkClick r:id="rId3"/>
              </a:rPr>
              <a:t>announced</a:t>
            </a:r>
            <a:r>
              <a:rPr lang="en-US" sz="1600" dirty="0"/>
              <a:t> a new vision for developing high-speed intercity passenger rail in America, calling for a collaborative effort by the federal government, states, railroads, and other key stakeholders to help transform America’s transportation system through the creation of a national network of high-speed rail corridors. To achieve this vision, FRA published the </a:t>
            </a:r>
            <a:r>
              <a:rPr lang="en-US" sz="1600" dirty="0">
                <a:hlinkClick r:id="rId4"/>
              </a:rPr>
              <a:t>High-Speed Rail Strategic Plan</a:t>
            </a:r>
            <a:r>
              <a:rPr lang="en-US" sz="1600" dirty="0"/>
              <a:t> in April 2009 and launched the High Speed Intercity Passenger Rail (HSIPR) Program in June 2009.</a:t>
            </a:r>
          </a:p>
          <a:p>
            <a:endParaRPr lang="en-US" sz="1600" dirty="0"/>
          </a:p>
          <a:p>
            <a:r>
              <a:rPr lang="en-US" sz="1600" dirty="0"/>
              <a:t>To realize President Obama’s vision of giving 80% of Americans access to high-speed rail within the next 25 years, Congress made $8 billion available through the </a:t>
            </a:r>
            <a:r>
              <a:rPr lang="en-US" sz="1600" dirty="0">
                <a:hlinkClick r:id="rId5"/>
              </a:rPr>
              <a:t>American Recovery and Reinvestment Act </a:t>
            </a:r>
            <a:r>
              <a:rPr lang="en-US" sz="1600" dirty="0"/>
              <a:t>of 2009 (ARRA). Congress continued to build upon the Recovery Act by making available an additional $2.1 billion through annual appropriations for FY 2009 and 2010, using the framework initially established by the </a:t>
            </a:r>
            <a:r>
              <a:rPr lang="en-US" sz="1600" dirty="0">
                <a:hlinkClick r:id="rId6"/>
              </a:rPr>
              <a:t>Passenger Rail Investment and Improvement Act </a:t>
            </a:r>
            <a:r>
              <a:rPr lang="en-US" sz="1600" dirty="0"/>
              <a:t>of 2008 (PRIIA), bringing the total program funding to $10.1 billion.</a:t>
            </a:r>
          </a:p>
        </p:txBody>
      </p:sp>
      <p:sp>
        <p:nvSpPr>
          <p:cNvPr id="4" name="Slide Number Placeholder 3"/>
          <p:cNvSpPr>
            <a:spLocks noGrp="1"/>
          </p:cNvSpPr>
          <p:nvPr>
            <p:ph type="sldNum" sz="quarter" idx="10"/>
          </p:nvPr>
        </p:nvSpPr>
        <p:spPr/>
        <p:txBody>
          <a:bodyPr/>
          <a:lstStyle/>
          <a:p>
            <a:fld id="{215DC57F-0137-CA45-9B09-642DDA269A30}" type="slidenum">
              <a:rPr lang="en-US" smtClean="0"/>
              <a:pPr/>
              <a:t>14</a:t>
            </a:fld>
            <a:endParaRPr lang="en-US"/>
          </a:p>
        </p:txBody>
      </p:sp>
    </p:spTree>
    <p:extLst>
      <p:ext uri="{BB962C8B-B14F-4D97-AF65-F5344CB8AC3E}">
        <p14:creationId xmlns:p14="http://schemas.microsoft.com/office/powerpoint/2010/main" val="1527133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Ferry Boat </a:t>
            </a:r>
            <a:r>
              <a:rPr lang="en-US" sz="1600" dirty="0"/>
              <a:t>is a transit mode comprising vessels carrying passengers and in some cases vehicles over a body of water, and that are generally steam or diesel-powered. When at least one terminal is within an urbanized area, it is </a:t>
            </a:r>
            <a:r>
              <a:rPr lang="en-US" sz="1600" dirty="0">
                <a:solidFill>
                  <a:srgbClr val="FF0000"/>
                </a:solidFill>
              </a:rPr>
              <a:t>referred to as </a:t>
            </a:r>
            <a:r>
              <a:rPr lang="en-US" sz="1600" b="1" dirty="0"/>
              <a:t>urban ferryboat service</a:t>
            </a:r>
            <a:r>
              <a:rPr lang="en-US" sz="1600" dirty="0"/>
              <a:t>. Such service excludes international, rural, rural interstate, island, and urban park ferries. </a:t>
            </a:r>
          </a:p>
          <a:p>
            <a:r>
              <a:rPr lang="en-US" sz="1600" dirty="0">
                <a:solidFill>
                  <a:srgbClr val="FF0000"/>
                </a:solidFill>
              </a:rPr>
              <a:t>In 1979, 16 systems offered Ferry Boat Transit services, in 2010, that number had increased to 51. </a:t>
            </a:r>
          </a:p>
        </p:txBody>
      </p:sp>
      <p:sp>
        <p:nvSpPr>
          <p:cNvPr id="4" name="Slide Number Placeholder 3"/>
          <p:cNvSpPr>
            <a:spLocks noGrp="1"/>
          </p:cNvSpPr>
          <p:nvPr>
            <p:ph type="sldNum" sz="quarter" idx="10"/>
          </p:nvPr>
        </p:nvSpPr>
        <p:spPr/>
        <p:txBody>
          <a:bodyPr/>
          <a:lstStyle/>
          <a:p>
            <a:fld id="{215DC57F-0137-CA45-9B09-642DDA269A30}" type="slidenum">
              <a:rPr lang="en-US" smtClean="0"/>
              <a:pPr/>
              <a:t>15</a:t>
            </a:fld>
            <a:endParaRPr lang="en-US"/>
          </a:p>
        </p:txBody>
      </p:sp>
    </p:spTree>
    <p:extLst>
      <p:ext uri="{BB962C8B-B14F-4D97-AF65-F5344CB8AC3E}">
        <p14:creationId xmlns:p14="http://schemas.microsoft.com/office/powerpoint/2010/main" val="2304102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515">
              <a:defRPr sz="2500">
                <a:solidFill>
                  <a:schemeClr val="tx1"/>
                </a:solidFill>
                <a:latin typeface="Times" charset="0"/>
                <a:ea typeface="ＭＳ Ｐゴシック" charset="0"/>
                <a:cs typeface="ＭＳ Ｐゴシック" charset="0"/>
              </a:defRPr>
            </a:lvl1pPr>
            <a:lvl2pPr marL="770481" indent="-296338" defTabSz="956515">
              <a:defRPr sz="2500">
                <a:solidFill>
                  <a:schemeClr val="tx1"/>
                </a:solidFill>
                <a:latin typeface="Times" charset="0"/>
                <a:ea typeface="ＭＳ Ｐゴシック" charset="0"/>
              </a:defRPr>
            </a:lvl2pPr>
            <a:lvl3pPr marL="1185354" indent="-237071" defTabSz="956515">
              <a:defRPr sz="2500">
                <a:solidFill>
                  <a:schemeClr val="tx1"/>
                </a:solidFill>
                <a:latin typeface="Times" charset="0"/>
                <a:ea typeface="ＭＳ Ｐゴシック" charset="0"/>
              </a:defRPr>
            </a:lvl3pPr>
            <a:lvl4pPr marL="1659495" indent="-237071" defTabSz="956515">
              <a:defRPr sz="2500">
                <a:solidFill>
                  <a:schemeClr val="tx1"/>
                </a:solidFill>
                <a:latin typeface="Times" charset="0"/>
                <a:ea typeface="ＭＳ Ｐゴシック" charset="0"/>
              </a:defRPr>
            </a:lvl4pPr>
            <a:lvl5pPr marL="2133638" indent="-237071" defTabSz="956515">
              <a:defRPr sz="2500">
                <a:solidFill>
                  <a:schemeClr val="tx1"/>
                </a:solidFill>
                <a:latin typeface="Times" charset="0"/>
                <a:ea typeface="ＭＳ Ｐゴシック" charset="0"/>
              </a:defRPr>
            </a:lvl5pPr>
            <a:lvl6pPr marL="2607780" indent="-237071" defTabSz="956515" eaLnBrk="0" fontAlgn="base" hangingPunct="0">
              <a:spcBef>
                <a:spcPct val="0"/>
              </a:spcBef>
              <a:spcAft>
                <a:spcPct val="0"/>
              </a:spcAft>
              <a:defRPr sz="2500">
                <a:solidFill>
                  <a:schemeClr val="tx1"/>
                </a:solidFill>
                <a:latin typeface="Times" charset="0"/>
                <a:ea typeface="ＭＳ Ｐゴシック" charset="0"/>
              </a:defRPr>
            </a:lvl6pPr>
            <a:lvl7pPr marL="3081922" indent="-237071" defTabSz="956515" eaLnBrk="0" fontAlgn="base" hangingPunct="0">
              <a:spcBef>
                <a:spcPct val="0"/>
              </a:spcBef>
              <a:spcAft>
                <a:spcPct val="0"/>
              </a:spcAft>
              <a:defRPr sz="2500">
                <a:solidFill>
                  <a:schemeClr val="tx1"/>
                </a:solidFill>
                <a:latin typeface="Times" charset="0"/>
                <a:ea typeface="ＭＳ Ｐゴシック" charset="0"/>
              </a:defRPr>
            </a:lvl7pPr>
            <a:lvl8pPr marL="3556064" indent="-237071" defTabSz="956515" eaLnBrk="0" fontAlgn="base" hangingPunct="0">
              <a:spcBef>
                <a:spcPct val="0"/>
              </a:spcBef>
              <a:spcAft>
                <a:spcPct val="0"/>
              </a:spcAft>
              <a:defRPr sz="2500">
                <a:solidFill>
                  <a:schemeClr val="tx1"/>
                </a:solidFill>
                <a:latin typeface="Times" charset="0"/>
                <a:ea typeface="ＭＳ Ｐゴシック" charset="0"/>
              </a:defRPr>
            </a:lvl8pPr>
            <a:lvl9pPr marL="4030205" indent="-237071" defTabSz="956515" eaLnBrk="0" fontAlgn="base" hangingPunct="0">
              <a:spcBef>
                <a:spcPct val="0"/>
              </a:spcBef>
              <a:spcAft>
                <a:spcPct val="0"/>
              </a:spcAft>
              <a:defRPr sz="2500">
                <a:solidFill>
                  <a:schemeClr val="tx1"/>
                </a:solidFill>
                <a:latin typeface="Times" charset="0"/>
                <a:ea typeface="ＭＳ Ｐゴシック" charset="0"/>
              </a:defRPr>
            </a:lvl9pPr>
          </a:lstStyle>
          <a:p>
            <a:fld id="{606331D6-C9F4-BE48-B58B-9FEB68E2568E}" type="slidenum">
              <a:rPr lang="en-US" sz="1200"/>
              <a:pPr/>
              <a:t>16</a:t>
            </a:fld>
            <a:endParaRPr lang="en-US" sz="1200"/>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r>
              <a:rPr lang="en-US" sz="1600" b="1" dirty="0"/>
              <a:t>A Cable Car </a:t>
            </a:r>
            <a:r>
              <a:rPr lang="en-US" sz="1600" dirty="0">
                <a:solidFill>
                  <a:srgbClr val="FF0000"/>
                </a:solidFill>
              </a:rPr>
              <a:t>can be described as</a:t>
            </a:r>
            <a:r>
              <a:rPr lang="en-US" sz="1600" dirty="0"/>
              <a:t> a railway with individually controlled transit vehicles attached while moving on </a:t>
            </a:r>
            <a:r>
              <a:rPr lang="en-US" sz="1600" dirty="0">
                <a:solidFill>
                  <a:srgbClr val="FF0000"/>
                </a:solidFill>
              </a:rPr>
              <a:t>guard rails</a:t>
            </a:r>
            <a:r>
              <a:rPr lang="en-US" sz="1600" dirty="0"/>
              <a:t> located below the street surface and powered by engines or motors at a central location not on board the vehicle. </a:t>
            </a:r>
          </a:p>
          <a:p>
            <a:pPr eaLnBrk="1" hangingPunct="1"/>
            <a:endParaRPr lang="en-US" sz="1600" dirty="0">
              <a:latin typeface="Times" charset="0"/>
            </a:endParaRPr>
          </a:p>
          <a:p>
            <a:pPr eaLnBrk="1" hangingPunct="1"/>
            <a:r>
              <a:rPr lang="en-US" sz="1600" b="1" dirty="0"/>
              <a:t>Inclined Plane </a:t>
            </a:r>
            <a:r>
              <a:rPr lang="en-US" sz="1600" dirty="0"/>
              <a:t>is a railway operating over exclusive right-of-way on steep grades (slopes) with powerless vehicles propelled by moving cables attached to the vehicles and powered by engines or motors at a central location not on board the vehicle. The special tramway type of vehicles has passenger seats that remain horizontal while the undercarriage (truck) is angled parallel to the slope. </a:t>
            </a:r>
            <a:endParaRPr lang="en-US" sz="1600" b="1" dirty="0"/>
          </a:p>
          <a:p>
            <a:pPr eaLnBrk="1" hangingPunct="1"/>
            <a:endParaRPr lang="en-US" sz="1600" b="1" dirty="0"/>
          </a:p>
          <a:p>
            <a:pPr eaLnBrk="1" hangingPunct="1"/>
            <a:r>
              <a:rPr lang="en-US" sz="1600" b="1" dirty="0"/>
              <a:t>Aerial Tramway </a:t>
            </a:r>
            <a:r>
              <a:rPr lang="en-US" sz="1600" dirty="0"/>
              <a:t>is electric system of aerial cables with suspended powerless passenger vehicles. The vehicles are propelled by separate cables attached to the vehicle suspension system and powered by engines or motors at a central location not on board the vehicle. </a:t>
            </a:r>
            <a:endParaRPr lang="en-US" sz="1600" b="1" dirty="0"/>
          </a:p>
          <a:p>
            <a:pPr eaLnBrk="1" hangingPunct="1"/>
            <a:endParaRPr lang="en-US" sz="1600" b="1" dirty="0"/>
          </a:p>
          <a:p>
            <a:pPr eaLnBrk="1" hangingPunct="1"/>
            <a:r>
              <a:rPr lang="en-US" sz="1600" b="1" dirty="0"/>
              <a:t>Monorail </a:t>
            </a:r>
            <a:r>
              <a:rPr lang="en-US" sz="1600" dirty="0"/>
              <a:t>is an electric railway of guided transit vehicles operating singly or in multi-car trains. The vehicles are suspended from or straddle a guide way formed by a single beam, rail, or tube. </a:t>
            </a:r>
          </a:p>
          <a:p>
            <a:pPr eaLnBrk="1" hangingPunct="1"/>
            <a:endParaRPr lang="en-US" dirty="0" smtClean="0">
              <a:effectLst/>
              <a:latin typeface="Times" charset="0"/>
            </a:endParaRPr>
          </a:p>
          <a:p>
            <a:pPr eaLnBrk="1" hangingPunct="1"/>
            <a:r>
              <a:rPr lang="en-US" dirty="0" smtClean="0">
                <a:effectLst/>
                <a:latin typeface="Times" charset="0"/>
              </a:rPr>
              <a:t>A People Mover</a:t>
            </a:r>
            <a:r>
              <a:rPr lang="en-US" baseline="0" dirty="0" smtClean="0">
                <a:effectLst/>
                <a:latin typeface="Times" charset="0"/>
              </a:rPr>
              <a:t> </a:t>
            </a:r>
            <a:r>
              <a:rPr lang="en-US" dirty="0" smtClean="0"/>
              <a:t>is a fully automated, grade-separated</a:t>
            </a:r>
            <a:r>
              <a:rPr lang="en-US" baseline="0" dirty="0" smtClean="0"/>
              <a:t> </a:t>
            </a:r>
            <a:r>
              <a:rPr lang="en-US" dirty="0" smtClean="0"/>
              <a:t>mass transit system. It is generally used to describe systems serving relatively small areas such as airports, downtown districts or theme parks, but is sometimes applied to considerably more complex automated systems. Larger</a:t>
            </a:r>
            <a:r>
              <a:rPr lang="en-US" baseline="0" dirty="0" smtClean="0"/>
              <a:t> people movers are also called “automated </a:t>
            </a:r>
            <a:r>
              <a:rPr lang="en-US" baseline="0" dirty="0" err="1" smtClean="0"/>
              <a:t>guideway</a:t>
            </a:r>
            <a:r>
              <a:rPr lang="en-US" baseline="0" dirty="0" smtClean="0"/>
              <a:t> transit.” </a:t>
            </a:r>
            <a:endParaRPr lang="en-US" dirty="0">
              <a:latin typeface="Times" charset="0"/>
            </a:endParaRPr>
          </a:p>
        </p:txBody>
      </p:sp>
    </p:spTree>
    <p:extLst>
      <p:ext uri="{BB962C8B-B14F-4D97-AF65-F5344CB8AC3E}">
        <p14:creationId xmlns:p14="http://schemas.microsoft.com/office/powerpoint/2010/main" val="897418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Ask students to write a definition of public transit - give them five minutes to do so then ask for responses.</a:t>
            </a:r>
          </a:p>
        </p:txBody>
      </p:sp>
      <p:sp>
        <p:nvSpPr>
          <p:cNvPr id="4" name="Slide Number Placeholder 3"/>
          <p:cNvSpPr>
            <a:spLocks noGrp="1"/>
          </p:cNvSpPr>
          <p:nvPr>
            <p:ph type="sldNum" sz="quarter" idx="10"/>
          </p:nvPr>
        </p:nvSpPr>
        <p:spPr/>
        <p:txBody>
          <a:bodyPr/>
          <a:lstStyle/>
          <a:p>
            <a:fld id="{215DC57F-0137-CA45-9B09-642DDA269A30}" type="slidenum">
              <a:rPr lang="en-US" smtClean="0"/>
              <a:pPr/>
              <a:t>2</a:t>
            </a:fld>
            <a:endParaRPr lang="en-US"/>
          </a:p>
        </p:txBody>
      </p:sp>
    </p:spTree>
    <p:extLst>
      <p:ext uri="{BB962C8B-B14F-4D97-AF65-F5344CB8AC3E}">
        <p14:creationId xmlns:p14="http://schemas.microsoft.com/office/powerpoint/2010/main" val="2694453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course consists of seven modules. This</a:t>
            </a:r>
            <a:r>
              <a:rPr lang="en-US" baseline="0" dirty="0" smtClean="0"/>
              <a:t> first module contains three lessons. The first lesson will focus on “what is public transportation?”; The second lesson will provide a history of public transportation; and the third lesson will focus on the “business of public transportation.”</a:t>
            </a:r>
            <a:endParaRPr lang="en-US" dirty="0"/>
          </a:p>
        </p:txBody>
      </p:sp>
      <p:sp>
        <p:nvSpPr>
          <p:cNvPr id="4" name="Slide Number Placeholder 3"/>
          <p:cNvSpPr>
            <a:spLocks noGrp="1"/>
          </p:cNvSpPr>
          <p:nvPr>
            <p:ph type="sldNum" sz="quarter" idx="10"/>
          </p:nvPr>
        </p:nvSpPr>
        <p:spPr/>
        <p:txBody>
          <a:bodyPr/>
          <a:lstStyle/>
          <a:p>
            <a:fld id="{215DC57F-0137-CA45-9B09-642DDA269A30}" type="slidenum">
              <a:rPr lang="en-US" smtClean="0"/>
              <a:pPr/>
              <a:t>3</a:t>
            </a:fld>
            <a:endParaRPr lang="en-US"/>
          </a:p>
        </p:txBody>
      </p:sp>
    </p:spTree>
    <p:extLst>
      <p:ext uri="{BB962C8B-B14F-4D97-AF65-F5344CB8AC3E}">
        <p14:creationId xmlns:p14="http://schemas.microsoft.com/office/powerpoint/2010/main" val="2186679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These learning objectives of this lesson are that you will be able to </a:t>
            </a:r>
            <a:r>
              <a:rPr lang="en-US" sz="1600" u="sng" dirty="0"/>
              <a:t>describe </a:t>
            </a:r>
            <a:r>
              <a:rPr lang="en-US" sz="1600" dirty="0"/>
              <a:t>public transportation; </a:t>
            </a:r>
            <a:r>
              <a:rPr lang="en-US" sz="1600" u="sng" dirty="0"/>
              <a:t>Identify</a:t>
            </a:r>
            <a:r>
              <a:rPr lang="en-US" sz="1600" dirty="0"/>
              <a:t> the transit options available in your community; </a:t>
            </a:r>
            <a:r>
              <a:rPr lang="en-US" sz="1600" u="sng" dirty="0"/>
              <a:t>Illustrate</a:t>
            </a:r>
            <a:r>
              <a:rPr lang="en-US" sz="1600" dirty="0"/>
              <a:t> ways communities view public transportation; and </a:t>
            </a:r>
            <a:r>
              <a:rPr lang="en-US" sz="1600" u="sng" dirty="0"/>
              <a:t> recognize that there is no universal structure for transit</a:t>
            </a:r>
            <a:r>
              <a:rPr lang="en-US" sz="1600" dirty="0"/>
              <a:t>. Each system differs because of many factors. </a:t>
            </a:r>
          </a:p>
          <a:p>
            <a:endParaRPr lang="en-US" sz="1600" dirty="0"/>
          </a:p>
          <a:p>
            <a:r>
              <a:rPr lang="en-US" sz="1600" dirty="0"/>
              <a:t> illustrate that this intro is a quick review – and is provided after students first define what public transit is …and these slides will help enhance their understanding of the range of services in the definition. The assignment that follows asks students to research public transportation in their communities and in cities of varying sizes…The learning builds upon their homework throughout the sessions for Module 1. </a:t>
            </a:r>
          </a:p>
        </p:txBody>
      </p:sp>
      <p:sp>
        <p:nvSpPr>
          <p:cNvPr id="4" name="Slide Number Placeholder 3"/>
          <p:cNvSpPr>
            <a:spLocks noGrp="1"/>
          </p:cNvSpPr>
          <p:nvPr>
            <p:ph type="sldNum" sz="quarter" idx="10"/>
          </p:nvPr>
        </p:nvSpPr>
        <p:spPr/>
        <p:txBody>
          <a:bodyPr/>
          <a:lstStyle/>
          <a:p>
            <a:fld id="{215DC57F-0137-CA45-9B09-642DDA269A30}" type="slidenum">
              <a:rPr lang="en-US" smtClean="0"/>
              <a:pPr/>
              <a:t>4</a:t>
            </a:fld>
            <a:endParaRPr lang="en-US"/>
          </a:p>
        </p:txBody>
      </p:sp>
    </p:spTree>
    <p:extLst>
      <p:ext uri="{BB962C8B-B14F-4D97-AF65-F5344CB8AC3E}">
        <p14:creationId xmlns:p14="http://schemas.microsoft.com/office/powerpoint/2010/main" val="874393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A1F8C8-8E18-48E8-A745-10AB944894D6}" type="slidenum">
              <a:rPr lang="en-US" smtClean="0"/>
              <a:pPr/>
              <a:t>5</a:t>
            </a:fld>
            <a:endParaRPr lang="en-US" dirty="0"/>
          </a:p>
        </p:txBody>
      </p:sp>
    </p:spTree>
    <p:extLst>
      <p:ext uri="{BB962C8B-B14F-4D97-AF65-F5344CB8AC3E}">
        <p14:creationId xmlns:p14="http://schemas.microsoft.com/office/powerpoint/2010/main" val="3300643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p:txBody>
          <a:bodyPr/>
          <a:lstStyle>
            <a:lvl1pPr defTabSz="956515">
              <a:defRPr sz="2500">
                <a:solidFill>
                  <a:schemeClr val="tx1"/>
                </a:solidFill>
                <a:latin typeface="Times" charset="0"/>
                <a:ea typeface="ＭＳ Ｐゴシック" charset="0"/>
                <a:cs typeface="ＭＳ Ｐゴシック" charset="0"/>
              </a:defRPr>
            </a:lvl1pPr>
            <a:lvl2pPr marL="770481" indent="-296338" defTabSz="956515">
              <a:defRPr sz="2500">
                <a:solidFill>
                  <a:schemeClr val="tx1"/>
                </a:solidFill>
                <a:latin typeface="Times" charset="0"/>
                <a:ea typeface="ＭＳ Ｐゴシック" charset="0"/>
              </a:defRPr>
            </a:lvl2pPr>
            <a:lvl3pPr marL="1185354" indent="-237071" defTabSz="956515">
              <a:defRPr sz="2500">
                <a:solidFill>
                  <a:schemeClr val="tx1"/>
                </a:solidFill>
                <a:latin typeface="Times" charset="0"/>
                <a:ea typeface="ＭＳ Ｐゴシック" charset="0"/>
              </a:defRPr>
            </a:lvl3pPr>
            <a:lvl4pPr marL="1659495" indent="-237071" defTabSz="956515">
              <a:defRPr sz="2500">
                <a:solidFill>
                  <a:schemeClr val="tx1"/>
                </a:solidFill>
                <a:latin typeface="Times" charset="0"/>
                <a:ea typeface="ＭＳ Ｐゴシック" charset="0"/>
              </a:defRPr>
            </a:lvl4pPr>
            <a:lvl5pPr marL="2133638" indent="-237071" defTabSz="956515">
              <a:defRPr sz="2500">
                <a:solidFill>
                  <a:schemeClr val="tx1"/>
                </a:solidFill>
                <a:latin typeface="Times" charset="0"/>
                <a:ea typeface="ＭＳ Ｐゴシック" charset="0"/>
              </a:defRPr>
            </a:lvl5pPr>
            <a:lvl6pPr marL="2607780" indent="-237071" defTabSz="956515" eaLnBrk="0" fontAlgn="base" hangingPunct="0">
              <a:spcBef>
                <a:spcPct val="0"/>
              </a:spcBef>
              <a:spcAft>
                <a:spcPct val="0"/>
              </a:spcAft>
              <a:defRPr sz="2500">
                <a:solidFill>
                  <a:schemeClr val="tx1"/>
                </a:solidFill>
                <a:latin typeface="Times" charset="0"/>
                <a:ea typeface="ＭＳ Ｐゴシック" charset="0"/>
              </a:defRPr>
            </a:lvl6pPr>
            <a:lvl7pPr marL="3081922" indent="-237071" defTabSz="956515" eaLnBrk="0" fontAlgn="base" hangingPunct="0">
              <a:spcBef>
                <a:spcPct val="0"/>
              </a:spcBef>
              <a:spcAft>
                <a:spcPct val="0"/>
              </a:spcAft>
              <a:defRPr sz="2500">
                <a:solidFill>
                  <a:schemeClr val="tx1"/>
                </a:solidFill>
                <a:latin typeface="Times" charset="0"/>
                <a:ea typeface="ＭＳ Ｐゴシック" charset="0"/>
              </a:defRPr>
            </a:lvl7pPr>
            <a:lvl8pPr marL="3556064" indent="-237071" defTabSz="956515" eaLnBrk="0" fontAlgn="base" hangingPunct="0">
              <a:spcBef>
                <a:spcPct val="0"/>
              </a:spcBef>
              <a:spcAft>
                <a:spcPct val="0"/>
              </a:spcAft>
              <a:defRPr sz="2500">
                <a:solidFill>
                  <a:schemeClr val="tx1"/>
                </a:solidFill>
                <a:latin typeface="Times" charset="0"/>
                <a:ea typeface="ＭＳ Ｐゴシック" charset="0"/>
              </a:defRPr>
            </a:lvl8pPr>
            <a:lvl9pPr marL="4030205" indent="-237071" defTabSz="956515" eaLnBrk="0" fontAlgn="base" hangingPunct="0">
              <a:spcBef>
                <a:spcPct val="0"/>
              </a:spcBef>
              <a:spcAft>
                <a:spcPct val="0"/>
              </a:spcAft>
              <a:defRPr sz="2500">
                <a:solidFill>
                  <a:schemeClr val="tx1"/>
                </a:solidFill>
                <a:latin typeface="Times" charset="0"/>
                <a:ea typeface="ＭＳ Ｐゴシック" charset="0"/>
              </a:defRPr>
            </a:lvl9pPr>
          </a:lstStyle>
          <a:p>
            <a:fld id="{0DA742B6-6188-B14F-A34E-0AACDAC606CA}" type="slidenum">
              <a:rPr lang="en-US" smtClean="0"/>
              <a:pPr/>
              <a:t>6</a:t>
            </a:fld>
            <a:endParaRPr lang="en-US"/>
          </a:p>
        </p:txBody>
      </p:sp>
      <p:sp>
        <p:nvSpPr>
          <p:cNvPr id="43011" name="Rectangle 3"/>
          <p:cNvSpPr>
            <a:spLocks noGrp="1" noChangeArrowheads="1"/>
          </p:cNvSpPr>
          <p:nvPr>
            <p:ph type="body" idx="1"/>
          </p:nvPr>
        </p:nvSpPr>
        <p:spPr/>
        <p:txBody>
          <a:bodyPr/>
          <a:lstStyle/>
          <a:p>
            <a:r>
              <a:rPr lang="en-US" sz="1300" dirty="0"/>
              <a:t>Data taken from APTA 2013 Fact Book check for availability of 2014, not available until this fall. </a:t>
            </a:r>
          </a:p>
          <a:p>
            <a:endParaRPr lang="en-US" sz="1300" dirty="0"/>
          </a:p>
          <a:p>
            <a:r>
              <a:rPr lang="en-US" sz="1300" dirty="0"/>
              <a:t>MTA New York City Transit carried passengers on 3.3 billion trips for 12.1 billion miles. </a:t>
            </a:r>
          </a:p>
          <a:p>
            <a:endParaRPr lang="en-US" sz="1300" dirty="0"/>
          </a:p>
          <a:p>
            <a:r>
              <a:rPr lang="en-US" sz="1300" dirty="0"/>
              <a:t>60% of trips taken on buses</a:t>
            </a:r>
          </a:p>
          <a:p>
            <a:endParaRPr lang="en-US" sz="1300" dirty="0"/>
          </a:p>
          <a:p>
            <a:r>
              <a:rPr lang="en-US" sz="1300" dirty="0"/>
              <a:t>38% of trips taken on rail vehicles</a:t>
            </a:r>
          </a:p>
          <a:p>
            <a:endParaRPr lang="en-US" sz="1300" dirty="0"/>
          </a:p>
          <a:p>
            <a:r>
              <a:rPr lang="en-US" sz="1300" dirty="0"/>
              <a:t>$47 billion industry; employs more than 370,000 people</a:t>
            </a:r>
          </a:p>
          <a:p>
            <a:endParaRPr lang="en-US" sz="1300" dirty="0"/>
          </a:p>
          <a:p>
            <a:r>
              <a:rPr lang="en-US" sz="1300" dirty="0"/>
              <a:t>2012 Fact Book still in Progress…… </a:t>
            </a:r>
          </a:p>
          <a:p>
            <a:r>
              <a:rPr lang="en-US" sz="1300" dirty="0"/>
              <a:t> </a:t>
            </a:r>
          </a:p>
          <a:p>
            <a:endParaRPr lang="en-US" sz="1300" dirty="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692239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z="1600" dirty="0"/>
              <a:t>Transit is made up of the following modes and can be broken down into Rail and Non-Rail:</a:t>
            </a:r>
          </a:p>
          <a:p>
            <a:pPr marL="181213" indent="-181213">
              <a:buFont typeface="Arial" pitchFamily="34" charset="0"/>
              <a:buChar char="•"/>
            </a:pPr>
            <a:r>
              <a:rPr lang="en-US" sz="1600" dirty="0"/>
              <a:t>Demand Responsive/ </a:t>
            </a:r>
            <a:r>
              <a:rPr lang="en-US" sz="1600" dirty="0" err="1"/>
              <a:t>Paratransit</a:t>
            </a:r>
            <a:r>
              <a:rPr lang="en-US" sz="1600" dirty="0"/>
              <a:t>/ Taxi</a:t>
            </a:r>
          </a:p>
          <a:p>
            <a:pPr marL="181213" indent="-181213">
              <a:buFont typeface="Arial" pitchFamily="34" charset="0"/>
              <a:buChar char="•"/>
            </a:pPr>
            <a:r>
              <a:rPr lang="en-US" sz="1600" dirty="0"/>
              <a:t>Bus</a:t>
            </a:r>
          </a:p>
          <a:p>
            <a:pPr marL="181213" indent="-181213">
              <a:buFont typeface="Arial" pitchFamily="34" charset="0"/>
              <a:buChar char="•"/>
            </a:pPr>
            <a:r>
              <a:rPr lang="en-US" sz="1600" dirty="0"/>
              <a:t>Light Rail</a:t>
            </a:r>
          </a:p>
          <a:p>
            <a:pPr marL="181213" indent="-181213">
              <a:buFont typeface="Arial" pitchFamily="34" charset="0"/>
              <a:buChar char="•"/>
            </a:pPr>
            <a:r>
              <a:rPr lang="en-US" sz="1600" dirty="0"/>
              <a:t>Heavy Rail</a:t>
            </a:r>
          </a:p>
          <a:p>
            <a:pPr marL="181213" indent="-181213">
              <a:buFont typeface="Arial" pitchFamily="34" charset="0"/>
              <a:buChar char="•"/>
            </a:pPr>
            <a:r>
              <a:rPr lang="en-US" sz="1600" dirty="0"/>
              <a:t>Commuter Rail</a:t>
            </a:r>
          </a:p>
          <a:p>
            <a:pPr marL="181213" indent="-181213">
              <a:buFont typeface="Arial" pitchFamily="34" charset="0"/>
              <a:buChar char="•"/>
            </a:pPr>
            <a:r>
              <a:rPr lang="en-US" sz="1600" dirty="0"/>
              <a:t>High Speed Rail</a:t>
            </a:r>
          </a:p>
          <a:p>
            <a:endParaRPr lang="en-US" sz="1600" dirty="0"/>
          </a:p>
        </p:txBody>
      </p:sp>
      <p:sp>
        <p:nvSpPr>
          <p:cNvPr id="4" name="Slide Number Placeholder 3"/>
          <p:cNvSpPr>
            <a:spLocks noGrp="1"/>
          </p:cNvSpPr>
          <p:nvPr>
            <p:ph type="sldNum" sz="quarter" idx="10"/>
          </p:nvPr>
        </p:nvSpPr>
        <p:spPr/>
        <p:txBody>
          <a:bodyPr/>
          <a:lstStyle/>
          <a:p>
            <a:fld id="{215DC57F-0137-CA45-9B09-642DDA269A30}" type="slidenum">
              <a:rPr lang="en-US" smtClean="0"/>
              <a:pPr/>
              <a:t>7</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869323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z="1800" dirty="0"/>
              <a:t>Buses can be operated in fixed or flexed configuration and include commuter buses and intercity buses. </a:t>
            </a:r>
          </a:p>
          <a:p>
            <a:r>
              <a:rPr lang="en-US" sz="1800" dirty="0"/>
              <a:t>Most widespread form of transit given that it represents the mode with the largest number of systems (1,206 as of the September 2012, APTA Fact Book) and largest passenger trips and miles constituting 52% and 38.9% by mode respectively.</a:t>
            </a:r>
          </a:p>
          <a:p>
            <a:r>
              <a:rPr lang="en-US" sz="1800" dirty="0"/>
              <a:t>Bus is a mode of transit service (also called motor bus) characterized by roadway vehicles powered by diesel, gasoline, battery, or alternative fuel engines contained within the vehicle. Vehicles operate on streets and roadways in fixed-route or other regular service. Types of bus service include local service, where vehicles may stop every block or two along a route several miles long. When limited to a small geographic area or to short-distance trips, local service is often called circulator, feeder, neighborhood, trolley, or shuttle service. Other types of bus service are express service, limited-stop service, and bus rapid transit (BRT). </a:t>
            </a:r>
          </a:p>
          <a:p>
            <a:endParaRPr lang="en-US" sz="1800" dirty="0"/>
          </a:p>
          <a:p>
            <a:endParaRPr lang="en-US" sz="1800" dirty="0"/>
          </a:p>
        </p:txBody>
      </p:sp>
      <p:sp>
        <p:nvSpPr>
          <p:cNvPr id="4" name="Slide Number Placeholder 3"/>
          <p:cNvSpPr>
            <a:spLocks noGrp="1"/>
          </p:cNvSpPr>
          <p:nvPr>
            <p:ph type="sldNum" sz="quarter" idx="10"/>
          </p:nvPr>
        </p:nvSpPr>
        <p:spPr/>
        <p:txBody>
          <a:bodyPr/>
          <a:lstStyle/>
          <a:p>
            <a:fld id="{C1A1F8C8-8E18-48E8-A745-10AB944894D6}" type="slidenum">
              <a:rPr lang="en-US" smtClean="0"/>
              <a:pPr/>
              <a:t>8</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721458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1F8C8-8E18-48E8-A745-10AB944894D6}" type="slidenum">
              <a:rPr lang="en-US" smtClean="0"/>
              <a:pPr/>
              <a:t>9</a:t>
            </a:fld>
            <a:endParaRPr lang="en-US" dirty="0"/>
          </a:p>
        </p:txBody>
      </p:sp>
    </p:spTree>
    <p:extLst>
      <p:ext uri="{BB962C8B-B14F-4D97-AF65-F5344CB8AC3E}">
        <p14:creationId xmlns:p14="http://schemas.microsoft.com/office/powerpoint/2010/main" val="24317426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48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72200" y="609601"/>
            <a:ext cx="2411539" cy="91118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ain Slide -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828800"/>
            <a:ext cx="8229600" cy="4648200"/>
          </a:xfrm>
        </p:spPr>
        <p:txBody>
          <a:bodyPr/>
          <a:lstStyle>
            <a:lvl1pPr>
              <a:lnSpc>
                <a:spcPct val="100000"/>
              </a:lnSpc>
              <a:spcBef>
                <a:spcPts val="600"/>
              </a:spcBef>
              <a:spcAft>
                <a:spcPts val="600"/>
              </a:spcAft>
              <a:defRPr/>
            </a:lvl1pPr>
            <a:lvl2pPr>
              <a:lnSpc>
                <a:spcPct val="100000"/>
              </a:lnSpc>
              <a:spcBef>
                <a:spcPts val="600"/>
              </a:spcBef>
              <a:spcAft>
                <a:spcPts val="600"/>
              </a:spcAft>
              <a:defRPr/>
            </a:lvl2pPr>
            <a:lvl3pPr>
              <a:lnSpc>
                <a:spcPct val="100000"/>
              </a:lnSpc>
              <a:spcBef>
                <a:spcPts val="600"/>
              </a:spcBef>
              <a:spcAft>
                <a:spcPts val="600"/>
              </a:spcAft>
              <a:defRPr/>
            </a:lvl3pPr>
            <a:lvl4pPr>
              <a:lnSpc>
                <a:spcPct val="100000"/>
              </a:lnSpc>
              <a:spcBef>
                <a:spcPts val="600"/>
              </a:spcBef>
              <a:spcAft>
                <a:spcPts val="600"/>
              </a:spcAft>
              <a:defRPr/>
            </a:lvl4pPr>
            <a:lvl5pPr>
              <a:lnSpc>
                <a:spcPct val="100000"/>
              </a:lnSpc>
              <a:spcBef>
                <a:spcPts val="600"/>
              </a:spcBef>
              <a:spcAft>
                <a:spcPts val="6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Break - Less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52600"/>
            <a:ext cx="38100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531788" y="5648960"/>
            <a:ext cx="548640" cy="396240"/>
          </a:xfrm>
          <a:prstGeom prst="bracketPair">
            <a:avLst>
              <a:gd name="adj" fmla="val 17949"/>
            </a:avLst>
          </a:prstGeom>
          <a:ln/>
        </p:spPr>
        <p:txBody>
          <a:bodyPr/>
          <a:lstStyle>
            <a:lvl1pPr>
              <a:defRPr/>
            </a:lvl1pPr>
          </a:lstStyle>
          <a:p>
            <a:pPr>
              <a:defRPr/>
            </a:pPr>
            <a:fld id="{615D78DD-E341-2A42-B139-BDAB140544E7}" type="slidenum">
              <a:rPr lang="en-US"/>
              <a:pPr>
                <a:defRPr/>
              </a:pPr>
              <a:t>‹#›</a:t>
            </a:fld>
            <a:endParaRPr lang="en-US"/>
          </a:p>
        </p:txBody>
      </p:sp>
    </p:spTree>
    <p:extLst>
      <p:ext uri="{BB962C8B-B14F-4D97-AF65-F5344CB8AC3E}">
        <p14:creationId xmlns:p14="http://schemas.microsoft.com/office/powerpoint/2010/main" val="3707117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18.jpeg"/><Relationship Id="rId4" Type="http://schemas.openxmlformats.org/officeDocument/2006/relationships/image" Target="../media/image17.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1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Introduction to Public Transportation</a:t>
            </a:r>
            <a:endParaRPr lang="en-US" dirty="0"/>
          </a:p>
        </p:txBody>
      </p:sp>
      <p:sp>
        <p:nvSpPr>
          <p:cNvPr id="3" name="Subtitle 2"/>
          <p:cNvSpPr>
            <a:spLocks noGrp="1"/>
          </p:cNvSpPr>
          <p:nvPr>
            <p:ph type="subTitle" idx="1"/>
          </p:nvPr>
        </p:nvSpPr>
        <p:spPr/>
        <p:txBody>
          <a:bodyPr>
            <a:normAutofit/>
          </a:bodyPr>
          <a:lstStyle/>
          <a:p>
            <a:r>
              <a:rPr lang="en-US" dirty="0" smtClean="0"/>
              <a:t>Instructor: Dr</a:t>
            </a:r>
            <a:r>
              <a:rPr lang="en-US" dirty="0"/>
              <a:t>. Jill Hough</a:t>
            </a:r>
          </a:p>
          <a:p>
            <a:r>
              <a:rPr lang="en-US" dirty="0" smtClean="0"/>
              <a:t>Module 1 – Lesson </a:t>
            </a:r>
            <a:r>
              <a:rPr lang="en-US" smtClean="0"/>
              <a:t>1 </a:t>
            </a:r>
            <a:endParaRPr lang="en-US" dirty="0" smtClean="0"/>
          </a:p>
        </p:txBody>
      </p:sp>
    </p:spTree>
    <p:custDataLst>
      <p:tags r:id="rId1"/>
    </p:custDataLst>
    <p:extLst>
      <p:ext uri="{BB962C8B-B14F-4D97-AF65-F5344CB8AC3E}">
        <p14:creationId xmlns:p14="http://schemas.microsoft.com/office/powerpoint/2010/main" val="1386544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t>Bus Rapid Transit</a:t>
            </a:r>
            <a:endParaRPr lang="en-US" dirty="0"/>
          </a:p>
        </p:txBody>
      </p:sp>
      <p:pic>
        <p:nvPicPr>
          <p:cNvPr id="56327" name="Picture 19" descr="Iowa Pictures 01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tretch>
            <a:fillRect/>
          </a:stretch>
        </p:blipFill>
        <p:spPr>
          <a:xfrm>
            <a:off x="6096000" y="2514600"/>
            <a:ext cx="2543175" cy="3200400"/>
          </a:xfrm>
        </p:spPr>
      </p:pic>
      <p:sp>
        <p:nvSpPr>
          <p:cNvPr id="56323" name="Rectangle 3"/>
          <p:cNvSpPr>
            <a:spLocks noGrp="1" noChangeArrowheads="1"/>
          </p:cNvSpPr>
          <p:nvPr>
            <p:ph sz="half" idx="4294967295"/>
          </p:nvPr>
        </p:nvSpPr>
        <p:spPr>
          <a:xfrm>
            <a:off x="381000" y="1600200"/>
            <a:ext cx="5867400" cy="4718050"/>
          </a:xfrm>
        </p:spPr>
        <p:txBody>
          <a:bodyPr>
            <a:normAutofit/>
          </a:bodyPr>
          <a:lstStyle/>
          <a:p>
            <a:r>
              <a:rPr lang="en-US" dirty="0" smtClean="0"/>
              <a:t>Is an innovative, high capacity, lower cost public transit solution that can significantly improve urban mobility, according to NBRT. </a:t>
            </a:r>
          </a:p>
          <a:p>
            <a:r>
              <a:rPr lang="en-US" dirty="0" smtClean="0"/>
              <a:t>Number of BRT sites are increasing.</a:t>
            </a:r>
          </a:p>
          <a:p>
            <a:r>
              <a:rPr lang="en-US" dirty="0" smtClean="0"/>
              <a:t>National Bus Rapid Transit Institute is located at the University of South Florida.</a:t>
            </a:r>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Commuter Rail </a:t>
            </a:r>
          </a:p>
        </p:txBody>
      </p:sp>
      <p:sp>
        <p:nvSpPr>
          <p:cNvPr id="3" name="Content Placeholder 2"/>
          <p:cNvSpPr>
            <a:spLocks noGrp="1"/>
          </p:cNvSpPr>
          <p:nvPr>
            <p:ph idx="1"/>
          </p:nvPr>
        </p:nvSpPr>
        <p:spPr>
          <a:xfrm>
            <a:off x="457200" y="1828800"/>
            <a:ext cx="4876800" cy="4648200"/>
          </a:xfrm>
        </p:spPr>
        <p:txBody>
          <a:bodyPr>
            <a:normAutofit fontScale="92500"/>
          </a:bodyPr>
          <a:lstStyle/>
          <a:p>
            <a:r>
              <a:rPr lang="en-US" dirty="0"/>
              <a:t>Local (</a:t>
            </a:r>
            <a:r>
              <a:rPr lang="en-US" dirty="0" smtClean="0"/>
              <a:t>short-distance</a:t>
            </a:r>
            <a:r>
              <a:rPr lang="en-US" dirty="0"/>
              <a:t>) travel operating between a central city and adjacent </a:t>
            </a:r>
            <a:r>
              <a:rPr lang="en-US" dirty="0" smtClean="0"/>
              <a:t>suburbs</a:t>
            </a:r>
          </a:p>
          <a:p>
            <a:r>
              <a:rPr lang="en-US" dirty="0" smtClean="0"/>
              <a:t>Service </a:t>
            </a:r>
            <a:r>
              <a:rPr lang="en-US" dirty="0"/>
              <a:t>is provided on </a:t>
            </a:r>
            <a:r>
              <a:rPr lang="en-US" dirty="0" smtClean="0"/>
              <a:t>regular </a:t>
            </a:r>
            <a:r>
              <a:rPr lang="en-US" dirty="0"/>
              <a:t>schedules, moving commuters within </a:t>
            </a:r>
            <a:r>
              <a:rPr lang="en-US" dirty="0" smtClean="0"/>
              <a:t>urbanized </a:t>
            </a:r>
            <a:r>
              <a:rPr lang="en-US" dirty="0"/>
              <a:t>areas or between urbanized areas and outlying </a:t>
            </a:r>
            <a:r>
              <a:rPr lang="en-US" dirty="0" smtClean="0"/>
              <a:t>areas</a:t>
            </a:r>
          </a:p>
          <a:p>
            <a:r>
              <a:rPr lang="en-US" dirty="0" smtClean="0"/>
              <a:t>Multi-trip </a:t>
            </a:r>
            <a:r>
              <a:rPr lang="en-US" dirty="0"/>
              <a:t>tickets </a:t>
            </a:r>
            <a:r>
              <a:rPr lang="en-US" dirty="0" smtClean="0"/>
              <a:t>and </a:t>
            </a:r>
            <a:r>
              <a:rPr lang="en-US" dirty="0"/>
              <a:t>specific </a:t>
            </a:r>
            <a:r>
              <a:rPr lang="en-US" dirty="0" smtClean="0"/>
              <a:t>station-to-station </a:t>
            </a:r>
            <a:r>
              <a:rPr lang="en-US" dirty="0"/>
              <a:t>fares characterize commuter rail service, with one or </a:t>
            </a:r>
            <a:r>
              <a:rPr lang="en-US" dirty="0" smtClean="0"/>
              <a:t>two </a:t>
            </a:r>
            <a:r>
              <a:rPr lang="en-US" dirty="0"/>
              <a:t>stations in the central business </a:t>
            </a:r>
            <a:r>
              <a:rPr lang="en-US" dirty="0" smtClean="0"/>
              <a:t>district</a:t>
            </a:r>
            <a:endParaRPr lang="en-US" dirty="0"/>
          </a:p>
          <a:p>
            <a:endParaRPr lang="en-US" dirty="0"/>
          </a:p>
        </p:txBody>
      </p:sp>
      <p:pic>
        <p:nvPicPr>
          <p:cNvPr id="5"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1499042"/>
            <a:ext cx="3251631" cy="1613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6" descr="Urban Commuter train.jpg"/>
          <p:cNvPicPr>
            <a:picLocks noChangeAspect="1"/>
          </p:cNvPicPr>
          <p:nvPr/>
        </p:nvPicPr>
        <p:blipFill rotWithShape="1">
          <a:blip r:embed="rId5" cstate="print">
            <a:extLst>
              <a:ext uri="{28A0092B-C50C-407E-A947-70E740481C1C}">
                <a14:useLocalDpi xmlns:a14="http://schemas.microsoft.com/office/drawing/2010/main" val="0"/>
              </a:ext>
            </a:extLst>
          </a:blip>
          <a:srcRect t="174" b="6390"/>
          <a:stretch/>
        </p:blipFill>
        <p:spPr>
          <a:xfrm>
            <a:off x="6273368" y="3949262"/>
            <a:ext cx="2312263" cy="2312276"/>
          </a:xfrm>
          <a:prstGeom prst="rect">
            <a:avLst/>
          </a:prstGeom>
        </p:spPr>
      </p:pic>
    </p:spTree>
    <p:custDataLst>
      <p:tags r:id="rId1"/>
    </p:custDataLst>
    <p:extLst>
      <p:ext uri="{BB962C8B-B14F-4D97-AF65-F5344CB8AC3E}">
        <p14:creationId xmlns:p14="http://schemas.microsoft.com/office/powerpoint/2010/main" val="455149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Heavy Rail</a:t>
            </a:r>
            <a:endParaRPr lang="en-US" dirty="0"/>
          </a:p>
        </p:txBody>
      </p:sp>
      <p:sp>
        <p:nvSpPr>
          <p:cNvPr id="3" name="Content Placeholder 2"/>
          <p:cNvSpPr>
            <a:spLocks noGrp="1"/>
          </p:cNvSpPr>
          <p:nvPr>
            <p:ph idx="1"/>
          </p:nvPr>
        </p:nvSpPr>
        <p:spPr/>
        <p:txBody>
          <a:bodyPr>
            <a:normAutofit/>
          </a:bodyPr>
          <a:lstStyle/>
          <a:p>
            <a:r>
              <a:rPr lang="en-US" dirty="0"/>
              <a:t>Heavy rail service is </a:t>
            </a:r>
            <a:r>
              <a:rPr lang="en-US" dirty="0" smtClean="0"/>
              <a:t>characterized by high-speed </a:t>
            </a:r>
            <a:r>
              <a:rPr lang="en-US" dirty="0"/>
              <a:t>and </a:t>
            </a:r>
            <a:r>
              <a:rPr lang="en-US" dirty="0" smtClean="0"/>
              <a:t>rapid acceleration </a:t>
            </a:r>
            <a:r>
              <a:rPr lang="en-US" dirty="0"/>
              <a:t>passenger rail cars </a:t>
            </a:r>
            <a:r>
              <a:rPr lang="en-US" dirty="0" smtClean="0"/>
              <a:t>operating </a:t>
            </a:r>
            <a:r>
              <a:rPr lang="en-US" dirty="0"/>
              <a:t>singly or in </a:t>
            </a:r>
            <a:r>
              <a:rPr lang="en-US" dirty="0" smtClean="0"/>
              <a:t>multi-car </a:t>
            </a:r>
            <a:r>
              <a:rPr lang="en-US" dirty="0"/>
              <a:t>trains on fixed electric </a:t>
            </a:r>
            <a:r>
              <a:rPr lang="en-US" dirty="0" smtClean="0"/>
              <a:t>rails, with </a:t>
            </a:r>
            <a:r>
              <a:rPr lang="en-US" dirty="0"/>
              <a:t>separate </a:t>
            </a:r>
            <a:r>
              <a:rPr lang="en-US" dirty="0" smtClean="0"/>
              <a:t>rights-of-way </a:t>
            </a:r>
            <a:r>
              <a:rPr lang="en-US" dirty="0"/>
              <a:t>from which all </a:t>
            </a:r>
            <a:r>
              <a:rPr lang="en-US" dirty="0" smtClean="0"/>
              <a:t>other </a:t>
            </a:r>
            <a:r>
              <a:rPr lang="en-US" dirty="0"/>
              <a:t>traffic is </a:t>
            </a:r>
            <a:r>
              <a:rPr lang="en-US" dirty="0" smtClean="0"/>
              <a:t>excluded</a:t>
            </a:r>
          </a:p>
          <a:p>
            <a:r>
              <a:rPr lang="en-US" dirty="0" smtClean="0"/>
              <a:t>Has sophisticated signaling</a:t>
            </a:r>
            <a:r>
              <a:rPr lang="en-US" dirty="0"/>
              <a:t>, high platform loading and a heavy passenger </a:t>
            </a:r>
            <a:r>
              <a:rPr lang="en-US" dirty="0" smtClean="0"/>
              <a:t>volume</a:t>
            </a:r>
            <a:endParaRPr lang="en-US" dirty="0"/>
          </a:p>
          <a:p>
            <a:endParaRPr lang="en-US" dirty="0"/>
          </a:p>
        </p:txBody>
      </p:sp>
      <p:sp>
        <p:nvSpPr>
          <p:cNvPr id="4" name="Rectangle 4"/>
          <p:cNvSpPr txBox="1">
            <a:spLocks noChangeArrowheads="1"/>
          </p:cNvSpPr>
          <p:nvPr/>
        </p:nvSpPr>
        <p:spPr>
          <a:xfrm>
            <a:off x="5105400" y="1673225"/>
            <a:ext cx="4038600" cy="471805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endParaRPr lang="en-US" sz="2000" smtClean="0">
              <a:latin typeface="Arial" charset="0"/>
            </a:endParaRPr>
          </a:p>
          <a:p>
            <a:endParaRPr lang="en-US" sz="2000">
              <a:latin typeface="Arial" charset="0"/>
            </a:endParaRPr>
          </a:p>
        </p:txBody>
      </p:sp>
      <p:pic>
        <p:nvPicPr>
          <p:cNvPr id="6" name="Picture 7"/>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3033"/>
          <a:stretch/>
        </p:blipFill>
        <p:spPr bwMode="auto">
          <a:xfrm>
            <a:off x="1828800" y="4333875"/>
            <a:ext cx="1892300" cy="2039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76800" y="4195241"/>
            <a:ext cx="3657600" cy="235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14328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Light Rail</a:t>
            </a:r>
            <a:endParaRPr lang="en-US" dirty="0"/>
          </a:p>
        </p:txBody>
      </p:sp>
      <p:sp>
        <p:nvSpPr>
          <p:cNvPr id="6" name="Content Placeholder 5"/>
          <p:cNvSpPr>
            <a:spLocks noGrp="1"/>
          </p:cNvSpPr>
          <p:nvPr>
            <p:ph idx="1"/>
          </p:nvPr>
        </p:nvSpPr>
        <p:spPr/>
        <p:txBody>
          <a:bodyPr/>
          <a:lstStyle/>
          <a:p>
            <a:r>
              <a:rPr lang="en-US" dirty="0"/>
              <a:t>An electric railway that operates local service in mixed traffic with road vehicles, or has </a:t>
            </a:r>
            <a:r>
              <a:rPr lang="en-US" dirty="0" smtClean="0"/>
              <a:t>grade </a:t>
            </a:r>
            <a:r>
              <a:rPr lang="en-US" dirty="0"/>
              <a:t>crossings with </a:t>
            </a:r>
            <a:r>
              <a:rPr lang="en-US" dirty="0" smtClean="0"/>
              <a:t>roadways</a:t>
            </a:r>
          </a:p>
          <a:p>
            <a:r>
              <a:rPr lang="en-US" dirty="0" smtClean="0"/>
              <a:t>Characterized </a:t>
            </a:r>
            <a:r>
              <a:rPr lang="en-US" dirty="0"/>
              <a:t>by short trains of one to four </a:t>
            </a:r>
            <a:r>
              <a:rPr lang="en-US" dirty="0" smtClean="0"/>
              <a:t>cars </a:t>
            </a:r>
            <a:r>
              <a:rPr lang="en-US" dirty="0"/>
              <a:t>and by relatively </a:t>
            </a:r>
            <a:r>
              <a:rPr lang="en-US" dirty="0" smtClean="0"/>
              <a:t>short </a:t>
            </a:r>
            <a:r>
              <a:rPr lang="en-US" dirty="0"/>
              <a:t>distances between stops for local service within a city and the </a:t>
            </a:r>
            <a:r>
              <a:rPr lang="en-US" dirty="0" smtClean="0"/>
              <a:t>immediate suburbs</a:t>
            </a:r>
            <a:endParaRPr lang="en-US" dirty="0"/>
          </a:p>
          <a:p>
            <a:endParaRPr lang="en-US" dirty="0"/>
          </a:p>
        </p:txBody>
      </p:sp>
      <p:pic>
        <p:nvPicPr>
          <p:cNvPr id="7"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0" y="4942052"/>
            <a:ext cx="2362485"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 y="4789652"/>
            <a:ext cx="2781300"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40416" y="4942052"/>
            <a:ext cx="2574984"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279181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Speed Rail</a:t>
            </a:r>
            <a:endParaRPr lang="en-US" dirty="0"/>
          </a:p>
        </p:txBody>
      </p:sp>
      <p:pic>
        <p:nvPicPr>
          <p:cNvPr id="5" name="Content Placeholder 4" descr="High Speed Rail.jpg"/>
          <p:cNvPicPr>
            <a:picLocks noGrp="1" noChangeAspect="1"/>
          </p:cNvPicPr>
          <p:nvPr>
            <p:ph idx="1"/>
          </p:nvPr>
        </p:nvPicPr>
        <p:blipFill rotWithShape="1">
          <a:blip r:embed="rId4" cstate="print">
            <a:extLst>
              <a:ext uri="{28A0092B-C50C-407E-A947-70E740481C1C}">
                <a14:useLocalDpi xmlns:a14="http://schemas.microsoft.com/office/drawing/2010/main" val="0"/>
              </a:ext>
            </a:extLst>
          </a:blip>
          <a:stretch/>
        </p:blipFill>
        <p:spPr>
          <a:xfrm>
            <a:off x="5715000" y="4495800"/>
            <a:ext cx="3181350" cy="2119190"/>
          </a:xfrm>
        </p:spPr>
      </p:pic>
      <p:sp>
        <p:nvSpPr>
          <p:cNvPr id="8" name="Content Placeholder 7"/>
          <p:cNvSpPr>
            <a:spLocks noGrp="1"/>
          </p:cNvSpPr>
          <p:nvPr>
            <p:ph sz="half" idx="4294967295"/>
          </p:nvPr>
        </p:nvSpPr>
        <p:spPr>
          <a:xfrm>
            <a:off x="457200" y="1676400"/>
            <a:ext cx="7162800" cy="4718050"/>
          </a:xfrm>
        </p:spPr>
        <p:txBody>
          <a:bodyPr/>
          <a:lstStyle/>
          <a:p>
            <a:r>
              <a:rPr lang="en-US" dirty="0"/>
              <a:t>The U.S. government considers high-speed rail service to be rail service of 110 miles per hour (180 km/h) or </a:t>
            </a:r>
            <a:r>
              <a:rPr lang="en-US" dirty="0" smtClean="0"/>
              <a:t>higher</a:t>
            </a:r>
          </a:p>
          <a:p>
            <a:r>
              <a:rPr lang="en-US" dirty="0" smtClean="0"/>
              <a:t>The only operational high-speed train in the U.S. would be Amtrak’s Acela Express</a:t>
            </a:r>
          </a:p>
          <a:p>
            <a:r>
              <a:rPr lang="en-US" dirty="0" smtClean="0"/>
              <a:t>A federal allocation of </a:t>
            </a:r>
            <a:r>
              <a:rPr lang="en-US" dirty="0"/>
              <a:t>$8 billion for high-speed rail projects was part of the 2009 stimulus </a:t>
            </a:r>
            <a:r>
              <a:rPr lang="en-US" dirty="0" smtClean="0"/>
              <a:t>package</a:t>
            </a:r>
          </a:p>
          <a:p>
            <a:r>
              <a:rPr lang="en-US" dirty="0" smtClean="0"/>
              <a:t>The first dedicated high-speed rail </a:t>
            </a:r>
          </a:p>
          <a:p>
            <a:r>
              <a:rPr lang="en-US" dirty="0" smtClean="0"/>
              <a:t>in the U.S. will likely be in California</a:t>
            </a:r>
            <a:endParaRPr lang="en-US" dirty="0"/>
          </a:p>
        </p:txBody>
      </p:sp>
    </p:spTree>
    <p:custDataLst>
      <p:tags r:id="rId1"/>
    </p:custDataLst>
    <p:extLst>
      <p:ext uri="{BB962C8B-B14F-4D97-AF65-F5344CB8AC3E}">
        <p14:creationId xmlns:p14="http://schemas.microsoft.com/office/powerpoint/2010/main" val="1696632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Ferries</a:t>
            </a:r>
            <a:endParaRPr lang="en-US" dirty="0"/>
          </a:p>
        </p:txBody>
      </p:sp>
      <p:sp>
        <p:nvSpPr>
          <p:cNvPr id="14" name="Content Placeholder 13"/>
          <p:cNvSpPr>
            <a:spLocks noGrp="1"/>
          </p:cNvSpPr>
          <p:nvPr>
            <p:ph idx="1"/>
          </p:nvPr>
        </p:nvSpPr>
        <p:spPr/>
        <p:txBody>
          <a:bodyPr/>
          <a:lstStyle/>
          <a:p>
            <a:r>
              <a:rPr lang="en-US" dirty="0"/>
              <a:t>Vessels carrying passengers, and in some cases vehicles, over a body </a:t>
            </a:r>
            <a:r>
              <a:rPr lang="en-US"/>
              <a:t>of </a:t>
            </a:r>
            <a:r>
              <a:rPr lang="en-US" smtClean="0"/>
              <a:t>water</a:t>
            </a:r>
            <a:endParaRPr lang="en-US" dirty="0"/>
          </a:p>
          <a:p>
            <a:r>
              <a:rPr lang="en-US" dirty="0"/>
              <a:t>They are generally steam or diesel-powered</a:t>
            </a:r>
          </a:p>
          <a:p>
            <a:endParaRPr lang="en-US" dirty="0"/>
          </a:p>
        </p:txBody>
      </p:sp>
      <p:pic>
        <p:nvPicPr>
          <p:cNvPr id="15" name="Content Placeholder 5" descr="Ferries.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933450" y="3810000"/>
            <a:ext cx="3638550" cy="2724150"/>
          </a:xfrm>
          <a:prstGeom prst="rect">
            <a:avLst/>
          </a:prstGeom>
        </p:spPr>
      </p:pic>
      <p:pic>
        <p:nvPicPr>
          <p:cNvPr id="16" name="Content Placeholder 4" descr="Ferry- South Bay Clipper.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10200" y="3810000"/>
            <a:ext cx="3276647" cy="2724150"/>
          </a:xfrm>
          <a:prstGeom prst="rect">
            <a:avLst/>
          </a:prstGeom>
        </p:spPr>
      </p:pic>
    </p:spTree>
    <p:custDataLst>
      <p:tags r:id="rId1"/>
    </p:custDataLst>
    <p:extLst>
      <p:ext uri="{BB962C8B-B14F-4D97-AF65-F5344CB8AC3E}">
        <p14:creationId xmlns:p14="http://schemas.microsoft.com/office/powerpoint/2010/main" val="1172091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Number Placeholder 4"/>
          <p:cNvSpPr>
            <a:spLocks noGrp="1"/>
          </p:cNvSpPr>
          <p:nvPr>
            <p:ph type="sldNum" sz="quarter" idx="4294967295"/>
          </p:nvPr>
        </p:nvSpPr>
        <p:spPr>
          <a:xfrm rot="16200000">
            <a:off x="7551351" y="1645920"/>
            <a:ext cx="2438399" cy="365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570C2CE-6B83-FE4F-B483-EC15C7642297}" type="slidenum">
              <a:rPr lang="en-US" sz="1000">
                <a:solidFill>
                  <a:schemeClr val="bg1"/>
                </a:solidFill>
                <a:latin typeface="Arial" charset="0"/>
              </a:rPr>
              <a:pPr/>
              <a:t>16</a:t>
            </a:fld>
            <a:endParaRPr lang="en-US" sz="1000">
              <a:solidFill>
                <a:schemeClr val="bg1"/>
              </a:solidFill>
              <a:latin typeface="Arial" charset="0"/>
            </a:endParaRPr>
          </a:p>
        </p:txBody>
      </p:sp>
      <p:sp>
        <p:nvSpPr>
          <p:cNvPr id="74754" name="Rectangle 2"/>
          <p:cNvSpPr>
            <a:spLocks noGrp="1" noChangeArrowheads="1"/>
          </p:cNvSpPr>
          <p:nvPr>
            <p:ph type="title"/>
          </p:nvPr>
        </p:nvSpPr>
        <p:spPr/>
        <p:txBody>
          <a:bodyPr/>
          <a:lstStyle/>
          <a:p>
            <a:pPr eaLnBrk="1" hangingPunct="1"/>
            <a:r>
              <a:rPr lang="en-US">
                <a:latin typeface="Arial" charset="0"/>
              </a:rPr>
              <a:t>Other </a:t>
            </a:r>
          </a:p>
        </p:txBody>
      </p:sp>
      <p:sp>
        <p:nvSpPr>
          <p:cNvPr id="74755" name="Rectangle 3"/>
          <p:cNvSpPr>
            <a:spLocks noGrp="1" noChangeArrowheads="1"/>
          </p:cNvSpPr>
          <p:nvPr>
            <p:ph type="body" sz="half" idx="1"/>
          </p:nvPr>
        </p:nvSpPr>
        <p:spPr/>
        <p:txBody>
          <a:bodyPr/>
          <a:lstStyle/>
          <a:p>
            <a:pPr eaLnBrk="1" hangingPunct="1"/>
            <a:endParaRPr lang="en-US" sz="2000">
              <a:latin typeface="Arial" charset="0"/>
            </a:endParaRPr>
          </a:p>
          <a:p>
            <a:pPr eaLnBrk="1" hangingPunct="1"/>
            <a:endParaRPr lang="en-US" sz="2000">
              <a:latin typeface="Arial" charset="0"/>
            </a:endParaRPr>
          </a:p>
        </p:txBody>
      </p:sp>
      <p:sp>
        <p:nvSpPr>
          <p:cNvPr id="74756" name="Rectangle 4"/>
          <p:cNvSpPr>
            <a:spLocks noGrp="1" noChangeArrowheads="1"/>
          </p:cNvSpPr>
          <p:nvPr>
            <p:ph type="body" sz="half" idx="2"/>
          </p:nvPr>
        </p:nvSpPr>
        <p:spPr/>
        <p:txBody>
          <a:bodyPr/>
          <a:lstStyle/>
          <a:p>
            <a:pPr eaLnBrk="1" hangingPunct="1"/>
            <a:endParaRPr lang="en-US" sz="2000">
              <a:latin typeface="Arial" charset="0"/>
            </a:endParaRPr>
          </a:p>
          <a:p>
            <a:pPr eaLnBrk="1" hangingPunct="1"/>
            <a:endParaRPr lang="en-US" sz="2000">
              <a:latin typeface="Arial" charset="0"/>
            </a:endParaRPr>
          </a:p>
        </p:txBody>
      </p:sp>
      <p:pic>
        <p:nvPicPr>
          <p:cNvPr id="74757" name="Picture 5" descr="Sanfrancisco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688" y="1417638"/>
            <a:ext cx="3276600" cy="240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8" name="Picture 6" descr="MInclin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29277" y="1814170"/>
            <a:ext cx="2921000" cy="387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9"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86231" y="3981767"/>
            <a:ext cx="2895600" cy="214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Introduction to Public Transportation</a:t>
            </a:r>
            <a:endParaRPr lang="en-US" dirty="0"/>
          </a:p>
        </p:txBody>
      </p:sp>
      <p:sp>
        <p:nvSpPr>
          <p:cNvPr id="3" name="Subtitle 2"/>
          <p:cNvSpPr>
            <a:spLocks noGrp="1"/>
          </p:cNvSpPr>
          <p:nvPr>
            <p:ph type="subTitle" idx="1"/>
          </p:nvPr>
        </p:nvSpPr>
        <p:spPr/>
        <p:txBody>
          <a:bodyPr>
            <a:normAutofit/>
          </a:bodyPr>
          <a:lstStyle/>
          <a:p>
            <a:r>
              <a:rPr lang="en-US" dirty="0" smtClean="0"/>
              <a:t>Module 1, Lesson 1</a:t>
            </a:r>
            <a:endParaRPr lang="en-US" dirty="0"/>
          </a:p>
        </p:txBody>
      </p:sp>
    </p:spTree>
    <p:custDataLst>
      <p:tags r:id="rId1"/>
    </p:custDataLst>
    <p:extLst>
      <p:ext uri="{BB962C8B-B14F-4D97-AF65-F5344CB8AC3E}">
        <p14:creationId xmlns:p14="http://schemas.microsoft.com/office/powerpoint/2010/main" val="3633640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Module 1: Introduction to Public Transportation</a:t>
            </a:r>
            <a:endParaRPr lang="en-US" dirty="0"/>
          </a:p>
        </p:txBody>
      </p:sp>
      <p:sp>
        <p:nvSpPr>
          <p:cNvPr id="5" name="Content Placeholder 4"/>
          <p:cNvSpPr>
            <a:spLocks noGrp="1"/>
          </p:cNvSpPr>
          <p:nvPr>
            <p:ph idx="1"/>
          </p:nvPr>
        </p:nvSpPr>
        <p:spPr/>
        <p:txBody>
          <a:bodyPr/>
          <a:lstStyle/>
          <a:p>
            <a:r>
              <a:rPr lang="en-US" smtClean="0"/>
              <a:t>Lesson 1: What is Public Transportation? </a:t>
            </a:r>
          </a:p>
          <a:p>
            <a:r>
              <a:rPr lang="en-US" smtClean="0"/>
              <a:t>Lesson 2: The History of Public Transportation</a:t>
            </a:r>
          </a:p>
          <a:p>
            <a:r>
              <a:rPr lang="en-US" smtClean="0"/>
              <a:t>Lesson 3: The Business of Public Transportation </a:t>
            </a:r>
            <a:br>
              <a:rPr lang="en-US" smtClean="0"/>
            </a:br>
            <a:endParaRPr lang="en-US" dirty="0"/>
          </a:p>
        </p:txBody>
      </p:sp>
    </p:spTree>
    <p:custDataLst>
      <p:tags r:id="rId1"/>
    </p:custDataLst>
    <p:extLst>
      <p:ext uri="{BB962C8B-B14F-4D97-AF65-F5344CB8AC3E}">
        <p14:creationId xmlns:p14="http://schemas.microsoft.com/office/powerpoint/2010/main" val="3060024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Learning </a:t>
            </a:r>
            <a:r>
              <a:rPr lang="en-US" sz="4400" dirty="0" smtClean="0"/>
              <a:t>Objectives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Describe the components of public transportation</a:t>
            </a:r>
          </a:p>
          <a:p>
            <a:pPr lvl="0"/>
            <a:r>
              <a:rPr lang="en-US" dirty="0" smtClean="0"/>
              <a:t>Identify the transit options available in your community</a:t>
            </a:r>
          </a:p>
          <a:p>
            <a:pPr lvl="0"/>
            <a:r>
              <a:rPr lang="en-US" dirty="0" smtClean="0"/>
              <a:t>Illustrate ways communities view public transportation </a:t>
            </a:r>
          </a:p>
          <a:p>
            <a:pPr lvl="0"/>
            <a:r>
              <a:rPr lang="en-US" dirty="0" smtClean="0"/>
              <a:t>Recognize that there is no universal structure for transit</a:t>
            </a:r>
          </a:p>
          <a:p>
            <a:pPr marL="0" lvl="0" indent="0">
              <a:buNone/>
            </a:pPr>
            <a:endParaRPr lang="en-US" dirty="0" smtClean="0"/>
          </a:p>
        </p:txBody>
      </p:sp>
    </p:spTree>
    <p:custDataLst>
      <p:tags r:id="rId1"/>
    </p:custDataLst>
    <p:extLst>
      <p:ext uri="{BB962C8B-B14F-4D97-AF65-F5344CB8AC3E}">
        <p14:creationId xmlns:p14="http://schemas.microsoft.com/office/powerpoint/2010/main" val="4080011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Context</a:t>
            </a:r>
            <a:endParaRPr lang="en-US" dirty="0"/>
          </a:p>
        </p:txBody>
      </p:sp>
      <p:sp>
        <p:nvSpPr>
          <p:cNvPr id="3" name="Content Placeholder 2"/>
          <p:cNvSpPr>
            <a:spLocks noGrp="1"/>
          </p:cNvSpPr>
          <p:nvPr>
            <p:ph idx="1"/>
          </p:nvPr>
        </p:nvSpPr>
        <p:spPr/>
        <p:txBody>
          <a:bodyPr/>
          <a:lstStyle/>
          <a:p>
            <a:pPr marL="0" indent="0">
              <a:buNone/>
            </a:pPr>
            <a:r>
              <a:rPr lang="en-US" dirty="0" smtClean="0"/>
              <a:t>Public transportation, and its many components and options, is at </a:t>
            </a:r>
            <a:r>
              <a:rPr lang="en-US" dirty="0"/>
              <a:t>the center of a community’s ability to </a:t>
            </a:r>
            <a:r>
              <a:rPr lang="en-US" dirty="0" smtClean="0"/>
              <a:t>function, not just in recent time, but across decades.  </a:t>
            </a:r>
            <a:endParaRPr lang="en-US" dirty="0"/>
          </a:p>
        </p:txBody>
      </p:sp>
    </p:spTree>
    <p:custDataLst>
      <p:tags r:id="rId1"/>
    </p:custDataLst>
    <p:extLst>
      <p:ext uri="{BB962C8B-B14F-4D97-AF65-F5344CB8AC3E}">
        <p14:creationId xmlns:p14="http://schemas.microsoft.com/office/powerpoint/2010/main" val="3914529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What is Public Transportation?</a:t>
            </a:r>
            <a:endParaRPr lang="en-US" dirty="0"/>
          </a:p>
        </p:txBody>
      </p:sp>
      <p:sp>
        <p:nvSpPr>
          <p:cNvPr id="41987" name="Rectangle 3"/>
          <p:cNvSpPr>
            <a:spLocks noGrp="1" noChangeArrowheads="1"/>
          </p:cNvSpPr>
          <p:nvPr>
            <p:ph type="body" idx="1"/>
          </p:nvPr>
        </p:nvSpPr>
        <p:spPr/>
        <p:txBody>
          <a:bodyPr/>
          <a:lstStyle/>
          <a:p>
            <a:pPr>
              <a:lnSpc>
                <a:spcPct val="100000"/>
              </a:lnSpc>
              <a:spcBef>
                <a:spcPts val="600"/>
              </a:spcBef>
              <a:spcAft>
                <a:spcPts val="600"/>
              </a:spcAft>
            </a:pPr>
            <a:r>
              <a:rPr lang="en-US" dirty="0" smtClean="0"/>
              <a:t>In 2011 there were 7,100 public transportation service systems that provided transportation rides in the U.S., by various modes. </a:t>
            </a:r>
          </a:p>
          <a:p>
            <a:pPr>
              <a:lnSpc>
                <a:spcPct val="100000"/>
              </a:lnSpc>
              <a:spcBef>
                <a:spcPts val="600"/>
              </a:spcBef>
              <a:spcAft>
                <a:spcPts val="600"/>
              </a:spcAft>
            </a:pPr>
            <a:r>
              <a:rPr lang="en-US" dirty="0" smtClean="0"/>
              <a:t>Of those, 825 were operating in Urbanized Areas and 1,440 were in Rural. </a:t>
            </a:r>
          </a:p>
          <a:p>
            <a:pPr>
              <a:lnSpc>
                <a:spcPct val="100000"/>
              </a:lnSpc>
              <a:spcBef>
                <a:spcPts val="600"/>
              </a:spcBef>
              <a:spcAft>
                <a:spcPts val="600"/>
              </a:spcAft>
            </a:pPr>
            <a:r>
              <a:rPr lang="en-US" dirty="0" smtClean="0"/>
              <a:t>There were 10.7 billion public transit trips taken in 2013</a:t>
            </a:r>
          </a:p>
          <a:p>
            <a:pPr>
              <a:lnSpc>
                <a:spcPct val="100000"/>
              </a:lnSpc>
              <a:spcBef>
                <a:spcPts val="600"/>
              </a:spcBef>
              <a:spcAft>
                <a:spcPts val="600"/>
              </a:spcAft>
            </a:pPr>
            <a:r>
              <a:rPr lang="en-US" dirty="0" smtClean="0"/>
              <a:t>Passengers traveled 54 billion miles; average trip length was 5.4 miles.</a:t>
            </a:r>
          </a:p>
          <a:p>
            <a:pPr marL="0" indent="0">
              <a:buNone/>
            </a:pPr>
            <a:endParaRPr lang="en-US" dirty="0"/>
          </a:p>
        </p:txBody>
      </p:sp>
      <p:sp>
        <p:nvSpPr>
          <p:cNvPr id="2" name="TextBox 1"/>
          <p:cNvSpPr txBox="1"/>
          <p:nvPr/>
        </p:nvSpPr>
        <p:spPr>
          <a:xfrm>
            <a:off x="443816" y="6125259"/>
            <a:ext cx="6566583" cy="646331"/>
          </a:xfrm>
          <a:prstGeom prst="rect">
            <a:avLst/>
          </a:prstGeom>
          <a:noFill/>
        </p:spPr>
        <p:txBody>
          <a:bodyPr wrap="square" rtlCol="0">
            <a:spAutoFit/>
          </a:bodyPr>
          <a:lstStyle/>
          <a:p>
            <a:r>
              <a:rPr lang="en-US" dirty="0" smtClean="0"/>
              <a:t>Source: </a:t>
            </a:r>
            <a:r>
              <a:rPr lang="en-US" dirty="0"/>
              <a:t>American Public Transportation </a:t>
            </a:r>
            <a:r>
              <a:rPr lang="en-US" dirty="0" smtClean="0"/>
              <a:t>Association.</a:t>
            </a:r>
            <a:endParaRPr lang="en-US" dirty="0"/>
          </a:p>
          <a:p>
            <a:r>
              <a:rPr lang="en-US" i="1" dirty="0" smtClean="0"/>
              <a:t>Public Transportation Fact Book – 2013 and www.apta.com</a:t>
            </a:r>
          </a:p>
        </p:txBody>
      </p:sp>
    </p:spTree>
    <p:custDataLst>
      <p:tags r:id="rId1"/>
    </p:custDataLst>
    <p:extLst>
      <p:ext uri="{BB962C8B-B14F-4D97-AF65-F5344CB8AC3E}">
        <p14:creationId xmlns:p14="http://schemas.microsoft.com/office/powerpoint/2010/main" val="1229491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mtClean="0"/>
              <a:t>Transit Modes</a:t>
            </a:r>
            <a:endParaRPr lang="en-US" dirty="0" smtClean="0"/>
          </a:p>
        </p:txBody>
      </p:sp>
      <p:sp>
        <p:nvSpPr>
          <p:cNvPr id="12" name="Content Placeholder 11"/>
          <p:cNvSpPr>
            <a:spLocks noGrp="1"/>
          </p:cNvSpPr>
          <p:nvPr>
            <p:ph idx="1"/>
          </p:nvPr>
        </p:nvSpPr>
        <p:spPr/>
        <p:txBody>
          <a:bodyPr/>
          <a:lstStyle/>
          <a:p>
            <a:r>
              <a:rPr lang="en-US" dirty="0" smtClean="0"/>
              <a:t>Bus (including bus rapid transit and commuter bus)</a:t>
            </a:r>
          </a:p>
          <a:p>
            <a:r>
              <a:rPr lang="en-US" dirty="0"/>
              <a:t>Demand Response</a:t>
            </a:r>
          </a:p>
          <a:p>
            <a:r>
              <a:rPr lang="en-US" dirty="0" smtClean="0"/>
              <a:t>Commuter </a:t>
            </a:r>
            <a:r>
              <a:rPr lang="en-US" dirty="0"/>
              <a:t>Rail</a:t>
            </a:r>
          </a:p>
          <a:p>
            <a:r>
              <a:rPr lang="en-US" dirty="0" smtClean="0"/>
              <a:t>Heavy Rail</a:t>
            </a:r>
          </a:p>
          <a:p>
            <a:r>
              <a:rPr lang="en-US" dirty="0" smtClean="0"/>
              <a:t>Light Rail (including streetcar and hybrid rail)</a:t>
            </a:r>
          </a:p>
          <a:p>
            <a:r>
              <a:rPr lang="en-US" dirty="0" smtClean="0"/>
              <a:t>High Speed Rail</a:t>
            </a:r>
          </a:p>
          <a:p>
            <a:r>
              <a:rPr lang="en-US" dirty="0" smtClean="0"/>
              <a:t>Ferryboat</a:t>
            </a: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a:t>
            </a:r>
            <a:endParaRPr lang="en-US" dirty="0"/>
          </a:p>
        </p:txBody>
      </p:sp>
      <p:sp>
        <p:nvSpPr>
          <p:cNvPr id="3" name="Content Placeholder 2"/>
          <p:cNvSpPr>
            <a:spLocks noGrp="1"/>
          </p:cNvSpPr>
          <p:nvPr>
            <p:ph idx="1"/>
          </p:nvPr>
        </p:nvSpPr>
        <p:spPr/>
        <p:txBody>
          <a:bodyPr/>
          <a:lstStyle/>
          <a:p>
            <a:r>
              <a:rPr lang="en-US" dirty="0"/>
              <a:t>The most common form of mass transit service provided throughout the United </a:t>
            </a:r>
            <a:r>
              <a:rPr lang="en-US" dirty="0" smtClean="0"/>
              <a:t>States</a:t>
            </a:r>
          </a:p>
          <a:p>
            <a:r>
              <a:rPr lang="en-US" dirty="0" smtClean="0"/>
              <a:t>Buses </a:t>
            </a:r>
            <a:r>
              <a:rPr lang="en-US" dirty="0"/>
              <a:t>operate on fixed routes and schedules </a:t>
            </a:r>
            <a:r>
              <a:rPr lang="en-US" dirty="0" smtClean="0"/>
              <a:t>over existing roadways</a:t>
            </a:r>
            <a:endParaRPr lang="en-US" dirty="0"/>
          </a:p>
          <a:p>
            <a:r>
              <a:rPr lang="en-US" dirty="0"/>
              <a:t>Buses must be in compliance with mass transit rules including Americans with </a:t>
            </a:r>
            <a:r>
              <a:rPr lang="en-US" dirty="0" smtClean="0"/>
              <a:t>Disabilities </a:t>
            </a:r>
            <a:r>
              <a:rPr lang="en-US" dirty="0"/>
              <a:t>Act (ADA) </a:t>
            </a:r>
            <a:r>
              <a:rPr lang="en-US" dirty="0" smtClean="0"/>
              <a:t>provisions</a:t>
            </a:r>
            <a:endParaRPr lang="en-US" dirty="0"/>
          </a:p>
          <a:p>
            <a:endParaRPr lang="en-US" dirty="0"/>
          </a:p>
        </p:txBody>
      </p:sp>
      <p:pic>
        <p:nvPicPr>
          <p:cNvPr id="4" name="Content Placeholder 4" descr="Bus.jpg"/>
          <p:cNvPicPr>
            <a:picLocks noChangeAspect="1"/>
          </p:cNvPicPr>
          <p:nvPr/>
        </p:nvPicPr>
        <p:blipFill rotWithShape="1">
          <a:blip r:embed="rId4" cstate="print">
            <a:extLst>
              <a:ext uri="{28A0092B-C50C-407E-A947-70E740481C1C}">
                <a14:useLocalDpi xmlns:a14="http://schemas.microsoft.com/office/drawing/2010/main" val="0"/>
              </a:ext>
            </a:extLst>
          </a:blip>
          <a:srcRect l="10152" t="29314" r="10152" b="24523"/>
          <a:stretch/>
        </p:blipFill>
        <p:spPr>
          <a:xfrm>
            <a:off x="938370" y="4876800"/>
            <a:ext cx="2539594" cy="1240221"/>
          </a:xfrm>
          <a:prstGeom prst="rect">
            <a:avLst/>
          </a:prstGeom>
          <a:solidFill>
            <a:schemeClr val="bg1"/>
          </a:solidFill>
        </p:spPr>
      </p:pic>
      <p:pic>
        <p:nvPicPr>
          <p:cNvPr id="7" name="Picture 9" descr="Fort Worth bu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a:xfrm>
            <a:off x="4876800" y="4648200"/>
            <a:ext cx="2419977" cy="1869432"/>
          </a:xfrm>
          <a:prstGeom prst="rect">
            <a:avLst/>
          </a:prstGeom>
          <a:noFill/>
        </p:spPr>
      </p:pic>
    </p:spTree>
    <p:custDataLst>
      <p:tags r:id="rId1"/>
    </p:custDataLst>
    <p:extLst>
      <p:ext uri="{BB962C8B-B14F-4D97-AF65-F5344CB8AC3E}">
        <p14:creationId xmlns:p14="http://schemas.microsoft.com/office/powerpoint/2010/main" val="1893320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Demand Response Paratransit </a:t>
            </a:r>
          </a:p>
        </p:txBody>
      </p:sp>
      <p:sp>
        <p:nvSpPr>
          <p:cNvPr id="6" name="Content Placeholder 5"/>
          <p:cNvSpPr>
            <a:spLocks noGrp="1"/>
          </p:cNvSpPr>
          <p:nvPr>
            <p:ph idx="1"/>
          </p:nvPr>
        </p:nvSpPr>
        <p:spPr/>
        <p:txBody>
          <a:bodyPr>
            <a:normAutofit/>
          </a:bodyPr>
          <a:lstStyle/>
          <a:p>
            <a:r>
              <a:rPr lang="en-US" dirty="0"/>
              <a:t>Service (passenger cars, vans or small buses) provided upon request to pick up and transport </a:t>
            </a:r>
            <a:r>
              <a:rPr lang="en-US" dirty="0" smtClean="0"/>
              <a:t>passengers </a:t>
            </a:r>
            <a:r>
              <a:rPr lang="en-US" dirty="0"/>
              <a:t>to and from their </a:t>
            </a:r>
            <a:r>
              <a:rPr lang="en-US" dirty="0" smtClean="0"/>
              <a:t>destinations</a:t>
            </a:r>
            <a:endParaRPr lang="en-US" dirty="0"/>
          </a:p>
          <a:p>
            <a:r>
              <a:rPr lang="en-US" dirty="0"/>
              <a:t>Typically, a vehicle may be dispatched to pick up several </a:t>
            </a:r>
            <a:r>
              <a:rPr lang="en-US" dirty="0" smtClean="0"/>
              <a:t>passengers </a:t>
            </a:r>
            <a:r>
              <a:rPr lang="en-US" dirty="0"/>
              <a:t>at different </a:t>
            </a:r>
            <a:r>
              <a:rPr lang="en-US" dirty="0" smtClean="0"/>
              <a:t>pick-up </a:t>
            </a:r>
            <a:r>
              <a:rPr lang="en-US" dirty="0"/>
              <a:t>points before taking them to their respective destinations and may </a:t>
            </a:r>
            <a:r>
              <a:rPr lang="en-US" dirty="0" smtClean="0"/>
              <a:t>be </a:t>
            </a:r>
            <a:r>
              <a:rPr lang="en-US" dirty="0"/>
              <a:t>interrupted en route to these destinations to pick up other </a:t>
            </a:r>
            <a:r>
              <a:rPr lang="en-US" dirty="0" smtClean="0"/>
              <a:t>passengers</a:t>
            </a:r>
            <a:endParaRPr lang="en-US" dirty="0"/>
          </a:p>
          <a:p>
            <a:endParaRPr lang="en-US" dirty="0"/>
          </a:p>
        </p:txBody>
      </p:sp>
      <p:sp>
        <p:nvSpPr>
          <p:cNvPr id="7" name="Rectangle 3"/>
          <p:cNvSpPr txBox="1">
            <a:spLocks noChangeArrowheads="1"/>
          </p:cNvSpPr>
          <p:nvPr/>
        </p:nvSpPr>
        <p:spPr>
          <a:xfrm>
            <a:off x="457200" y="1673352"/>
            <a:ext cx="4038600" cy="4718304"/>
          </a:xfrm>
          <a:prstGeom prst="rect">
            <a:avLst/>
          </a:prstGeom>
        </p:spPr>
        <p:txBody>
          <a:bodyPr vert="horz" lIns="91440" tIns="45720" rIns="91440" bIns="45720" rtlCol="0">
            <a:normAutofit/>
          </a:bodyPr>
          <a:lstStyle>
            <a:lvl1pPr marL="182880" indent="-182880" algn="l" defTabSz="914400" rtl="0" eaLnBrk="1" latinLnBrk="0" hangingPunct="1">
              <a:lnSpc>
                <a:spcPct val="100000"/>
              </a:lnSpc>
              <a:spcBef>
                <a:spcPts val="600"/>
              </a:spcBef>
              <a:spcAft>
                <a:spcPts val="600"/>
              </a:spcAft>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lnSpc>
                <a:spcPct val="100000"/>
              </a:lnSpc>
              <a:spcBef>
                <a:spcPts val="600"/>
              </a:spcBef>
              <a:spcAft>
                <a:spcPts val="600"/>
              </a:spcAft>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100000"/>
              </a:lnSpc>
              <a:spcBef>
                <a:spcPts val="600"/>
              </a:spcBef>
              <a:spcAft>
                <a:spcPts val="600"/>
              </a:spcAft>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100000"/>
              </a:lnSpc>
              <a:spcBef>
                <a:spcPts val="600"/>
              </a:spcBef>
              <a:spcAft>
                <a:spcPts val="600"/>
              </a:spcAft>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lnSpc>
                <a:spcPct val="100000"/>
              </a:lnSpc>
              <a:spcBef>
                <a:spcPts val="600"/>
              </a:spcBef>
              <a:spcAft>
                <a:spcPts val="600"/>
              </a:spcAft>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endParaRPr lang="en-US" smtClean="0"/>
          </a:p>
          <a:p>
            <a:endParaRPr lang="en-US" dirty="0"/>
          </a:p>
        </p:txBody>
      </p:sp>
      <p:sp>
        <p:nvSpPr>
          <p:cNvPr id="9" name="Slide Number Placeholder 4"/>
          <p:cNvSpPr txBox="1">
            <a:spLocks/>
          </p:cNvSpPr>
          <p:nvPr/>
        </p:nvSpPr>
        <p:spPr>
          <a:xfrm rot="16200000">
            <a:off x="6705600" y="1646238"/>
            <a:ext cx="24384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2400" kern="1200">
                <a:solidFill>
                  <a:schemeClr val="tx1"/>
                </a:solidFill>
                <a:latin typeface="Times" charset="0"/>
                <a:ea typeface="ＭＳ Ｐゴシック" charset="0"/>
                <a:cs typeface="ＭＳ Ｐゴシック" charset="0"/>
              </a:defRPr>
            </a:lvl1pPr>
            <a:lvl2pPr marL="742950" indent="-285750" algn="l" defTabSz="914400" rtl="0" eaLnBrk="1" latinLnBrk="0" hangingPunct="1">
              <a:defRPr sz="2400" kern="1200">
                <a:solidFill>
                  <a:schemeClr val="tx1"/>
                </a:solidFill>
                <a:latin typeface="Times" charset="0"/>
                <a:ea typeface="ＭＳ Ｐゴシック" charset="0"/>
                <a:cs typeface="+mn-cs"/>
              </a:defRPr>
            </a:lvl2pPr>
            <a:lvl3pPr marL="1143000" indent="-228600" algn="l" defTabSz="914400" rtl="0" eaLnBrk="1" latinLnBrk="0" hangingPunct="1">
              <a:defRPr sz="2400" kern="1200">
                <a:solidFill>
                  <a:schemeClr val="tx1"/>
                </a:solidFill>
                <a:latin typeface="Times" charset="0"/>
                <a:ea typeface="ＭＳ Ｐゴシック" charset="0"/>
                <a:cs typeface="+mn-cs"/>
              </a:defRPr>
            </a:lvl3pPr>
            <a:lvl4pPr marL="1600200" indent="-228600" algn="l" defTabSz="914400" rtl="0" eaLnBrk="1" latinLnBrk="0" hangingPunct="1">
              <a:defRPr sz="2400" kern="1200">
                <a:solidFill>
                  <a:schemeClr val="tx1"/>
                </a:solidFill>
                <a:latin typeface="Times" charset="0"/>
                <a:ea typeface="ＭＳ Ｐゴシック" charset="0"/>
                <a:cs typeface="+mn-cs"/>
              </a:defRPr>
            </a:lvl4pPr>
            <a:lvl5pPr marL="2057400" indent="-228600" algn="l" defTabSz="914400" rtl="0" eaLnBrk="1" latinLnBrk="0" hangingPunct="1">
              <a:defRPr sz="2400" kern="1200">
                <a:solidFill>
                  <a:schemeClr val="tx1"/>
                </a:solidFill>
                <a:latin typeface="Times" charset="0"/>
                <a:ea typeface="ＭＳ Ｐゴシック" charset="0"/>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charset="0"/>
                <a:ea typeface="ＭＳ Ｐゴシック" charset="0"/>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charset="0"/>
                <a:ea typeface="ＭＳ Ｐゴシック" charset="0"/>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charset="0"/>
                <a:ea typeface="ＭＳ Ｐゴシック" charset="0"/>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charset="0"/>
                <a:ea typeface="ＭＳ Ｐゴシック" charset="0"/>
                <a:cs typeface="+mn-cs"/>
              </a:defRPr>
            </a:lvl9pPr>
          </a:lstStyle>
          <a:p>
            <a:fld id="{BBD103F5-4171-5541-A7F4-DB138BBA0B52}" type="slidenum">
              <a:rPr lang="en-US" sz="1000" smtClean="0">
                <a:solidFill>
                  <a:schemeClr val="bg1"/>
                </a:solidFill>
                <a:latin typeface="Arial" charset="0"/>
              </a:rPr>
              <a:pPr/>
              <a:t>9</a:t>
            </a:fld>
            <a:endParaRPr lang="en-US" sz="1000">
              <a:solidFill>
                <a:schemeClr val="bg1"/>
              </a:solidFill>
              <a:latin typeface="Arial" charset="0"/>
            </a:endParaRPr>
          </a:p>
        </p:txBody>
      </p:sp>
      <p:pic>
        <p:nvPicPr>
          <p:cNvPr id="11"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4827881"/>
            <a:ext cx="2528750" cy="1684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Content Placeholder 5" descr="Paratransit Vehicle.jpg"/>
          <p:cNvPicPr>
            <a:picLocks noChangeAspect="1"/>
          </p:cNvPicPr>
          <p:nvPr/>
        </p:nvPicPr>
        <p:blipFill>
          <a:blip r:embed="rId5" cstate="print">
            <a:extLst>
              <a:ext uri="{28A0092B-C50C-407E-A947-70E740481C1C}">
                <a14:useLocalDpi xmlns:a14="http://schemas.microsoft.com/office/drawing/2010/main" val="0"/>
              </a:ext>
            </a:extLst>
          </a:blip>
          <a:srcRect l="18776" r="18776"/>
          <a:stretch>
            <a:fillRect/>
          </a:stretch>
        </p:blipFill>
        <p:spPr>
          <a:xfrm>
            <a:off x="3755774" y="4550364"/>
            <a:ext cx="1784851" cy="2239585"/>
          </a:xfrm>
          <a:prstGeom prst="rect">
            <a:avLst/>
          </a:prstGeom>
        </p:spPr>
      </p:pic>
      <p:pic>
        <p:nvPicPr>
          <p:cNvPr id="16" name="Picture 4" descr="newmitchppt 007"/>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a:xfrm>
            <a:off x="1001721" y="4684915"/>
            <a:ext cx="2463105" cy="1970484"/>
          </a:xfrm>
          <a:prstGeom prst="rect">
            <a:avLst/>
          </a:prstGeom>
          <a:noFill/>
        </p:spPr>
      </p:pic>
    </p:spTree>
    <p:custDataLst>
      <p:tags r:id="rId1"/>
    </p:custDataLst>
    <p:extLst>
      <p:ext uri="{BB962C8B-B14F-4D97-AF65-F5344CB8AC3E}">
        <p14:creationId xmlns:p14="http://schemas.microsoft.com/office/powerpoint/2010/main" val="8450835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2">
      <a:dk1>
        <a:sysClr val="windowText" lastClr="000000"/>
      </a:dk1>
      <a:lt1>
        <a:sysClr val="window" lastClr="FFFFFF"/>
      </a:lt1>
      <a:dk2>
        <a:srgbClr val="32387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earchResultType xmlns="bf25d8e6-df7f-48f8-9e41-9305719f6447" xsi:nil="true"/>
    <SectionHighlight xmlns="bf25d8e6-df7f-48f8-9e41-9305719f6447">false</SectionHighlight>
    <PublishingRollupImage xmlns="http://schemas.microsoft.com/sharepoint/v3" xsi:nil="true"/>
    <PublishingContactEmail xmlns="http://schemas.microsoft.com/sharepoint/v3" xsi:nil="true"/>
    <PublishingVariationRelationshipLinkFieldID xmlns="http://schemas.microsoft.com/sharepoint/v3">
      <Url xsi:nil="true"/>
      <Description xsi:nil="true"/>
    </PublishingVariationRelationshipLinkFieldID>
    <PublishingVariationGroupID xmlns="http://schemas.microsoft.com/sharepoint/v3" xsi:nil="true"/>
    <Audience xmlns="http://schemas.microsoft.com/sharepoint/v3" xsi:nil="true"/>
    <PublishingExpirationDate xmlns="http://schemas.microsoft.com/sharepoint/v3" xsi:nil="true"/>
    <PublishingContactPicture xmlns="http://schemas.microsoft.com/sharepoint/v3">
      <Url xsi:nil="true"/>
      <Description xsi:nil="true"/>
    </PublishingContactPicture>
    <PublishingStartDate xmlns="http://schemas.microsoft.com/sharepoint/v3" xsi:nil="true"/>
    <PublishingContact xmlns="http://schemas.microsoft.com/sharepoint/v3">
      <UserInfo>
        <DisplayName/>
        <AccountId xsi:nil="true"/>
        <AccountType/>
      </UserInfo>
    </PublishingContact>
    <PublishingContactName xmlns="http://schemas.microsoft.com/sharepoint/v3" xsi:nil="true"/>
    <Issues xmlns="bf25d8e6-df7f-48f8-9e41-9305719f6447"/>
    <Comments xmlns="http://schemas.microsoft.com/sharepoint/v3" xsi:nil="true"/>
    <_dlc_DocId xmlns="bf25d8e6-df7f-48f8-9e41-9305719f6447">4ZWTHDCC2MD4-9041-135</_dlc_DocId>
    <_dlc_DocIdUrl xmlns="bf25d8e6-df7f-48f8-9e41-9305719f6447">
      <Url>https://www.apta.com/resources/workforce/national-transit-curriculum/_layouts/DocIdRedir.aspx?ID=4ZWTHDCC2MD4-9041-135</Url>
      <Description>4ZWTHDCC2MD4-9041-135</Description>
    </_dlc_DocIdUrl>
    <_dlc_DocIdPersistId xmlns="bf25d8e6-df7f-48f8-9e41-9305719f6447">false</_dlc_DocIdPersistId>
    <PublishingPageLayout xmlns="http://schemas.microsoft.com/sharepoint/v3">
      <Url xsi:nil="true"/>
      <Description xsi:nil="true"/>
    </PublishingPageLayout>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Page" ma:contentTypeID="0x010100C568DB52D9D0A14D9B2FDCC96666E9F2007948130EC3DB064584E219954237AF3900B720ECD51EDC1E498F05436F7D67408A" ma:contentTypeVersion="5" ma:contentTypeDescription="Page is a system content type template created by the Publishing Resources feature. The column templates from Page will be added to all Pages libraries created by the Publishing feature." ma:contentTypeScope="" ma:versionID="e881f0e82bc3611254ed04449e6c7f8e">
  <xsd:schema xmlns:xsd="http://www.w3.org/2001/XMLSchema" xmlns:xs="http://www.w3.org/2001/XMLSchema" xmlns:p="http://schemas.microsoft.com/office/2006/metadata/properties" xmlns:ns1="http://schemas.microsoft.com/sharepoint/v3" xmlns:ns2="bf25d8e6-df7f-48f8-9e41-9305719f6447" targetNamespace="http://schemas.microsoft.com/office/2006/metadata/properties" ma:root="true" ma:fieldsID="bd981438f65bfe30470960d0fa1ea6ee" ns1:_="" ns2:_="">
    <xsd:import namespace="http://schemas.microsoft.com/sharepoint/v3"/>
    <xsd:import namespace="bf25d8e6-df7f-48f8-9e41-9305719f6447"/>
    <xsd:element name="properties">
      <xsd:complexType>
        <xsd:sequence>
          <xsd:element name="documentManagement">
            <xsd:complexType>
              <xsd:all>
                <xsd:element ref="ns1:Comments" minOccurs="0"/>
                <xsd:element ref="ns1:PublishingStartDate" minOccurs="0"/>
                <xsd:element ref="ns1:PublishingExpirationDate" minOccurs="0"/>
                <xsd:element ref="ns1:PublishingContact" minOccurs="0"/>
                <xsd:element ref="ns1:PublishingContactEmail" minOccurs="0"/>
                <xsd:element ref="ns1:PublishingContactName" minOccurs="0"/>
                <xsd:element ref="ns1:PublishingContactPicture" minOccurs="0"/>
                <xsd:element ref="ns1:PublishingPageLayout" minOccurs="0"/>
                <xsd:element ref="ns1:PublishingVariationGroupID" minOccurs="0"/>
                <xsd:element ref="ns1:PublishingVariationRelationshipLinkFieldID" minOccurs="0"/>
                <xsd:element ref="ns1:PublishingRollupImage" minOccurs="0"/>
                <xsd:element ref="ns1:Audience" minOccurs="0"/>
                <xsd:element ref="ns2:Issues" minOccurs="0"/>
                <xsd:element ref="ns2:SectionHighlight" minOccurs="0"/>
                <xsd:element ref="ns2:SearchResultTyp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8" nillable="true" ma:displayName="Description" ma:internalName="Comments">
      <xsd:simpleType>
        <xsd:restriction base="dms:Note">
          <xsd:maxLength value="255"/>
        </xsd:restriction>
      </xsd:simpleType>
    </xsd:element>
    <xsd:element name="PublishingStartDate" ma:index="9" nillable="true" ma:displayName="Scheduling Start Date" ma:description="" ma:hidden="true" ma:internalName="PublishingStartDate">
      <xsd:simpleType>
        <xsd:restriction base="dms:Unknown"/>
      </xsd:simpleType>
    </xsd:element>
    <xsd:element name="PublishingExpirationDate" ma:index="10" nillable="true" ma:displayName="Scheduling End Date" ma:description="" ma:hidden="true" ma:internalName="PublishingExpirationDate">
      <xsd:simpleType>
        <xsd:restriction base="dms:Unknown"/>
      </xsd:simpleType>
    </xsd:element>
    <xsd:element name="PublishingContact" ma:index="11" nillable="true" ma:displayName="Contact" ma:description=""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12" nillable="true" ma:displayName="Contact E-Mail Address" ma:description="" ma:internalName="PublishingContactEmail">
      <xsd:simpleType>
        <xsd:restriction base="dms:Text">
          <xsd:maxLength value="255"/>
        </xsd:restriction>
      </xsd:simpleType>
    </xsd:element>
    <xsd:element name="PublishingContactName" ma:index="13" nillable="true" ma:displayName="Contact Name" ma:description="" ma:internalName="PublishingContactName">
      <xsd:simpleType>
        <xsd:restriction base="dms:Text">
          <xsd:maxLength value="255"/>
        </xsd:restriction>
      </xsd:simpleType>
    </xsd:element>
    <xsd:element name="PublishingContactPicture" ma:index="14" nillable="true" ma:displayName="Contact Picture" ma:description="" ma:format="Image" ma:internalName="PublishingContactPicture">
      <xsd:complexType>
        <xsd:complexContent>
          <xsd:extension base="dms:URL">
            <xsd:sequence>
              <xsd:element name="Url" type="dms:ValidUrl" minOccurs="0" nillable="true"/>
              <xsd:element name="Description" type="xsd:string" nillable="true"/>
            </xsd:sequence>
          </xsd:extension>
        </xsd:complexContent>
      </xsd:complexType>
    </xsd:element>
    <xsd:element name="PublishingPageLayout" ma:index="15" nillable="true" ma:displayName="Page Layout" ma:description="" ma:internalName="PublishingPageLayout"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PublishingVariationGroupID" ma:index="16" nillable="true" ma:displayName="Variation Group ID" ma:description="" ma:hidden="true" ma:internalName="PublishingVariationGroupID">
      <xsd:simpleType>
        <xsd:restriction base="dms:Text">
          <xsd:maxLength value="255"/>
        </xsd:restriction>
      </xsd:simpleType>
    </xsd:element>
    <xsd:element name="PublishingVariationRelationshipLinkFieldID" ma:index="17" nillable="true" ma:displayName="Variation Relationship Link" ma:description="" ma:hidden="true" ma:internalName="PublishingVariationRelationshipLinkFieldID">
      <xsd:complexType>
        <xsd:complexContent>
          <xsd:extension base="dms:URL">
            <xsd:sequence>
              <xsd:element name="Url" type="dms:ValidUrl" minOccurs="0" nillable="true"/>
              <xsd:element name="Description" type="xsd:string" nillable="true"/>
            </xsd:sequence>
          </xsd:extension>
        </xsd:complexContent>
      </xsd:complexType>
    </xsd:element>
    <xsd:element name="PublishingRollupImage" ma:index="18" nillable="true" ma:displayName="Rollup Image" ma:description="" ma:internalName="PublishingRollupImage">
      <xsd:simpleType>
        <xsd:restriction base="dms:Unknown"/>
      </xsd:simpleType>
    </xsd:element>
    <xsd:element name="Audience" ma:index="19" nillable="true" ma:displayName="Target Audiences" ma:description="" ma:internalName="Audienc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f25d8e6-df7f-48f8-9e41-9305719f6447" elementFormDefault="qualified">
    <xsd:import namespace="http://schemas.microsoft.com/office/2006/documentManagement/types"/>
    <xsd:import namespace="http://schemas.microsoft.com/office/infopath/2007/PartnerControls"/>
    <xsd:element name="Issues" ma:index="20" nillable="true" ma:displayName="APTA Keywords" ma:internalName="Issues" ma:readOnly="false">
      <xsd:complexType>
        <xsd:complexContent>
          <xsd:extension base="dms:MultiChoice">
            <xsd:sequence>
              <xsd:element name="Value" maxOccurs="unbounded" minOccurs="0" nillable="true">
                <xsd:simpleType>
                  <xsd:restriction base="dms:Choice">
                    <xsd:enumeration value="2009 Meetings"/>
                    <xsd:enumeration value="2010 Meetings"/>
                    <xsd:enumeration value="2011 Meetings"/>
                    <xsd:enumeration value="2012 Meetings"/>
                    <xsd:enumeration value="Benefits of Public Transportation"/>
                    <xsd:enumeration value="Bus"/>
                    <xsd:enumeration value="Bus Rapid Transit (BRT)"/>
                    <xsd:enumeration value="Bus Roadeo"/>
                    <xsd:enumeration value="Business Members"/>
                    <xsd:enumeration value="Climate Change"/>
                    <xsd:enumeration value="Commuter Rail"/>
                    <xsd:enumeration value="EXPO"/>
                    <xsd:enumeration value="Fare Collection"/>
                    <xsd:enumeration value="Help Wanted"/>
                    <xsd:enumeration value="High Speed Rail"/>
                    <xsd:enumeration value="Intermodal"/>
                    <xsd:enumeration value="International Transit"/>
                    <xsd:enumeration value="ITS"/>
                    <xsd:enumeration value="Light Rail"/>
                    <xsd:enumeration value="Marketing &amp; Communications"/>
                    <xsd:enumeration value="Paratransit"/>
                    <xsd:enumeration value="Procurement"/>
                    <xsd:enumeration value="Public-Private Partnerships"/>
                    <xsd:enumeration value="Rail Rodeo"/>
                    <xsd:enumeration value="Rail Transit"/>
                    <xsd:enumeration value="Risk Management"/>
                    <xsd:enumeration value="Safety &amp; Security"/>
                    <xsd:enumeration value="Senior Transportation"/>
                    <xsd:enumeration value="Small Operations"/>
                    <xsd:enumeration value="Standards"/>
                    <xsd:enumeration value="State Affairs"/>
                    <xsd:enumeration value="Statistics"/>
                    <xsd:enumeration value="Stimulus/Economic Recovery"/>
                    <xsd:enumeration value="Strategic Plan"/>
                    <xsd:enumeration value="Sustainability"/>
                    <xsd:enumeration value="Transit-oriented Development"/>
                    <xsd:enumeration value="University Transportation"/>
                    <xsd:enumeration value="Waterborne/Ferryboat"/>
                    <xsd:enumeration value="Workforce Development"/>
                  </xsd:restriction>
                </xsd:simpleType>
              </xsd:element>
            </xsd:sequence>
          </xsd:extension>
        </xsd:complexContent>
      </xsd:complexType>
    </xsd:element>
    <xsd:element name="SectionHighlight" ma:index="21" nillable="true" ma:displayName="SectionHighlight" ma:default="0" ma:internalName="SectionHighlight">
      <xsd:simpleType>
        <xsd:restriction base="dms:Boolean"/>
      </xsd:simpleType>
    </xsd:element>
    <xsd:element name="SearchResultType" ma:index="22" nillable="true" ma:displayName="SearchResultType" ma:format="Dropdown" ma:internalName="SearchResultType">
      <xsd:simpleType>
        <xsd:restriction base="dms:Choice">
          <xsd:enumeration value="News Releases"/>
          <xsd:enumeration value="Statistics &amp; Publications"/>
          <xsd:enumeration value="Meetings &amp; Conferences"/>
          <xsd:enumeration value="APTA Programs"/>
          <xsd:enumeration value="Passenger Transport"/>
          <xsd:enumeration value="Letters"/>
          <xsd:enumeration value="Testimony"/>
          <xsd:enumeration value="Standards"/>
          <xsd:enumeration value="Awards"/>
        </xsd:restriction>
      </xsd:simpleType>
    </xsd:element>
    <xsd:element name="_dlc_DocId" ma:index="23" nillable="true" ma:displayName="Document ID Value" ma:description="The value of the document ID assigned to this item." ma:internalName="_dlc_DocId" ma:readOnly="true">
      <xsd:simpleType>
        <xsd:restriction base="dms:Text"/>
      </xsd:simpleType>
    </xsd:element>
    <xsd:element name="_dlc_DocIdUrl" ma:index="2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69AA9D-FB38-4DC0-8CF8-34E5E1FE75F3}"/>
</file>

<file path=customXml/itemProps2.xml><?xml version="1.0" encoding="utf-8"?>
<ds:datastoreItem xmlns:ds="http://schemas.openxmlformats.org/officeDocument/2006/customXml" ds:itemID="{00B7A5C1-4D00-47D2-8782-11F12BAF21F4}"/>
</file>

<file path=customXml/itemProps3.xml><?xml version="1.0" encoding="utf-8"?>
<ds:datastoreItem xmlns:ds="http://schemas.openxmlformats.org/officeDocument/2006/customXml" ds:itemID="{DF569B91-6628-4DA4-B2D3-A65E70028D2C}"/>
</file>

<file path=customXml/itemProps4.xml><?xml version="1.0" encoding="utf-8"?>
<ds:datastoreItem xmlns:ds="http://schemas.openxmlformats.org/officeDocument/2006/customXml" ds:itemID="{1C7385ED-B24B-40FE-BD15-BE4FDAD223A8}"/>
</file>

<file path=docProps/app.xml><?xml version="1.0" encoding="utf-8"?>
<Properties xmlns="http://schemas.openxmlformats.org/officeDocument/2006/extended-properties" xmlns:vt="http://schemas.openxmlformats.org/officeDocument/2006/docPropsVTypes">
  <Template>Elemental</Template>
  <TotalTime>1257</TotalTime>
  <Words>2263</Words>
  <Application>Microsoft Office PowerPoint</Application>
  <PresentationFormat>On-screen Show (4:3)</PresentationFormat>
  <Paragraphs>147</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Arial</vt:lpstr>
      <vt:lpstr>Calibri</vt:lpstr>
      <vt:lpstr>Times</vt:lpstr>
      <vt:lpstr>Clarity</vt:lpstr>
      <vt:lpstr>Introduction to Public Transportation</vt:lpstr>
      <vt:lpstr>Introduction to Public Transportation</vt:lpstr>
      <vt:lpstr>Module 1: Introduction to Public Transportation</vt:lpstr>
      <vt:lpstr> Learning Objectives </vt:lpstr>
      <vt:lpstr>Overall Context</vt:lpstr>
      <vt:lpstr>What is Public Transportation?</vt:lpstr>
      <vt:lpstr>Transit Modes</vt:lpstr>
      <vt:lpstr>Bus</vt:lpstr>
      <vt:lpstr>Demand Response Paratransit </vt:lpstr>
      <vt:lpstr>Bus Rapid Transit</vt:lpstr>
      <vt:lpstr>Commuter Rail </vt:lpstr>
      <vt:lpstr>Heavy Rail</vt:lpstr>
      <vt:lpstr>Light Rail</vt:lpstr>
      <vt:lpstr>High Speed Rail</vt:lpstr>
      <vt:lpstr>Ferries</vt:lpstr>
      <vt:lpstr>Other </vt:lpstr>
    </vt:vector>
  </TitlesOfParts>
  <Company>NTI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NTC</dc:title>
  <dc:creator>lori</dc:creator>
  <cp:lastModifiedBy>Lindsey Robertson</cp:lastModifiedBy>
  <cp:revision>56</cp:revision>
  <cp:lastPrinted>2014-08-26T13:36:21Z</cp:lastPrinted>
  <dcterms:created xsi:type="dcterms:W3CDTF">2012-01-19T20:24:50Z</dcterms:created>
  <dcterms:modified xsi:type="dcterms:W3CDTF">2016-04-12T14:30:52Z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3A7D94F8-17B9-469B-9551-D60A913BC774</vt:lpwstr>
  </property>
  <property fmtid="{D5CDD505-2E9C-101B-9397-08002B2CF9AE}" pid="3" name="ArticulatePath">
    <vt:lpwstr>Module1-Lesson 1 Introduction 8.26.14</vt:lpwstr>
  </property>
  <property fmtid="{D5CDD505-2E9C-101B-9397-08002B2CF9AE}" pid="4" name="ContentTypeId">
    <vt:lpwstr>0x010100C568DB52D9D0A14D9B2FDCC96666E9F2007948130EC3DB064584E219954237AF3900B720ECD51EDC1E498F05436F7D67408A</vt:lpwstr>
  </property>
  <property fmtid="{D5CDD505-2E9C-101B-9397-08002B2CF9AE}" pid="5" name="_dlc_DocIdItemGuid">
    <vt:lpwstr>d28e2b0b-a4b7-4282-b3f5-4ba29486f5d0</vt:lpwstr>
  </property>
  <property fmtid="{D5CDD505-2E9C-101B-9397-08002B2CF9AE}" pid="6" name="Order">
    <vt:r8>13500</vt:r8>
  </property>
  <property fmtid="{D5CDD505-2E9C-101B-9397-08002B2CF9AE}" pid="7" name="xd_Signature">
    <vt:bool>false</vt:bool>
  </property>
  <property fmtid="{D5CDD505-2E9C-101B-9397-08002B2CF9AE}" pid="8" name="xd_ProgID">
    <vt:lpwstr/>
  </property>
  <property fmtid="{D5CDD505-2E9C-101B-9397-08002B2CF9AE}" pid="9" name="_SourceUrl">
    <vt:lpwstr/>
  </property>
  <property fmtid="{D5CDD505-2E9C-101B-9397-08002B2CF9AE}" pid="10" name="_SharedFileIndex">
    <vt:lpwstr/>
  </property>
  <property fmtid="{D5CDD505-2E9C-101B-9397-08002B2CF9AE}" pid="11" name="TemplateUrl">
    <vt:lpwstr/>
  </property>
</Properties>
</file>