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5.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notesSlides/notesSlide7.xml" ContentType="application/vnd.openxmlformats-officedocument.presentationml.notesSlide+xml"/>
  <Override PartName="/ppt/slideLayouts/slideLayout10.xml" ContentType="application/vnd.openxmlformats-officedocument.presentationml.slideLayout+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theme/themeOverride1.xml" ContentType="application/vnd.openxmlformats-officedocument.themeOverride+xml"/>
  <Override PartName="/ppt/theme/theme2.xml" ContentType="application/vnd.openxmlformats-officedocument.theme+xml"/>
  <Override PartName="/ppt/charts/chart1.xml" ContentType="application/vnd.openxmlformats-officedocument.drawingml.chart+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tags/tag11.xml" ContentType="application/vnd.openxmlformats-officedocument.presentationml.tags+xml"/>
  <Override PartName="/ppt/tags/tag8.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0.xml" ContentType="application/vnd.openxmlformats-officedocument.presentationml.tags+xml"/>
  <Override PartName="/ppt/tags/tag1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9.xml" ContentType="application/vnd.openxmlformats-officedocument.presentationml.tags+xml"/>
  <Override PartName="/ppt/tags/tag1.xml" ContentType="application/vnd.openxmlformats-officedocument.presentationml.tags+xml"/>
  <Override PartName="/ppt/tags/tag2.xml" ContentType="application/vnd.openxmlformats-officedocument.presentationml.tags+xml"/>
  <Override PartName="/docProps/custom.xml" ContentType="application/vnd.openxmlformats-officedocument.custom-properties+xml"/>
  <Override PartName="/ppt/tags/tag1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14.xml" ContentType="application/vnd.openxmlformats-officedocument.presentationml.tag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18"/>
  </p:notesMasterIdLst>
  <p:sldIdLst>
    <p:sldId id="279" r:id="rId2"/>
    <p:sldId id="280" r:id="rId3"/>
    <p:sldId id="295"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Lst>
  <p:sldSz cx="9144000" cy="6858000" type="screen4x3"/>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215" autoAdjust="0"/>
  </p:normalViewPr>
  <p:slideViewPr>
    <p:cSldViewPr>
      <p:cViewPr varScale="1">
        <p:scale>
          <a:sx n="85" d="100"/>
          <a:sy n="85" d="100"/>
        </p:scale>
        <p:origin x="-630"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90" d="100"/>
          <a:sy n="90" d="100"/>
        </p:scale>
        <p:origin x="-1812" y="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4.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mark\Local%20Settings\Temporary%20Internet%20Files\Content.Outlook\371IKLUH\Data%20Update%20data%20for%202008%20slide%20show.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5442833365342"/>
          <c:y val="0.16466191188382201"/>
          <c:w val="0.76472152871135002"/>
          <c:h val="0.68865526206418204"/>
        </c:manualLayout>
      </c:layout>
      <c:barChart>
        <c:barDir val="col"/>
        <c:grouping val="stacked"/>
        <c:varyColors val="0"/>
        <c:ser>
          <c:idx val="0"/>
          <c:order val="0"/>
          <c:tx>
            <c:v>Cost of Congestion</c:v>
          </c:tx>
          <c:spPr>
            <a:solidFill>
              <a:srgbClr val="339966"/>
            </a:solidFill>
            <a:ln w="12700">
              <a:solidFill>
                <a:srgbClr val="000000"/>
              </a:solidFill>
              <a:prstDash val="solid"/>
            </a:ln>
          </c:spPr>
          <c:invertIfNegative val="0"/>
          <c:cat>
            <c:numRef>
              <c:f>Sheet1!$G$10:$G$16</c:f>
              <c:numCache>
                <c:formatCode>General</c:formatCode>
                <c:ptCount val="7"/>
                <c:pt idx="0">
                  <c:v>1982</c:v>
                </c:pt>
                <c:pt idx="1">
                  <c:v>1986</c:v>
                </c:pt>
                <c:pt idx="2">
                  <c:v>1990</c:v>
                </c:pt>
                <c:pt idx="3">
                  <c:v>1994</c:v>
                </c:pt>
                <c:pt idx="4">
                  <c:v>1998</c:v>
                </c:pt>
                <c:pt idx="5">
                  <c:v>2002</c:v>
                </c:pt>
                <c:pt idx="6">
                  <c:v>2005</c:v>
                </c:pt>
              </c:numCache>
            </c:numRef>
          </c:cat>
          <c:val>
            <c:numRef>
              <c:f>Sheet1!$H$10:$H$16</c:f>
              <c:numCache>
                <c:formatCode>0.0</c:formatCode>
                <c:ptCount val="7"/>
                <c:pt idx="0">
                  <c:v>16.2</c:v>
                </c:pt>
                <c:pt idx="1">
                  <c:v>23.1</c:v>
                </c:pt>
                <c:pt idx="2">
                  <c:v>35.5</c:v>
                </c:pt>
                <c:pt idx="3">
                  <c:v>41.9</c:v>
                </c:pt>
                <c:pt idx="4">
                  <c:v>53.2</c:v>
                </c:pt>
                <c:pt idx="5">
                  <c:v>63.9</c:v>
                </c:pt>
                <c:pt idx="6">
                  <c:v>78.2</c:v>
                </c:pt>
              </c:numCache>
            </c:numRef>
          </c:val>
        </c:ser>
        <c:ser>
          <c:idx val="1"/>
          <c:order val="1"/>
          <c:tx>
            <c:v>Additional Cost of Congestion without Transit</c:v>
          </c:tx>
          <c:spPr>
            <a:solidFill>
              <a:srgbClr val="0000FF"/>
            </a:solidFill>
            <a:ln w="12700">
              <a:solidFill>
                <a:srgbClr val="000000"/>
              </a:solidFill>
              <a:prstDash val="solid"/>
            </a:ln>
          </c:spPr>
          <c:invertIfNegative val="0"/>
          <c:cat>
            <c:numRef>
              <c:f>Sheet1!$G$10:$G$16</c:f>
              <c:numCache>
                <c:formatCode>General</c:formatCode>
                <c:ptCount val="7"/>
                <c:pt idx="0">
                  <c:v>1982</c:v>
                </c:pt>
                <c:pt idx="1">
                  <c:v>1986</c:v>
                </c:pt>
                <c:pt idx="2">
                  <c:v>1990</c:v>
                </c:pt>
                <c:pt idx="3">
                  <c:v>1994</c:v>
                </c:pt>
                <c:pt idx="4">
                  <c:v>1998</c:v>
                </c:pt>
                <c:pt idx="5">
                  <c:v>2002</c:v>
                </c:pt>
                <c:pt idx="6">
                  <c:v>2005</c:v>
                </c:pt>
              </c:numCache>
            </c:numRef>
          </c:cat>
          <c:val>
            <c:numRef>
              <c:f>Sheet1!$J$10:$J$16</c:f>
              <c:numCache>
                <c:formatCode>0.0</c:formatCode>
                <c:ptCount val="7"/>
                <c:pt idx="0">
                  <c:v>4.9000000000000004</c:v>
                </c:pt>
                <c:pt idx="1">
                  <c:v>5</c:v>
                </c:pt>
                <c:pt idx="2">
                  <c:v>6.9</c:v>
                </c:pt>
                <c:pt idx="3">
                  <c:v>7</c:v>
                </c:pt>
                <c:pt idx="4">
                  <c:v>8.2000000000000011</c:v>
                </c:pt>
                <c:pt idx="5">
                  <c:v>9.5</c:v>
                </c:pt>
                <c:pt idx="6">
                  <c:v>10.199999999999999</c:v>
                </c:pt>
              </c:numCache>
            </c:numRef>
          </c:val>
        </c:ser>
        <c:dLbls>
          <c:showLegendKey val="0"/>
          <c:showVal val="0"/>
          <c:showCatName val="0"/>
          <c:showSerName val="0"/>
          <c:showPercent val="0"/>
          <c:showBubbleSize val="0"/>
        </c:dLbls>
        <c:gapWidth val="60"/>
        <c:overlap val="100"/>
        <c:axId val="75054464"/>
        <c:axId val="85144704"/>
      </c:barChart>
      <c:catAx>
        <c:axId val="75054464"/>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875" b="0" i="0" u="none" strike="noStrike" baseline="0">
                <a:solidFill>
                  <a:srgbClr val="000000"/>
                </a:solidFill>
                <a:latin typeface="Arial"/>
                <a:ea typeface="Arial"/>
                <a:cs typeface="Arial"/>
              </a:defRPr>
            </a:pPr>
            <a:endParaRPr lang="en-US"/>
          </a:p>
        </c:txPr>
        <c:crossAx val="85144704"/>
        <c:crosses val="autoZero"/>
        <c:auto val="1"/>
        <c:lblAlgn val="ctr"/>
        <c:lblOffset val="100"/>
        <c:tickLblSkip val="1"/>
        <c:tickMarkSkip val="1"/>
        <c:noMultiLvlLbl val="0"/>
      </c:catAx>
      <c:valAx>
        <c:axId val="85144704"/>
        <c:scaling>
          <c:orientation val="minMax"/>
        </c:scaling>
        <c:delete val="0"/>
        <c:axPos val="l"/>
        <c:majorGridlines>
          <c:spPr>
            <a:ln w="3175">
              <a:solidFill>
                <a:srgbClr val="000000"/>
              </a:solidFill>
              <a:prstDash val="solid"/>
            </a:ln>
          </c:spPr>
        </c:majorGridlines>
        <c:numFmt formatCode="\$#,##0" sourceLinked="0"/>
        <c:majorTickMark val="out"/>
        <c:minorTickMark val="none"/>
        <c:tickLblPos val="nextTo"/>
        <c:spPr>
          <a:ln w="3175">
            <a:solidFill>
              <a:srgbClr val="000000"/>
            </a:solidFill>
            <a:prstDash val="solid"/>
          </a:ln>
        </c:spPr>
        <c:txPr>
          <a:bodyPr rot="0" vert="horz"/>
          <a:lstStyle/>
          <a:p>
            <a:pPr>
              <a:defRPr sz="875" b="0" i="0" u="none" strike="noStrike" baseline="0">
                <a:solidFill>
                  <a:srgbClr val="000000"/>
                </a:solidFill>
                <a:latin typeface="Arial"/>
                <a:ea typeface="Arial"/>
                <a:cs typeface="Arial"/>
              </a:defRPr>
            </a:pPr>
            <a:endParaRPr lang="en-US"/>
          </a:p>
        </c:txPr>
        <c:crossAx val="75054464"/>
        <c:crosses val="autoZero"/>
        <c:crossBetween val="between"/>
      </c:valAx>
      <c:spPr>
        <a:noFill/>
        <a:ln w="12700">
          <a:solidFill>
            <a:srgbClr val="808080"/>
          </a:solidFill>
          <a:prstDash val="solid"/>
        </a:ln>
      </c:spPr>
    </c:plotArea>
    <c:legend>
      <c:legendPos val="b"/>
      <c:layout>
        <c:manualLayout>
          <c:xMode val="edge"/>
          <c:yMode val="edge"/>
          <c:x val="4.6121086998271499E-2"/>
          <c:y val="0.89230273841341401"/>
          <c:w val="0.91355140186915795"/>
          <c:h val="6.9908814589665705E-2"/>
        </c:manualLayout>
      </c:layout>
      <c:overlay val="0"/>
      <c:spPr>
        <a:solidFill>
          <a:srgbClr val="FFFFFF"/>
        </a:solidFill>
        <a:ln w="3175">
          <a:solidFill>
            <a:srgbClr val="000000"/>
          </a:solidFill>
          <a:prstDash val="solid"/>
        </a:ln>
      </c:spPr>
      <c:txPr>
        <a:bodyPr/>
        <a:lstStyle/>
        <a:p>
          <a:pPr>
            <a:defRPr sz="805" b="0" i="0" u="none" strike="noStrike" baseline="0">
              <a:solidFill>
                <a:srgbClr val="000000"/>
              </a:solidFill>
              <a:latin typeface="Arial"/>
              <a:ea typeface="Arial"/>
              <a:cs typeface="Arial"/>
            </a:defRPr>
          </a:pPr>
          <a:endParaRPr lang="en-US"/>
        </a:p>
      </c:txPr>
    </c:legend>
    <c:plotVisOnly val="1"/>
    <c:dispBlanksAs val="gap"/>
    <c:showDLblsOverMax val="0"/>
  </c:chart>
  <c:spPr>
    <a:noFill/>
    <a:ln w="3175">
      <a:noFill/>
      <a:prstDash val="solid"/>
    </a:ln>
  </c:spPr>
  <c:txPr>
    <a:bodyPr/>
    <a:lstStyle/>
    <a:p>
      <a:pPr>
        <a:defRPr sz="875" b="0" i="0" u="none" strike="noStrike" baseline="0">
          <a:solidFill>
            <a:srgbClr val="000000"/>
          </a:solidFill>
          <a:latin typeface="Arial"/>
          <a:ea typeface="Arial"/>
          <a:cs typeface="Arial"/>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B71D85-367C-4C6D-B64D-F8F86FB525D5}" type="datetimeFigureOut">
              <a:rPr lang="en-US" smtClean="0"/>
              <a:pPr/>
              <a:t>6/2/2015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A1F8C8-8E18-48E8-A745-10AB944894D6}" type="slidenum">
              <a:rPr lang="en-US" smtClean="0"/>
              <a:pPr/>
              <a:t>‹#›</a:t>
            </a:fld>
            <a:endParaRPr lang="en-US" dirty="0"/>
          </a:p>
        </p:txBody>
      </p:sp>
    </p:spTree>
    <p:extLst>
      <p:ext uri="{BB962C8B-B14F-4D97-AF65-F5344CB8AC3E}">
        <p14:creationId xmlns:p14="http://schemas.microsoft.com/office/powerpoint/2010/main" val="1598539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census.gov/popest/data/historical/2000s/vintage_2009/index.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apta.com/resources/statistics/Documents/Ridership/1996_q4_ridership_APTA.pdf"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5DC57F-0137-CA45-9B09-642DDA269A30}" type="slidenum">
              <a:rPr lang="en-US" smtClean="0"/>
              <a:pPr/>
              <a:t>1</a:t>
            </a:fld>
            <a:endParaRPr lang="en-US"/>
          </a:p>
        </p:txBody>
      </p:sp>
    </p:spTree>
    <p:extLst>
      <p:ext uri="{BB962C8B-B14F-4D97-AF65-F5344CB8AC3E}">
        <p14:creationId xmlns:p14="http://schemas.microsoft.com/office/powerpoint/2010/main" val="1339826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A1F8C8-8E18-48E8-A745-10AB944894D6}" type="slidenum">
              <a:rPr lang="en-US" smtClean="0"/>
              <a:pPr/>
              <a:t>10</a:t>
            </a:fld>
            <a:endParaRPr lang="en-US" dirty="0"/>
          </a:p>
        </p:txBody>
      </p:sp>
    </p:spTree>
    <p:extLst>
      <p:ext uri="{BB962C8B-B14F-4D97-AF65-F5344CB8AC3E}">
        <p14:creationId xmlns:p14="http://schemas.microsoft.com/office/powerpoint/2010/main" val="1294375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 Savings Report August 2012 (http://www.publictransportation.org/tools/transitsavings/Pages/default.aspx)</a:t>
            </a:r>
          </a:p>
          <a:p>
            <a:r>
              <a:rPr lang="en-US" dirty="0" smtClean="0"/>
              <a:t>And Transit Facts at a Glance</a:t>
            </a:r>
          </a:p>
          <a:p>
            <a:r>
              <a:rPr lang="en-US" dirty="0" smtClean="0"/>
              <a:t>http://www.publictransportation.org/news/facts/Pages/default.aspx</a:t>
            </a:r>
            <a:endParaRPr lang="en-US" dirty="0"/>
          </a:p>
        </p:txBody>
      </p:sp>
      <p:sp>
        <p:nvSpPr>
          <p:cNvPr id="4" name="Slide Number Placeholder 3"/>
          <p:cNvSpPr>
            <a:spLocks noGrp="1"/>
          </p:cNvSpPr>
          <p:nvPr>
            <p:ph type="sldNum" sz="quarter" idx="10"/>
          </p:nvPr>
        </p:nvSpPr>
        <p:spPr/>
        <p:txBody>
          <a:bodyPr/>
          <a:lstStyle/>
          <a:p>
            <a:fld id="{215DC57F-0137-CA45-9B09-642DDA269A30}" type="slidenum">
              <a:rPr lang="en-US" smtClean="0"/>
              <a:pPr/>
              <a:t>11</a:t>
            </a:fld>
            <a:endParaRPr lang="en-US"/>
          </a:p>
        </p:txBody>
      </p:sp>
    </p:spTree>
    <p:extLst>
      <p:ext uri="{BB962C8B-B14F-4D97-AF65-F5344CB8AC3E}">
        <p14:creationId xmlns:p14="http://schemas.microsoft.com/office/powerpoint/2010/main" val="136787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553709"/>
          </a:xfrm>
        </p:spPr>
        <p:txBody>
          <a:bodyPr/>
          <a:lstStyle/>
          <a:p>
            <a:r>
              <a:rPr lang="en-US" b="1" dirty="0" smtClean="0">
                <a:solidFill>
                  <a:srgbClr val="FF0000"/>
                </a:solidFill>
              </a:rPr>
              <a:t>Table 1-36: Roadway Vehicle-Miles Traveled (VMT) and VMT per Lane-Mile by Functional </a:t>
            </a:r>
            <a:r>
              <a:rPr lang="en-US" b="1" dirty="0" err="1" smtClean="0">
                <a:solidFill>
                  <a:srgbClr val="FF0000"/>
                </a:solidFill>
              </a:rPr>
              <a:t>Class</a:t>
            </a:r>
            <a:r>
              <a:rPr lang="en-US" b="1" baseline="30000" dirty="0" err="1" smtClean="0">
                <a:solidFill>
                  <a:srgbClr val="FF0000"/>
                </a:solidFill>
              </a:rPr>
              <a:t>a</a:t>
            </a:r>
            <a:r>
              <a:rPr lang="en-US" b="1" baseline="30000" dirty="0" smtClean="0">
                <a:solidFill>
                  <a:srgbClr val="FF0000"/>
                </a:solidFill>
              </a:rPr>
              <a:t> </a:t>
            </a:r>
            <a:r>
              <a:rPr lang="en-US" b="1" baseline="0" dirty="0" smtClean="0">
                <a:solidFill>
                  <a:srgbClr val="FF0000"/>
                </a:solidFill>
              </a:rPr>
              <a:t>   (check folder).</a:t>
            </a:r>
          </a:p>
          <a:p>
            <a:endParaRPr lang="en-US" b="1" dirty="0" smtClean="0">
              <a:solidFill>
                <a:srgbClr val="FF0000"/>
              </a:solidFill>
            </a:endParaRPr>
          </a:p>
          <a:p>
            <a:r>
              <a:rPr lang="en-US" b="1" dirty="0" smtClean="0">
                <a:solidFill>
                  <a:srgbClr val="FF0000"/>
                </a:solidFill>
              </a:rPr>
              <a:t>VMT 1995 =1489534</a:t>
            </a:r>
          </a:p>
          <a:p>
            <a:r>
              <a:rPr lang="en-US" b="1" dirty="0" smtClean="0">
                <a:solidFill>
                  <a:srgbClr val="FF0000"/>
                </a:solidFill>
              </a:rPr>
              <a:t>VMT 2009 = 1974583</a:t>
            </a:r>
          </a:p>
          <a:p>
            <a:r>
              <a:rPr lang="en-US" b="1" baseline="0" dirty="0" smtClean="0">
                <a:solidFill>
                  <a:srgbClr val="FF0000"/>
                </a:solidFill>
              </a:rPr>
              <a:t>%</a:t>
            </a:r>
            <a:r>
              <a:rPr lang="en-US" b="1" dirty="0" smtClean="0">
                <a:solidFill>
                  <a:srgbClr val="FF0000"/>
                </a:solidFill>
              </a:rPr>
              <a:t> CHANGE =(1974583-1489534)/1489534*</a:t>
            </a:r>
            <a:r>
              <a:rPr lang="en-US" b="1" baseline="0" dirty="0" smtClean="0">
                <a:solidFill>
                  <a:srgbClr val="FF0000"/>
                </a:solidFill>
              </a:rPr>
              <a:t> </a:t>
            </a:r>
            <a:r>
              <a:rPr lang="en-US" b="1" dirty="0" smtClean="0">
                <a:solidFill>
                  <a:srgbClr val="FF0000"/>
                </a:solidFill>
              </a:rPr>
              <a:t>100 = </a:t>
            </a:r>
            <a:r>
              <a:rPr lang="en-US" sz="2400" b="1" dirty="0">
                <a:solidFill>
                  <a:srgbClr val="FF0000"/>
                </a:solidFill>
              </a:rPr>
              <a:t>32.5</a:t>
            </a:r>
          </a:p>
          <a:p>
            <a:endParaRPr lang="en-US" b="1" dirty="0">
              <a:solidFill>
                <a:srgbClr val="FF0000"/>
              </a:solidFill>
            </a:endParaRPr>
          </a:p>
          <a:p>
            <a:endParaRPr lang="en-US" b="1" dirty="0" smtClean="0">
              <a:solidFill>
                <a:srgbClr val="FF0000"/>
              </a:solidFill>
            </a:endParaRPr>
          </a:p>
          <a:p>
            <a:r>
              <a:rPr lang="en-US" b="1" dirty="0" smtClean="0">
                <a:solidFill>
                  <a:srgbClr val="FF0000"/>
                </a:solidFill>
              </a:rPr>
              <a:t>From Census bureau:</a:t>
            </a:r>
          </a:p>
          <a:p>
            <a:r>
              <a:rPr lang="en-US" dirty="0">
                <a:solidFill>
                  <a:srgbClr val="FF0000"/>
                </a:solidFill>
                <a:hlinkClick r:id="rId3"/>
              </a:rPr>
              <a:t>http://</a:t>
            </a:r>
            <a:r>
              <a:rPr lang="en-US" dirty="0" smtClean="0">
                <a:solidFill>
                  <a:srgbClr val="FF0000"/>
                </a:solidFill>
                <a:hlinkClick r:id="rId3"/>
              </a:rPr>
              <a:t>www.census.gov/popest/data/historical/2000s/vintage_2009/index.html</a:t>
            </a:r>
            <a:endParaRPr lang="en-US" dirty="0" smtClean="0">
              <a:solidFill>
                <a:srgbClr val="FF0000"/>
              </a:solidFill>
            </a:endParaRPr>
          </a:p>
          <a:p>
            <a:endParaRPr lang="en-US" dirty="0">
              <a:solidFill>
                <a:srgbClr val="FF0000"/>
              </a:solidFill>
            </a:endParaRPr>
          </a:p>
          <a:p>
            <a:r>
              <a:rPr lang="en-US" dirty="0" smtClean="0">
                <a:solidFill>
                  <a:srgbClr val="FF0000"/>
                </a:solidFill>
              </a:rPr>
              <a:t>Population July 1, 2009 = 307,006,550</a:t>
            </a:r>
          </a:p>
          <a:p>
            <a:r>
              <a:rPr lang="en-US" dirty="0" smtClean="0">
                <a:solidFill>
                  <a:srgbClr val="FF0000"/>
                </a:solidFill>
              </a:rPr>
              <a:t>Population  July 1 1995 = 262,803,000</a:t>
            </a:r>
          </a:p>
          <a:p>
            <a:r>
              <a:rPr lang="en-US" dirty="0" smtClean="0">
                <a:solidFill>
                  <a:srgbClr val="FF0000"/>
                </a:solidFill>
              </a:rPr>
              <a:t>% change=(307,006,550-262,803,000)/262,803,000</a:t>
            </a:r>
            <a:r>
              <a:rPr lang="en-US" baseline="0" dirty="0" smtClean="0">
                <a:solidFill>
                  <a:srgbClr val="FF0000"/>
                </a:solidFill>
              </a:rPr>
              <a:t> *</a:t>
            </a:r>
            <a:r>
              <a:rPr lang="en-US" dirty="0" smtClean="0">
                <a:solidFill>
                  <a:srgbClr val="FF0000"/>
                </a:solidFill>
              </a:rPr>
              <a:t>100 =</a:t>
            </a:r>
            <a:r>
              <a:rPr lang="en-US" sz="2000" dirty="0">
                <a:solidFill>
                  <a:srgbClr val="FF0000"/>
                </a:solidFill>
              </a:rPr>
              <a:t> </a:t>
            </a:r>
            <a:r>
              <a:rPr lang="en-US" sz="2000" b="1" dirty="0">
                <a:solidFill>
                  <a:srgbClr val="FF0000"/>
                </a:solidFill>
              </a:rPr>
              <a:t>16.8</a:t>
            </a:r>
          </a:p>
          <a:p>
            <a:endParaRPr lang="en-US" dirty="0">
              <a:solidFill>
                <a:srgbClr val="FF0000"/>
              </a:solidFill>
            </a:endParaRPr>
          </a:p>
          <a:p>
            <a:r>
              <a:rPr lang="en-US" dirty="0" smtClean="0">
                <a:solidFill>
                  <a:srgbClr val="FF0000"/>
                </a:solidFill>
                <a:hlinkClick r:id="rId4"/>
              </a:rPr>
              <a:t>http</a:t>
            </a:r>
            <a:r>
              <a:rPr lang="en-US" dirty="0">
                <a:solidFill>
                  <a:srgbClr val="FF0000"/>
                </a:solidFill>
                <a:hlinkClick r:id="rId4"/>
              </a:rPr>
              <a:t>://</a:t>
            </a:r>
            <a:r>
              <a:rPr lang="en-US" dirty="0" smtClean="0">
                <a:solidFill>
                  <a:srgbClr val="FF0000"/>
                </a:solidFill>
                <a:hlinkClick r:id="rId4"/>
              </a:rPr>
              <a:t>www.apta.com/resources/statistics/Documents/Ridership/1996_q4_ridership_APTA.pdf</a:t>
            </a:r>
            <a:endParaRPr lang="en-US" dirty="0" smtClean="0">
              <a:solidFill>
                <a:srgbClr val="FF0000"/>
              </a:solidFill>
            </a:endParaRPr>
          </a:p>
          <a:p>
            <a:r>
              <a:rPr lang="en-US" dirty="0" smtClean="0">
                <a:solidFill>
                  <a:srgbClr val="FF0000"/>
                </a:solidFill>
              </a:rPr>
              <a:t>Unlinked trip</a:t>
            </a:r>
            <a:endParaRPr lang="en-US" dirty="0">
              <a:solidFill>
                <a:srgbClr val="FF0000"/>
              </a:solidFill>
            </a:endParaRPr>
          </a:p>
          <a:p>
            <a:r>
              <a:rPr lang="en-US" dirty="0" smtClean="0">
                <a:solidFill>
                  <a:srgbClr val="FF0000"/>
                </a:solidFill>
              </a:rPr>
              <a:t>Transit use (000) </a:t>
            </a:r>
          </a:p>
          <a:p>
            <a:r>
              <a:rPr lang="en-US" dirty="0" smtClean="0">
                <a:solidFill>
                  <a:srgbClr val="FF0000"/>
                </a:solidFill>
              </a:rPr>
              <a:t>Jan-</a:t>
            </a:r>
            <a:r>
              <a:rPr lang="en-US" dirty="0">
                <a:solidFill>
                  <a:srgbClr val="FF0000"/>
                </a:solidFill>
              </a:rPr>
              <a:t>D</a:t>
            </a:r>
            <a:r>
              <a:rPr lang="en-US" dirty="0" smtClean="0">
                <a:solidFill>
                  <a:srgbClr val="FF0000"/>
                </a:solidFill>
              </a:rPr>
              <a:t>ec 1995 =7863163</a:t>
            </a:r>
          </a:p>
          <a:p>
            <a:r>
              <a:rPr lang="en-US" dirty="0" smtClean="0">
                <a:solidFill>
                  <a:srgbClr val="FF0000"/>
                </a:solidFill>
              </a:rPr>
              <a:t>Jan-Dec 2009 =10194507</a:t>
            </a:r>
          </a:p>
          <a:p>
            <a:pPr defTabSz="448650">
              <a:defRPr/>
            </a:pPr>
            <a:r>
              <a:rPr lang="en-US" dirty="0" smtClean="0">
                <a:solidFill>
                  <a:srgbClr val="FF0000"/>
                </a:solidFill>
              </a:rPr>
              <a:t>%change = (</a:t>
            </a:r>
            <a:r>
              <a:rPr lang="en-US" sz="2000" dirty="0">
                <a:solidFill>
                  <a:srgbClr val="FF0000"/>
                </a:solidFill>
              </a:rPr>
              <a:t>10194507-7863163)/7863163*100 = </a:t>
            </a:r>
            <a:r>
              <a:rPr lang="en-US" sz="2000" b="1" dirty="0">
                <a:solidFill>
                  <a:srgbClr val="FF0000"/>
                </a:solidFill>
              </a:rPr>
              <a:t>29.6</a:t>
            </a:r>
          </a:p>
          <a:p>
            <a:pPr defTabSz="448650">
              <a:defRPr/>
            </a:pPr>
            <a:endParaRPr lang="en-US" sz="2000" dirty="0">
              <a:solidFill>
                <a:srgbClr val="FF0000"/>
              </a:solidFill>
            </a:endParaRPr>
          </a:p>
          <a:p>
            <a:pPr defTabSz="448650">
              <a:defRPr/>
            </a:pPr>
            <a:endParaRPr lang="en-US" sz="2000" dirty="0">
              <a:solidFill>
                <a:srgbClr val="FF0000"/>
              </a:solidFill>
            </a:endParaRPr>
          </a:p>
          <a:p>
            <a:endParaRPr lang="en-US" sz="2000" dirty="0">
              <a:solidFill>
                <a:srgbClr val="FF0000"/>
              </a:solidFill>
            </a:endParaRPr>
          </a:p>
        </p:txBody>
      </p:sp>
      <p:sp>
        <p:nvSpPr>
          <p:cNvPr id="4" name="Slide Number Placeholder 3"/>
          <p:cNvSpPr>
            <a:spLocks noGrp="1"/>
          </p:cNvSpPr>
          <p:nvPr>
            <p:ph type="sldNum" sz="quarter" idx="10"/>
          </p:nvPr>
        </p:nvSpPr>
        <p:spPr/>
        <p:txBody>
          <a:bodyPr/>
          <a:lstStyle/>
          <a:p>
            <a:fld id="{215DC57F-0137-CA45-9B09-642DDA269A30}" type="slidenum">
              <a:rPr lang="en-US" smtClean="0"/>
              <a:pPr/>
              <a:t>12</a:t>
            </a:fld>
            <a:endParaRPr lang="en-US" dirty="0"/>
          </a:p>
        </p:txBody>
      </p:sp>
    </p:spTree>
    <p:extLst>
      <p:ext uri="{BB962C8B-B14F-4D97-AF65-F5344CB8AC3E}">
        <p14:creationId xmlns:p14="http://schemas.microsoft.com/office/powerpoint/2010/main" val="38563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p:txBody>
          <a:bodyPr/>
          <a:lstStyle>
            <a:lvl1pPr defTabSz="905090">
              <a:defRPr sz="2400">
                <a:solidFill>
                  <a:schemeClr val="tx1"/>
                </a:solidFill>
                <a:latin typeface="Times" charset="0"/>
                <a:ea typeface="ＭＳ Ｐゴシック" charset="0"/>
                <a:cs typeface="ＭＳ Ｐゴシック" charset="0"/>
              </a:defRPr>
            </a:lvl1pPr>
            <a:lvl2pPr marL="729057" indent="-280406" defTabSz="905090">
              <a:defRPr sz="2400">
                <a:solidFill>
                  <a:schemeClr val="tx1"/>
                </a:solidFill>
                <a:latin typeface="Times" charset="0"/>
                <a:ea typeface="ＭＳ Ｐゴシック" charset="0"/>
              </a:defRPr>
            </a:lvl2pPr>
            <a:lvl3pPr marL="1121626" indent="-224325" defTabSz="905090">
              <a:defRPr sz="2400">
                <a:solidFill>
                  <a:schemeClr val="tx1"/>
                </a:solidFill>
                <a:latin typeface="Times" charset="0"/>
                <a:ea typeface="ＭＳ Ｐゴシック" charset="0"/>
              </a:defRPr>
            </a:lvl3pPr>
            <a:lvl4pPr marL="1570276" indent="-224325" defTabSz="905090">
              <a:defRPr sz="2400">
                <a:solidFill>
                  <a:schemeClr val="tx1"/>
                </a:solidFill>
                <a:latin typeface="Times" charset="0"/>
                <a:ea typeface="ＭＳ Ｐゴシック" charset="0"/>
              </a:defRPr>
            </a:lvl4pPr>
            <a:lvl5pPr marL="2018927" indent="-224325" defTabSz="905090">
              <a:defRPr sz="2400">
                <a:solidFill>
                  <a:schemeClr val="tx1"/>
                </a:solidFill>
                <a:latin typeface="Times" charset="0"/>
                <a:ea typeface="ＭＳ Ｐゴシック" charset="0"/>
              </a:defRPr>
            </a:lvl5pPr>
            <a:lvl6pPr marL="2467577" indent="-224325" defTabSz="905090" eaLnBrk="0" fontAlgn="base" hangingPunct="0">
              <a:spcBef>
                <a:spcPct val="0"/>
              </a:spcBef>
              <a:spcAft>
                <a:spcPct val="0"/>
              </a:spcAft>
              <a:defRPr sz="2400">
                <a:solidFill>
                  <a:schemeClr val="tx1"/>
                </a:solidFill>
                <a:latin typeface="Times" charset="0"/>
                <a:ea typeface="ＭＳ Ｐゴシック" charset="0"/>
              </a:defRPr>
            </a:lvl6pPr>
            <a:lvl7pPr marL="2916227" indent="-224325" defTabSz="905090" eaLnBrk="0" fontAlgn="base" hangingPunct="0">
              <a:spcBef>
                <a:spcPct val="0"/>
              </a:spcBef>
              <a:spcAft>
                <a:spcPct val="0"/>
              </a:spcAft>
              <a:defRPr sz="2400">
                <a:solidFill>
                  <a:schemeClr val="tx1"/>
                </a:solidFill>
                <a:latin typeface="Times" charset="0"/>
                <a:ea typeface="ＭＳ Ｐゴシック" charset="0"/>
              </a:defRPr>
            </a:lvl7pPr>
            <a:lvl8pPr marL="3364878" indent="-224325" defTabSz="905090" eaLnBrk="0" fontAlgn="base" hangingPunct="0">
              <a:spcBef>
                <a:spcPct val="0"/>
              </a:spcBef>
              <a:spcAft>
                <a:spcPct val="0"/>
              </a:spcAft>
              <a:defRPr sz="2400">
                <a:solidFill>
                  <a:schemeClr val="tx1"/>
                </a:solidFill>
                <a:latin typeface="Times" charset="0"/>
                <a:ea typeface="ＭＳ Ｐゴシック" charset="0"/>
              </a:defRPr>
            </a:lvl8pPr>
            <a:lvl9pPr marL="3813528" indent="-224325" defTabSz="905090" eaLnBrk="0" fontAlgn="base" hangingPunct="0">
              <a:spcBef>
                <a:spcPct val="0"/>
              </a:spcBef>
              <a:spcAft>
                <a:spcPct val="0"/>
              </a:spcAft>
              <a:defRPr sz="2400">
                <a:solidFill>
                  <a:schemeClr val="tx1"/>
                </a:solidFill>
                <a:latin typeface="Times" charset="0"/>
                <a:ea typeface="ＭＳ Ｐゴシック" charset="0"/>
              </a:defRPr>
            </a:lvl9pPr>
          </a:lstStyle>
          <a:p>
            <a:fld id="{45EA6155-40E6-3E49-BF75-2962413C6FCF}" type="slidenum">
              <a:rPr lang="en-US" sz="1200" smtClean="0"/>
              <a:pPr/>
              <a:t>13</a:t>
            </a:fld>
            <a:endParaRPr lang="en-US" sz="1200" dirty="0"/>
          </a:p>
        </p:txBody>
      </p:sp>
      <p:sp>
        <p:nvSpPr>
          <p:cNvPr id="81923" name="Rectangle 3"/>
          <p:cNvSpPr>
            <a:spLocks noGrp="1" noChangeArrowheads="1"/>
          </p:cNvSpPr>
          <p:nvPr>
            <p:ph type="body" idx="1"/>
          </p:nvPr>
        </p:nvSpPr>
        <p:spPr/>
        <p:txBody>
          <a:bodyPr/>
          <a:lstStyle/>
          <a:p>
            <a:r>
              <a:rPr lang="en-US" smtClean="0"/>
              <a:t>Data from: http://www.publictransportation.org/news/facts/Pages/default.aspx</a:t>
            </a:r>
            <a:endParaRPr lang="en-US" dirty="0"/>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386178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090">
              <a:defRPr sz="2400">
                <a:solidFill>
                  <a:schemeClr val="tx1"/>
                </a:solidFill>
                <a:latin typeface="Times" charset="0"/>
                <a:ea typeface="ＭＳ Ｐゴシック" charset="0"/>
                <a:cs typeface="ＭＳ Ｐゴシック" charset="0"/>
              </a:defRPr>
            </a:lvl1pPr>
            <a:lvl2pPr marL="729057" indent="-280406" defTabSz="905090">
              <a:defRPr sz="2400">
                <a:solidFill>
                  <a:schemeClr val="tx1"/>
                </a:solidFill>
                <a:latin typeface="Times" charset="0"/>
                <a:ea typeface="ＭＳ Ｐゴシック" charset="0"/>
              </a:defRPr>
            </a:lvl2pPr>
            <a:lvl3pPr marL="1121626" indent="-224325" defTabSz="905090">
              <a:defRPr sz="2400">
                <a:solidFill>
                  <a:schemeClr val="tx1"/>
                </a:solidFill>
                <a:latin typeface="Times" charset="0"/>
                <a:ea typeface="ＭＳ Ｐゴシック" charset="0"/>
              </a:defRPr>
            </a:lvl3pPr>
            <a:lvl4pPr marL="1570276" indent="-224325" defTabSz="905090">
              <a:defRPr sz="2400">
                <a:solidFill>
                  <a:schemeClr val="tx1"/>
                </a:solidFill>
                <a:latin typeface="Times" charset="0"/>
                <a:ea typeface="ＭＳ Ｐゴシック" charset="0"/>
              </a:defRPr>
            </a:lvl4pPr>
            <a:lvl5pPr marL="2018927" indent="-224325" defTabSz="905090">
              <a:defRPr sz="2400">
                <a:solidFill>
                  <a:schemeClr val="tx1"/>
                </a:solidFill>
                <a:latin typeface="Times" charset="0"/>
                <a:ea typeface="ＭＳ Ｐゴシック" charset="0"/>
              </a:defRPr>
            </a:lvl5pPr>
            <a:lvl6pPr marL="2467577" indent="-224325" defTabSz="905090" eaLnBrk="0" fontAlgn="base" hangingPunct="0">
              <a:spcBef>
                <a:spcPct val="0"/>
              </a:spcBef>
              <a:spcAft>
                <a:spcPct val="0"/>
              </a:spcAft>
              <a:defRPr sz="2400">
                <a:solidFill>
                  <a:schemeClr val="tx1"/>
                </a:solidFill>
                <a:latin typeface="Times" charset="0"/>
                <a:ea typeface="ＭＳ Ｐゴシック" charset="0"/>
              </a:defRPr>
            </a:lvl6pPr>
            <a:lvl7pPr marL="2916227" indent="-224325" defTabSz="905090" eaLnBrk="0" fontAlgn="base" hangingPunct="0">
              <a:spcBef>
                <a:spcPct val="0"/>
              </a:spcBef>
              <a:spcAft>
                <a:spcPct val="0"/>
              </a:spcAft>
              <a:defRPr sz="2400">
                <a:solidFill>
                  <a:schemeClr val="tx1"/>
                </a:solidFill>
                <a:latin typeface="Times" charset="0"/>
                <a:ea typeface="ＭＳ Ｐゴシック" charset="0"/>
              </a:defRPr>
            </a:lvl7pPr>
            <a:lvl8pPr marL="3364878" indent="-224325" defTabSz="905090" eaLnBrk="0" fontAlgn="base" hangingPunct="0">
              <a:spcBef>
                <a:spcPct val="0"/>
              </a:spcBef>
              <a:spcAft>
                <a:spcPct val="0"/>
              </a:spcAft>
              <a:defRPr sz="2400">
                <a:solidFill>
                  <a:schemeClr val="tx1"/>
                </a:solidFill>
                <a:latin typeface="Times" charset="0"/>
                <a:ea typeface="ＭＳ Ｐゴシック" charset="0"/>
              </a:defRPr>
            </a:lvl8pPr>
            <a:lvl9pPr marL="3813528" indent="-224325" defTabSz="905090" eaLnBrk="0" fontAlgn="base" hangingPunct="0">
              <a:spcBef>
                <a:spcPct val="0"/>
              </a:spcBef>
              <a:spcAft>
                <a:spcPct val="0"/>
              </a:spcAft>
              <a:defRPr sz="2400">
                <a:solidFill>
                  <a:schemeClr val="tx1"/>
                </a:solidFill>
                <a:latin typeface="Times" charset="0"/>
                <a:ea typeface="ＭＳ Ｐゴシック" charset="0"/>
              </a:defRPr>
            </a:lvl9pPr>
          </a:lstStyle>
          <a:p>
            <a:fld id="{B0E933CF-9DEF-CF45-9030-0C1215B9760D}" type="slidenum">
              <a:rPr lang="en-US" sz="1200"/>
              <a:pPr/>
              <a:t>14</a:t>
            </a:fld>
            <a:endParaRPr lang="en-US" sz="120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Times" charset="0"/>
              </a:rPr>
              <a:t>Taken</a:t>
            </a:r>
            <a:r>
              <a:rPr lang="en-US" baseline="0" dirty="0" smtClean="0">
                <a:latin typeface="Times" charset="0"/>
              </a:rPr>
              <a:t> from Aging Americans: Stranded Without Options, April 2004</a:t>
            </a:r>
          </a:p>
          <a:p>
            <a:pPr eaLnBrk="1" hangingPunct="1"/>
            <a:r>
              <a:rPr lang="en-US" dirty="0" smtClean="0">
                <a:latin typeface="Times" charset="0"/>
              </a:rPr>
              <a:t>http://www.apta.com/resources/reportsandpublications/Documents/aging_stranded.pdf</a:t>
            </a:r>
            <a:endParaRPr lang="en-US" dirty="0">
              <a:latin typeface="Times" charset="0"/>
            </a:endParaRPr>
          </a:p>
        </p:txBody>
      </p:sp>
    </p:spTree>
    <p:extLst>
      <p:ext uri="{BB962C8B-B14F-4D97-AF65-F5344CB8AC3E}">
        <p14:creationId xmlns:p14="http://schemas.microsoft.com/office/powerpoint/2010/main" val="2499007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A1F8C8-8E18-48E8-A745-10AB944894D6}" type="slidenum">
              <a:rPr lang="en-US" smtClean="0"/>
              <a:pPr/>
              <a:t>15</a:t>
            </a:fld>
            <a:endParaRPr lang="en-US" dirty="0"/>
          </a:p>
        </p:txBody>
      </p:sp>
    </p:spTree>
    <p:extLst>
      <p:ext uri="{BB962C8B-B14F-4D97-AF65-F5344CB8AC3E}">
        <p14:creationId xmlns:p14="http://schemas.microsoft.com/office/powerpoint/2010/main" val="221442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p:txBody>
          <a:bodyPr/>
          <a:lstStyle>
            <a:lvl1pPr defTabSz="905090">
              <a:defRPr sz="2400">
                <a:solidFill>
                  <a:schemeClr val="tx1"/>
                </a:solidFill>
                <a:latin typeface="Times" charset="0"/>
                <a:ea typeface="ＭＳ Ｐゴシック" charset="0"/>
                <a:cs typeface="ＭＳ Ｐゴシック" charset="0"/>
              </a:defRPr>
            </a:lvl1pPr>
            <a:lvl2pPr marL="729057" indent="-280406" defTabSz="905090">
              <a:defRPr sz="2400">
                <a:solidFill>
                  <a:schemeClr val="tx1"/>
                </a:solidFill>
                <a:latin typeface="Times" charset="0"/>
                <a:ea typeface="ＭＳ Ｐゴシック" charset="0"/>
              </a:defRPr>
            </a:lvl2pPr>
            <a:lvl3pPr marL="1121626" indent="-224325" defTabSz="905090">
              <a:defRPr sz="2400">
                <a:solidFill>
                  <a:schemeClr val="tx1"/>
                </a:solidFill>
                <a:latin typeface="Times" charset="0"/>
                <a:ea typeface="ＭＳ Ｐゴシック" charset="0"/>
              </a:defRPr>
            </a:lvl3pPr>
            <a:lvl4pPr marL="1570276" indent="-224325" defTabSz="905090">
              <a:defRPr sz="2400">
                <a:solidFill>
                  <a:schemeClr val="tx1"/>
                </a:solidFill>
                <a:latin typeface="Times" charset="0"/>
                <a:ea typeface="ＭＳ Ｐゴシック" charset="0"/>
              </a:defRPr>
            </a:lvl4pPr>
            <a:lvl5pPr marL="2018927" indent="-224325" defTabSz="905090">
              <a:defRPr sz="2400">
                <a:solidFill>
                  <a:schemeClr val="tx1"/>
                </a:solidFill>
                <a:latin typeface="Times" charset="0"/>
                <a:ea typeface="ＭＳ Ｐゴシック" charset="0"/>
              </a:defRPr>
            </a:lvl5pPr>
            <a:lvl6pPr marL="2467577" indent="-224325" defTabSz="905090" eaLnBrk="0" fontAlgn="base" hangingPunct="0">
              <a:spcBef>
                <a:spcPct val="0"/>
              </a:spcBef>
              <a:spcAft>
                <a:spcPct val="0"/>
              </a:spcAft>
              <a:defRPr sz="2400">
                <a:solidFill>
                  <a:schemeClr val="tx1"/>
                </a:solidFill>
                <a:latin typeface="Times" charset="0"/>
                <a:ea typeface="ＭＳ Ｐゴシック" charset="0"/>
              </a:defRPr>
            </a:lvl6pPr>
            <a:lvl7pPr marL="2916227" indent="-224325" defTabSz="905090" eaLnBrk="0" fontAlgn="base" hangingPunct="0">
              <a:spcBef>
                <a:spcPct val="0"/>
              </a:spcBef>
              <a:spcAft>
                <a:spcPct val="0"/>
              </a:spcAft>
              <a:defRPr sz="2400">
                <a:solidFill>
                  <a:schemeClr val="tx1"/>
                </a:solidFill>
                <a:latin typeface="Times" charset="0"/>
                <a:ea typeface="ＭＳ Ｐゴシック" charset="0"/>
              </a:defRPr>
            </a:lvl7pPr>
            <a:lvl8pPr marL="3364878" indent="-224325" defTabSz="905090" eaLnBrk="0" fontAlgn="base" hangingPunct="0">
              <a:spcBef>
                <a:spcPct val="0"/>
              </a:spcBef>
              <a:spcAft>
                <a:spcPct val="0"/>
              </a:spcAft>
              <a:defRPr sz="2400">
                <a:solidFill>
                  <a:schemeClr val="tx1"/>
                </a:solidFill>
                <a:latin typeface="Times" charset="0"/>
                <a:ea typeface="ＭＳ Ｐゴシック" charset="0"/>
              </a:defRPr>
            </a:lvl8pPr>
            <a:lvl9pPr marL="3813528" indent="-224325" defTabSz="905090" eaLnBrk="0" fontAlgn="base" hangingPunct="0">
              <a:spcBef>
                <a:spcPct val="0"/>
              </a:spcBef>
              <a:spcAft>
                <a:spcPct val="0"/>
              </a:spcAft>
              <a:defRPr sz="2400">
                <a:solidFill>
                  <a:schemeClr val="tx1"/>
                </a:solidFill>
                <a:latin typeface="Times" charset="0"/>
                <a:ea typeface="ＭＳ Ｐゴシック" charset="0"/>
              </a:defRPr>
            </a:lvl9pPr>
          </a:lstStyle>
          <a:p>
            <a:fld id="{030B313D-768C-0041-BE0C-C713494E4801}" type="slidenum">
              <a:rPr lang="en-US" sz="1200" smtClean="0"/>
              <a:pPr/>
              <a:t>16</a:t>
            </a:fld>
            <a:endParaRPr lang="en-US" sz="1200" dirty="0"/>
          </a:p>
        </p:txBody>
      </p:sp>
      <p:sp>
        <p:nvSpPr>
          <p:cNvPr id="3" name="Slide Image Placeholder 2"/>
          <p:cNvSpPr>
            <a:spLocks noGrp="1" noRot="1" noChangeAspect="1"/>
          </p:cNvSpPr>
          <p:nvPr>
            <p:ph type="sldImg"/>
          </p:nvPr>
        </p:nvSpPr>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532212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A1F8C8-8E18-48E8-A745-10AB944894D6}" type="slidenum">
              <a:rPr lang="en-US" smtClean="0"/>
              <a:pPr/>
              <a:t>2</a:t>
            </a:fld>
            <a:endParaRPr lang="en-US" dirty="0"/>
          </a:p>
        </p:txBody>
      </p:sp>
    </p:spTree>
    <p:extLst>
      <p:ext uri="{BB962C8B-B14F-4D97-AF65-F5344CB8AC3E}">
        <p14:creationId xmlns:p14="http://schemas.microsoft.com/office/powerpoint/2010/main" val="2844947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A1F8C8-8E18-48E8-A745-10AB944894D6}" type="slidenum">
              <a:rPr lang="en-US" smtClean="0"/>
              <a:pPr/>
              <a:t>3</a:t>
            </a:fld>
            <a:endParaRPr lang="en-US" dirty="0"/>
          </a:p>
        </p:txBody>
      </p:sp>
    </p:spTree>
    <p:extLst>
      <p:ext uri="{BB962C8B-B14F-4D97-AF65-F5344CB8AC3E}">
        <p14:creationId xmlns:p14="http://schemas.microsoft.com/office/powerpoint/2010/main" val="3701508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p:txBody>
          <a:bodyPr/>
          <a:lstStyle>
            <a:lvl1pPr defTabSz="905090">
              <a:defRPr sz="2400">
                <a:solidFill>
                  <a:schemeClr val="tx1"/>
                </a:solidFill>
                <a:latin typeface="Times" charset="0"/>
                <a:ea typeface="ＭＳ Ｐゴシック" charset="0"/>
                <a:cs typeface="ＭＳ Ｐゴシック" charset="0"/>
              </a:defRPr>
            </a:lvl1pPr>
            <a:lvl2pPr marL="729057" indent="-280406" defTabSz="905090">
              <a:defRPr sz="2400">
                <a:solidFill>
                  <a:schemeClr val="tx1"/>
                </a:solidFill>
                <a:latin typeface="Times" charset="0"/>
                <a:ea typeface="ＭＳ Ｐゴシック" charset="0"/>
              </a:defRPr>
            </a:lvl2pPr>
            <a:lvl3pPr marL="1121626" indent="-224325" defTabSz="905090">
              <a:defRPr sz="2400">
                <a:solidFill>
                  <a:schemeClr val="tx1"/>
                </a:solidFill>
                <a:latin typeface="Times" charset="0"/>
                <a:ea typeface="ＭＳ Ｐゴシック" charset="0"/>
              </a:defRPr>
            </a:lvl3pPr>
            <a:lvl4pPr marL="1570276" indent="-224325" defTabSz="905090">
              <a:defRPr sz="2400">
                <a:solidFill>
                  <a:schemeClr val="tx1"/>
                </a:solidFill>
                <a:latin typeface="Times" charset="0"/>
                <a:ea typeface="ＭＳ Ｐゴシック" charset="0"/>
              </a:defRPr>
            </a:lvl4pPr>
            <a:lvl5pPr marL="2018927" indent="-224325" defTabSz="905090">
              <a:defRPr sz="2400">
                <a:solidFill>
                  <a:schemeClr val="tx1"/>
                </a:solidFill>
                <a:latin typeface="Times" charset="0"/>
                <a:ea typeface="ＭＳ Ｐゴシック" charset="0"/>
              </a:defRPr>
            </a:lvl5pPr>
            <a:lvl6pPr marL="2467577" indent="-224325" defTabSz="905090" eaLnBrk="0" fontAlgn="base" hangingPunct="0">
              <a:spcBef>
                <a:spcPct val="0"/>
              </a:spcBef>
              <a:spcAft>
                <a:spcPct val="0"/>
              </a:spcAft>
              <a:defRPr sz="2400">
                <a:solidFill>
                  <a:schemeClr val="tx1"/>
                </a:solidFill>
                <a:latin typeface="Times" charset="0"/>
                <a:ea typeface="ＭＳ Ｐゴシック" charset="0"/>
              </a:defRPr>
            </a:lvl6pPr>
            <a:lvl7pPr marL="2916227" indent="-224325" defTabSz="905090" eaLnBrk="0" fontAlgn="base" hangingPunct="0">
              <a:spcBef>
                <a:spcPct val="0"/>
              </a:spcBef>
              <a:spcAft>
                <a:spcPct val="0"/>
              </a:spcAft>
              <a:defRPr sz="2400">
                <a:solidFill>
                  <a:schemeClr val="tx1"/>
                </a:solidFill>
                <a:latin typeface="Times" charset="0"/>
                <a:ea typeface="ＭＳ Ｐゴシック" charset="0"/>
              </a:defRPr>
            </a:lvl7pPr>
            <a:lvl8pPr marL="3364878" indent="-224325" defTabSz="905090" eaLnBrk="0" fontAlgn="base" hangingPunct="0">
              <a:spcBef>
                <a:spcPct val="0"/>
              </a:spcBef>
              <a:spcAft>
                <a:spcPct val="0"/>
              </a:spcAft>
              <a:defRPr sz="2400">
                <a:solidFill>
                  <a:schemeClr val="tx1"/>
                </a:solidFill>
                <a:latin typeface="Times" charset="0"/>
                <a:ea typeface="ＭＳ Ｐゴシック" charset="0"/>
              </a:defRPr>
            </a:lvl8pPr>
            <a:lvl9pPr marL="3813528" indent="-224325" defTabSz="905090" eaLnBrk="0" fontAlgn="base" hangingPunct="0">
              <a:spcBef>
                <a:spcPct val="0"/>
              </a:spcBef>
              <a:spcAft>
                <a:spcPct val="0"/>
              </a:spcAft>
              <a:defRPr sz="2400">
                <a:solidFill>
                  <a:schemeClr val="tx1"/>
                </a:solidFill>
                <a:latin typeface="Times" charset="0"/>
                <a:ea typeface="ＭＳ Ｐゴシック" charset="0"/>
              </a:defRPr>
            </a:lvl9pPr>
          </a:lstStyle>
          <a:p>
            <a:fld id="{64EF8652-458A-334D-A812-0E03E2000530}" type="slidenum">
              <a:rPr lang="en-US" smtClean="0"/>
              <a:pPr/>
              <a:t>4</a:t>
            </a:fld>
            <a:endParaRPr lang="en-US"/>
          </a:p>
        </p:txBody>
      </p:sp>
      <p:sp>
        <p:nvSpPr>
          <p:cNvPr id="91139" name="Rectangle 3"/>
          <p:cNvSpPr>
            <a:spLocks noGrp="1" noChangeArrowheads="1"/>
          </p:cNvSpPr>
          <p:nvPr>
            <p:ph type="body" idx="1"/>
          </p:nvPr>
        </p:nvSpPr>
        <p:spPr/>
        <p:txBody>
          <a:bodyPr/>
          <a:lstStyle/>
          <a:p>
            <a:r>
              <a:rPr lang="en-US" smtClean="0"/>
              <a:t>The nation’s total population would cross the 400 million mark in 2051, reaching 420.3 million in 2060.  (Press release from Census.gov, 12/12/12: http://www.census.gov/newsroom/releases/archives/population/cb12-243.html)</a:t>
            </a:r>
          </a:p>
          <a:p>
            <a:endParaRPr lang="en-US" smtClean="0"/>
          </a:p>
          <a:p>
            <a:r>
              <a:rPr lang="en-US" smtClean="0"/>
              <a:t>The points on this slide need to be:  </a:t>
            </a:r>
          </a:p>
          <a:p>
            <a:r>
              <a:rPr lang="en-US" smtClean="0"/>
              <a:t>Population shifts – From 2000 to 2010, regional growth was much faster for the South and West (14.3 and 13.8 percent, respectively) than for the Midwest (3.9 percent) and Northeast (3.2 percent). Nevada was the fastest-growing state, followed by Arizona, Utah, Idaho and Texas. Rhode Island, Louisiana and Ohio were the slowest. (http://www.census.gov/prod/cen2010/briefs/c2010br-01.pdf)</a:t>
            </a:r>
          </a:p>
          <a:p>
            <a:r>
              <a:rPr lang="en-US" smtClean="0"/>
              <a:t>Climate change and cost of automobile</a:t>
            </a:r>
          </a:p>
          <a:p>
            <a:r>
              <a:rPr lang="en-US" smtClean="0"/>
              <a:t>Congestion </a:t>
            </a:r>
            <a:endParaRPr lang="en-US" dirty="0" smtClean="0"/>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4126402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notes – Public</a:t>
            </a:r>
            <a:r>
              <a:rPr lang="en-US" baseline="0" dirty="0" smtClean="0"/>
              <a:t> transportation mitigates congestion </a:t>
            </a:r>
            <a:endParaRPr lang="en-US" dirty="0"/>
          </a:p>
        </p:txBody>
      </p:sp>
      <p:sp>
        <p:nvSpPr>
          <p:cNvPr id="4" name="Slide Number Placeholder 3"/>
          <p:cNvSpPr>
            <a:spLocks noGrp="1"/>
          </p:cNvSpPr>
          <p:nvPr>
            <p:ph type="sldNum" sz="quarter" idx="10"/>
          </p:nvPr>
        </p:nvSpPr>
        <p:spPr/>
        <p:txBody>
          <a:bodyPr/>
          <a:lstStyle/>
          <a:p>
            <a:fld id="{215DC57F-0137-CA45-9B09-642DDA269A30}" type="slidenum">
              <a:rPr lang="en-US" smtClean="0"/>
              <a:pPr/>
              <a:t>5</a:t>
            </a:fld>
            <a:endParaRPr lang="en-US"/>
          </a:p>
        </p:txBody>
      </p:sp>
    </p:spTree>
    <p:extLst>
      <p:ext uri="{BB962C8B-B14F-4D97-AF65-F5344CB8AC3E}">
        <p14:creationId xmlns:p14="http://schemas.microsoft.com/office/powerpoint/2010/main" val="1741456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 </a:t>
            </a:r>
            <a:r>
              <a:rPr lang="en-US" dirty="0" smtClean="0">
                <a:solidFill>
                  <a:srgbClr val="FF0000"/>
                </a:solidFill>
              </a:rPr>
              <a:t>??????????</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215DC57F-0137-CA45-9B09-642DDA269A30}" type="slidenum">
              <a:rPr lang="en-US" smtClean="0"/>
              <a:pPr/>
              <a:t>6</a:t>
            </a:fld>
            <a:endParaRPr lang="en-US" dirty="0"/>
          </a:p>
        </p:txBody>
      </p:sp>
    </p:spTree>
    <p:extLst>
      <p:ext uri="{BB962C8B-B14F-4D97-AF65-F5344CB8AC3E}">
        <p14:creationId xmlns:p14="http://schemas.microsoft.com/office/powerpoint/2010/main" val="2417970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p:txBody>
          <a:bodyPr/>
          <a:lstStyle>
            <a:lvl1pPr defTabSz="905090">
              <a:defRPr sz="2400">
                <a:solidFill>
                  <a:schemeClr val="tx1"/>
                </a:solidFill>
                <a:latin typeface="Times" charset="0"/>
                <a:ea typeface="ＭＳ Ｐゴシック" charset="0"/>
                <a:cs typeface="ＭＳ Ｐゴシック" charset="0"/>
              </a:defRPr>
            </a:lvl1pPr>
            <a:lvl2pPr marL="729057" indent="-280406" defTabSz="905090">
              <a:defRPr sz="2400">
                <a:solidFill>
                  <a:schemeClr val="tx1"/>
                </a:solidFill>
                <a:latin typeface="Times" charset="0"/>
                <a:ea typeface="ＭＳ Ｐゴシック" charset="0"/>
              </a:defRPr>
            </a:lvl2pPr>
            <a:lvl3pPr marL="1121626" indent="-224325" defTabSz="905090">
              <a:defRPr sz="2400">
                <a:solidFill>
                  <a:schemeClr val="tx1"/>
                </a:solidFill>
                <a:latin typeface="Times" charset="0"/>
                <a:ea typeface="ＭＳ Ｐゴシック" charset="0"/>
              </a:defRPr>
            </a:lvl3pPr>
            <a:lvl4pPr marL="1570276" indent="-224325" defTabSz="905090">
              <a:defRPr sz="2400">
                <a:solidFill>
                  <a:schemeClr val="tx1"/>
                </a:solidFill>
                <a:latin typeface="Times" charset="0"/>
                <a:ea typeface="ＭＳ Ｐゴシック" charset="0"/>
              </a:defRPr>
            </a:lvl4pPr>
            <a:lvl5pPr marL="2018927" indent="-224325" defTabSz="905090">
              <a:defRPr sz="2400">
                <a:solidFill>
                  <a:schemeClr val="tx1"/>
                </a:solidFill>
                <a:latin typeface="Times" charset="0"/>
                <a:ea typeface="ＭＳ Ｐゴシック" charset="0"/>
              </a:defRPr>
            </a:lvl5pPr>
            <a:lvl6pPr marL="2467577" indent="-224325" defTabSz="905090" eaLnBrk="0" fontAlgn="base" hangingPunct="0">
              <a:spcBef>
                <a:spcPct val="0"/>
              </a:spcBef>
              <a:spcAft>
                <a:spcPct val="0"/>
              </a:spcAft>
              <a:defRPr sz="2400">
                <a:solidFill>
                  <a:schemeClr val="tx1"/>
                </a:solidFill>
                <a:latin typeface="Times" charset="0"/>
                <a:ea typeface="ＭＳ Ｐゴシック" charset="0"/>
              </a:defRPr>
            </a:lvl6pPr>
            <a:lvl7pPr marL="2916227" indent="-224325" defTabSz="905090" eaLnBrk="0" fontAlgn="base" hangingPunct="0">
              <a:spcBef>
                <a:spcPct val="0"/>
              </a:spcBef>
              <a:spcAft>
                <a:spcPct val="0"/>
              </a:spcAft>
              <a:defRPr sz="2400">
                <a:solidFill>
                  <a:schemeClr val="tx1"/>
                </a:solidFill>
                <a:latin typeface="Times" charset="0"/>
                <a:ea typeface="ＭＳ Ｐゴシック" charset="0"/>
              </a:defRPr>
            </a:lvl7pPr>
            <a:lvl8pPr marL="3364878" indent="-224325" defTabSz="905090" eaLnBrk="0" fontAlgn="base" hangingPunct="0">
              <a:spcBef>
                <a:spcPct val="0"/>
              </a:spcBef>
              <a:spcAft>
                <a:spcPct val="0"/>
              </a:spcAft>
              <a:defRPr sz="2400">
                <a:solidFill>
                  <a:schemeClr val="tx1"/>
                </a:solidFill>
                <a:latin typeface="Times" charset="0"/>
                <a:ea typeface="ＭＳ Ｐゴシック" charset="0"/>
              </a:defRPr>
            </a:lvl8pPr>
            <a:lvl9pPr marL="3813528" indent="-224325" defTabSz="905090" eaLnBrk="0" fontAlgn="base" hangingPunct="0">
              <a:spcBef>
                <a:spcPct val="0"/>
              </a:spcBef>
              <a:spcAft>
                <a:spcPct val="0"/>
              </a:spcAft>
              <a:defRPr sz="2400">
                <a:solidFill>
                  <a:schemeClr val="tx1"/>
                </a:solidFill>
                <a:latin typeface="Times" charset="0"/>
                <a:ea typeface="ＭＳ Ｐゴシック" charset="0"/>
              </a:defRPr>
            </a:lvl9pPr>
          </a:lstStyle>
          <a:p>
            <a:fld id="{154E8E23-6EA0-D148-A4A5-CB16D6DAED00}" type="slidenum">
              <a:rPr lang="en-US" sz="1200" smtClean="0"/>
              <a:pPr/>
              <a:t>7</a:t>
            </a:fld>
            <a:endParaRPr lang="en-US" sz="1200" dirty="0"/>
          </a:p>
        </p:txBody>
      </p:sp>
      <p:sp>
        <p:nvSpPr>
          <p:cNvPr id="25603" name="Rectangle 3"/>
          <p:cNvSpPr>
            <a:spLocks noGrp="1" noChangeArrowheads="1"/>
          </p:cNvSpPr>
          <p:nvPr>
            <p:ph type="body" idx="1"/>
          </p:nvPr>
        </p:nvSpPr>
        <p:spPr/>
        <p:txBody>
          <a:bodyPr/>
          <a:lstStyle/>
          <a:p>
            <a:r>
              <a:rPr lang="en-US" smtClean="0"/>
              <a:t>The economic reasons for public transportation begins with the understanding of goods movement to economic well being and then transit’s ability to take cars off the road and mitigate the impact of transportation on the environment for example </a:t>
            </a:r>
          </a:p>
          <a:p>
            <a:endParaRPr lang="en-US" smtClean="0"/>
          </a:p>
          <a:p>
            <a:r>
              <a:rPr lang="en-US" smtClean="0"/>
              <a:t>CHECK AND UPDATE NUMBERS– BUREAU OF TRANSP STATS?</a:t>
            </a:r>
            <a:endParaRPr lang="en-US" dirty="0"/>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2218597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090">
              <a:defRPr sz="2400">
                <a:solidFill>
                  <a:schemeClr val="tx1"/>
                </a:solidFill>
                <a:latin typeface="Times" charset="0"/>
                <a:ea typeface="ＭＳ Ｐゴシック" charset="0"/>
                <a:cs typeface="ＭＳ Ｐゴシック" charset="0"/>
              </a:defRPr>
            </a:lvl1pPr>
            <a:lvl2pPr marL="729057" indent="-280406" defTabSz="905090">
              <a:defRPr sz="2400">
                <a:solidFill>
                  <a:schemeClr val="tx1"/>
                </a:solidFill>
                <a:latin typeface="Times" charset="0"/>
                <a:ea typeface="ＭＳ Ｐゴシック" charset="0"/>
              </a:defRPr>
            </a:lvl2pPr>
            <a:lvl3pPr marL="1121626" indent="-224325" defTabSz="905090">
              <a:defRPr sz="2400">
                <a:solidFill>
                  <a:schemeClr val="tx1"/>
                </a:solidFill>
                <a:latin typeface="Times" charset="0"/>
                <a:ea typeface="ＭＳ Ｐゴシック" charset="0"/>
              </a:defRPr>
            </a:lvl3pPr>
            <a:lvl4pPr marL="1570276" indent="-224325" defTabSz="905090">
              <a:defRPr sz="2400">
                <a:solidFill>
                  <a:schemeClr val="tx1"/>
                </a:solidFill>
                <a:latin typeface="Times" charset="0"/>
                <a:ea typeface="ＭＳ Ｐゴシック" charset="0"/>
              </a:defRPr>
            </a:lvl4pPr>
            <a:lvl5pPr marL="2018927" indent="-224325" defTabSz="905090">
              <a:defRPr sz="2400">
                <a:solidFill>
                  <a:schemeClr val="tx1"/>
                </a:solidFill>
                <a:latin typeface="Times" charset="0"/>
                <a:ea typeface="ＭＳ Ｐゴシック" charset="0"/>
              </a:defRPr>
            </a:lvl5pPr>
            <a:lvl6pPr marL="2467577" indent="-224325" defTabSz="905090" eaLnBrk="0" fontAlgn="base" hangingPunct="0">
              <a:spcBef>
                <a:spcPct val="0"/>
              </a:spcBef>
              <a:spcAft>
                <a:spcPct val="0"/>
              </a:spcAft>
              <a:defRPr sz="2400">
                <a:solidFill>
                  <a:schemeClr val="tx1"/>
                </a:solidFill>
                <a:latin typeface="Times" charset="0"/>
                <a:ea typeface="ＭＳ Ｐゴシック" charset="0"/>
              </a:defRPr>
            </a:lvl6pPr>
            <a:lvl7pPr marL="2916227" indent="-224325" defTabSz="905090" eaLnBrk="0" fontAlgn="base" hangingPunct="0">
              <a:spcBef>
                <a:spcPct val="0"/>
              </a:spcBef>
              <a:spcAft>
                <a:spcPct val="0"/>
              </a:spcAft>
              <a:defRPr sz="2400">
                <a:solidFill>
                  <a:schemeClr val="tx1"/>
                </a:solidFill>
                <a:latin typeface="Times" charset="0"/>
                <a:ea typeface="ＭＳ Ｐゴシック" charset="0"/>
              </a:defRPr>
            </a:lvl7pPr>
            <a:lvl8pPr marL="3364878" indent="-224325" defTabSz="905090" eaLnBrk="0" fontAlgn="base" hangingPunct="0">
              <a:spcBef>
                <a:spcPct val="0"/>
              </a:spcBef>
              <a:spcAft>
                <a:spcPct val="0"/>
              </a:spcAft>
              <a:defRPr sz="2400">
                <a:solidFill>
                  <a:schemeClr val="tx1"/>
                </a:solidFill>
                <a:latin typeface="Times" charset="0"/>
                <a:ea typeface="ＭＳ Ｐゴシック" charset="0"/>
              </a:defRPr>
            </a:lvl8pPr>
            <a:lvl9pPr marL="3813528" indent="-224325" defTabSz="905090" eaLnBrk="0" fontAlgn="base" hangingPunct="0">
              <a:spcBef>
                <a:spcPct val="0"/>
              </a:spcBef>
              <a:spcAft>
                <a:spcPct val="0"/>
              </a:spcAft>
              <a:defRPr sz="2400">
                <a:solidFill>
                  <a:schemeClr val="tx1"/>
                </a:solidFill>
                <a:latin typeface="Times" charset="0"/>
                <a:ea typeface="ＭＳ Ｐゴシック" charset="0"/>
              </a:defRPr>
            </a:lvl9pPr>
          </a:lstStyle>
          <a:p>
            <a:fld id="{5ABEE3F1-FE63-7742-95F6-000B269D71B8}" type="slidenum">
              <a:rPr lang="en-US" sz="1200"/>
              <a:pPr/>
              <a:t>8</a:t>
            </a:fld>
            <a:endParaRPr lang="en-US" sz="120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charset="0"/>
            </a:endParaRPr>
          </a:p>
        </p:txBody>
      </p:sp>
    </p:spTree>
    <p:extLst>
      <p:ext uri="{BB962C8B-B14F-4D97-AF65-F5344CB8AC3E}">
        <p14:creationId xmlns:p14="http://schemas.microsoft.com/office/powerpoint/2010/main" val="349378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A1F8C8-8E18-48E8-A745-10AB944894D6}" type="slidenum">
              <a:rPr lang="en-US" smtClean="0"/>
              <a:pPr/>
              <a:t>9</a:t>
            </a:fld>
            <a:endParaRPr lang="en-US" dirty="0"/>
          </a:p>
        </p:txBody>
      </p:sp>
    </p:spTree>
    <p:extLst>
      <p:ext uri="{BB962C8B-B14F-4D97-AF65-F5344CB8AC3E}">
        <p14:creationId xmlns:p14="http://schemas.microsoft.com/office/powerpoint/2010/main" val="286777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4800"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72200" y="609601"/>
            <a:ext cx="2411539" cy="91118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52600"/>
            <a:ext cx="38100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38100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xfrm>
            <a:off x="8531788" y="5648960"/>
            <a:ext cx="548640" cy="396240"/>
          </a:xfrm>
          <a:prstGeom prst="bracketPair">
            <a:avLst>
              <a:gd name="adj" fmla="val 17949"/>
            </a:avLst>
          </a:prstGeom>
          <a:ln/>
        </p:spPr>
        <p:txBody>
          <a:bodyPr/>
          <a:lstStyle>
            <a:lvl1pPr>
              <a:defRPr/>
            </a:lvl1pPr>
          </a:lstStyle>
          <a:p>
            <a:pPr>
              <a:defRPr/>
            </a:pPr>
            <a:fld id="{AAECB1DD-265B-3A4A-B926-F28A7408B8F7}" type="slidenum">
              <a:rPr lang="en-US"/>
              <a:pPr>
                <a:defRPr/>
              </a:pPr>
              <a:t>‹#›</a:t>
            </a:fld>
            <a:endParaRPr lang="en-US"/>
          </a:p>
        </p:txBody>
      </p:sp>
    </p:spTree>
    <p:extLst>
      <p:ext uri="{BB962C8B-B14F-4D97-AF65-F5344CB8AC3E}">
        <p14:creationId xmlns:p14="http://schemas.microsoft.com/office/powerpoint/2010/main" val="1897906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954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752600"/>
            <a:ext cx="7772400" cy="4343400"/>
          </a:xfrm>
        </p:spPr>
        <p:txBody>
          <a:bodyPr/>
          <a:lstStyle/>
          <a:p>
            <a:pPr lvl="0"/>
            <a:endParaRPr lang="en-US" noProof="0" dirty="0" smtClean="0"/>
          </a:p>
        </p:txBody>
      </p:sp>
      <p:sp>
        <p:nvSpPr>
          <p:cNvPr id="4" name="Rectangle 6"/>
          <p:cNvSpPr>
            <a:spLocks noGrp="1" noChangeArrowheads="1"/>
          </p:cNvSpPr>
          <p:nvPr>
            <p:ph type="sldNum" sz="quarter" idx="10"/>
          </p:nvPr>
        </p:nvSpPr>
        <p:spPr>
          <a:xfrm>
            <a:off x="8531788" y="5648960"/>
            <a:ext cx="548640" cy="396240"/>
          </a:xfrm>
          <a:prstGeom prst="bracketPair">
            <a:avLst>
              <a:gd name="adj" fmla="val 17949"/>
            </a:avLst>
          </a:prstGeom>
          <a:ln/>
        </p:spPr>
        <p:txBody>
          <a:bodyPr/>
          <a:lstStyle>
            <a:lvl1pPr>
              <a:defRPr/>
            </a:lvl1pPr>
          </a:lstStyle>
          <a:p>
            <a:pPr>
              <a:defRPr/>
            </a:pPr>
            <a:fld id="{30094AD7-0F5C-814E-B6D3-72B05812DE94}" type="slidenum">
              <a:rPr lang="en-US"/>
              <a:pPr>
                <a:defRPr/>
              </a:pPr>
              <a:t>‹#›</a:t>
            </a:fld>
            <a:endParaRPr lang="en-US"/>
          </a:p>
        </p:txBody>
      </p:sp>
    </p:spTree>
    <p:extLst>
      <p:ext uri="{BB962C8B-B14F-4D97-AF65-F5344CB8AC3E}">
        <p14:creationId xmlns:p14="http://schemas.microsoft.com/office/powerpoint/2010/main" val="1592734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95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752600"/>
            <a:ext cx="7772400" cy="4343400"/>
          </a:xfrm>
        </p:spPr>
        <p:txBody>
          <a:bodyPr/>
          <a:lstStyle/>
          <a:p>
            <a:pPr lvl="0"/>
            <a:endParaRPr lang="en-US" noProof="0" dirty="0" smtClean="0"/>
          </a:p>
        </p:txBody>
      </p:sp>
      <p:sp>
        <p:nvSpPr>
          <p:cNvPr id="4" name="Rectangle 6"/>
          <p:cNvSpPr>
            <a:spLocks noGrp="1" noChangeArrowheads="1"/>
          </p:cNvSpPr>
          <p:nvPr>
            <p:ph type="sldNum" sz="quarter" idx="10"/>
          </p:nvPr>
        </p:nvSpPr>
        <p:spPr>
          <a:xfrm>
            <a:off x="8531788" y="5648960"/>
            <a:ext cx="548640" cy="396240"/>
          </a:xfrm>
          <a:prstGeom prst="bracketPair">
            <a:avLst>
              <a:gd name="adj" fmla="val 17949"/>
            </a:avLst>
          </a:prstGeom>
          <a:ln/>
        </p:spPr>
        <p:txBody>
          <a:bodyPr/>
          <a:lstStyle>
            <a:lvl1pPr>
              <a:defRPr/>
            </a:lvl1pPr>
          </a:lstStyle>
          <a:p>
            <a:pPr>
              <a:defRPr/>
            </a:pPr>
            <a:fld id="{E8CFA5F1-724A-CF46-B3DC-F5AA92AE1531}" type="slidenum">
              <a:rPr lang="en-US"/>
              <a:pPr>
                <a:defRPr/>
              </a:pPr>
              <a:t>‹#›</a:t>
            </a:fld>
            <a:endParaRPr lang="en-US"/>
          </a:p>
        </p:txBody>
      </p:sp>
    </p:spTree>
    <p:extLst>
      <p:ext uri="{BB962C8B-B14F-4D97-AF65-F5344CB8AC3E}">
        <p14:creationId xmlns:p14="http://schemas.microsoft.com/office/powerpoint/2010/main" val="1964105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First Line no Bullet -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648200"/>
          </a:xfrm>
        </p:spPr>
        <p:txBody>
          <a:bodyPr/>
          <a:lstStyle>
            <a:lvl1pPr marL="0" indent="0">
              <a:lnSpc>
                <a:spcPct val="100000"/>
              </a:lnSpc>
              <a:spcBef>
                <a:spcPts val="600"/>
              </a:spcBef>
              <a:spcAft>
                <a:spcPts val="600"/>
              </a:spcAft>
              <a:buSzPct val="90000"/>
              <a:buNone/>
              <a:defRPr/>
            </a:lvl1pPr>
            <a:lvl2pPr marL="617220" indent="-342900">
              <a:lnSpc>
                <a:spcPct val="100000"/>
              </a:lnSpc>
              <a:spcBef>
                <a:spcPts val="600"/>
              </a:spcBef>
              <a:spcAft>
                <a:spcPts val="600"/>
              </a:spcAft>
              <a:buSzPct val="90000"/>
              <a:buFont typeface="Arial" pitchFamily="34" charset="0"/>
              <a:buChar char="•"/>
              <a:defRPr sz="2400"/>
            </a:lvl2pPr>
            <a:lvl3pPr marL="834390" indent="-285750">
              <a:lnSpc>
                <a:spcPct val="100000"/>
              </a:lnSpc>
              <a:spcBef>
                <a:spcPts val="600"/>
              </a:spcBef>
              <a:spcAft>
                <a:spcPts val="600"/>
              </a:spcAft>
              <a:buFont typeface="Wingdings" pitchFamily="2" charset="2"/>
              <a:buChar char="Ø"/>
              <a:defRPr sz="2000"/>
            </a:lvl3pPr>
            <a:lvl4pPr marL="1108710" indent="-285750">
              <a:lnSpc>
                <a:spcPct val="100000"/>
              </a:lnSpc>
              <a:spcBef>
                <a:spcPts val="600"/>
              </a:spcBef>
              <a:spcAft>
                <a:spcPts val="600"/>
              </a:spcAft>
              <a:buFont typeface="Arial" pitchFamily="34" charset="0"/>
              <a:buChar char="•"/>
              <a:defRPr sz="1800"/>
            </a:lvl4pPr>
            <a:lvl5pPr marL="1337310" indent="-285750">
              <a:lnSpc>
                <a:spcPct val="100000"/>
              </a:lnSpc>
              <a:spcBef>
                <a:spcPts val="600"/>
              </a:spcBef>
              <a:spcAft>
                <a:spcPts val="600"/>
              </a:spcAft>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648200"/>
          </a:xfrm>
        </p:spPr>
        <p:txBody>
          <a:bodyPr/>
          <a:lstStyle>
            <a:lvl1pPr marL="342900" indent="-342900">
              <a:lnSpc>
                <a:spcPct val="100000"/>
              </a:lnSpc>
              <a:spcBef>
                <a:spcPts val="600"/>
              </a:spcBef>
              <a:spcAft>
                <a:spcPts val="600"/>
              </a:spcAft>
              <a:buSzPct val="90000"/>
              <a:buFont typeface="Arial" pitchFamily="34" charset="0"/>
              <a:buChar char="•"/>
              <a:defRPr/>
            </a:lvl1pPr>
            <a:lvl2pPr marL="617220" indent="-342900">
              <a:lnSpc>
                <a:spcPct val="100000"/>
              </a:lnSpc>
              <a:spcBef>
                <a:spcPts val="600"/>
              </a:spcBef>
              <a:spcAft>
                <a:spcPts val="600"/>
              </a:spcAft>
              <a:buSzPct val="90000"/>
              <a:buFont typeface="Wingdings" pitchFamily="2" charset="2"/>
              <a:buChar char="Ø"/>
              <a:defRPr sz="2000"/>
            </a:lvl2pPr>
            <a:lvl3pPr marL="834390" indent="-285750">
              <a:lnSpc>
                <a:spcPct val="100000"/>
              </a:lnSpc>
              <a:spcBef>
                <a:spcPts val="600"/>
              </a:spcBef>
              <a:spcAft>
                <a:spcPts val="600"/>
              </a:spcAft>
              <a:buFont typeface="Courier New" pitchFamily="49" charset="0"/>
              <a:buChar char="o"/>
              <a:defRPr sz="1800"/>
            </a:lvl3pPr>
            <a:lvl4pPr marL="1108710" indent="-285750">
              <a:lnSpc>
                <a:spcPct val="100000"/>
              </a:lnSpc>
              <a:spcBef>
                <a:spcPts val="600"/>
              </a:spcBef>
              <a:spcAft>
                <a:spcPts val="600"/>
              </a:spcAft>
              <a:buFont typeface="Arial" pitchFamily="34" charset="0"/>
              <a:buChar char="•"/>
              <a:defRPr sz="1800"/>
            </a:lvl4pPr>
            <a:lvl5pPr marL="1337310" indent="-285750">
              <a:lnSpc>
                <a:spcPct val="100000"/>
              </a:lnSpc>
              <a:spcBef>
                <a:spcPts val="600"/>
              </a:spcBef>
              <a:spcAft>
                <a:spcPts val="600"/>
              </a:spcAft>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67096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Break - Less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a:xfrm>
            <a:off x="3429000" y="18288"/>
            <a:ext cx="4114800" cy="329184"/>
          </a:xfrm>
          <a:prstGeom prst="rect">
            <a:avLst/>
          </a:prstGeom>
        </p:spPr>
        <p:txBody>
          <a:bodyPr/>
          <a:lstStyle/>
          <a:p>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3429000" y="18288"/>
            <a:ext cx="4114800" cy="329184"/>
          </a:xfrm>
          <a:prstGeom prst="rect">
            <a:avLst/>
          </a:prstGeom>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429000" y="18288"/>
            <a:ext cx="4114800" cy="329184"/>
          </a:xfrm>
          <a:prstGeom prst="rect">
            <a:avLst/>
          </a:prstGeo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65" r:id="rId3"/>
    <p:sldLayoutId id="2147483855" r:id="rId4"/>
    <p:sldLayoutId id="2147483856" r:id="rId5"/>
    <p:sldLayoutId id="2147483857" r:id="rId6"/>
    <p:sldLayoutId id="2147483858" r:id="rId7"/>
    <p:sldLayoutId id="2147483859" r:id="rId8"/>
    <p:sldLayoutId id="2147483860" r:id="rId9"/>
    <p:sldLayoutId id="2147483862" r:id="rId10"/>
    <p:sldLayoutId id="2147483863" r:id="rId11"/>
    <p:sldLayoutId id="2147483864"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Wingdings" pitchFamily="2" charset="2"/>
        <a:buChar char="Ø"/>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8.emf"/><Relationship Id="rId2" Type="http://schemas.openxmlformats.org/officeDocument/2006/relationships/tags" Target="../tags/tag10.xml"/><Relationship Id="rId1" Type="http://schemas.openxmlformats.org/officeDocument/2006/relationships/vmlDrawing" Target="../drawings/vmlDrawing1.vml"/><Relationship Id="rId6" Type="http://schemas.openxmlformats.org/officeDocument/2006/relationships/oleObject" Target="../embeddings/Microsoft_Excel_97-2003_Worksheet1.xls"/><Relationship Id="rId5" Type="http://schemas.openxmlformats.org/officeDocument/2006/relationships/oleObject" Target="../embeddings/oleObject1.bin"/><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9.jpeg"/><Relationship Id="rId4" Type="http://schemas.openxmlformats.org/officeDocument/2006/relationships/hyperlink" Target="http://www.redscowl-bluesingsky.us/wp-content/uploads/2006/03/dollar-sign.jpg" TargetMode="Externa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12.xml"/><Relationship Id="rId7" Type="http://schemas.openxmlformats.org/officeDocument/2006/relationships/image" Target="../media/image10.png"/><Relationship Id="rId2" Type="http://schemas.openxmlformats.org/officeDocument/2006/relationships/tags" Target="../tags/tag12.xml"/><Relationship Id="rId1" Type="http://schemas.openxmlformats.org/officeDocument/2006/relationships/vmlDrawing" Target="../drawings/vmlDrawing2.vml"/><Relationship Id="rId6" Type="http://schemas.openxmlformats.org/officeDocument/2006/relationships/oleObject" Target="../embeddings/Microsoft_Excel_97-2003_Worksheet2.xls"/><Relationship Id="rId5" Type="http://schemas.openxmlformats.org/officeDocument/2006/relationships/oleObject" Target="../embeddings/oleObject2.bin"/><Relationship Id="rId10" Type="http://schemas.openxmlformats.org/officeDocument/2006/relationships/image" Target="../media/image11.png"/><Relationship Id="rId4" Type="http://schemas.openxmlformats.org/officeDocument/2006/relationships/notesSlide" Target="../notesSlides/notesSlide12.xml"/><Relationship Id="rId9" Type="http://schemas.openxmlformats.org/officeDocument/2006/relationships/oleObject" Target="../embeddings/Microsoft_Excel_97-2003_Worksheet3.xls"/></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5.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Business of Public Transportation </a:t>
            </a:r>
            <a:endParaRPr lang="en-US" dirty="0"/>
          </a:p>
        </p:txBody>
      </p:sp>
      <p:sp>
        <p:nvSpPr>
          <p:cNvPr id="3" name="Subtitle 2"/>
          <p:cNvSpPr>
            <a:spLocks noGrp="1"/>
          </p:cNvSpPr>
          <p:nvPr>
            <p:ph type="subTitle" idx="1"/>
          </p:nvPr>
        </p:nvSpPr>
        <p:spPr/>
        <p:txBody>
          <a:bodyPr>
            <a:normAutofit/>
          </a:bodyPr>
          <a:lstStyle/>
          <a:p>
            <a:r>
              <a:rPr lang="en-US" dirty="0" smtClean="0"/>
              <a:t>Module 1, Lesson 3</a:t>
            </a:r>
          </a:p>
          <a:p>
            <a:r>
              <a:rPr lang="en-US" dirty="0" smtClean="0"/>
              <a:t>Introduction to Public Transportation</a:t>
            </a:r>
            <a:endParaRPr lang="en-US" dirty="0"/>
          </a:p>
        </p:txBody>
      </p:sp>
    </p:spTree>
    <p:extLst>
      <p:ext uri="{BB962C8B-B14F-4D97-AF65-F5344CB8AC3E}">
        <p14:creationId xmlns:p14="http://schemas.microsoft.com/office/powerpoint/2010/main" val="32836118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r>
              <a:rPr lang="en-US" dirty="0" smtClean="0"/>
              <a:t/>
            </a:r>
            <a:br>
              <a:rPr lang="en-US" dirty="0" smtClean="0"/>
            </a:br>
            <a:r>
              <a:rPr lang="en-US" dirty="0" smtClean="0"/>
              <a:t>It Shouldn’</a:t>
            </a:r>
            <a:r>
              <a:rPr lang="en-US" altLang="ja-JP" dirty="0" smtClean="0"/>
              <a:t>t be Surprising Most Travel is </a:t>
            </a:r>
            <a:br>
              <a:rPr lang="en-US" altLang="ja-JP" dirty="0" smtClean="0"/>
            </a:br>
            <a:r>
              <a:rPr lang="en-US" altLang="ja-JP" dirty="0" smtClean="0"/>
              <a:t>by Private Vehicles </a:t>
            </a:r>
            <a:br>
              <a:rPr lang="en-US" altLang="ja-JP" dirty="0" smtClean="0"/>
            </a:br>
            <a:r>
              <a:rPr lang="en-US" altLang="ja-JP" dirty="0" smtClean="0"/>
              <a:t>	</a:t>
            </a:r>
            <a:endParaRPr lang="en-US" dirty="0"/>
          </a:p>
        </p:txBody>
      </p:sp>
      <p:sp>
        <p:nvSpPr>
          <p:cNvPr id="32771" name="Text Box 3"/>
          <p:cNvSpPr txBox="1">
            <a:spLocks noChangeArrowheads="1"/>
          </p:cNvSpPr>
          <p:nvPr/>
        </p:nvSpPr>
        <p:spPr bwMode="auto">
          <a:xfrm>
            <a:off x="1584325" y="6183313"/>
            <a:ext cx="4386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National Transportation Statistics Survey – U.S. DOT</a:t>
            </a:r>
          </a:p>
        </p:txBody>
      </p:sp>
      <p:graphicFrame>
        <p:nvGraphicFramePr>
          <p:cNvPr id="32772" name="Object 4"/>
          <p:cNvGraphicFramePr>
            <a:graphicFrameLocks noChangeAspect="1"/>
          </p:cNvGraphicFramePr>
          <p:nvPr>
            <p:extLst>
              <p:ext uri="{D42A27DB-BD31-4B8C-83A1-F6EECF244321}">
                <p14:modId xmlns:p14="http://schemas.microsoft.com/office/powerpoint/2010/main" val="2860203833"/>
              </p:ext>
            </p:extLst>
          </p:nvPr>
        </p:nvGraphicFramePr>
        <p:xfrm>
          <a:off x="533400" y="1371600"/>
          <a:ext cx="7924800" cy="5270500"/>
        </p:xfrm>
        <a:graphic>
          <a:graphicData uri="http://schemas.openxmlformats.org/presentationml/2006/ole">
            <mc:AlternateContent xmlns:mc="http://schemas.openxmlformats.org/markup-compatibility/2006">
              <mc:Choice xmlns:v="urn:schemas-microsoft-com:vml" Requires="v">
                <p:oleObj spid="_x0000_s1040" name="Chart" r:id="rId6" imgW="6505575" imgH="4362450" progId="Excel.Chart.8">
                  <p:embed/>
                </p:oleObj>
              </mc:Choice>
              <mc:Fallback>
                <p:oleObj name="Chart" r:id="rId6" imgW="6505575" imgH="4362450" progId="Excel.Char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1371600"/>
                        <a:ext cx="7924800" cy="5270500"/>
                      </a:xfrm>
                      <a:prstGeom prst="rect">
                        <a:avLst/>
                      </a:prstGeom>
                      <a:noFill/>
                      <a:extLst/>
                    </p:spPr>
                  </p:pic>
                </p:oleObj>
              </mc:Fallback>
            </mc:AlternateContent>
          </a:graphicData>
        </a:graphic>
      </p:graphicFrame>
    </p:spTree>
    <p:custDataLst>
      <p:tags r:id="rId2"/>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normAutofit fontScale="90000"/>
          </a:bodyPr>
          <a:lstStyle/>
          <a:p>
            <a:r>
              <a:rPr lang="en-US" smtClean="0"/>
              <a:t>Public Transportation Benefits</a:t>
            </a:r>
            <a:br>
              <a:rPr lang="en-US" smtClean="0"/>
            </a:br>
            <a:r>
              <a:rPr lang="en-US" smtClean="0"/>
              <a:t>Riders – Saves Money</a:t>
            </a:r>
            <a:endParaRPr lang="en-US"/>
          </a:p>
        </p:txBody>
      </p:sp>
      <p:sp>
        <p:nvSpPr>
          <p:cNvPr id="76803" name="Rectangle 3"/>
          <p:cNvSpPr>
            <a:spLocks noGrp="1" noChangeArrowheads="1"/>
          </p:cNvSpPr>
          <p:nvPr>
            <p:ph type="body" idx="1"/>
          </p:nvPr>
        </p:nvSpPr>
        <p:spPr/>
        <p:txBody>
          <a:bodyPr/>
          <a:lstStyle/>
          <a:p>
            <a:pPr marL="342900" indent="-342900">
              <a:buFont typeface="Arial" pitchFamily="34" charset="0"/>
              <a:buChar char="•"/>
            </a:pPr>
            <a:r>
              <a:rPr lang="en-US" dirty="0" smtClean="0"/>
              <a:t>Individuals who switch from driving to taking public transit can save, on average, $9,854 a year</a:t>
            </a:r>
          </a:p>
          <a:p>
            <a:pPr marL="342900" indent="-342900">
              <a:buFont typeface="Arial" pitchFamily="34" charset="0"/>
              <a:buChar char="•"/>
            </a:pPr>
            <a:r>
              <a:rPr lang="en-US" dirty="0"/>
              <a:t>Access to bus and rail lines reduces driving by 4,400 miles per household annually.</a:t>
            </a:r>
          </a:p>
          <a:p>
            <a:pPr marL="342900" indent="-342900">
              <a:buFont typeface="Arial" pitchFamily="34" charset="0"/>
              <a:buChar char="•"/>
            </a:pPr>
            <a:r>
              <a:rPr lang="en-US" dirty="0"/>
              <a:t>Americans living in areas served by public transportation save 785 million hours in travel time and 640 million gallons of fuel annually in congestion reduction alone.</a:t>
            </a:r>
          </a:p>
          <a:p>
            <a:pPr marL="342900" indent="-342900">
              <a:buFont typeface="Arial" pitchFamily="34" charset="0"/>
              <a:buChar char="•"/>
            </a:pPr>
            <a:r>
              <a:rPr lang="en-US" dirty="0"/>
              <a:t>Without public transportation, congestion costs </a:t>
            </a:r>
            <a:br>
              <a:rPr lang="en-US" dirty="0"/>
            </a:br>
            <a:r>
              <a:rPr lang="en-US" dirty="0" smtClean="0"/>
              <a:t>would </a:t>
            </a:r>
            <a:r>
              <a:rPr lang="en-US" dirty="0"/>
              <a:t>have been an additional $19 billion.</a:t>
            </a:r>
          </a:p>
          <a:p>
            <a:endParaRPr lang="en-US" dirty="0" smtClean="0"/>
          </a:p>
          <a:p>
            <a:endParaRPr lang="en-US" dirty="0" smtClean="0"/>
          </a:p>
          <a:p>
            <a:endParaRPr lang="en-US" dirty="0"/>
          </a:p>
        </p:txBody>
      </p:sp>
      <p:pic>
        <p:nvPicPr>
          <p:cNvPr id="76804" name="Picture 4" descr="http://tbn0.google.com/images?q=tbn:lcM4qrHJaOJ3QM:http://www.redscowl-bluesingsky.us/wp-content/uploads/2006/03/dollar-sign.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59054">
            <a:off x="7823555" y="4953327"/>
            <a:ext cx="844830" cy="1470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Grp="1" noChangeArrowheads="1"/>
          </p:cNvSpPr>
          <p:nvPr>
            <p:ph type="title"/>
          </p:nvPr>
        </p:nvSpPr>
        <p:spPr/>
        <p:txBody>
          <a:bodyPr>
            <a:normAutofit fontScale="90000"/>
          </a:bodyPr>
          <a:lstStyle/>
          <a:p>
            <a:r>
              <a:rPr lang="en-US" smtClean="0"/>
              <a:t>Transit Use Growing Faster Than Highway Use (1995 – 2009)</a:t>
            </a:r>
            <a:endParaRPr lang="en-US" dirty="0"/>
          </a:p>
        </p:txBody>
      </p:sp>
      <p:graphicFrame>
        <p:nvGraphicFramePr>
          <p:cNvPr id="44037" name="Object 5"/>
          <p:cNvGraphicFramePr>
            <a:graphicFrameLocks noGrp="1" noChangeAspect="1"/>
          </p:cNvGraphicFramePr>
          <p:nvPr>
            <p:ph idx="1"/>
          </p:nvPr>
        </p:nvGraphicFramePr>
        <p:xfrm>
          <a:off x="1133475" y="1897062"/>
          <a:ext cx="6877050" cy="4054475"/>
        </p:xfrm>
        <a:graphic>
          <a:graphicData uri="http://schemas.openxmlformats.org/presentationml/2006/ole">
            <mc:AlternateContent xmlns:mc="http://schemas.openxmlformats.org/markup-compatibility/2006">
              <mc:Choice xmlns:v="urn:schemas-microsoft-com:vml" Requires="v">
                <p:oleObj spid="_x0000_s2078" r:id="rId6" imgW="6876884" imgH="4054191" progId="Excel.Chart.8">
                  <p:embed/>
                </p:oleObj>
              </mc:Choice>
              <mc:Fallback>
                <p:oleObj r:id="rId6" imgW="6876884" imgH="4054191" progId="Excel.Chart.8">
                  <p:embed/>
                  <p:pic>
                    <p:nvPicPr>
                      <p:cNvPr id="0" name=""/>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3475" y="1897062"/>
                        <a:ext cx="6877050" cy="4054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33" name="Slide Number Placeholder 3"/>
          <p:cNvSpPr>
            <a:spLocks noGrp="1"/>
          </p:cNvSpPr>
          <p:nvPr>
            <p:ph type="sldNum" sz="quarter" idx="10"/>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175A07B7-C758-8D4F-A2BD-ED3A716C820F}" type="slidenum">
              <a:rPr lang="en-US" smtClean="0"/>
              <a:pPr/>
              <a:t>12</a:t>
            </a:fld>
            <a:endParaRPr lang="en-US"/>
          </a:p>
        </p:txBody>
      </p:sp>
      <p:sp>
        <p:nvSpPr>
          <p:cNvPr id="44034" name="Text Box 2"/>
          <p:cNvSpPr txBox="1">
            <a:spLocks noChangeArrowheads="1"/>
          </p:cNvSpPr>
          <p:nvPr/>
        </p:nvSpPr>
        <p:spPr bwMode="auto">
          <a:xfrm>
            <a:off x="1219200" y="1981200"/>
            <a:ext cx="6477000" cy="366713"/>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endParaRPr lang="en-US" sz="1800">
              <a:latin typeface="Arial" charset="0"/>
            </a:endParaRPr>
          </a:p>
        </p:txBody>
      </p:sp>
      <p:graphicFrame>
        <p:nvGraphicFramePr>
          <p:cNvPr id="44035" name="Object 3"/>
          <p:cNvGraphicFramePr>
            <a:graphicFrameLocks noChangeAspect="1"/>
          </p:cNvGraphicFramePr>
          <p:nvPr/>
        </p:nvGraphicFramePr>
        <p:xfrm>
          <a:off x="1295400" y="762000"/>
          <a:ext cx="8482013" cy="5486400"/>
        </p:xfrm>
        <a:graphic>
          <a:graphicData uri="http://schemas.openxmlformats.org/presentationml/2006/ole">
            <mc:AlternateContent xmlns:mc="http://schemas.openxmlformats.org/markup-compatibility/2006">
              <mc:Choice xmlns:v="urn:schemas-microsoft-com:vml" Requires="v">
                <p:oleObj spid="_x0000_s2079" r:id="rId9" imgW="8480271" imgH="5486876" progId="Excel.Chart.8">
                  <p:embed/>
                </p:oleObj>
              </mc:Choice>
              <mc:Fallback>
                <p:oleObj r:id="rId9" imgW="8480271" imgH="5486876" progId="Excel.Chart.8">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762000"/>
                        <a:ext cx="8482013" cy="548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38" name="Text Box 6"/>
          <p:cNvSpPr txBox="1">
            <a:spLocks noChangeArrowheads="1"/>
          </p:cNvSpPr>
          <p:nvPr/>
        </p:nvSpPr>
        <p:spPr bwMode="auto">
          <a:xfrm>
            <a:off x="2346325" y="5753100"/>
            <a:ext cx="80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b="1"/>
              <a:t>(14%)</a:t>
            </a:r>
          </a:p>
        </p:txBody>
      </p:sp>
      <p:sp>
        <p:nvSpPr>
          <p:cNvPr id="44039" name="Text Box 7"/>
          <p:cNvSpPr txBox="1">
            <a:spLocks noChangeArrowheads="1"/>
          </p:cNvSpPr>
          <p:nvPr/>
        </p:nvSpPr>
        <p:spPr bwMode="auto">
          <a:xfrm>
            <a:off x="4267200" y="5791200"/>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b="1"/>
              <a:t>(24%)</a:t>
            </a:r>
          </a:p>
        </p:txBody>
      </p:sp>
      <p:sp>
        <p:nvSpPr>
          <p:cNvPr id="44040" name="Text Box 8"/>
          <p:cNvSpPr txBox="1">
            <a:spLocks noChangeArrowheads="1"/>
          </p:cNvSpPr>
          <p:nvPr/>
        </p:nvSpPr>
        <p:spPr bwMode="auto">
          <a:xfrm>
            <a:off x="6477000" y="5776913"/>
            <a:ext cx="1135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b="1"/>
              <a:t>(32%)</a:t>
            </a:r>
          </a:p>
        </p:txBody>
      </p:sp>
      <p:sp>
        <p:nvSpPr>
          <p:cNvPr id="44041" name="Text Box 9"/>
          <p:cNvSpPr txBox="1">
            <a:spLocks noChangeArrowheads="1"/>
          </p:cNvSpPr>
          <p:nvPr/>
        </p:nvSpPr>
        <p:spPr bwMode="auto">
          <a:xfrm>
            <a:off x="784225" y="6481763"/>
            <a:ext cx="206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endParaRPr lang="en-US" sz="1800"/>
          </a:p>
        </p:txBody>
      </p:sp>
    </p:spTree>
    <p:custDataLst>
      <p:tags r:id="rId2"/>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smtClean="0"/>
              <a:t>Reduces Greenhouse Gases</a:t>
            </a:r>
            <a:endParaRPr lang="en-US" dirty="0"/>
          </a:p>
        </p:txBody>
      </p:sp>
      <p:sp>
        <p:nvSpPr>
          <p:cNvPr id="80899" name="Rectangle 3"/>
          <p:cNvSpPr>
            <a:spLocks noGrp="1" noChangeArrowheads="1"/>
          </p:cNvSpPr>
          <p:nvPr>
            <p:ph idx="1"/>
          </p:nvPr>
        </p:nvSpPr>
        <p:spPr/>
        <p:txBody>
          <a:bodyPr>
            <a:normAutofit fontScale="92500"/>
          </a:bodyPr>
          <a:lstStyle/>
          <a:p>
            <a:r>
              <a:rPr lang="en-US" dirty="0"/>
              <a:t>Communities that invest in public transit reduce the nation’s carbon emissions by 37 million metric tons annually.</a:t>
            </a:r>
          </a:p>
          <a:p>
            <a:r>
              <a:rPr lang="en-US" dirty="0"/>
              <a:t>One person switching to public transit can reduce daily carbon emissions by 20 pounds, or more than 4,800 pounds in a year.</a:t>
            </a:r>
          </a:p>
          <a:p>
            <a:r>
              <a:rPr lang="en-US" dirty="0"/>
              <a:t>A single commuter switching his or her commute to public transportation can reduce a household’s carbon emissions by 10% and up to 30% if he or she eliminates a second car. When compared to other household actions that limit CO2, taking public transportation can be 10 times greater in reducing this harmful greenhouse gas.</a:t>
            </a:r>
          </a:p>
          <a:p>
            <a:pPr lvl="1"/>
            <a:endParaRPr lang="en-US" dirty="0"/>
          </a:p>
        </p:txBody>
      </p:sp>
      <p:sp>
        <p:nvSpPr>
          <p:cNvPr id="80897" name="Slide Number Placeholder 3"/>
          <p:cNvSpPr>
            <a:spLocks noGrp="1"/>
          </p:cNvSpPr>
          <p:nvPr>
            <p:ph type="sldNum" sz="quarter" idx="4294967295"/>
          </p:nvPr>
        </p:nvSpPr>
        <p:spPr>
          <a:xfrm rot="16200000">
            <a:off x="6705600" y="1646238"/>
            <a:ext cx="24384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F7EE7E11-4D67-164D-9B93-BCB1423A1654}" type="slidenum">
              <a:rPr lang="en-US" sz="1000">
                <a:solidFill>
                  <a:schemeClr val="bg1"/>
                </a:solidFill>
                <a:latin typeface="Arial" charset="0"/>
              </a:rPr>
              <a:pPr/>
              <a:t>13</a:t>
            </a:fld>
            <a:endParaRPr lang="en-US" sz="1000">
              <a:solidFill>
                <a:schemeClr val="bg1"/>
              </a:solidFill>
              <a:latin typeface="Arial" charset="0"/>
            </a:endParaRPr>
          </a:p>
        </p:txBody>
      </p:sp>
      <p:sp>
        <p:nvSpPr>
          <p:cNvPr id="80901" name="AutoShape 8"/>
          <p:cNvSpPr>
            <a:spLocks noChangeArrowheads="1"/>
          </p:cNvSpPr>
          <p:nvPr/>
        </p:nvSpPr>
        <p:spPr bwMode="auto">
          <a:xfrm rot="-2027608">
            <a:off x="1236663" y="1720850"/>
            <a:ext cx="254000" cy="79375"/>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smtClean="0"/>
              <a:t>Increases Mobility</a:t>
            </a:r>
            <a:endParaRPr lang="en-US"/>
          </a:p>
        </p:txBody>
      </p:sp>
      <p:sp>
        <p:nvSpPr>
          <p:cNvPr id="82947" name="Rectangle 3"/>
          <p:cNvSpPr>
            <a:spLocks noGrp="1" noChangeArrowheads="1"/>
          </p:cNvSpPr>
          <p:nvPr>
            <p:ph idx="1"/>
          </p:nvPr>
        </p:nvSpPr>
        <p:spPr/>
        <p:txBody>
          <a:bodyPr/>
          <a:lstStyle/>
          <a:p>
            <a:r>
              <a:rPr lang="en-US" dirty="0" smtClean="0"/>
              <a:t>For people with limited auto access</a:t>
            </a:r>
          </a:p>
          <a:p>
            <a:pPr marL="960120" lvl="1"/>
            <a:r>
              <a:rPr lang="en-US" dirty="0" smtClean="0"/>
              <a:t>Seniors – number will more than double by 2060 </a:t>
            </a:r>
          </a:p>
          <a:p>
            <a:pPr marL="960120" lvl="1"/>
            <a:r>
              <a:rPr lang="en-US" dirty="0" smtClean="0"/>
              <a:t>Of the older Americans who cannot drive, 63% in rural areas stay home on a given day vs. 51% in urban areas</a:t>
            </a:r>
          </a:p>
          <a:p>
            <a:pPr marL="960120" lvl="1"/>
            <a:r>
              <a:rPr lang="en-US" dirty="0" smtClean="0"/>
              <a:t>People with disabilities – more than 40 million</a:t>
            </a:r>
          </a:p>
          <a:p>
            <a:endParaRPr lang="en-US" dirty="0" smtClean="0"/>
          </a:p>
          <a:p>
            <a:endParaRPr lang="en-US" dirty="0" smtClean="0"/>
          </a:p>
          <a:p>
            <a:pPr lvl="1"/>
            <a:endParaRPr lang="en-US" dirty="0" smtClean="0"/>
          </a:p>
          <a:p>
            <a:endParaRPr lang="en-US" dirty="0" smtClean="0"/>
          </a:p>
          <a:p>
            <a:endParaRPr lang="en-US" dirty="0" smtClean="0"/>
          </a:p>
          <a:p>
            <a:endParaRPr lang="en-US" dirty="0"/>
          </a:p>
        </p:txBody>
      </p:sp>
      <p:sp>
        <p:nvSpPr>
          <p:cNvPr id="82945" name="Slide Number Placeholder 3"/>
          <p:cNvSpPr>
            <a:spLocks noGrp="1"/>
          </p:cNvSpPr>
          <p:nvPr>
            <p:ph type="sldNum" sz="quarter" idx="4294967295"/>
          </p:nvPr>
        </p:nvSpPr>
        <p:spPr>
          <a:xfrm rot="16200000">
            <a:off x="6705600" y="1646238"/>
            <a:ext cx="24384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B5E8FD4C-932C-FC49-B8B4-374DC8BAB469}" type="slidenum">
              <a:rPr lang="en-US" sz="1000">
                <a:solidFill>
                  <a:schemeClr val="bg1"/>
                </a:solidFill>
                <a:latin typeface="Arial" charset="0"/>
              </a:rPr>
              <a:pPr/>
              <a:t>14</a:t>
            </a:fld>
            <a:endParaRPr lang="en-US" sz="1000">
              <a:solidFill>
                <a:schemeClr val="bg1"/>
              </a:solidFill>
              <a:latin typeface="Arial" charset="0"/>
            </a:endParaRP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smtClean="0"/>
              <a:t>View of Transit</a:t>
            </a:r>
          </a:p>
        </p:txBody>
      </p:sp>
      <p:sp>
        <p:nvSpPr>
          <p:cNvPr id="3" name="Content Placeholder 2"/>
          <p:cNvSpPr>
            <a:spLocks noGrp="1"/>
          </p:cNvSpPr>
          <p:nvPr>
            <p:ph idx="1"/>
          </p:nvPr>
        </p:nvSpPr>
        <p:spPr/>
        <p:txBody>
          <a:bodyPr/>
          <a:lstStyle/>
          <a:p>
            <a:endParaRPr lang="en-US"/>
          </a:p>
        </p:txBody>
      </p:sp>
      <p:sp>
        <p:nvSpPr>
          <p:cNvPr id="106499" name="Text Box 3"/>
          <p:cNvSpPr txBox="1">
            <a:spLocks noChangeArrowheads="1"/>
          </p:cNvSpPr>
          <p:nvPr/>
        </p:nvSpPr>
        <p:spPr bwMode="auto">
          <a:xfrm>
            <a:off x="1524000" y="1143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endParaRPr lang="en-US">
              <a:cs typeface="+mn-cs"/>
            </a:endParaRPr>
          </a:p>
        </p:txBody>
      </p:sp>
      <p:sp>
        <p:nvSpPr>
          <p:cNvPr id="106500" name="Line 4"/>
          <p:cNvSpPr>
            <a:spLocks noChangeShapeType="1"/>
          </p:cNvSpPr>
          <p:nvPr/>
        </p:nvSpPr>
        <p:spPr bwMode="auto">
          <a:xfrm flipV="1">
            <a:off x="990600" y="3459163"/>
            <a:ext cx="7086600"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501" name="Oval 5"/>
          <p:cNvSpPr>
            <a:spLocks noChangeArrowheads="1"/>
          </p:cNvSpPr>
          <p:nvPr/>
        </p:nvSpPr>
        <p:spPr bwMode="auto">
          <a:xfrm>
            <a:off x="914400" y="3230563"/>
            <a:ext cx="381000" cy="3810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502" name="Oval 6"/>
          <p:cNvSpPr>
            <a:spLocks noChangeArrowheads="1"/>
          </p:cNvSpPr>
          <p:nvPr/>
        </p:nvSpPr>
        <p:spPr bwMode="auto">
          <a:xfrm>
            <a:off x="7772400" y="3230563"/>
            <a:ext cx="381000" cy="3810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503" name="Oval 7"/>
          <p:cNvSpPr>
            <a:spLocks noChangeArrowheads="1"/>
          </p:cNvSpPr>
          <p:nvPr/>
        </p:nvSpPr>
        <p:spPr bwMode="auto">
          <a:xfrm>
            <a:off x="6096000" y="3230563"/>
            <a:ext cx="381000" cy="3810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504" name="Oval 8"/>
          <p:cNvSpPr>
            <a:spLocks noChangeArrowheads="1"/>
          </p:cNvSpPr>
          <p:nvPr/>
        </p:nvSpPr>
        <p:spPr bwMode="auto">
          <a:xfrm>
            <a:off x="4343400" y="3230563"/>
            <a:ext cx="381000" cy="3810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505" name="Oval 9"/>
          <p:cNvSpPr>
            <a:spLocks noChangeArrowheads="1"/>
          </p:cNvSpPr>
          <p:nvPr/>
        </p:nvSpPr>
        <p:spPr bwMode="auto">
          <a:xfrm>
            <a:off x="2590800" y="3230563"/>
            <a:ext cx="381000" cy="3810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506" name="Text Box 10"/>
          <p:cNvSpPr txBox="1">
            <a:spLocks noChangeArrowheads="1"/>
          </p:cNvSpPr>
          <p:nvPr/>
        </p:nvSpPr>
        <p:spPr bwMode="auto">
          <a:xfrm>
            <a:off x="838200" y="3840163"/>
            <a:ext cx="762000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defRPr/>
            </a:pPr>
            <a:r>
              <a:rPr lang="en-US" sz="1800">
                <a:latin typeface="Arial" charset="0"/>
                <a:cs typeface="+mn-cs"/>
              </a:rPr>
              <a:t>Social	          Access	   Transportation	     Economic	    Quality</a:t>
            </a:r>
          </a:p>
          <a:p>
            <a:pPr eaLnBrk="0" hangingPunct="0">
              <a:defRPr/>
            </a:pPr>
            <a:r>
              <a:rPr lang="en-US" sz="1800">
                <a:latin typeface="Arial" charset="0"/>
                <a:cs typeface="+mn-cs"/>
              </a:rPr>
              <a:t>Service	          to	Jobs 		  	     Development	    of Life</a:t>
            </a:r>
            <a:endParaRPr lang="en-US" sz="1200">
              <a:latin typeface="Arial" charset="0"/>
              <a:cs typeface="+mn-cs"/>
            </a:endParaRPr>
          </a:p>
          <a:p>
            <a:pPr eaLnBrk="0" hangingPunct="0">
              <a:spcBef>
                <a:spcPct val="50000"/>
              </a:spcBef>
              <a:defRPr/>
            </a:pPr>
            <a:endParaRPr lang="en-US">
              <a:latin typeface="Arial" charset="0"/>
              <a:cs typeface="+mn-cs"/>
            </a:endParaRP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smtClean="0"/>
              <a:t>Promotes Safety </a:t>
            </a:r>
            <a:endParaRPr lang="en-US" dirty="0"/>
          </a:p>
        </p:txBody>
      </p:sp>
      <p:sp>
        <p:nvSpPr>
          <p:cNvPr id="84995" name="Rectangle 3"/>
          <p:cNvSpPr>
            <a:spLocks noGrp="1" noChangeArrowheads="1"/>
          </p:cNvSpPr>
          <p:nvPr>
            <p:ph type="body" idx="1"/>
          </p:nvPr>
        </p:nvSpPr>
        <p:spPr/>
        <p:txBody>
          <a:bodyPr/>
          <a:lstStyle/>
          <a:p>
            <a:pPr lvl="1"/>
            <a:r>
              <a:rPr lang="en-US" dirty="0" smtClean="0"/>
              <a:t>The National Safety Council (NSC) estimated 34,700 deaths in private passenger vehicle crashes in 2010</a:t>
            </a:r>
          </a:p>
          <a:p>
            <a:pPr lvl="1"/>
            <a:r>
              <a:rPr lang="en-US" dirty="0" smtClean="0"/>
              <a:t> A total of 430,000 medically consulted motor-vehicle injuries were observed from Jan-Feb 2011 alone</a:t>
            </a:r>
          </a:p>
          <a:p>
            <a:pPr lvl="1"/>
            <a:r>
              <a:rPr lang="en-US" dirty="0" smtClean="0"/>
              <a:t>Associated costs including wage and productivity losses, medical and Admin expenses, employer cost and property damage was estimated at $30.2 billion</a:t>
            </a:r>
          </a:p>
        </p:txBody>
      </p:sp>
      <p:sp>
        <p:nvSpPr>
          <p:cNvPr id="84993" name="Slide Number Placeholder 3"/>
          <p:cNvSpPr>
            <a:spLocks noGrp="1"/>
          </p:cNvSpPr>
          <p:nvPr>
            <p:ph type="sldNum" sz="quarter" idx="4294967295"/>
          </p:nvPr>
        </p:nvSpPr>
        <p:spPr>
          <a:xfrm rot="16200000">
            <a:off x="6705600" y="1646238"/>
            <a:ext cx="24384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645F929-4547-6946-BC6B-C3F1D9CE4693}" type="slidenum">
              <a:rPr lang="en-US" sz="1000">
                <a:solidFill>
                  <a:schemeClr val="bg1"/>
                </a:solidFill>
                <a:latin typeface="Arial" charset="0"/>
              </a:rPr>
              <a:pPr/>
              <a:t>16</a:t>
            </a:fld>
            <a:endParaRPr lang="en-US" sz="1000" dirty="0">
              <a:solidFill>
                <a:schemeClr val="bg1"/>
              </a:solidFill>
              <a:latin typeface="Arial" charset="0"/>
            </a:endParaRPr>
          </a:p>
        </p:txBody>
      </p:sp>
      <p:sp>
        <p:nvSpPr>
          <p:cNvPr id="2" name="TextBox 1"/>
          <p:cNvSpPr txBox="1"/>
          <p:nvPr/>
        </p:nvSpPr>
        <p:spPr>
          <a:xfrm>
            <a:off x="1177747" y="6203290"/>
            <a:ext cx="6364224" cy="369332"/>
          </a:xfrm>
          <a:prstGeom prst="rect">
            <a:avLst/>
          </a:prstGeom>
          <a:noFill/>
        </p:spPr>
        <p:txBody>
          <a:bodyPr wrap="square" rtlCol="0">
            <a:spAutoFit/>
          </a:bodyPr>
          <a:lstStyle/>
          <a:p>
            <a:r>
              <a:rPr lang="en-US" dirty="0"/>
              <a:t>National Safety </a:t>
            </a:r>
            <a:r>
              <a:rPr lang="en-US" dirty="0" smtClean="0"/>
              <a:t>Council, 2011</a:t>
            </a:r>
            <a:endParaRPr lang="en-US" dirty="0"/>
          </a:p>
        </p:txBody>
      </p:sp>
    </p:spTree>
    <p:custDataLst>
      <p:tags r:id="rId1"/>
    </p:custData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normAutofit fontScale="90000"/>
          </a:bodyPr>
          <a:lstStyle/>
          <a:p>
            <a:r>
              <a:rPr lang="en-US" dirty="0" smtClean="0"/>
              <a:t>Learning Objectives</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pPr marL="342900" lvl="0" indent="-342900">
              <a:buFont typeface="Arial" pitchFamily="34" charset="0"/>
              <a:buChar char="•"/>
            </a:pPr>
            <a:r>
              <a:rPr lang="en-US" dirty="0" smtClean="0"/>
              <a:t>Examine the social and economic benefits of public transportation</a:t>
            </a:r>
          </a:p>
          <a:p>
            <a:pPr marL="342900" lvl="0" indent="-342900">
              <a:buFont typeface="Arial" pitchFamily="34" charset="0"/>
              <a:buChar char="•"/>
            </a:pPr>
            <a:r>
              <a:rPr lang="en-US" dirty="0" smtClean="0"/>
              <a:t>Analyze the role of public transportation in the livability of a community and quality of life of residents  </a:t>
            </a:r>
          </a:p>
          <a:p>
            <a:pPr marL="342900" lvl="0" indent="-342900">
              <a:buFont typeface="Arial" pitchFamily="34" charset="0"/>
              <a:buChar char="•"/>
            </a:pPr>
            <a:r>
              <a:rPr lang="en-US" dirty="0" smtClean="0"/>
              <a:t>Illustrate the benefit of public transportation for non-riders</a:t>
            </a:r>
          </a:p>
          <a:p>
            <a:pPr marL="342900" indent="-342900">
              <a:buFont typeface="Arial" pitchFamily="34" charset="0"/>
              <a:buChar char="•"/>
            </a:pPr>
            <a:r>
              <a:rPr lang="en-US" dirty="0" smtClean="0"/>
              <a:t>Capture the vital role that public transportation plays in the delivery of community services, economic development, quality of life and the enhancement of the livability of a community. </a:t>
            </a:r>
          </a:p>
          <a:p>
            <a:pPr lvl="0"/>
            <a:endParaRPr lang="en-US" dirty="0" smtClean="0"/>
          </a:p>
          <a:p>
            <a:pPr lvl="0"/>
            <a:endParaRPr lang="en-US" dirty="0" smtClean="0"/>
          </a:p>
          <a:p>
            <a:pPr lvl="0"/>
            <a:r>
              <a:rPr lang="en-US" dirty="0" smtClean="0"/>
              <a:t>    </a:t>
            </a:r>
          </a:p>
          <a:p>
            <a:endParaRPr lang="en-US" dirty="0"/>
          </a:p>
        </p:txBody>
      </p:sp>
    </p:spTree>
    <p:custDataLst>
      <p:tags r:id="rId1"/>
    </p:custDataLst>
    <p:extLst>
      <p:ext uri="{BB962C8B-B14F-4D97-AF65-F5344CB8AC3E}">
        <p14:creationId xmlns:p14="http://schemas.microsoft.com/office/powerpoint/2010/main" val="1242786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Context</a:t>
            </a:r>
            <a:endParaRPr lang="en-US" dirty="0"/>
          </a:p>
        </p:txBody>
      </p:sp>
      <p:sp>
        <p:nvSpPr>
          <p:cNvPr id="3" name="Content Placeholder 2"/>
          <p:cNvSpPr>
            <a:spLocks noGrp="1"/>
          </p:cNvSpPr>
          <p:nvPr>
            <p:ph idx="1"/>
          </p:nvPr>
        </p:nvSpPr>
        <p:spPr/>
        <p:txBody>
          <a:bodyPr/>
          <a:lstStyle/>
          <a:p>
            <a:pPr marL="342900" indent="-342900">
              <a:buFont typeface="Arial" pitchFamily="34" charset="0"/>
              <a:buChar char="•"/>
            </a:pPr>
            <a:r>
              <a:rPr lang="en-US" dirty="0" smtClean="0"/>
              <a:t>Public transportation helps promote economic </a:t>
            </a:r>
            <a:r>
              <a:rPr lang="en-US" dirty="0"/>
              <a:t>prosperity </a:t>
            </a:r>
            <a:r>
              <a:rPr lang="en-US" dirty="0" smtClean="0"/>
              <a:t>and competitiveness through the movement </a:t>
            </a:r>
            <a:r>
              <a:rPr lang="en-US" dirty="0"/>
              <a:t>of goods and </a:t>
            </a:r>
            <a:r>
              <a:rPr lang="en-US" dirty="0" smtClean="0"/>
              <a:t>people. </a:t>
            </a:r>
          </a:p>
          <a:p>
            <a:pPr marL="342900" indent="-342900">
              <a:buFont typeface="Arial" pitchFamily="34" charset="0"/>
              <a:buChar char="•"/>
            </a:pPr>
            <a:r>
              <a:rPr lang="en-US" dirty="0" smtClean="0"/>
              <a:t>It increases an individual’s mobility and quality of life </a:t>
            </a:r>
            <a:endParaRPr lang="en-US" dirty="0"/>
          </a:p>
          <a:p>
            <a:pPr marL="342900" indent="-342900">
              <a:buFont typeface="Arial" pitchFamily="34" charset="0"/>
              <a:buChar char="•"/>
            </a:pPr>
            <a:r>
              <a:rPr lang="en-US" dirty="0" smtClean="0"/>
              <a:t>Promotes environmental </a:t>
            </a:r>
            <a:r>
              <a:rPr lang="en-US" dirty="0"/>
              <a:t>sustainability</a:t>
            </a:r>
          </a:p>
          <a:p>
            <a:endParaRPr lang="en-US" dirty="0"/>
          </a:p>
        </p:txBody>
      </p:sp>
    </p:spTree>
    <p:custDataLst>
      <p:tags r:id="rId1"/>
    </p:custDataLst>
    <p:extLst>
      <p:ext uri="{BB962C8B-B14F-4D97-AF65-F5344CB8AC3E}">
        <p14:creationId xmlns:p14="http://schemas.microsoft.com/office/powerpoint/2010/main" val="541544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smtClean="0"/>
              <a:t>Challenges Facing America </a:t>
            </a:r>
            <a:endParaRPr lang="en-US" dirty="0"/>
          </a:p>
        </p:txBody>
      </p:sp>
      <p:sp>
        <p:nvSpPr>
          <p:cNvPr id="90115" name="Rectangle 3"/>
          <p:cNvSpPr>
            <a:spLocks noGrp="1" noChangeArrowheads="1"/>
          </p:cNvSpPr>
          <p:nvPr>
            <p:ph idx="1"/>
          </p:nvPr>
        </p:nvSpPr>
        <p:spPr/>
        <p:txBody>
          <a:bodyPr>
            <a:normAutofit/>
          </a:bodyPr>
          <a:lstStyle/>
          <a:p>
            <a:r>
              <a:rPr lang="en-US" dirty="0" smtClean="0"/>
              <a:t>Higher energy prices/higher gas prices</a:t>
            </a:r>
          </a:p>
          <a:p>
            <a:r>
              <a:rPr lang="en-US" dirty="0" smtClean="0"/>
              <a:t>Congestion</a:t>
            </a:r>
          </a:p>
          <a:p>
            <a:r>
              <a:rPr lang="en-US" dirty="0" smtClean="0"/>
              <a:t>Population growth</a:t>
            </a:r>
          </a:p>
          <a:p>
            <a:pPr lvl="1"/>
            <a:r>
              <a:rPr lang="en-US" dirty="0" smtClean="0"/>
              <a:t>U.S. Census: nearly 420 million people living in U.S. by 2060</a:t>
            </a:r>
          </a:p>
          <a:p>
            <a:r>
              <a:rPr lang="en-US" dirty="0" smtClean="0"/>
              <a:t>Population aging</a:t>
            </a:r>
          </a:p>
          <a:p>
            <a:pPr lvl="1"/>
            <a:r>
              <a:rPr lang="en-US" dirty="0" smtClean="0"/>
              <a:t>U.S. Census: projects that Americans age </a:t>
            </a:r>
            <a:r>
              <a:rPr lang="en-US" dirty="0"/>
              <a:t>65 and older is expected to more than double between 2012 and 2060, from 43.1 million to 92.0 </a:t>
            </a:r>
            <a:r>
              <a:rPr lang="en-US" dirty="0" smtClean="0"/>
              <a:t>million  </a:t>
            </a:r>
          </a:p>
          <a:p>
            <a:pPr lvl="1"/>
            <a:r>
              <a:rPr lang="en-US" dirty="0" smtClean="0"/>
              <a:t>More than 1 in 5 Americans age 65 and older do not drive</a:t>
            </a: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A Highway Traffic Jam Shot.jpg"/>
          <p:cNvPicPr>
            <a:picLocks noGrp="1" noChangeAspect="1"/>
          </p:cNvPicPr>
          <p:nvPr>
            <p:ph idx="4294967295"/>
          </p:nvPr>
        </p:nvPicPr>
        <p:blipFill>
          <a:blip r:embed="rId4">
            <a:extLst>
              <a:ext uri="{28A0092B-C50C-407E-A947-70E740481C1C}">
                <a14:useLocalDpi xmlns:a14="http://schemas.microsoft.com/office/drawing/2010/main" val="0"/>
              </a:ext>
            </a:extLst>
          </a:blip>
          <a:srcRect l="1485" r="1485"/>
          <a:stretch>
            <a:fillRect/>
          </a:stretch>
        </p:blipFill>
        <p:spPr>
          <a:xfrm>
            <a:off x="-685800" y="0"/>
            <a:ext cx="9933505" cy="6858000"/>
          </a:xfrm>
        </p:spPr>
      </p:pic>
    </p:spTree>
    <p:custDataLst>
      <p:tags r:id="rId1"/>
    </p:custDataLst>
    <p:extLst>
      <p:ext uri="{BB962C8B-B14F-4D97-AF65-F5344CB8AC3E}">
        <p14:creationId xmlns:p14="http://schemas.microsoft.com/office/powerpoint/2010/main" val="35238250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fontScale="90000"/>
          </a:bodyPr>
          <a:lstStyle/>
          <a:p>
            <a:r>
              <a:rPr lang="en-US" smtClean="0"/>
              <a:t>Reduces Congestion; Costs Would Have Been Worse</a:t>
            </a:r>
            <a:endParaRPr lang="en-US" dirty="0"/>
          </a:p>
        </p:txBody>
      </p:sp>
      <p:sp>
        <p:nvSpPr>
          <p:cNvPr id="78849" name="Slide Number Placeholder 2"/>
          <p:cNvSpPr>
            <a:spLocks noGrp="1"/>
          </p:cNvSpPr>
          <p:nvPr>
            <p:ph type="sldNum" sz="quarter" idx="4294967295"/>
          </p:nvPr>
        </p:nvSpPr>
        <p:spPr>
          <a:xfrm rot="16200000">
            <a:off x="6705600" y="1646238"/>
            <a:ext cx="24384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31D47A85-8C5E-5342-B82D-1894F22227A1}" type="slidenum">
              <a:rPr lang="en-US" sz="1000">
                <a:solidFill>
                  <a:schemeClr val="bg1"/>
                </a:solidFill>
                <a:latin typeface="Arial" charset="0"/>
              </a:rPr>
              <a:pPr/>
              <a:t>6</a:t>
            </a:fld>
            <a:endParaRPr lang="en-US" sz="1000">
              <a:solidFill>
                <a:schemeClr val="bg1"/>
              </a:solidFill>
              <a:latin typeface="Arial" charset="0"/>
            </a:endParaRPr>
          </a:p>
        </p:txBody>
      </p:sp>
      <p:sp>
        <p:nvSpPr>
          <p:cNvPr id="78851" name="Text Box 4"/>
          <p:cNvSpPr txBox="1">
            <a:spLocks noChangeArrowheads="1"/>
          </p:cNvSpPr>
          <p:nvPr/>
        </p:nvSpPr>
        <p:spPr bwMode="auto">
          <a:xfrm rot="-5400000">
            <a:off x="105569" y="3439319"/>
            <a:ext cx="17383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600">
                <a:solidFill>
                  <a:srgbClr val="000000"/>
                </a:solidFill>
                <a:latin typeface="Arial" charset="0"/>
              </a:rPr>
              <a:t>Billions of Dollars</a:t>
            </a:r>
          </a:p>
        </p:txBody>
      </p:sp>
      <p:sp>
        <p:nvSpPr>
          <p:cNvPr id="78852" name="Text Box 5"/>
          <p:cNvSpPr txBox="1">
            <a:spLocks noChangeArrowheads="1"/>
          </p:cNvSpPr>
          <p:nvPr/>
        </p:nvSpPr>
        <p:spPr bwMode="auto">
          <a:xfrm>
            <a:off x="2209800" y="5715000"/>
            <a:ext cx="4953000"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600">
                <a:solidFill>
                  <a:srgbClr val="000000"/>
                </a:solidFill>
                <a:latin typeface="Arial" charset="0"/>
              </a:rPr>
              <a:t>Congestion delay cost: $78.2 billion</a:t>
            </a:r>
          </a:p>
          <a:p>
            <a:r>
              <a:rPr lang="en-US" sz="1600">
                <a:solidFill>
                  <a:srgbClr val="000000"/>
                </a:solidFill>
                <a:latin typeface="Arial" charset="0"/>
              </a:rPr>
              <a:t>If no public transit: additional $10.2 billion (TTI)</a:t>
            </a:r>
          </a:p>
        </p:txBody>
      </p:sp>
      <p:graphicFrame>
        <p:nvGraphicFramePr>
          <p:cNvPr id="8" name="Chart 7"/>
          <p:cNvGraphicFramePr>
            <a:graphicFrameLocks/>
          </p:cNvGraphicFramePr>
          <p:nvPr>
            <p:extLst>
              <p:ext uri="{D42A27DB-BD31-4B8C-83A1-F6EECF244321}">
                <p14:modId xmlns:p14="http://schemas.microsoft.com/office/powerpoint/2010/main" val="2290333526"/>
              </p:ext>
            </p:extLst>
          </p:nvPr>
        </p:nvGraphicFramePr>
        <p:xfrm>
          <a:off x="1371600" y="1066800"/>
          <a:ext cx="6248400" cy="4614862"/>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r>
              <a:rPr lang="en-US" dirty="0" smtClean="0"/>
              <a:t>Overview of U.S. Public Transportation – </a:t>
            </a:r>
            <a:br>
              <a:rPr lang="en-US" dirty="0" smtClean="0"/>
            </a:br>
            <a:r>
              <a:rPr lang="en-US" dirty="0" smtClean="0"/>
              <a:t>The Big Picture update</a:t>
            </a:r>
            <a:endParaRPr lang="en-US" dirty="0"/>
          </a:p>
        </p:txBody>
      </p:sp>
      <p:sp>
        <p:nvSpPr>
          <p:cNvPr id="24579" name="Rectangle 3"/>
          <p:cNvSpPr>
            <a:spLocks noGrp="1" noChangeArrowheads="1"/>
          </p:cNvSpPr>
          <p:nvPr>
            <p:ph type="body" idx="1"/>
          </p:nvPr>
        </p:nvSpPr>
        <p:spPr/>
        <p:txBody>
          <a:bodyPr/>
          <a:lstStyle/>
          <a:p>
            <a:r>
              <a:rPr lang="en-US" smtClean="0"/>
              <a:t>U.S. ships 19 billion tons of freight annually</a:t>
            </a:r>
          </a:p>
          <a:p>
            <a:r>
              <a:rPr lang="en-US" smtClean="0"/>
              <a:t>15,000 ton miles of freight is shipped per person per year</a:t>
            </a:r>
          </a:p>
          <a:p>
            <a:r>
              <a:rPr lang="en-US" smtClean="0"/>
              <a:t>Americans take 410 billion trips per year covering 5.5 trillion miles</a:t>
            </a:r>
          </a:p>
          <a:p>
            <a:r>
              <a:rPr lang="en-US" smtClean="0"/>
              <a:t>(equal to 30,000 round trips to the sun each year)</a:t>
            </a:r>
            <a:endParaRPr lang="en-US" dirty="0"/>
          </a:p>
        </p:txBody>
      </p:sp>
      <p:sp>
        <p:nvSpPr>
          <p:cNvPr id="24577" name="Slide Number Placeholder 3"/>
          <p:cNvSpPr>
            <a:spLocks noGrp="1"/>
          </p:cNvSpPr>
          <p:nvPr>
            <p:ph type="sldNum" sz="quarter" idx="4294967295"/>
          </p:nvPr>
        </p:nvSpPr>
        <p:spPr>
          <a:xfrm rot="16200000">
            <a:off x="6705600" y="1646238"/>
            <a:ext cx="24384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3A0146D-7688-3840-AADA-9C8113400278}" type="slidenum">
              <a:rPr lang="en-US" sz="1000">
                <a:solidFill>
                  <a:schemeClr val="bg1"/>
                </a:solidFill>
                <a:latin typeface="Arial" charset="0"/>
              </a:rPr>
              <a:pPr/>
              <a:t>7</a:t>
            </a:fld>
            <a:endParaRPr lang="en-US" sz="1000">
              <a:solidFill>
                <a:schemeClr val="bg1"/>
              </a:solidFill>
              <a:latin typeface="Arial" charset="0"/>
            </a:endParaRP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r>
              <a:rPr lang="en-US" dirty="0" smtClean="0"/>
              <a:t>Overview of U.S. Transportation </a:t>
            </a:r>
            <a:br>
              <a:rPr lang="en-US" dirty="0" smtClean="0"/>
            </a:br>
            <a:r>
              <a:rPr lang="en-US" dirty="0" smtClean="0"/>
              <a:t>The Future </a:t>
            </a:r>
            <a:endParaRPr lang="en-US" dirty="0"/>
          </a:p>
        </p:txBody>
      </p:sp>
      <p:sp>
        <p:nvSpPr>
          <p:cNvPr id="28675" name="Rectangle 3"/>
          <p:cNvSpPr>
            <a:spLocks noGrp="1" noChangeArrowheads="1"/>
          </p:cNvSpPr>
          <p:nvPr>
            <p:ph idx="1"/>
          </p:nvPr>
        </p:nvSpPr>
        <p:spPr/>
        <p:txBody>
          <a:bodyPr/>
          <a:lstStyle/>
          <a:p>
            <a:r>
              <a:rPr lang="en-US" dirty="0" smtClean="0"/>
              <a:t>Demand for transportation is expected to continue to grow rapidly – National Surface Transportation Policy and Revenue Study Commission</a:t>
            </a:r>
          </a:p>
          <a:p>
            <a:r>
              <a:rPr lang="en-US" dirty="0" smtClean="0"/>
              <a:t>Population – expected to grow by nearly 120 million by 2050</a:t>
            </a:r>
          </a:p>
          <a:p>
            <a:r>
              <a:rPr lang="en-US" dirty="0" smtClean="0"/>
              <a:t>Vehicle Miles Travelled (VMT) –  expected to grow 1.72% annually  through 2050 </a:t>
            </a:r>
          </a:p>
          <a:p>
            <a:r>
              <a:rPr lang="en-US" dirty="0" smtClean="0"/>
              <a:t>Freight – expected to grow from 15 billion tons in 2004 to</a:t>
            </a:r>
            <a:br>
              <a:rPr lang="en-US" dirty="0" smtClean="0"/>
            </a:br>
            <a:r>
              <a:rPr lang="en-US" dirty="0" smtClean="0"/>
              <a:t>29 billion tons in 2035 – a 90% increase </a:t>
            </a:r>
          </a:p>
          <a:p>
            <a:endParaRPr lang="en-US" dirty="0"/>
          </a:p>
        </p:txBody>
      </p:sp>
      <p:sp>
        <p:nvSpPr>
          <p:cNvPr id="28673" name="Slide Number Placeholder 4"/>
          <p:cNvSpPr>
            <a:spLocks noGrp="1"/>
          </p:cNvSpPr>
          <p:nvPr>
            <p:ph type="sldNum" sz="quarter" idx="4294967295"/>
          </p:nvPr>
        </p:nvSpPr>
        <p:spPr>
          <a:xfrm rot="16200000">
            <a:off x="6705600" y="1646238"/>
            <a:ext cx="24384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49225F3B-A4C1-B449-869D-9A9D311FCB3C}" type="slidenum">
              <a:rPr lang="en-US" sz="1000">
                <a:solidFill>
                  <a:schemeClr val="bg1"/>
                </a:solidFill>
                <a:latin typeface="Arial" charset="0"/>
              </a:rPr>
              <a:pPr/>
              <a:t>8</a:t>
            </a:fld>
            <a:endParaRPr lang="en-US" sz="1000">
              <a:solidFill>
                <a:schemeClr val="bg1"/>
              </a:solidFill>
              <a:latin typeface="Arial" charset="0"/>
            </a:endParaRP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fontScale="90000"/>
          </a:bodyPr>
          <a:lstStyle/>
          <a:p>
            <a:r>
              <a:rPr lang="en-US" smtClean="0"/>
              <a:t>Transit Decreases Dependence on Foreign Fuel; Conserves Energy</a:t>
            </a:r>
            <a:endParaRPr lang="en-US"/>
          </a:p>
        </p:txBody>
      </p:sp>
      <p:pic>
        <p:nvPicPr>
          <p:cNvPr id="79885" name="Picture 13" descr="j0388730"/>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a:xfrm>
            <a:off x="4496257" y="2625807"/>
            <a:ext cx="1827886" cy="1014984"/>
          </a:xfrm>
        </p:spPr>
      </p:pic>
      <p:sp>
        <p:nvSpPr>
          <p:cNvPr id="79873" name="Slide Number Placeholder 3"/>
          <p:cNvSpPr>
            <a:spLocks noGrp="1"/>
          </p:cNvSpPr>
          <p:nvPr>
            <p:ph type="sldNum" sz="quarter" idx="4294967295"/>
          </p:nvPr>
        </p:nvSpPr>
        <p:spPr>
          <a:xfrm rot="16200000">
            <a:off x="6705600" y="1646238"/>
            <a:ext cx="24384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B36EA8D3-3001-3543-862A-E7707432BEEA}" type="slidenum">
              <a:rPr lang="en-US" sz="1000">
                <a:solidFill>
                  <a:schemeClr val="bg1"/>
                </a:solidFill>
                <a:latin typeface="Arial" charset="0"/>
              </a:rPr>
              <a:pPr/>
              <a:t>9</a:t>
            </a:fld>
            <a:endParaRPr lang="en-US" sz="1000">
              <a:solidFill>
                <a:schemeClr val="bg1"/>
              </a:solidFill>
              <a:latin typeface="Arial" charset="0"/>
            </a:endParaRPr>
          </a:p>
        </p:txBody>
      </p:sp>
      <p:sp>
        <p:nvSpPr>
          <p:cNvPr id="809987" name="Text Box 3"/>
          <p:cNvSpPr txBox="1">
            <a:spLocks noChangeArrowheads="1"/>
          </p:cNvSpPr>
          <p:nvPr/>
        </p:nvSpPr>
        <p:spPr bwMode="auto">
          <a:xfrm>
            <a:off x="541338" y="30051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endParaRPr lang="en-US" b="1">
              <a:solidFill>
                <a:srgbClr val="000000"/>
              </a:solidFill>
              <a:latin typeface="Arial" charset="0"/>
            </a:endParaRPr>
          </a:p>
        </p:txBody>
      </p:sp>
      <p:sp>
        <p:nvSpPr>
          <p:cNvPr id="809988" name="AutoShape 4"/>
          <p:cNvSpPr>
            <a:spLocks noChangeArrowheads="1"/>
          </p:cNvSpPr>
          <p:nvPr/>
        </p:nvSpPr>
        <p:spPr bwMode="auto">
          <a:xfrm>
            <a:off x="2092325" y="1968500"/>
            <a:ext cx="4468813" cy="587375"/>
          </a:xfrm>
          <a:prstGeom prst="rightArrow">
            <a:avLst>
              <a:gd name="adj1" fmla="val 60083"/>
              <a:gd name="adj2" fmla="val 58435"/>
            </a:avLst>
          </a:prstGeom>
          <a:gradFill rotWithShape="1">
            <a:gsLst>
              <a:gs pos="0">
                <a:schemeClr val="tx1"/>
              </a:gs>
              <a:gs pos="100000">
                <a:srgbClr val="00F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79877" name="Picture 5" descr="j039852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3000" y="1703388"/>
            <a:ext cx="9747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8" name="Picture 6" descr="j0336012"/>
          <p:cNvPicPr>
            <a:picLocks noChangeAspect="1" noChangeArrowheads="1"/>
          </p:cNvPicPr>
          <p:nvPr/>
        </p:nvPicPr>
        <p:blipFill>
          <a:blip r:embed="rId6" cstate="print">
            <a:extLst>
              <a:ext uri="{28A0092B-C50C-407E-A947-70E740481C1C}">
                <a14:useLocalDpi xmlns:a14="http://schemas.microsoft.com/office/drawing/2010/main" val="0"/>
              </a:ext>
            </a:extLst>
          </a:blip>
          <a:srcRect l="31007"/>
          <a:stretch>
            <a:fillRect/>
          </a:stretch>
        </p:blipFill>
        <p:spPr bwMode="auto">
          <a:xfrm>
            <a:off x="6705600" y="1676400"/>
            <a:ext cx="14763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991" name="Text Box 7"/>
          <p:cNvSpPr txBox="1">
            <a:spLocks noChangeArrowheads="1"/>
          </p:cNvSpPr>
          <p:nvPr/>
        </p:nvSpPr>
        <p:spPr bwMode="auto">
          <a:xfrm>
            <a:off x="533400" y="2971800"/>
            <a:ext cx="3793331"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b="1" dirty="0">
                <a:solidFill>
                  <a:srgbClr val="000066"/>
                </a:solidFill>
                <a:latin typeface="+mn-lt"/>
              </a:rPr>
              <a:t>Households near public transit drive an average of 4,400 fewer miles annually – saving </a:t>
            </a:r>
            <a:r>
              <a:rPr lang="en-US" b="1" dirty="0">
                <a:solidFill>
                  <a:srgbClr val="002060"/>
                </a:solidFill>
                <a:latin typeface="+mn-lt"/>
              </a:rPr>
              <a:t>4.2 billion gallons of gasoline </a:t>
            </a:r>
            <a:r>
              <a:rPr lang="en-US" b="1" dirty="0">
                <a:solidFill>
                  <a:srgbClr val="000066"/>
                </a:solidFill>
                <a:latin typeface="+mn-lt"/>
              </a:rPr>
              <a:t>– </a:t>
            </a:r>
            <a:r>
              <a:rPr lang="en-US" b="1" dirty="0">
                <a:solidFill>
                  <a:srgbClr val="002060"/>
                </a:solidFill>
                <a:latin typeface="+mn-lt"/>
              </a:rPr>
              <a:t>more than</a:t>
            </a:r>
          </a:p>
          <a:p>
            <a:r>
              <a:rPr lang="en-US" b="1" dirty="0">
                <a:solidFill>
                  <a:srgbClr val="002060"/>
                </a:solidFill>
                <a:latin typeface="+mn-lt"/>
              </a:rPr>
              <a:t>3 times the amount of gas imported from Kuwait</a:t>
            </a:r>
          </a:p>
        </p:txBody>
      </p:sp>
      <p:pic>
        <p:nvPicPr>
          <p:cNvPr id="79880" name="Picture 8" descr="j039852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638" y="2190750"/>
            <a:ext cx="9747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1" name="Picture 9" descr="j039852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8275" y="2008188"/>
            <a:ext cx="9747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2" name="Picture 10" descr="j039852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9575" y="1630363"/>
            <a:ext cx="9747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3" name="Picture 11" descr="j039852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5400" y="1855788"/>
            <a:ext cx="9747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996" name="Picture 12" descr="j039852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9700" y="2119313"/>
            <a:ext cx="9747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4"/>
          <p:cNvGrpSpPr>
            <a:grpSpLocks/>
          </p:cNvGrpSpPr>
          <p:nvPr/>
        </p:nvGrpSpPr>
        <p:grpSpPr bwMode="auto">
          <a:xfrm>
            <a:off x="5410200" y="3455988"/>
            <a:ext cx="3435350" cy="3214687"/>
            <a:chOff x="2888" y="2177"/>
            <a:chExt cx="2164" cy="2025"/>
          </a:xfrm>
        </p:grpSpPr>
        <p:sp>
          <p:nvSpPr>
            <p:cNvPr id="79887" name="AutoShape 15"/>
            <p:cNvSpPr>
              <a:spLocks noChangeArrowheads="1"/>
            </p:cNvSpPr>
            <p:nvPr/>
          </p:nvSpPr>
          <p:spPr bwMode="auto">
            <a:xfrm>
              <a:off x="2888" y="2809"/>
              <a:ext cx="2164" cy="1393"/>
            </a:xfrm>
            <a:prstGeom prst="downArrow">
              <a:avLst>
                <a:gd name="adj1" fmla="val 67009"/>
                <a:gd name="adj2" fmla="val 53556"/>
              </a:avLst>
            </a:prstGeom>
            <a:solidFill>
              <a:schemeClr val="tx2"/>
            </a:solidFill>
            <a:ln w="9525">
              <a:solidFill>
                <a:schemeClr val="tx1"/>
              </a:solidFill>
              <a:miter lim="800000"/>
              <a:headEnd/>
              <a:tailEnd/>
            </a:ln>
          </p:spPr>
          <p:txBody>
            <a:bodyPr wrap="none" anchor="ctr"/>
            <a:lstStyle/>
            <a:p>
              <a:pPr algn="ctr"/>
              <a:endParaRPr lang="en-US" sz="2400" b="1" dirty="0">
                <a:solidFill>
                  <a:srgbClr val="FFFF00"/>
                </a:solidFill>
                <a:latin typeface="Arial" charset="0"/>
              </a:endParaRPr>
            </a:p>
            <a:p>
              <a:pPr algn="ctr"/>
              <a:r>
                <a:rPr lang="en-US" sz="2400" b="1" dirty="0">
                  <a:solidFill>
                    <a:srgbClr val="FFFF00"/>
                  </a:solidFill>
                  <a:latin typeface="Arial" charset="0"/>
                </a:rPr>
                <a:t>Oil</a:t>
              </a:r>
            </a:p>
            <a:p>
              <a:pPr algn="ctr"/>
              <a:r>
                <a:rPr lang="en-US" sz="2400" b="1" dirty="0">
                  <a:solidFill>
                    <a:srgbClr val="FFFF00"/>
                  </a:solidFill>
                  <a:latin typeface="Arial" charset="0"/>
                </a:rPr>
                <a:t>Consumption</a:t>
              </a:r>
            </a:p>
            <a:p>
              <a:pPr algn="ctr"/>
              <a:r>
                <a:rPr lang="en-US" sz="2400" b="1" dirty="0">
                  <a:solidFill>
                    <a:srgbClr val="FFFF00"/>
                  </a:solidFill>
                  <a:latin typeface="Arial" charset="0"/>
                </a:rPr>
                <a:t>Drops</a:t>
              </a:r>
            </a:p>
          </p:txBody>
        </p:sp>
        <p:pic>
          <p:nvPicPr>
            <p:cNvPr id="79888" name="Picture 16" descr="j032664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77" y="2177"/>
              <a:ext cx="1377" cy="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0.03663 -1.11111E-6 L 0.50416 -1.11111E-6 " pathEditMode="relative" rAng="0" ptsTypes="AA">
                                      <p:cBhvr>
                                        <p:cTn id="6" dur="3000" fill="hold"/>
                                        <p:tgtEl>
                                          <p:spTgt spid="809996"/>
                                        </p:tgtEl>
                                        <p:attrNameLst>
                                          <p:attrName>ppt_x</p:attrName>
                                          <p:attrName>ppt_y</p:attrName>
                                        </p:attrNameLst>
                                      </p:cBhvr>
                                      <p:rCtr x="23368" y="0"/>
                                    </p:animMotion>
                                  </p:childTnLst>
                                  <p:subTnLst>
                                    <p:set>
                                      <p:cBhvr override="childStyle">
                                        <p:cTn dur="1" fill="hold" display="0" masterRel="sameClick" afterEffect="1">
                                          <p:stCondLst>
                                            <p:cond evt="end" delay="0">
                                              <p:tn val="5"/>
                                            </p:cond>
                                          </p:stCondLst>
                                        </p:cTn>
                                        <p:tgtEl>
                                          <p:spTgt spid="809996"/>
                                        </p:tgtEl>
                                        <p:attrNameLst>
                                          <p:attrName>style.visibility</p:attrName>
                                        </p:attrNameLst>
                                      </p:cBhvr>
                                      <p:to>
                                        <p:strVal val="hidden"/>
                                      </p:to>
                                    </p:set>
                                  </p:subTnLst>
                                </p:cTn>
                              </p:par>
                              <p:par>
                                <p:cTn id="7" presetID="22" presetClass="entr" presetSubtype="8" fill="hold" grpId="0" nodeType="withEffect">
                                  <p:stCondLst>
                                    <p:cond delay="0"/>
                                  </p:stCondLst>
                                  <p:childTnLst>
                                    <p:set>
                                      <p:cBhvr>
                                        <p:cTn id="8" dur="1" fill="hold">
                                          <p:stCondLst>
                                            <p:cond delay="0"/>
                                          </p:stCondLst>
                                        </p:cTn>
                                        <p:tgtEl>
                                          <p:spTgt spid="809988"/>
                                        </p:tgtEl>
                                        <p:attrNameLst>
                                          <p:attrName>style.visibility</p:attrName>
                                        </p:attrNameLst>
                                      </p:cBhvr>
                                      <p:to>
                                        <p:strVal val="visible"/>
                                      </p:to>
                                    </p:set>
                                    <p:animEffect transition="in" filter="wipe(left)">
                                      <p:cBhvr>
                                        <p:cTn id="9" dur="2000"/>
                                        <p:tgtEl>
                                          <p:spTgt spid="809988"/>
                                        </p:tgtEl>
                                      </p:cBhvr>
                                    </p:animEffect>
                                  </p:childTnLst>
                                </p:cTn>
                              </p:par>
                              <p:par>
                                <p:cTn id="10" presetID="22" presetClass="entr" presetSubtype="8" fill="hold" grpId="0" nodeType="withEffect" nodePh="1">
                                  <p:stCondLst>
                                    <p:cond delay="0"/>
                                  </p:stCondLst>
                                  <p:endCondLst>
                                    <p:cond evt="begin" delay="0">
                                      <p:tn val="10"/>
                                    </p:cond>
                                  </p:endCondLst>
                                  <p:childTnLst>
                                    <p:set>
                                      <p:cBhvr>
                                        <p:cTn id="11" dur="1" fill="hold">
                                          <p:stCondLst>
                                            <p:cond delay="0"/>
                                          </p:stCondLst>
                                        </p:cTn>
                                        <p:tgtEl>
                                          <p:spTgt spid="809987"/>
                                        </p:tgtEl>
                                        <p:attrNameLst>
                                          <p:attrName>style.visibility</p:attrName>
                                        </p:attrNameLst>
                                      </p:cBhvr>
                                      <p:to>
                                        <p:strVal val="visible"/>
                                      </p:to>
                                    </p:set>
                                    <p:animEffect transition="in" filter="wipe(left)">
                                      <p:cBhvr>
                                        <p:cTn id="12" dur="2000"/>
                                        <p:tgtEl>
                                          <p:spTgt spid="809987"/>
                                        </p:tgtEl>
                                      </p:cBhvr>
                                    </p:animEffect>
                                  </p:childTnLst>
                                </p:cTn>
                              </p:par>
                            </p:childTnLst>
                          </p:cTn>
                        </p:par>
                        <p:par>
                          <p:cTn id="13" fill="hold" nodeType="afterGroup">
                            <p:stCondLst>
                              <p:cond delay="3000"/>
                            </p:stCondLst>
                            <p:childTnLst>
                              <p:par>
                                <p:cTn id="14" presetID="22" presetClass="entr" presetSubtype="8" fill="hold" grpId="0" nodeType="afterEffect">
                                  <p:stCondLst>
                                    <p:cond delay="500"/>
                                  </p:stCondLst>
                                  <p:childTnLst>
                                    <p:set>
                                      <p:cBhvr>
                                        <p:cTn id="15" dur="1" fill="hold">
                                          <p:stCondLst>
                                            <p:cond delay="0"/>
                                          </p:stCondLst>
                                        </p:cTn>
                                        <p:tgtEl>
                                          <p:spTgt spid="809991"/>
                                        </p:tgtEl>
                                        <p:attrNameLst>
                                          <p:attrName>style.visibility</p:attrName>
                                        </p:attrNameLst>
                                      </p:cBhvr>
                                      <p:to>
                                        <p:strVal val="visible"/>
                                      </p:to>
                                    </p:set>
                                    <p:animEffect transition="in" filter="wipe(left)">
                                      <p:cBhvr>
                                        <p:cTn id="16" dur="500"/>
                                        <p:tgtEl>
                                          <p:spTgt spid="809991"/>
                                        </p:tgtEl>
                                      </p:cBhvr>
                                    </p:animEffect>
                                  </p:childTnLst>
                                </p:cTn>
                              </p:par>
                            </p:childTnLst>
                          </p:cTn>
                        </p:par>
                        <p:par>
                          <p:cTn id="17" fill="hold" nodeType="afterGroup">
                            <p:stCondLst>
                              <p:cond delay="4000"/>
                            </p:stCondLst>
                            <p:childTnLst>
                              <p:par>
                                <p:cTn id="18" presetID="22" presetClass="entr" presetSubtype="1"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987" grpId="0"/>
      <p:bldP spid="809988" grpId="0" animBg="1"/>
      <p:bldP spid="809991"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2">
      <a:dk1>
        <a:sysClr val="windowText" lastClr="000000"/>
      </a:dk1>
      <a:lt1>
        <a:sysClr val="window" lastClr="FFFFFF"/>
      </a:lt1>
      <a:dk2>
        <a:srgbClr val="32387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575757"/>
    </a:dk1>
    <a:lt1>
      <a:srgbClr val="FFFFFF"/>
    </a:lt1>
    <a:dk2>
      <a:srgbClr val="121AA0"/>
    </a:dk2>
    <a:lt2>
      <a:srgbClr val="808080"/>
    </a:lt2>
    <a:accent1>
      <a:srgbClr val="BBE0E3"/>
    </a:accent1>
    <a:accent2>
      <a:srgbClr val="333399"/>
    </a:accent2>
    <a:accent3>
      <a:srgbClr val="FFFFFF"/>
    </a:accent3>
    <a:accent4>
      <a:srgbClr val="494949"/>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earchResultType xmlns="bf25d8e6-df7f-48f8-9e41-9305719f6447" xsi:nil="true"/>
    <SectionHighlight xmlns="bf25d8e6-df7f-48f8-9e41-9305719f6447">false</SectionHighlight>
    <PublishingRollupImage xmlns="http://schemas.microsoft.com/sharepoint/v3" xsi:nil="true"/>
    <PublishingContactEmail xmlns="http://schemas.microsoft.com/sharepoint/v3" xsi:nil="true"/>
    <PublishingVariationRelationshipLinkFieldID xmlns="http://schemas.microsoft.com/sharepoint/v3">
      <Url xsi:nil="true"/>
      <Description xsi:nil="true"/>
    </PublishingVariationRelationshipLinkFieldID>
    <PublishingVariationGroupID xmlns="http://schemas.microsoft.com/sharepoint/v3" xsi:nil="true"/>
    <Audience xmlns="http://schemas.microsoft.com/sharepoint/v3" xsi:nil="true"/>
    <PublishingExpirationDate xmlns="http://schemas.microsoft.com/sharepoint/v3" xsi:nil="true"/>
    <PublishingContactPicture xmlns="http://schemas.microsoft.com/sharepoint/v3">
      <Url xsi:nil="true"/>
      <Description xsi:nil="true"/>
    </PublishingContactPicture>
    <PublishingStartDate xmlns="http://schemas.microsoft.com/sharepoint/v3" xsi:nil="true"/>
    <PublishingContact xmlns="http://schemas.microsoft.com/sharepoint/v3">
      <UserInfo>
        <DisplayName/>
        <AccountId xsi:nil="true"/>
        <AccountType/>
      </UserInfo>
    </PublishingContact>
    <PublishingContactName xmlns="http://schemas.microsoft.com/sharepoint/v3" xsi:nil="true"/>
    <Issues xmlns="bf25d8e6-df7f-48f8-9e41-9305719f6447">
      <Value>Workforce Development</Value>
    </Issues>
    <Comments xmlns="http://schemas.microsoft.com/sharepoint/v3" xsi:nil="true"/>
    <_dlc_DocId xmlns="bf25d8e6-df7f-48f8-9e41-9305719f6447">4ZWTHDCC2MD4-9041-137</_dlc_DocId>
    <_dlc_DocIdUrl xmlns="bf25d8e6-df7f-48f8-9e41-9305719f6447">
      <Url>https://www.apta.com/resources/workforce/national-transit-curriculum/_layouts/DocIdRedir.aspx?ID=4ZWTHDCC2MD4-9041-137</Url>
      <Description>4ZWTHDCC2MD4-9041-137</Description>
    </_dlc_DocIdUrl>
    <_dlc_DocIdPersistId xmlns="bf25d8e6-df7f-48f8-9e41-9305719f6447">false</_dlc_DocIdPersistId>
    <PublishingPageLayout xmlns="http://schemas.microsoft.com/sharepoint/v3">
      <Url xsi:nil="true"/>
      <Description xsi:nil="true"/>
    </PublishingPageLayout>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Page" ma:contentTypeID="0x010100C568DB52D9D0A14D9B2FDCC96666E9F2007948130EC3DB064584E219954237AF3900B720ECD51EDC1E498F05436F7D67408A" ma:contentTypeVersion="5" ma:contentTypeDescription="Page is a system content type template created by the Publishing Resources feature. The column templates from Page will be added to all Pages libraries created by the Publishing feature." ma:contentTypeScope="" ma:versionID="e881f0e82bc3611254ed04449e6c7f8e">
  <xsd:schema xmlns:xsd="http://www.w3.org/2001/XMLSchema" xmlns:xs="http://www.w3.org/2001/XMLSchema" xmlns:p="http://schemas.microsoft.com/office/2006/metadata/properties" xmlns:ns1="http://schemas.microsoft.com/sharepoint/v3" xmlns:ns2="bf25d8e6-df7f-48f8-9e41-9305719f6447" targetNamespace="http://schemas.microsoft.com/office/2006/metadata/properties" ma:root="true" ma:fieldsID="bd981438f65bfe30470960d0fa1ea6ee" ns1:_="" ns2:_="">
    <xsd:import namespace="http://schemas.microsoft.com/sharepoint/v3"/>
    <xsd:import namespace="bf25d8e6-df7f-48f8-9e41-9305719f6447"/>
    <xsd:element name="properties">
      <xsd:complexType>
        <xsd:sequence>
          <xsd:element name="documentManagement">
            <xsd:complexType>
              <xsd:all>
                <xsd:element ref="ns1:Comments" minOccurs="0"/>
                <xsd:element ref="ns1:PublishingStartDate" minOccurs="0"/>
                <xsd:element ref="ns1:PublishingExpirationDate" minOccurs="0"/>
                <xsd:element ref="ns1:PublishingContact" minOccurs="0"/>
                <xsd:element ref="ns1:PublishingContactEmail" minOccurs="0"/>
                <xsd:element ref="ns1:PublishingContactName" minOccurs="0"/>
                <xsd:element ref="ns1:PublishingContactPicture" minOccurs="0"/>
                <xsd:element ref="ns1:PublishingPageLayout" minOccurs="0"/>
                <xsd:element ref="ns1:PublishingVariationGroupID" minOccurs="0"/>
                <xsd:element ref="ns1:PublishingVariationRelationshipLinkFieldID" minOccurs="0"/>
                <xsd:element ref="ns1:PublishingRollupImage" minOccurs="0"/>
                <xsd:element ref="ns1:Audience" minOccurs="0"/>
                <xsd:element ref="ns2:Issues" minOccurs="0"/>
                <xsd:element ref="ns2:SectionHighlight" minOccurs="0"/>
                <xsd:element ref="ns2:SearchResultTyp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8" nillable="true" ma:displayName="Description" ma:internalName="Comments">
      <xsd:simpleType>
        <xsd:restriction base="dms:Note">
          <xsd:maxLength value="255"/>
        </xsd:restriction>
      </xsd:simpleType>
    </xsd:element>
    <xsd:element name="PublishingStartDate" ma:index="9" nillable="true" ma:displayName="Scheduling Start Date" ma:description="" ma:hidden="true" ma:internalName="PublishingStartDate">
      <xsd:simpleType>
        <xsd:restriction base="dms:Unknown"/>
      </xsd:simpleType>
    </xsd:element>
    <xsd:element name="PublishingExpirationDate" ma:index="10" nillable="true" ma:displayName="Scheduling End Date" ma:description="" ma:hidden="true" ma:internalName="PublishingExpirationDate">
      <xsd:simpleType>
        <xsd:restriction base="dms:Unknown"/>
      </xsd:simpleType>
    </xsd:element>
    <xsd:element name="PublishingContact" ma:index="11" nillable="true" ma:displayName="Contact" ma:description=""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ContactEmail" ma:index="12" nillable="true" ma:displayName="Contact E-Mail Address" ma:description="" ma:internalName="PublishingContactEmail">
      <xsd:simpleType>
        <xsd:restriction base="dms:Text">
          <xsd:maxLength value="255"/>
        </xsd:restriction>
      </xsd:simpleType>
    </xsd:element>
    <xsd:element name="PublishingContactName" ma:index="13" nillable="true" ma:displayName="Contact Name" ma:description="" ma:internalName="PublishingContactName">
      <xsd:simpleType>
        <xsd:restriction base="dms:Text">
          <xsd:maxLength value="255"/>
        </xsd:restriction>
      </xsd:simpleType>
    </xsd:element>
    <xsd:element name="PublishingContactPicture" ma:index="14" nillable="true" ma:displayName="Contact Picture" ma:description="" ma:format="Image" ma:internalName="PublishingContactPicture">
      <xsd:complexType>
        <xsd:complexContent>
          <xsd:extension base="dms:URL">
            <xsd:sequence>
              <xsd:element name="Url" type="dms:ValidUrl" minOccurs="0" nillable="true"/>
              <xsd:element name="Description" type="xsd:string" nillable="true"/>
            </xsd:sequence>
          </xsd:extension>
        </xsd:complexContent>
      </xsd:complexType>
    </xsd:element>
    <xsd:element name="PublishingPageLayout" ma:index="15" nillable="true" ma:displayName="Page Layout" ma:description="" ma:internalName="PublishingPageLayout"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PublishingVariationGroupID" ma:index="16" nillable="true" ma:displayName="Variation Group ID" ma:description="" ma:hidden="true" ma:internalName="PublishingVariationGroupID">
      <xsd:simpleType>
        <xsd:restriction base="dms:Text">
          <xsd:maxLength value="255"/>
        </xsd:restriction>
      </xsd:simpleType>
    </xsd:element>
    <xsd:element name="PublishingVariationRelationshipLinkFieldID" ma:index="17" nillable="true" ma:displayName="Variation Relationship Link" ma:description="" ma:hidden="true" ma:internalName="PublishingVariationRelationshipLinkFieldID">
      <xsd:complexType>
        <xsd:complexContent>
          <xsd:extension base="dms:URL">
            <xsd:sequence>
              <xsd:element name="Url" type="dms:ValidUrl" minOccurs="0" nillable="true"/>
              <xsd:element name="Description" type="xsd:string" nillable="true"/>
            </xsd:sequence>
          </xsd:extension>
        </xsd:complexContent>
      </xsd:complexType>
    </xsd:element>
    <xsd:element name="PublishingRollupImage" ma:index="18" nillable="true" ma:displayName="Rollup Image" ma:description="" ma:internalName="PublishingRollupImage">
      <xsd:simpleType>
        <xsd:restriction base="dms:Unknown"/>
      </xsd:simpleType>
    </xsd:element>
    <xsd:element name="Audience" ma:index="19" nillable="true" ma:displayName="Target Audiences" ma:description="" ma:internalName="Audienc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f25d8e6-df7f-48f8-9e41-9305719f6447" elementFormDefault="qualified">
    <xsd:import namespace="http://schemas.microsoft.com/office/2006/documentManagement/types"/>
    <xsd:import namespace="http://schemas.microsoft.com/office/infopath/2007/PartnerControls"/>
    <xsd:element name="Issues" ma:index="20" nillable="true" ma:displayName="APTA Keywords" ma:internalName="Issues" ma:readOnly="false">
      <xsd:complexType>
        <xsd:complexContent>
          <xsd:extension base="dms:MultiChoice">
            <xsd:sequence>
              <xsd:element name="Value" maxOccurs="unbounded" minOccurs="0" nillable="true">
                <xsd:simpleType>
                  <xsd:restriction base="dms:Choice">
                    <xsd:enumeration value="2009 Meetings"/>
                    <xsd:enumeration value="2010 Meetings"/>
                    <xsd:enumeration value="2011 Meetings"/>
                    <xsd:enumeration value="2012 Meetings"/>
                    <xsd:enumeration value="Benefits of Public Transportation"/>
                    <xsd:enumeration value="Bus"/>
                    <xsd:enumeration value="Bus Rapid Transit (BRT)"/>
                    <xsd:enumeration value="Bus Roadeo"/>
                    <xsd:enumeration value="Business Members"/>
                    <xsd:enumeration value="Climate Change"/>
                    <xsd:enumeration value="Commuter Rail"/>
                    <xsd:enumeration value="EXPO"/>
                    <xsd:enumeration value="Fare Collection"/>
                    <xsd:enumeration value="Help Wanted"/>
                    <xsd:enumeration value="High Speed Rail"/>
                    <xsd:enumeration value="Intermodal"/>
                    <xsd:enumeration value="International Transit"/>
                    <xsd:enumeration value="ITS"/>
                    <xsd:enumeration value="Light Rail"/>
                    <xsd:enumeration value="Marketing &amp; Communications"/>
                    <xsd:enumeration value="Paratransit"/>
                    <xsd:enumeration value="Procurement"/>
                    <xsd:enumeration value="Public-Private Partnerships"/>
                    <xsd:enumeration value="Rail Rodeo"/>
                    <xsd:enumeration value="Rail Transit"/>
                    <xsd:enumeration value="Risk Management"/>
                    <xsd:enumeration value="Safety &amp; Security"/>
                    <xsd:enumeration value="Senior Transportation"/>
                    <xsd:enumeration value="Small Operations"/>
                    <xsd:enumeration value="Standards"/>
                    <xsd:enumeration value="State Affairs"/>
                    <xsd:enumeration value="Statistics"/>
                    <xsd:enumeration value="Stimulus/Economic Recovery"/>
                    <xsd:enumeration value="Strategic Plan"/>
                    <xsd:enumeration value="Sustainability"/>
                    <xsd:enumeration value="Transit-oriented Development"/>
                    <xsd:enumeration value="University Transportation"/>
                    <xsd:enumeration value="Waterborne/Ferryboat"/>
                    <xsd:enumeration value="Workforce Development"/>
                  </xsd:restriction>
                </xsd:simpleType>
              </xsd:element>
            </xsd:sequence>
          </xsd:extension>
        </xsd:complexContent>
      </xsd:complexType>
    </xsd:element>
    <xsd:element name="SectionHighlight" ma:index="21" nillable="true" ma:displayName="SectionHighlight" ma:default="0" ma:internalName="SectionHighlight">
      <xsd:simpleType>
        <xsd:restriction base="dms:Boolean"/>
      </xsd:simpleType>
    </xsd:element>
    <xsd:element name="SearchResultType" ma:index="22" nillable="true" ma:displayName="SearchResultType" ma:format="Dropdown" ma:internalName="SearchResultType">
      <xsd:simpleType>
        <xsd:restriction base="dms:Choice">
          <xsd:enumeration value="News Releases"/>
          <xsd:enumeration value="Statistics &amp; Publications"/>
          <xsd:enumeration value="Meetings &amp; Conferences"/>
          <xsd:enumeration value="APTA Programs"/>
          <xsd:enumeration value="Passenger Transport"/>
          <xsd:enumeration value="Letters"/>
          <xsd:enumeration value="Testimony"/>
          <xsd:enumeration value="Standards"/>
          <xsd:enumeration value="Awards"/>
        </xsd:restriction>
      </xsd:simpleType>
    </xsd:element>
    <xsd:element name="_dlc_DocId" ma:index="23" nillable="true" ma:displayName="Document ID Value" ma:description="The value of the document ID assigned to this item." ma:internalName="_dlc_DocId" ma:readOnly="true">
      <xsd:simpleType>
        <xsd:restriction base="dms:Text"/>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5"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A59C2D-8D94-457F-A20C-B032D48FDDEC}"/>
</file>

<file path=customXml/itemProps2.xml><?xml version="1.0" encoding="utf-8"?>
<ds:datastoreItem xmlns:ds="http://schemas.openxmlformats.org/officeDocument/2006/customXml" ds:itemID="{D57BEC28-7C7C-45F4-B1BD-502E4AE85942}"/>
</file>

<file path=customXml/itemProps3.xml><?xml version="1.0" encoding="utf-8"?>
<ds:datastoreItem xmlns:ds="http://schemas.openxmlformats.org/officeDocument/2006/customXml" ds:itemID="{9A7E91B8-118A-4143-B5CD-EB397ACBC916}"/>
</file>

<file path=customXml/itemProps4.xml><?xml version="1.0" encoding="utf-8"?>
<ds:datastoreItem xmlns:ds="http://schemas.openxmlformats.org/officeDocument/2006/customXml" ds:itemID="{7C2FB63E-34E0-4EB2-9E29-9F7F77814FE3}"/>
</file>

<file path=docProps/app.xml><?xml version="1.0" encoding="utf-8"?>
<Properties xmlns="http://schemas.openxmlformats.org/officeDocument/2006/extended-properties" xmlns:vt="http://schemas.openxmlformats.org/officeDocument/2006/docPropsVTypes">
  <Template>Elemental</Template>
  <TotalTime>273</TotalTime>
  <Words>1020</Words>
  <Application>Microsoft Office PowerPoint</Application>
  <PresentationFormat>On-screen Show (4:3)</PresentationFormat>
  <Paragraphs>139</Paragraphs>
  <Slides>16</Slides>
  <Notes>16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16</vt:i4>
      </vt:variant>
    </vt:vector>
  </HeadingPairs>
  <TitlesOfParts>
    <vt:vector size="19" baseType="lpstr">
      <vt:lpstr>Clarity</vt:lpstr>
      <vt:lpstr>Chart</vt:lpstr>
      <vt:lpstr>Microsoft Excel Chart</vt:lpstr>
      <vt:lpstr>The Business of Public Transportation </vt:lpstr>
      <vt:lpstr>Learning Objectives </vt:lpstr>
      <vt:lpstr>Overall Context</vt:lpstr>
      <vt:lpstr>Challenges Facing America </vt:lpstr>
      <vt:lpstr>PowerPoint Presentation</vt:lpstr>
      <vt:lpstr>Reduces Congestion; Costs Would Have Been Worse</vt:lpstr>
      <vt:lpstr>Overview of U.S. Public Transportation –  The Big Picture update</vt:lpstr>
      <vt:lpstr>Overview of U.S. Transportation  The Future </vt:lpstr>
      <vt:lpstr>Transit Decreases Dependence on Foreign Fuel; Conserves Energy</vt:lpstr>
      <vt:lpstr> It Shouldn’t be Surprising Most Travel is  by Private Vehicles   </vt:lpstr>
      <vt:lpstr>Public Transportation Benefits Riders – Saves Money</vt:lpstr>
      <vt:lpstr>Transit Use Growing Faster Than Highway Use (1995 – 2009)</vt:lpstr>
      <vt:lpstr>Reduces Greenhouse Gases</vt:lpstr>
      <vt:lpstr>Increases Mobility</vt:lpstr>
      <vt:lpstr>View of Transit</vt:lpstr>
      <vt:lpstr>Promotes Safety </vt:lpstr>
    </vt:vector>
  </TitlesOfParts>
  <Company>NTI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NTC</dc:title>
  <dc:creator>lori</dc:creator>
  <cp:lastModifiedBy>Lori Glickman</cp:lastModifiedBy>
  <cp:revision>34</cp:revision>
  <dcterms:created xsi:type="dcterms:W3CDTF">2012-01-19T20:24:50Z</dcterms:created>
  <dcterms:modified xsi:type="dcterms:W3CDTF">2015-06-02T18:01:30Z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A1AF7DB9-DE9D-4868-8BE0-6E34039062DB</vt:lpwstr>
  </property>
  <property fmtid="{D5CDD505-2E9C-101B-9397-08002B2CF9AE}" pid="3" name="ArticulatePath">
    <vt:lpwstr>Module+1+Lesson+3 (2)</vt:lpwstr>
  </property>
  <property fmtid="{D5CDD505-2E9C-101B-9397-08002B2CF9AE}" pid="4" name="ContentTypeId">
    <vt:lpwstr>0x010100C568DB52D9D0A14D9B2FDCC96666E9F2007948130EC3DB064584E219954237AF3900B720ECD51EDC1E498F05436F7D67408A</vt:lpwstr>
  </property>
  <property fmtid="{D5CDD505-2E9C-101B-9397-08002B2CF9AE}" pid="5" name="_dlc_DocIdItemGuid">
    <vt:lpwstr>f98a365c-12e5-45ab-9afa-3ff962bf67b2</vt:lpwstr>
  </property>
  <property fmtid="{D5CDD505-2E9C-101B-9397-08002B2CF9AE}" pid="6" name="Order">
    <vt:r8>13700</vt:r8>
  </property>
  <property fmtid="{D5CDD505-2E9C-101B-9397-08002B2CF9AE}" pid="7" name="xd_Signature">
    <vt:bool>false</vt:bool>
  </property>
  <property fmtid="{D5CDD505-2E9C-101B-9397-08002B2CF9AE}" pid="8" name="xd_ProgID">
    <vt:lpwstr/>
  </property>
  <property fmtid="{D5CDD505-2E9C-101B-9397-08002B2CF9AE}" pid="9" name="_SourceUrl">
    <vt:lpwstr/>
  </property>
  <property fmtid="{D5CDD505-2E9C-101B-9397-08002B2CF9AE}" pid="10" name="_SharedFileIndex">
    <vt:lpwstr/>
  </property>
  <property fmtid="{D5CDD505-2E9C-101B-9397-08002B2CF9AE}" pid="11" name="TemplateUrl">
    <vt:lpwstr/>
  </property>
</Properties>
</file>