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78" r:id="rId12"/>
    <p:sldId id="276" r:id="rId13"/>
    <p:sldId id="277" r:id="rId14"/>
    <p:sldId id="265" r:id="rId15"/>
    <p:sldId id="264" r:id="rId16"/>
    <p:sldId id="266" r:id="rId17"/>
    <p:sldId id="268" r:id="rId18"/>
    <p:sldId id="269" r:id="rId19"/>
    <p:sldId id="270" r:id="rId20"/>
    <p:sldId id="279" r:id="rId21"/>
    <p:sldId id="267" r:id="rId22"/>
    <p:sldId id="271" r:id="rId23"/>
    <p:sldId id="272" r:id="rId24"/>
    <p:sldId id="275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3429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6858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0287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3716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2" orient="horz" pos="2724" userDrawn="1">
          <p15:clr>
            <a:srgbClr val="A4A3A4"/>
          </p15:clr>
        </p15:guide>
        <p15:guide id="3" orient="horz" pos="1682" userDrawn="1">
          <p15:clr>
            <a:srgbClr val="A4A3A4"/>
          </p15:clr>
        </p15:guide>
        <p15:guide id="4" orient="horz" pos="1790" userDrawn="1">
          <p15:clr>
            <a:srgbClr val="A4A3A4"/>
          </p15:clr>
        </p15:guide>
        <p15:guide id="5" orient="horz" pos="1360" userDrawn="1">
          <p15:clr>
            <a:srgbClr val="A4A3A4"/>
          </p15:clr>
        </p15:guide>
        <p15:guide id="6" pos="2934" userDrawn="1">
          <p15:clr>
            <a:srgbClr val="A4A3A4"/>
          </p15:clr>
        </p15:guide>
        <p15:guide id="7" pos="5375" userDrawn="1">
          <p15:clr>
            <a:srgbClr val="A4A3A4"/>
          </p15:clr>
        </p15:guide>
        <p15:guide id="8" pos="4099" userDrawn="1">
          <p15:clr>
            <a:srgbClr val="A4A3A4"/>
          </p15:clr>
        </p15:guide>
        <p15:guide id="9" pos="4208" userDrawn="1">
          <p15:clr>
            <a:srgbClr val="A4A3A4"/>
          </p15:clr>
        </p15:guide>
        <p15:guide id="10" pos="2826" userDrawn="1">
          <p15:clr>
            <a:srgbClr val="A4A3A4"/>
          </p15:clr>
        </p15:guide>
        <p15:guide id="11" pos="386" userDrawn="1">
          <p15:clr>
            <a:srgbClr val="A4A3A4"/>
          </p15:clr>
        </p15:guide>
        <p15:guide id="12" pos="4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057" autoAdjust="0"/>
  </p:normalViewPr>
  <p:slideViewPr>
    <p:cSldViewPr>
      <p:cViewPr varScale="1">
        <p:scale>
          <a:sx n="117" d="100"/>
          <a:sy n="117" d="100"/>
        </p:scale>
        <p:origin x="654" y="90"/>
      </p:cViewPr>
      <p:guideLst>
        <p:guide orient="horz" pos="468"/>
        <p:guide orient="horz" pos="2724"/>
        <p:guide orient="horz" pos="1682"/>
        <p:guide orient="horz" pos="1790"/>
        <p:guide orient="horz" pos="1360"/>
        <p:guide pos="2934"/>
        <p:guide pos="5375"/>
        <p:guide pos="4099"/>
        <p:guide pos="4208"/>
        <p:guide pos="2826"/>
        <p:guide pos="386"/>
        <p:guide pos="42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US" noProof="0" smtClean="0"/>
              <a:pPr/>
              <a:t>7/5/2016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6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8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59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5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5581-7C9D-4582-998F-F810CFA74D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" y="4665400"/>
            <a:ext cx="1554480" cy="1969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1562" y="192829"/>
            <a:ext cx="7921253" cy="511043"/>
          </a:xfrm>
        </p:spPr>
        <p:txBody>
          <a:bodyPr tIns="0" anchor="b" anchorCtr="0"/>
          <a:lstStyle>
            <a:lvl1pPr>
              <a:defRPr sz="24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562" y="707400"/>
            <a:ext cx="7920879" cy="131445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4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0" y="47103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0" y="45960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5" y="1235869"/>
            <a:ext cx="7916782" cy="3043238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3" y="0"/>
            <a:ext cx="4559733" cy="256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9525001" y="2707483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 smtClean="0"/>
              <a:t>Keyword slide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noFill/>
        </p:spPr>
        <p:txBody>
          <a:bodyPr tIns="0" anchor="t" anchorCtr="0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7" y="339329"/>
            <a:ext cx="7920037" cy="7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</p:spPr>
        <p:txBody>
          <a:bodyPr tIns="0" anchor="t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Insert picture: Click ‘Insert’ tab in Top Ribbon, Click ‘Picture’, Select the picture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Logo neg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00" y="4618801"/>
            <a:ext cx="932400" cy="211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339329"/>
            <a:ext cx="7920038" cy="897333"/>
          </a:xfrm>
        </p:spPr>
        <p:txBody>
          <a:bodyPr tIns="0"/>
          <a:lstStyle>
            <a:lvl1pPr>
              <a:defRPr sz="24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47103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45960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158604"/>
          </a:xfrm>
          <a:noFill/>
          <a:ln>
            <a:noFill/>
          </a:ln>
        </p:spPr>
        <p:txBody>
          <a:bodyPr tIns="0" anchor="t" anchorCtr="0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1561" y="2355726"/>
            <a:ext cx="7921252" cy="493726"/>
          </a:xfrm>
        </p:spPr>
        <p:txBody>
          <a:bodyPr tIns="0" anchor="b" anchorCtr="0"/>
          <a:lstStyle>
            <a:lvl1pPr>
              <a:defRPr sz="24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562" y="2848500"/>
            <a:ext cx="7921253" cy="131445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4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4569750" y="47103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4569750" y="45960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" y="4665400"/>
            <a:ext cx="1554480" cy="19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895350"/>
            <a:ext cx="7920038" cy="338494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775" y="339329"/>
            <a:ext cx="7920038" cy="4619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233489"/>
            <a:ext cx="3874085" cy="304681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331" y="1233489"/>
            <a:ext cx="3874482" cy="304681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7" y="1233489"/>
            <a:ext cx="3874085" cy="304681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8333" y="1233490"/>
            <a:ext cx="3874481" cy="143589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8331" y="2843213"/>
            <a:ext cx="3874482" cy="1435894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8331" y="1233902"/>
            <a:ext cx="3874482" cy="1435481"/>
          </a:xfrm>
          <a:noFill/>
          <a:ln>
            <a:noFill/>
          </a:ln>
        </p:spPr>
        <p:txBody>
          <a:bodyPr lIns="28800" tIns="0" anchor="t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233489"/>
            <a:ext cx="3874085" cy="304681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8331" y="2843214"/>
            <a:ext cx="1849282" cy="75465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169"/>
              </a:spcAft>
              <a:buFontTx/>
              <a:buNone/>
              <a:defRPr sz="825" b="1" cap="all" baseline="0">
                <a:solidFill>
                  <a:schemeClr val="tx2"/>
                </a:solidFill>
              </a:defRPr>
            </a:lvl1pPr>
            <a:lvl2pPr marL="893" indent="0">
              <a:lnSpc>
                <a:spcPct val="100000"/>
              </a:lnSpc>
              <a:spcAft>
                <a:spcPts val="0"/>
              </a:spcAft>
              <a:buNone/>
              <a:defRPr sz="825" b="0"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680276" y="1233489"/>
            <a:ext cx="1849282" cy="1435894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58331" y="1233489"/>
            <a:ext cx="1849282" cy="1435894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80276" y="2843213"/>
            <a:ext cx="1849282" cy="1437085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233489"/>
            <a:ext cx="3874085" cy="304681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58331" y="3597865"/>
            <a:ext cx="1849282" cy="681242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169"/>
              </a:spcAft>
              <a:buFontTx/>
              <a:buNone/>
              <a:defRPr sz="825" b="1" cap="all" baseline="0">
                <a:solidFill>
                  <a:schemeClr val="tx2"/>
                </a:solidFill>
              </a:defRPr>
            </a:lvl1pPr>
            <a:lvl2pPr marL="893" indent="0" algn="r">
              <a:lnSpc>
                <a:spcPct val="100000"/>
              </a:lnSpc>
              <a:spcAft>
                <a:spcPts val="0"/>
              </a:spcAft>
              <a:buNone/>
              <a:defRPr sz="825" b="0"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80276" y="2843213"/>
            <a:ext cx="1849282" cy="1435894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35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233489"/>
            <a:ext cx="3874085" cy="304681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8331" y="1235870"/>
            <a:ext cx="1849282" cy="143351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169"/>
              </a:spcAft>
              <a:buFontTx/>
              <a:buNone/>
              <a:defRPr sz="825" b="1" cap="all" baseline="0">
                <a:solidFill>
                  <a:schemeClr val="tx2"/>
                </a:solidFill>
              </a:defRPr>
            </a:lvl1pPr>
            <a:lvl2pPr marL="893" indent="0" algn="r">
              <a:lnSpc>
                <a:spcPct val="100000"/>
              </a:lnSpc>
              <a:spcAft>
                <a:spcPts val="0"/>
              </a:spcAft>
              <a:buNone/>
              <a:defRPr sz="825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58331" y="2843214"/>
            <a:ext cx="1849282" cy="1435894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169"/>
              </a:spcAft>
              <a:buFontTx/>
              <a:buNone/>
              <a:defRPr sz="825" b="1" cap="all" baseline="0">
                <a:solidFill>
                  <a:schemeClr val="tx2"/>
                </a:solidFill>
              </a:defRPr>
            </a:lvl1pPr>
            <a:lvl2pPr marL="893" indent="0" algn="r">
              <a:lnSpc>
                <a:spcPct val="100000"/>
              </a:lnSpc>
              <a:spcAft>
                <a:spcPts val="0"/>
              </a:spcAft>
              <a:buNone/>
              <a:defRPr sz="825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680276" y="1233489"/>
            <a:ext cx="1849282" cy="1435894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339329"/>
            <a:ext cx="7920038" cy="79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5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Presentation title</a:t>
            </a:r>
            <a:br>
              <a:rPr lang="en-US" noProof="0" dirty="0" smtClean="0"/>
            </a:br>
            <a:r>
              <a:rPr lang="en-US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4712496"/>
            <a:ext cx="360000" cy="1166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1421AFA-3AE7-4CEA-BC9B-447859BED5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235870"/>
            <a:ext cx="79200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4569750" y="47103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4569750" y="4596075"/>
            <a:ext cx="394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US" sz="45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" y="4665397"/>
            <a:ext cx="1554480" cy="196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38" r:id="rId4"/>
    <p:sldLayoutId id="2147483739" r:id="rId5"/>
    <p:sldLayoutId id="2147483741" r:id="rId6"/>
    <p:sldLayoutId id="2147483742" r:id="rId7"/>
    <p:sldLayoutId id="2147483757" r:id="rId8"/>
    <p:sldLayoutId id="2147483758" r:id="rId9"/>
    <p:sldLayoutId id="2147483759" r:id="rId10"/>
    <p:sldLayoutId id="2147483749" r:id="rId11"/>
    <p:sldLayoutId id="2147483746" r:id="rId12"/>
    <p:sldLayoutId id="2147483747" r:id="rId13"/>
    <p:sldLayoutId id="214748374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257175" rtl="0" eaLnBrk="1" fontAlgn="base" hangingPunct="1">
        <a:spcBef>
          <a:spcPct val="0"/>
        </a:spcBef>
        <a:spcAft>
          <a:spcPct val="0"/>
        </a:spcAft>
        <a:defRPr sz="18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257175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257175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257175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257175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257175" algn="l" defTabSz="257175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514350" algn="l" defTabSz="257175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771525" algn="l" defTabSz="257175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028700" algn="l" defTabSz="257175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51200" indent="-151200" algn="l" defTabSz="257175" rtl="0" eaLnBrk="1" fontAlgn="base" hangingPunct="1">
        <a:lnSpc>
          <a:spcPts val="1622"/>
        </a:lnSpc>
        <a:spcBef>
          <a:spcPct val="0"/>
        </a:spcBef>
        <a:spcAft>
          <a:spcPts val="1125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429300" indent="-132300" algn="l" defTabSz="257175" rtl="0" eaLnBrk="1" fontAlgn="base" hangingPunct="1">
        <a:lnSpc>
          <a:spcPts val="1444"/>
        </a:lnSpc>
        <a:spcBef>
          <a:spcPct val="0"/>
        </a:spcBef>
        <a:spcAft>
          <a:spcPts val="1125"/>
        </a:spcAft>
        <a:buFont typeface="Verdana" pitchFamily="34" charset="0"/>
        <a:buChar char="•"/>
        <a:defRPr sz="12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685800" indent="-113400" algn="l" defTabSz="257175" rtl="0" eaLnBrk="1" fontAlgn="base" hangingPunct="1">
        <a:lnSpc>
          <a:spcPts val="1256"/>
        </a:lnSpc>
        <a:spcBef>
          <a:spcPct val="0"/>
        </a:spcBef>
        <a:spcAft>
          <a:spcPts val="1125"/>
        </a:spcAft>
        <a:buFont typeface="Verdana" pitchFamily="34" charset="0"/>
        <a:buChar char="•"/>
        <a:defRPr sz="105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939600" indent="-113400" algn="l" defTabSz="257175" rtl="0" eaLnBrk="1" fontAlgn="base" hangingPunct="1">
        <a:lnSpc>
          <a:spcPts val="1256"/>
        </a:lnSpc>
        <a:spcBef>
          <a:spcPct val="0"/>
        </a:spcBef>
        <a:spcAft>
          <a:spcPts val="1125"/>
        </a:spcAft>
        <a:buFont typeface="Verdana" pitchFamily="34" charset="0"/>
        <a:buChar char="•"/>
        <a:defRPr sz="105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174500" indent="-113400" algn="l" defTabSz="257175" rtl="0" eaLnBrk="1" fontAlgn="base" hangingPunct="1">
        <a:lnSpc>
          <a:spcPts val="1256"/>
        </a:lnSpc>
        <a:spcBef>
          <a:spcPct val="0"/>
        </a:spcBef>
        <a:spcAft>
          <a:spcPts val="1125"/>
        </a:spcAft>
        <a:buFont typeface="Verdana" pitchFamily="34" charset="0"/>
        <a:buChar char="•"/>
        <a:defRPr sz="105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wildnatureimages.com/Los_Angeles_Photo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Lester@ramboll.com" TargetMode="External"/><Relationship Id="rId4" Type="http://schemas.openxmlformats.org/officeDocument/2006/relationships/hyperlink" Target="mailto:Draytonj@metro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sa.sae.edu/assets/Campuses/Los-Angeles/2015/Los_Angeles_city_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 bwMode="auto">
          <a:xfrm>
            <a:off x="-10751" y="-1"/>
            <a:ext cx="9154751" cy="44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85750"/>
            <a:ext cx="596040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Los Angeles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Metro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Technology </a:t>
            </a:r>
            <a:r>
              <a:rPr lang="en-US" sz="28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Assessment </a:t>
            </a:r>
            <a:endParaRPr lang="en-US" sz="2800" b="1" dirty="0" smtClean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latin typeface="+mn-lt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Z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ERO 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AND NEAR ZERO </a:t>
            </a:r>
            <a:endParaRPr lang="en-US" sz="32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BUS </a:t>
            </a:r>
            <a:r>
              <a:rPr lang="en-US" sz="3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OPTIONS </a:t>
            </a:r>
            <a:endParaRPr lang="en-US" sz="32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04800" y="3475733"/>
            <a:ext cx="2667000" cy="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APTA Webinar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bg1"/>
                </a:solidFill>
                <a:latin typeface="Verdana"/>
                <a:cs typeface="ＭＳ Ｐゴシック" pitchFamily="-111" charset="-128"/>
              </a:rPr>
              <a:t>June 30, 2016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382996" y="3427430"/>
            <a:ext cx="3886200" cy="69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ＭＳ Ｐゴシック" pitchFamily="-111" charset="-128"/>
              </a:rPr>
              <a:t>Dana Lowell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M.J.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Bradley &amp; Associates, LLC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8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05" y="157949"/>
            <a:ext cx="8378825" cy="792261"/>
          </a:xfrm>
        </p:spPr>
        <p:txBody>
          <a:bodyPr/>
          <a:lstStyle/>
          <a:p>
            <a:r>
              <a:rPr lang="en-US" sz="2800" dirty="0" smtClean="0"/>
              <a:t>Major Cost Assumptions (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78856"/>
              </p:ext>
            </p:extLst>
          </p:nvPr>
        </p:nvGraphicFramePr>
        <p:xfrm>
          <a:off x="381000" y="950210"/>
          <a:ext cx="7315200" cy="302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803"/>
                <a:gridCol w="654385"/>
                <a:gridCol w="1498750"/>
                <a:gridCol w="1498750"/>
                <a:gridCol w="1372097"/>
                <a:gridCol w="1362415"/>
              </a:tblGrid>
              <a:tr h="325316">
                <a:tc gridSpan="2">
                  <a:txBody>
                    <a:bodyPr/>
                    <a:lstStyle/>
                    <a:p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BASELINE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LNOx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RNG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ELECTRIC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 CELL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325316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MAINT</a:t>
                      </a:r>
                      <a:r>
                        <a:rPr lang="en-US" sz="10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COST</a:t>
                      </a:r>
                      <a:endParaRPr lang="en-US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$0.850/mi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$0.865/mi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$0.808/mi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$0.867/mi</a:t>
                      </a:r>
                    </a:p>
                  </a:txBody>
                  <a:tcPr marL="80215" marR="80215" marT="40107" marB="40107" anchor="ctr"/>
                </a:tc>
              </a:tr>
              <a:tr h="325316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2045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$0.850/mi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$0.850/mi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$0.808/mi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$0.859/mi</a:t>
                      </a:r>
                    </a:p>
                  </a:txBody>
                  <a:tcPr marL="80215" marR="80215" marT="40107" marB="40107" anchor="ctr"/>
                </a:tc>
              </a:tr>
              <a:tr h="1363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</a:t>
                      </a:r>
                      <a:r>
                        <a:rPr lang="en-US" sz="10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INFRA-STRUCTURE</a:t>
                      </a:r>
                      <a:endParaRPr lang="en-US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Future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upgrade costs included in $/</a:t>
                      </a:r>
                      <a:r>
                        <a:rPr lang="en-US" sz="10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 cost</a:t>
                      </a:r>
                      <a:endParaRPr lang="en-US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Future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upgrade costs included in $/</a:t>
                      </a:r>
                      <a:r>
                        <a:rPr lang="en-US" sz="10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 cost</a:t>
                      </a:r>
                      <a:endParaRPr lang="en-US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$41,000/bus (depot chargers)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$14,000/bus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(in-route chargers)</a:t>
                      </a:r>
                      <a:endParaRPr lang="en-US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$105,000 /bus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(H</a:t>
                      </a:r>
                      <a:r>
                        <a:rPr lang="en-US" sz="10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production and fuel station)</a:t>
                      </a:r>
                      <a:endParaRPr lang="en-US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6862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DEPOT MODS</a:t>
                      </a:r>
                      <a:endParaRPr lang="en-US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NONE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NONE</a:t>
                      </a: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$36,000/bus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(depot expansion)</a:t>
                      </a:r>
                      <a:endParaRPr lang="en-US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$28,000/bus (H</a:t>
                      </a:r>
                      <a:r>
                        <a:rPr lang="en-US" sz="10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sensors &amp; ventilation)</a:t>
                      </a:r>
                    </a:p>
                  </a:txBody>
                  <a:tcPr marL="80215" marR="80215" marT="40107" marB="40107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164121"/>
            <a:ext cx="6750822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000" dirty="0"/>
              <a:t>All costs in 2015 $, and do not include inflation. Inflation assumed to be ~2%/year 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705" y="157949"/>
            <a:ext cx="8378825" cy="792261"/>
          </a:xfrm>
        </p:spPr>
        <p:txBody>
          <a:bodyPr/>
          <a:lstStyle/>
          <a:p>
            <a:r>
              <a:rPr lang="en-US" sz="2800" dirty="0" smtClean="0"/>
              <a:t>Depot vs In-route Charging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3989" y="742950"/>
            <a:ext cx="8556256" cy="3810000"/>
          </a:xfrm>
          <a:prstGeom prst="rect">
            <a:avLst/>
          </a:prstGeom>
        </p:spPr>
        <p:txBody>
          <a:bodyPr/>
          <a:lstStyle>
            <a:lvl1pPr marL="151200" indent="-151200" algn="l" defTabSz="257175" rtl="0" eaLnBrk="1" fontAlgn="base" hangingPunct="1">
              <a:lnSpc>
                <a:spcPts val="1622"/>
              </a:lnSpc>
              <a:spcBef>
                <a:spcPct val="0"/>
              </a:spcBef>
              <a:spcAft>
                <a:spcPts val="1125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429300" indent="-132300" algn="l" defTabSz="257175" rtl="0" eaLnBrk="1" fontAlgn="base" hangingPunct="1">
              <a:lnSpc>
                <a:spcPts val="1444"/>
              </a:lnSpc>
              <a:spcBef>
                <a:spcPct val="0"/>
              </a:spcBef>
              <a:spcAft>
                <a:spcPts val="1125"/>
              </a:spcAft>
              <a:buFont typeface="Verdana" pitchFamily="34" charset="0"/>
              <a:buChar char="•"/>
              <a:defRPr sz="12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85800" indent="-113400" algn="l" defTabSz="257175" rtl="0" eaLnBrk="1" fontAlgn="base" hangingPunct="1">
              <a:lnSpc>
                <a:spcPts val="1256"/>
              </a:lnSpc>
              <a:spcBef>
                <a:spcPct val="0"/>
              </a:spcBef>
              <a:spcAft>
                <a:spcPts val="1125"/>
              </a:spcAft>
              <a:buFont typeface="Verdana" pitchFamily="34" charset="0"/>
              <a:buChar char="•"/>
              <a:defRPr sz="105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939600" indent="-113400" algn="l" defTabSz="257175" rtl="0" eaLnBrk="1" fontAlgn="base" hangingPunct="1">
              <a:lnSpc>
                <a:spcPts val="1256"/>
              </a:lnSpc>
              <a:spcBef>
                <a:spcPct val="0"/>
              </a:spcBef>
              <a:spcAft>
                <a:spcPts val="1125"/>
              </a:spcAft>
              <a:buFont typeface="Verdana" pitchFamily="34" charset="0"/>
              <a:buChar char="•"/>
              <a:defRPr sz="105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174500" indent="-113400" algn="l" defTabSz="257175" rtl="0" eaLnBrk="1" fontAlgn="base" hangingPunct="1">
              <a:lnSpc>
                <a:spcPts val="1256"/>
              </a:lnSpc>
              <a:spcBef>
                <a:spcPct val="0"/>
              </a:spcBef>
              <a:spcAft>
                <a:spcPts val="1125"/>
              </a:spcAft>
              <a:buFont typeface="Verdana" pitchFamily="34" charset="0"/>
              <a:buChar char="•"/>
              <a:defRPr sz="105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 LACMTA buses average 130 miles/day</a:t>
            </a:r>
          </a:p>
          <a:p>
            <a:pPr lv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 </a:t>
            </a:r>
            <a:r>
              <a:rPr lang="en-US" sz="1600" dirty="0" smtClean="0"/>
              <a:t>To be reliably used on ALL routes, need to have ~170 mile range per charge (30% operational reserve)</a:t>
            </a:r>
          </a:p>
          <a:p>
            <a:pPr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 Current </a:t>
            </a:r>
            <a:r>
              <a:rPr lang="en-US" dirty="0"/>
              <a:t>40-ft </a:t>
            </a:r>
            <a:r>
              <a:rPr lang="en-US" dirty="0" smtClean="0"/>
              <a:t>electric </a:t>
            </a:r>
            <a:r>
              <a:rPr lang="en-US" dirty="0"/>
              <a:t>buses have 325 kWh battery </a:t>
            </a:r>
            <a:r>
              <a:rPr lang="en-US" dirty="0" smtClean="0"/>
              <a:t>pack</a:t>
            </a:r>
          </a:p>
          <a:p>
            <a:pPr lv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 </a:t>
            </a:r>
            <a:r>
              <a:rPr lang="en-US" sz="1600" dirty="0" smtClean="0"/>
              <a:t>Can </a:t>
            </a:r>
            <a:r>
              <a:rPr lang="en-US" sz="1600" dirty="0"/>
              <a:t>achieve ~125 mi/charge in Metro service (80% depth of discharge)</a:t>
            </a:r>
          </a:p>
          <a:p>
            <a:pPr lv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 With </a:t>
            </a:r>
            <a:r>
              <a:rPr lang="en-US" sz="1600" dirty="0"/>
              <a:t>depot-only charging would need 1.35 electric buses for every CNG bus replaced, and dead-head mileage would increase due to in-service bus </a:t>
            </a:r>
            <a:r>
              <a:rPr lang="en-US" sz="1600" dirty="0" smtClean="0"/>
              <a:t>swaps</a:t>
            </a:r>
          </a:p>
          <a:p>
            <a:pPr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Alternative: Depot and In-route charging</a:t>
            </a:r>
          </a:p>
          <a:p>
            <a:pPr lv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CNG buses can be replaced one-for one, no increase in dead-head mileage</a:t>
            </a:r>
          </a:p>
          <a:p>
            <a:pPr lvl="1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One or more chargers required at every bus lay-over (310 system-wide); assume 10 minutes charge time for every hour of driving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52" y="115230"/>
            <a:ext cx="7920038" cy="792261"/>
          </a:xfrm>
        </p:spPr>
        <p:txBody>
          <a:bodyPr/>
          <a:lstStyle/>
          <a:p>
            <a:r>
              <a:rPr lang="en-US" sz="2800" dirty="0" smtClean="0"/>
              <a:t>Infrastructure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1031"/>
            <a:ext cx="2619341" cy="1696449"/>
          </a:xfrm>
          <a:prstGeom prst="rect">
            <a:avLst/>
          </a:prstGeom>
        </p:spPr>
      </p:pic>
      <p:pic>
        <p:nvPicPr>
          <p:cNvPr id="2050" name="Picture 2" descr="Image result for electric bus charging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" y="2538951"/>
            <a:ext cx="1824038" cy="17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fcrc.uci.edu/3/research/keyInitiatives/hydrogen/Projectxt/Irvine%20Hydrogen%20Fueling%20Station%20Page_files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770"/>
            <a:ext cx="2897391" cy="21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174885" y="2698630"/>
            <a:ext cx="2057399" cy="12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Electric Bus </a:t>
            </a:r>
            <a:r>
              <a:rPr lang="en-US" dirty="0">
                <a:latin typeface="Verdana"/>
                <a:cs typeface="ＭＳ Ｐゴシック" pitchFamily="-111" charset="-128"/>
              </a:rPr>
              <a:t>D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epot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Chargers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23 kW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x 2000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noProof="0" dirty="0" smtClean="0">
                <a:latin typeface="Verdana"/>
                <a:cs typeface="ＭＳ Ｐゴシック" pitchFamily="-111" charset="-128"/>
              </a:rPr>
              <a:t>“plug-in”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958696" y="872637"/>
            <a:ext cx="2222904" cy="135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Electric Bus  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In-route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Chargers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30 kW x 310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noProof="0" dirty="0" smtClean="0">
                <a:latin typeface="Verdana"/>
                <a:cs typeface="ＭＳ Ｐゴシック" pitchFamily="-111" charset="-128"/>
              </a:rPr>
              <a:t>“no plug”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767801" y="2715778"/>
            <a:ext cx="3376199" cy="15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Fuel Cell Bus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On-site H</a:t>
            </a:r>
            <a:r>
              <a:rPr lang="en-US" baseline="-25000" dirty="0" smtClean="0">
                <a:latin typeface="Verdana"/>
                <a:cs typeface="ＭＳ Ｐゴシック" pitchFamily="-111" charset="-128"/>
              </a:rPr>
              <a:t>2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 production via electrolysis or SMR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i="1" dirty="0" smtClean="0">
                <a:latin typeface="Verdana"/>
                <a:cs typeface="ＭＳ Ｐゴシック" pitchFamily="-111" charset="-128"/>
              </a:rPr>
              <a:t>Sized based on H</a:t>
            </a:r>
            <a:r>
              <a:rPr lang="en-US" i="1" baseline="-25000" dirty="0" smtClean="0">
                <a:latin typeface="Verdana"/>
                <a:cs typeface="ＭＳ Ｐゴシック" pitchFamily="-111" charset="-128"/>
              </a:rPr>
              <a:t>2</a:t>
            </a:r>
            <a:r>
              <a:rPr lang="en-US" i="1" dirty="0" smtClean="0">
                <a:latin typeface="Verdana"/>
                <a:cs typeface="ＭＳ Ｐゴシック" pitchFamily="-111" charset="-128"/>
              </a:rPr>
              <a:t> throughput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985611" y="4102193"/>
            <a:ext cx="288863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Sized based on daily energy use and available charging time</a:t>
            </a:r>
          </a:p>
        </p:txBody>
      </p:sp>
    </p:spTree>
    <p:extLst>
      <p:ext uri="{BB962C8B-B14F-4D97-AF65-F5344CB8AC3E}">
        <p14:creationId xmlns:p14="http://schemas.microsoft.com/office/powerpoint/2010/main" val="38895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" t="1817" r="1719" b="2045"/>
          <a:stretch/>
        </p:blipFill>
        <p:spPr>
          <a:xfrm>
            <a:off x="381000" y="666750"/>
            <a:ext cx="6324601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920038" cy="792261"/>
          </a:xfrm>
        </p:spPr>
        <p:txBody>
          <a:bodyPr/>
          <a:lstStyle/>
          <a:p>
            <a:r>
              <a:rPr lang="en-US" sz="2800" dirty="0" smtClean="0"/>
              <a:t>Fuel Costs</a:t>
            </a:r>
            <a:endParaRPr lang="en-US" sz="2800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800600" y="3790950"/>
            <a:ext cx="609600" cy="570289"/>
          </a:xfrm>
          <a:prstGeom prst="straightConnector1">
            <a:avLst/>
          </a:prstGeom>
          <a:ln w="15875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10200" y="4095749"/>
            <a:ext cx="3248722" cy="5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In-route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charging higher cost because more during peak periods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8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55" y="150478"/>
            <a:ext cx="7920038" cy="792261"/>
          </a:xfrm>
        </p:spPr>
        <p:txBody>
          <a:bodyPr/>
          <a:lstStyle/>
          <a:p>
            <a:r>
              <a:rPr lang="en-US" sz="2800" dirty="0" smtClean="0"/>
              <a:t>GHG Emissions (g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-e/mi)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48250" y="971783"/>
            <a:ext cx="2391099" cy="34287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Tailpipe emissions per EMFAC2014 emissions model.  </a:t>
            </a:r>
          </a:p>
          <a:p>
            <a:endParaRPr lang="en-US" sz="1600" dirty="0"/>
          </a:p>
          <a:p>
            <a:r>
              <a:rPr lang="en-US" sz="1600" dirty="0"/>
              <a:t>Upstream emissions per CA GREET.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shown in chart is total tailpipe plus upstream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RNG assumed to be 100% landfill gas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80131"/>
            <a:ext cx="5867400" cy="35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89" y="115718"/>
            <a:ext cx="7920038" cy="792261"/>
          </a:xfrm>
        </p:spPr>
        <p:txBody>
          <a:bodyPr/>
          <a:lstStyle/>
          <a:p>
            <a:r>
              <a:rPr lang="en-US" sz="2800" dirty="0" smtClean="0"/>
              <a:t>Electricity Grid Mix</a:t>
            </a: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562415" y="971550"/>
            <a:ext cx="5894388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0975" y="1450926"/>
            <a:ext cx="2025650" cy="26478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/>
              <a:t>ARB targets for future generation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78% zero emission generation by 2050 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61" y="140433"/>
            <a:ext cx="7920038" cy="792261"/>
          </a:xfrm>
        </p:spPr>
        <p:txBody>
          <a:bodyPr/>
          <a:lstStyle/>
          <a:p>
            <a:r>
              <a:rPr lang="en-US" sz="2800" dirty="0" smtClean="0"/>
              <a:t>NO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Emissions (g/mi)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37143" y="893738"/>
            <a:ext cx="2161270" cy="35551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/>
              <a:t>Tailpipe emissions per EMFAC2014 emissions model.  </a:t>
            </a:r>
          </a:p>
          <a:p>
            <a:endParaRPr lang="en-US" sz="1600" dirty="0"/>
          </a:p>
          <a:p>
            <a:r>
              <a:rPr lang="en-US" sz="1600" dirty="0"/>
              <a:t>Upstream emissions per CA GREET.  </a:t>
            </a:r>
          </a:p>
          <a:p>
            <a:endParaRPr lang="en-US" sz="1600" dirty="0"/>
          </a:p>
          <a:p>
            <a:r>
              <a:rPr lang="en-US" sz="1600" dirty="0"/>
              <a:t>RNG assumed to be 100% landfill gas. 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60" y="850034"/>
            <a:ext cx="6016539" cy="37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70" y="133350"/>
            <a:ext cx="7920038" cy="792261"/>
          </a:xfrm>
        </p:spPr>
        <p:txBody>
          <a:bodyPr/>
          <a:lstStyle/>
          <a:p>
            <a:r>
              <a:rPr lang="en-US" sz="2800" dirty="0" smtClean="0"/>
              <a:t>Projected Annual Fleet GHG </a:t>
            </a:r>
            <a:br>
              <a:rPr lang="en-US" sz="2800" dirty="0" smtClean="0"/>
            </a:br>
            <a:r>
              <a:rPr lang="en-US" sz="2400" dirty="0" smtClean="0"/>
              <a:t>(tons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-e)</a:t>
            </a:r>
            <a:endParaRPr lang="en-US" sz="2400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64" t="9867" r="1226" b="963"/>
          <a:stretch/>
        </p:blipFill>
        <p:spPr>
          <a:xfrm>
            <a:off x="457200" y="1115806"/>
            <a:ext cx="5943600" cy="3474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6553200" y="1148147"/>
            <a:ext cx="2448164" cy="301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Significant early reductions from RNG use. </a:t>
            </a:r>
            <a:r>
              <a:rPr lang="en-US" sz="1600" dirty="0" smtClean="0">
                <a:latin typeface="Verdana"/>
                <a:cs typeface="ＭＳ Ｐゴシック" pitchFamily="-111" charset="-128"/>
              </a:rPr>
              <a:t>Low NOx engine gives minor reduction due to lower tailpipe CH</a:t>
            </a:r>
            <a:r>
              <a:rPr lang="en-US" sz="1600" baseline="-25000" dirty="0" smtClean="0">
                <a:latin typeface="Verdana"/>
                <a:cs typeface="ＭＳ Ｐゴシック" pitchFamily="-111" charset="-128"/>
              </a:rPr>
              <a:t>4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Emissions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from H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produced by SMR significantly higher than other options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8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13" y="133350"/>
            <a:ext cx="8458200" cy="792261"/>
          </a:xfrm>
        </p:spPr>
        <p:txBody>
          <a:bodyPr/>
          <a:lstStyle/>
          <a:p>
            <a:r>
              <a:rPr lang="en-US" sz="2800" dirty="0" smtClean="0"/>
              <a:t>Projected Annual Fleet NO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   </a:t>
            </a:r>
            <a:br>
              <a:rPr lang="en-US" sz="2800" dirty="0" smtClean="0"/>
            </a:br>
            <a:r>
              <a:rPr lang="en-US" sz="2400" dirty="0" smtClean="0"/>
              <a:t>(In-basin tons)</a:t>
            </a:r>
            <a:endParaRPr lang="en-US" sz="2400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94" t="8970" r="1151" b="1335"/>
          <a:stretch/>
        </p:blipFill>
        <p:spPr>
          <a:xfrm>
            <a:off x="496955" y="1113035"/>
            <a:ext cx="5943600" cy="3474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553200" y="1148147"/>
            <a:ext cx="2448164" cy="32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Significant reductions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under baseline as fleet turns over to 2010+ engines.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sz="1600" dirty="0" smtClean="0">
                <a:latin typeface="Verdana"/>
                <a:cs typeface="ＭＳ Ｐゴシック" pitchFamily="-111" charset="-128"/>
              </a:rPr>
              <a:t>Low NOx engine further reduces emissions 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Emissions from H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produced by SMR similar to baseline</a:t>
            </a:r>
          </a:p>
        </p:txBody>
      </p:sp>
    </p:spTree>
    <p:extLst>
      <p:ext uri="{BB962C8B-B14F-4D97-AF65-F5344CB8AC3E}">
        <p14:creationId xmlns:p14="http://schemas.microsoft.com/office/powerpoint/2010/main" val="1072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12" y="133350"/>
            <a:ext cx="7920038" cy="792261"/>
          </a:xfrm>
        </p:spPr>
        <p:txBody>
          <a:bodyPr/>
          <a:lstStyle/>
          <a:p>
            <a:r>
              <a:rPr lang="en-US" sz="2800" dirty="0" smtClean="0"/>
              <a:t>Projected TOTAL Fleet Emissions </a:t>
            </a:r>
            <a:br>
              <a:rPr lang="en-US" sz="2800" dirty="0" smtClean="0"/>
            </a:br>
            <a:r>
              <a:rPr lang="en-US" sz="2400" dirty="0" smtClean="0"/>
              <a:t>2015 – 2055 (million tons)</a:t>
            </a:r>
            <a:endParaRPr lang="en-US" sz="2400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29" t="9682" r="1123" b="2231"/>
          <a:stretch/>
        </p:blipFill>
        <p:spPr>
          <a:xfrm>
            <a:off x="762000" y="1008958"/>
            <a:ext cx="6096000" cy="35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55" y="902496"/>
            <a:ext cx="6141206" cy="38100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California Air Resources Board has proposed a “Zero Emission Bus” (ZEB) rule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Applicable to all California Transit Agencies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All buses must be “zero emission” by 2040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Only electric &amp; fuel cell buses qualify as ZEB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LACMTA commissioned this study to: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Evaluate cost of compliance with the ZEB rule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 Evaluate the costs and benefits of “near zero” emission options that are based on the continued use of natural gas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36" y="133350"/>
            <a:ext cx="7920038" cy="461963"/>
          </a:xfrm>
        </p:spPr>
        <p:txBody>
          <a:bodyPr/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29" r="4992"/>
          <a:stretch/>
        </p:blipFill>
        <p:spPr>
          <a:xfrm>
            <a:off x="152400" y="914268"/>
            <a:ext cx="250925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258" y="107232"/>
            <a:ext cx="8418742" cy="792261"/>
          </a:xfrm>
        </p:spPr>
        <p:txBody>
          <a:bodyPr/>
          <a:lstStyle/>
          <a:p>
            <a:r>
              <a:rPr lang="en-US" sz="2800" dirty="0" smtClean="0"/>
              <a:t>Projected TOTAL Fleet Costs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2015 – 2055 ($ </a:t>
            </a:r>
            <a:r>
              <a:rPr lang="en-US" sz="2400" dirty="0" err="1"/>
              <a:t>M</a:t>
            </a:r>
            <a:r>
              <a:rPr lang="en-US" sz="2400" dirty="0" err="1" smtClean="0"/>
              <a:t>illionS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5" t="8644" r="254" b="2516"/>
          <a:stretch/>
        </p:blipFill>
        <p:spPr>
          <a:xfrm>
            <a:off x="344258" y="1036240"/>
            <a:ext cx="6970942" cy="35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8" y="107232"/>
            <a:ext cx="8418742" cy="792261"/>
          </a:xfrm>
        </p:spPr>
        <p:txBody>
          <a:bodyPr/>
          <a:lstStyle/>
          <a:p>
            <a:r>
              <a:rPr lang="en-US" sz="2800" dirty="0" smtClean="0"/>
              <a:t>Projected INCREMENTAL Fleet Costs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2015 – 2055 ($ </a:t>
            </a:r>
            <a:r>
              <a:rPr lang="en-US" sz="2400" dirty="0" err="1" smtClean="0"/>
              <a:t>billionS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10053" y="1082871"/>
            <a:ext cx="2090072" cy="28087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Compared to baseline: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LNOx+RNG</a:t>
            </a:r>
            <a:r>
              <a:rPr lang="en-US" dirty="0" smtClean="0"/>
              <a:t>         +</a:t>
            </a:r>
            <a:r>
              <a:rPr lang="en-US" dirty="0"/>
              <a:t>1% 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/>
              <a:t>Electric Bus </a:t>
            </a:r>
            <a:r>
              <a:rPr lang="en-US" dirty="0" smtClean="0"/>
              <a:t>    +</a:t>
            </a:r>
            <a:r>
              <a:rPr lang="en-US" dirty="0"/>
              <a:t>8%-14%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/>
              <a:t>Fuel Cell Bus </a:t>
            </a:r>
            <a:r>
              <a:rPr lang="en-US" dirty="0" smtClean="0"/>
              <a:t> +9%-13%</a:t>
            </a:r>
            <a:endParaRPr lang="en-US" dirty="0"/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47" t="11356" r="847" b="6526"/>
          <a:stretch/>
        </p:blipFill>
        <p:spPr>
          <a:xfrm>
            <a:off x="331270" y="1082871"/>
            <a:ext cx="5840930" cy="35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94" y="133350"/>
            <a:ext cx="8309012" cy="792261"/>
          </a:xfrm>
        </p:spPr>
        <p:txBody>
          <a:bodyPr/>
          <a:lstStyle/>
          <a:p>
            <a:r>
              <a:rPr lang="en-US" sz="2800" dirty="0" smtClean="0"/>
              <a:t>Emission Reduction Cost Effectiveness</a:t>
            </a:r>
            <a:r>
              <a:rPr lang="en-US" sz="2800" dirty="0"/>
              <a:t> </a:t>
            </a:r>
            <a:r>
              <a:rPr lang="en-US" sz="2800" dirty="0" smtClean="0"/>
              <a:t>2015 – 2055 </a:t>
            </a:r>
            <a:r>
              <a:rPr lang="en-US" sz="2400" dirty="0" smtClean="0"/>
              <a:t>($/ton)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63122"/>
              </p:ext>
            </p:extLst>
          </p:nvPr>
        </p:nvGraphicFramePr>
        <p:xfrm>
          <a:off x="575394" y="1053337"/>
          <a:ext cx="6778626" cy="311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22"/>
                <a:gridCol w="539486"/>
                <a:gridCol w="712871"/>
                <a:gridCol w="975646"/>
                <a:gridCol w="914400"/>
                <a:gridCol w="990600"/>
                <a:gridCol w="838201"/>
                <a:gridCol w="914400"/>
              </a:tblGrid>
              <a:tr h="278130">
                <a:tc rowSpan="2" gridSpan="3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LNOx</a:t>
                      </a:r>
                      <a:r>
                        <a:rPr lang="en-US" sz="1100" dirty="0" smtClean="0"/>
                        <a:t> + RNG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ELECTRIC BUS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FUEL CELL BUS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88620">
                <a:tc gridSpan="3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Depot Charge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Depot &amp; In-route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SMR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ELECTR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96101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Compared to Baseline</a:t>
                      </a:r>
                      <a:endParaRPr lang="en-US" sz="1000" b="1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Cost Increase</a:t>
                      </a:r>
                    </a:p>
                    <a:p>
                      <a:pPr algn="ctr"/>
                      <a:r>
                        <a:rPr lang="en-US" sz="1000" dirty="0" smtClean="0"/>
                        <a:t>(NPV $ million)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$161.3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$2,154.9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$1,224.5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$1,420.7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$1,992.4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</a:tr>
              <a:tr h="53239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GHG Reduction</a:t>
                      </a:r>
                    </a:p>
                    <a:p>
                      <a:pPr algn="ctr"/>
                      <a:r>
                        <a:rPr lang="en-US" sz="1000" dirty="0" smtClean="0"/>
                        <a:t>(million tons)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11.4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8.3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8.4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3.3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6.7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</a:tr>
              <a:tr h="4770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In-basin NO</a:t>
                      </a:r>
                      <a:r>
                        <a:rPr lang="en-US" sz="1000" baseline="-25000" dirty="0" smtClean="0"/>
                        <a:t>x</a:t>
                      </a:r>
                      <a:r>
                        <a:rPr lang="en-US" sz="1000" dirty="0" smtClean="0"/>
                        <a:t> Reduction</a:t>
                      </a:r>
                    </a:p>
                    <a:p>
                      <a:pPr algn="ctr"/>
                      <a:r>
                        <a:rPr lang="en-US" sz="1000" dirty="0" smtClean="0"/>
                        <a:t>(tons x 000)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2.7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2.9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2.9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0.1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2.5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</a:tr>
              <a:tr h="4445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Cost Effectiveness ($/ton) </a:t>
                      </a:r>
                      <a:r>
                        <a:rPr lang="en-US" sz="1000" b="1" baseline="30000" dirty="0" smtClean="0"/>
                        <a:t>1</a:t>
                      </a:r>
                      <a:endParaRPr lang="en-US" sz="1000" b="1" baseline="30000" dirty="0"/>
                    </a:p>
                  </a:txBody>
                  <a:tcPr marL="68580" marR="68580" marT="34290" marB="3429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GHG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$14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$259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$146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$432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$296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</a:tr>
              <a:tr h="435944"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IB NO</a:t>
                      </a:r>
                      <a:r>
                        <a:rPr lang="en-US" sz="1000" baseline="-25000" dirty="0" smtClean="0"/>
                        <a:t>x</a:t>
                      </a:r>
                      <a:endParaRPr lang="en-US" sz="1000" baseline="-25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$59,000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$755,000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$427,000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$20</a:t>
                      </a:r>
                      <a:r>
                        <a:rPr lang="en-US" sz="1000" baseline="0" dirty="0" smtClean="0"/>
                        <a:t> mill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$795,000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394" y="4259818"/>
            <a:ext cx="7880684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Assumes that 100% of cost increase attributed to each pollutant</a:t>
            </a:r>
            <a:endParaRPr lang="en-US" sz="1000" dirty="0"/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98" y="840100"/>
            <a:ext cx="7920038" cy="34290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Over the next 40 years the use of RNG and transition to Low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CNG engines will be: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More effective at reducing GHGs from the LACMTA fleet than transition to either Electric or Fuel Cell buses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More effective at reducing in-basin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emissions than transition to fuel cell buses, and almost as effective as transition to electric buses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Significantly less expensive than transition to either electric or fuel cell buses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Emission reductions of both GHG and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from </a:t>
            </a:r>
            <a:r>
              <a:rPr lang="en-US" sz="1800" dirty="0" err="1" smtClean="0"/>
              <a:t>LNO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engines and RNG are an order of magnitude more cost effective than reductions from transition to electric or fuel cell buses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98" y="164306"/>
            <a:ext cx="7920038" cy="461963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s Angeles Cityscape Photo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5139" b="10174"/>
          <a:stretch/>
        </p:blipFill>
        <p:spPr bwMode="auto">
          <a:xfrm>
            <a:off x="0" y="1"/>
            <a:ext cx="9144000" cy="516255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667276"/>
            <a:ext cx="2960914" cy="2031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John Drayton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charset="0"/>
              </a:rPr>
              <a:t>Los Angeles Metro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One Santa Fe Ave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MS 63-1-1, Suite 100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Los Angeles, CA 90013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213-617-6285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i="1" u="sng" dirty="0" smtClean="0">
                <a:solidFill>
                  <a:srgbClr val="FFFF00"/>
                </a:solidFill>
                <a:latin typeface="Arial" charset="0"/>
                <a:hlinkClick r:id="rId4"/>
              </a:rPr>
              <a:t>Draytonj@metro.net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47093" y="1703791"/>
            <a:ext cx="3048000" cy="175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Dana Lowell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M.J. Bradley &amp; Assoc. LLC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47 Junction Square Drive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Concord, MA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978-405-1275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i="1" u="sng" dirty="0" smtClean="0">
                <a:solidFill>
                  <a:srgbClr val="00B0F0"/>
                </a:solidFill>
                <a:latin typeface="Arial" charset="0"/>
              </a:rPr>
              <a:t>dlowell@mjbradley.com</a:t>
            </a:r>
            <a:endParaRPr lang="en-US" i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23298" y="819150"/>
            <a:ext cx="449559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 Extra Bold" panose="02060903040505020403" pitchFamily="18" charset="0"/>
                <a:cs typeface="ＭＳ Ｐゴシック" pitchFamily="-111" charset="-128"/>
              </a:rPr>
              <a:t>THANK YOU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0603" y="1703791"/>
            <a:ext cx="2743200" cy="2031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</a:rPr>
              <a:t>Julia 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Lester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Arial" charset="0"/>
              </a:rPr>
              <a:t>Ramboll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/Environ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707 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Wilshire Boulevard</a:t>
            </a:r>
            <a:br>
              <a:rPr lang="en-US" dirty="0">
                <a:solidFill>
                  <a:srgbClr val="FFFF00"/>
                </a:solidFill>
                <a:latin typeface="Arial" charset="0"/>
              </a:rPr>
            </a:br>
            <a:r>
              <a:rPr lang="en-US" dirty="0">
                <a:solidFill>
                  <a:srgbClr val="FFFF00"/>
                </a:solidFill>
                <a:latin typeface="Arial" charset="0"/>
              </a:rPr>
              <a:t>Suite 4950</a:t>
            </a:r>
            <a:br>
              <a:rPr lang="en-US" dirty="0">
                <a:solidFill>
                  <a:srgbClr val="FFFF00"/>
                </a:solidFill>
                <a:latin typeface="Arial" charset="0"/>
              </a:rPr>
            </a:br>
            <a:r>
              <a:rPr lang="en-US" dirty="0">
                <a:solidFill>
                  <a:srgbClr val="FFFF00"/>
                </a:solidFill>
                <a:latin typeface="Arial" charset="0"/>
              </a:rPr>
              <a:t>Los Angeles, CA 90017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213-943-6329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Arial" charset="0"/>
                <a:hlinkClick r:id="rId5" tooltip="JLester@ramboll.com"/>
              </a:rPr>
              <a:t>JLester@ramboll.com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775" y="209550"/>
            <a:ext cx="7920038" cy="461963"/>
          </a:xfrm>
        </p:spPr>
        <p:txBody>
          <a:bodyPr/>
          <a:lstStyle/>
          <a:p>
            <a:r>
              <a:rPr lang="en-US" sz="2800" dirty="0" err="1" smtClean="0"/>
              <a:t>ZERo</a:t>
            </a:r>
            <a:r>
              <a:rPr lang="en-US" sz="2800" dirty="0" smtClean="0"/>
              <a:t> emission BUS options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6" t="11443" r="9702" b="15926"/>
          <a:stretch/>
        </p:blipFill>
        <p:spPr>
          <a:xfrm>
            <a:off x="533400" y="895350"/>
            <a:ext cx="2209800" cy="193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82" y="2936655"/>
            <a:ext cx="2150117" cy="161051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95600" y="819150"/>
            <a:ext cx="5988806" cy="3384949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/>
              <a:t>BATTERY ELECTRIC BUS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Depot-only charging, or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Depot and in-route charging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000" b="1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/>
              <a:t>HYDROGEN FUEL CELL </a:t>
            </a:r>
            <a:r>
              <a:rPr lang="en-US" sz="2000" b="1" dirty="0"/>
              <a:t>BUS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smtClean="0"/>
              <a:t>Hydrogen fuel produced from electricity (electrolysis), or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Hydrogen fuel produced from natural gas              (steam methane reforming)</a:t>
            </a:r>
            <a:endParaRPr lang="en-US" sz="18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US" sz="1800" dirty="0" smtClean="0"/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4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061" y="824139"/>
            <a:ext cx="5488344" cy="386097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0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RENEWABLE NATURAL GAS (RNG)</a:t>
            </a:r>
            <a:endParaRPr lang="en-US" sz="2000" b="1" dirty="0"/>
          </a:p>
          <a:p>
            <a:pPr marL="151200" lvl="1" indent="-151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cs typeface="ＭＳ Ｐゴシック" pitchFamily="-111" charset="-128"/>
              </a:rPr>
              <a:t>Produced </a:t>
            </a:r>
            <a:r>
              <a:rPr lang="en-US" sz="1800" dirty="0" smtClean="0">
                <a:cs typeface="ＭＳ Ｐゴシック" pitchFamily="-111" charset="-128"/>
              </a:rPr>
              <a:t>by </a:t>
            </a:r>
            <a:r>
              <a:rPr lang="en-US" sz="1800" dirty="0">
                <a:cs typeface="ＭＳ Ｐゴシック" pitchFamily="-111" charset="-128"/>
              </a:rPr>
              <a:t>landfills, wastewater treatment </a:t>
            </a:r>
            <a:r>
              <a:rPr lang="en-US" sz="1800" dirty="0" smtClean="0">
                <a:cs typeface="ＭＳ Ｐゴシック" pitchFamily="-111" charset="-128"/>
              </a:rPr>
              <a:t>plants, animal manure – anaerobic digestion</a:t>
            </a:r>
          </a:p>
          <a:p>
            <a:pPr marL="151200" lvl="1" indent="-151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cs typeface="ＭＳ Ｐゴシック" pitchFamily="-111" charset="-128"/>
              </a:rPr>
              <a:t>Processed to remove water, sulfur, CO</a:t>
            </a:r>
            <a:r>
              <a:rPr lang="en-US" sz="1800" baseline="-25000" dirty="0" smtClean="0">
                <a:cs typeface="ＭＳ Ｐゴシック" pitchFamily="-111" charset="-128"/>
              </a:rPr>
              <a:t>2</a:t>
            </a:r>
            <a:r>
              <a:rPr lang="en-US" sz="1800" dirty="0" smtClean="0">
                <a:cs typeface="ＭＳ Ｐゴシック" pitchFamily="-111" charset="-128"/>
              </a:rPr>
              <a:t> - can be injected into pipelines, used in NG engines</a:t>
            </a:r>
          </a:p>
          <a:p>
            <a:pPr marL="151200" lvl="1" indent="-1512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800" dirty="0" smtClean="0">
              <a:cs typeface="ＭＳ Ｐゴシック" pitchFamily="-111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LOW </a:t>
            </a:r>
            <a:r>
              <a:rPr lang="en-US" sz="2000" b="1" dirty="0"/>
              <a:t>NOx </a:t>
            </a:r>
            <a:r>
              <a:rPr lang="en-US" sz="2000" b="1" dirty="0" smtClean="0"/>
              <a:t>NATURAL GAS ENGINE</a:t>
            </a:r>
            <a:endParaRPr lang="en-US" sz="2000" b="1" dirty="0"/>
          </a:p>
          <a:p>
            <a:pPr marL="151200" lvl="1" indent="-151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cs typeface="ＭＳ Ｐゴシック" pitchFamily="-111" charset="-128"/>
              </a:rPr>
              <a:t>Commercially available from Cummins; based on ISLG platform used in transit</a:t>
            </a:r>
            <a:endParaRPr lang="en-US" sz="1800" dirty="0">
              <a:cs typeface="ＭＳ Ｐゴシック" pitchFamily="-111" charset="-128"/>
            </a:endParaRPr>
          </a:p>
          <a:p>
            <a:pPr marL="151200" lvl="1" indent="-151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cs typeface="ＭＳ Ｐゴシック" pitchFamily="-111" charset="-128"/>
              </a:rPr>
              <a:t>90% lower tailpipe NOx </a:t>
            </a:r>
            <a:r>
              <a:rPr lang="en-US" sz="1800" dirty="0" smtClean="0">
                <a:cs typeface="ＭＳ Ｐゴシック" pitchFamily="-111" charset="-128"/>
              </a:rPr>
              <a:t>than </a:t>
            </a:r>
            <a:r>
              <a:rPr lang="en-US" sz="1800" dirty="0">
                <a:cs typeface="ＭＳ Ｐゴシック" pitchFamily="-111" charset="-128"/>
              </a:rPr>
              <a:t>required by </a:t>
            </a:r>
            <a:r>
              <a:rPr lang="en-US" sz="1800" dirty="0" smtClean="0">
                <a:cs typeface="ＭＳ Ｐゴシック" pitchFamily="-111" charset="-128"/>
              </a:rPr>
              <a:t>EPA/CARB;  70% lower tailpipe CH</a:t>
            </a:r>
            <a:r>
              <a:rPr lang="en-US" sz="1800" baseline="-25000" dirty="0" smtClean="0">
                <a:cs typeface="ＭＳ Ｐゴシック" pitchFamily="-111" charset="-128"/>
              </a:rPr>
              <a:t>4</a:t>
            </a:r>
            <a:r>
              <a:rPr lang="en-US" sz="1800" dirty="0" smtClean="0">
                <a:cs typeface="ＭＳ Ｐゴシック" pitchFamily="-111" charset="-128"/>
              </a:rPr>
              <a:t> </a:t>
            </a:r>
            <a:endParaRPr lang="en-US" sz="1800" dirty="0"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6666" y="4685109"/>
            <a:ext cx="360000" cy="116681"/>
          </a:xfrm>
        </p:spPr>
        <p:txBody>
          <a:bodyPr/>
          <a:lstStyle/>
          <a:p>
            <a:fld id="{96C17BB3-A0D3-48B9-9335-3D0E71F2EA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80" y="186317"/>
            <a:ext cx="8378825" cy="461963"/>
          </a:xfrm>
        </p:spPr>
        <p:txBody>
          <a:bodyPr/>
          <a:lstStyle/>
          <a:p>
            <a:r>
              <a:rPr lang="en-US" sz="2800" dirty="0" smtClean="0"/>
              <a:t>“Near Zero” BUS Option</a:t>
            </a: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1026" name="Picture 2" descr="http://www.cumminswestport.com/content/669/CWI-ISL-G-Near-Zero-engine-graphic_450x300-revised_45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1" y="3077744"/>
            <a:ext cx="2923420" cy="14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0" y="89087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60528"/>
            <a:ext cx="7920038" cy="461963"/>
          </a:xfrm>
        </p:spPr>
        <p:txBody>
          <a:bodyPr/>
          <a:lstStyle/>
          <a:p>
            <a:r>
              <a:rPr lang="en-US" sz="2800" dirty="0" err="1" smtClean="0"/>
              <a:t>rENEwable</a:t>
            </a:r>
            <a:r>
              <a:rPr lang="en-US" sz="2800" dirty="0" smtClean="0"/>
              <a:t> natural gas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60658"/>
            <a:ext cx="1676400" cy="1115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7373"/>
            <a:ext cx="1676400" cy="1150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31181"/>
            <a:ext cx="1676400" cy="11155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399" y="937373"/>
            <a:ext cx="19812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en-US" i="1" dirty="0" smtClean="0">
                <a:solidFill>
                  <a:srgbClr val="002060"/>
                </a:solidFill>
                <a:cs typeface="ＭＳ Ｐゴシック" pitchFamily="-111" charset="-128"/>
              </a:rPr>
              <a:t>RNG captures </a:t>
            </a:r>
            <a:r>
              <a:rPr lang="en-US" i="1" dirty="0">
                <a:solidFill>
                  <a:srgbClr val="002060"/>
                </a:solidFill>
                <a:cs typeface="ＭＳ Ｐゴシック" pitchFamily="-111" charset="-128"/>
              </a:rPr>
              <a:t>&amp; </a:t>
            </a:r>
            <a:r>
              <a:rPr lang="en-US" i="1" dirty="0" smtClean="0">
                <a:solidFill>
                  <a:srgbClr val="002060"/>
                </a:solidFill>
                <a:cs typeface="ＭＳ Ｐゴシック" pitchFamily="-111" charset="-128"/>
              </a:rPr>
              <a:t>uses </a:t>
            </a:r>
            <a:r>
              <a:rPr lang="en-US" i="1" dirty="0">
                <a:solidFill>
                  <a:srgbClr val="002060"/>
                </a:solidFill>
                <a:cs typeface="ＭＳ Ｐゴシック" pitchFamily="-111" charset="-128"/>
              </a:rPr>
              <a:t>a resource that is normally wasted </a:t>
            </a:r>
          </a:p>
          <a:p>
            <a:pPr marL="0" lvl="1" algn="ctr">
              <a:spcAft>
                <a:spcPts val="1800"/>
              </a:spcAft>
            </a:pPr>
            <a:r>
              <a:rPr lang="en-US" i="1" dirty="0" smtClean="0">
                <a:solidFill>
                  <a:srgbClr val="002060"/>
                </a:solidFill>
                <a:cs typeface="ＭＳ Ｐゴシック" pitchFamily="-111" charset="-128"/>
              </a:rPr>
              <a:t>This results in significant </a:t>
            </a:r>
            <a:r>
              <a:rPr lang="en-US" i="1" dirty="0">
                <a:solidFill>
                  <a:srgbClr val="002060"/>
                </a:solidFill>
                <a:cs typeface="ＭＳ Ｐゴシック" pitchFamily="-111" charset="-128"/>
              </a:rPr>
              <a:t>life cycle GHG reductions compared to petroleum NG 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5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303" y="906065"/>
            <a:ext cx="4891193" cy="37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427205" cy="3733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 Estimated total fleet costs and “wells-to-wheels” fleet emissions from 2015 – 2055 under three bus technology/fuel options, compared to baseline business as usual:</a:t>
            </a:r>
          </a:p>
          <a:p>
            <a:pPr lvl="1"/>
            <a:r>
              <a:rPr lang="en-US" sz="1800" b="1" dirty="0" smtClean="0"/>
              <a:t>BASELINE:</a:t>
            </a:r>
            <a:r>
              <a:rPr lang="en-US" sz="1800" dirty="0" smtClean="0"/>
              <a:t> continue to buy “standard” CNG buses and conventional natural gas</a:t>
            </a:r>
          </a:p>
          <a:p>
            <a:pPr lvl="1"/>
            <a:r>
              <a:rPr lang="en-US" sz="1800" b="1" dirty="0" err="1" smtClean="0"/>
              <a:t>LNOx</a:t>
            </a:r>
            <a:r>
              <a:rPr lang="en-US" sz="1800" b="1" dirty="0" smtClean="0"/>
              <a:t> Bus + RNG:</a:t>
            </a:r>
            <a:r>
              <a:rPr lang="en-US" sz="1800" dirty="0" smtClean="0"/>
              <a:t> Starting in 2016 purchase Renewable Natural Gas and in 2018 start transitioning fleet to Low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CNG engines</a:t>
            </a:r>
          </a:p>
          <a:p>
            <a:pPr lvl="1"/>
            <a:r>
              <a:rPr lang="en-US" sz="1800" b="1" dirty="0" smtClean="0"/>
              <a:t>ELECTRIC BUSES:</a:t>
            </a:r>
            <a:r>
              <a:rPr lang="en-US" sz="1800" dirty="0" smtClean="0"/>
              <a:t> In 2025 start transitioning fleet to electric buses</a:t>
            </a:r>
          </a:p>
          <a:p>
            <a:pPr lvl="1"/>
            <a:r>
              <a:rPr lang="en-US" sz="1800" b="1" dirty="0" smtClean="0"/>
              <a:t>FUEL CELL BUSES:</a:t>
            </a:r>
            <a:r>
              <a:rPr lang="en-US" sz="1800" dirty="0" smtClean="0"/>
              <a:t> In 2025 start transitioning fleet to hydrogen fuel cell buses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85D033-6D4D-4C79-AB28-672C4927CD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3" y="204787"/>
            <a:ext cx="7920038" cy="461963"/>
          </a:xfrm>
        </p:spPr>
        <p:txBody>
          <a:bodyPr/>
          <a:lstStyle/>
          <a:p>
            <a:r>
              <a:rPr lang="en-US" sz="2800" dirty="0" smtClean="0"/>
              <a:t>What did we do?</a:t>
            </a: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31" y="819149"/>
            <a:ext cx="5115770" cy="2971801"/>
          </a:xfrm>
        </p:spPr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All buses are CNG</a:t>
            </a:r>
          </a:p>
          <a:p>
            <a:pPr marL="297000" lvl="1" indent="0">
              <a:spcAft>
                <a:spcPts val="600"/>
              </a:spcAft>
              <a:buNone/>
            </a:pPr>
            <a:r>
              <a:rPr lang="en-US" sz="1800" dirty="0" smtClean="0"/>
              <a:t>	1,212	40-ft transit</a:t>
            </a:r>
          </a:p>
          <a:p>
            <a:pPr marL="297000" lvl="1" indent="0">
              <a:spcAft>
                <a:spcPts val="600"/>
              </a:spcAft>
              <a:buNone/>
            </a:pPr>
            <a:r>
              <a:rPr lang="en-US" sz="1800" dirty="0" smtClean="0"/>
              <a:t>	  625	45-ft transit (composite)</a:t>
            </a:r>
          </a:p>
          <a:p>
            <a:pPr marL="297000" lvl="1" indent="0">
              <a:spcAft>
                <a:spcPts val="1200"/>
              </a:spcAft>
              <a:buNone/>
            </a:pPr>
            <a:r>
              <a:rPr lang="en-US" sz="1800" dirty="0" smtClean="0"/>
              <a:t>	  </a:t>
            </a:r>
            <a:r>
              <a:rPr lang="en-US" sz="1800" u="sng" dirty="0" smtClean="0"/>
              <a:t>356	60-ft articulated</a:t>
            </a:r>
          </a:p>
          <a:p>
            <a:pPr marL="297000" lvl="1" indent="0">
              <a:spcAft>
                <a:spcPts val="1800"/>
              </a:spcAft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2,194	total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1800" dirty="0" smtClean="0"/>
              <a:t> 75% of fleet has MY2007+ engines      that meet most stringent EPA/CARB        standards (0.2 g/</a:t>
            </a:r>
            <a:r>
              <a:rPr lang="en-US" sz="1800" dirty="0" err="1" smtClean="0"/>
              <a:t>bhp-hr</a:t>
            </a:r>
            <a:r>
              <a:rPr lang="en-US" sz="1800" dirty="0" smtClean="0"/>
              <a:t>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C17BB3-A0D3-48B9-9335-3D0E71F2EA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368" y="169044"/>
            <a:ext cx="7920038" cy="461963"/>
          </a:xfrm>
        </p:spPr>
        <p:txBody>
          <a:bodyPr/>
          <a:lstStyle/>
          <a:p>
            <a:r>
              <a:rPr lang="en-US" sz="2800" dirty="0" smtClean="0"/>
              <a:t>2016 LACMTA Fleet</a:t>
            </a:r>
            <a:endParaRPr lang="en-US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8148" b="12647"/>
          <a:stretch/>
        </p:blipFill>
        <p:spPr>
          <a:xfrm>
            <a:off x="5248092" y="889463"/>
            <a:ext cx="3456314" cy="2749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9231" y="3968604"/>
            <a:ext cx="8178324" cy="62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00" tIns="0" rIns="0" bIns="0" numCol="1" anchor="t" anchorCtr="0" compatLnSpc="1">
            <a:prstTxWarp prst="textNoShape">
              <a:avLst/>
            </a:prstTxWarp>
          </a:bodyPr>
          <a:lstStyle/>
          <a:p>
            <a:pPr marL="151200" indent="-151200" defTabSz="257175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 Approximately </a:t>
            </a:r>
            <a:r>
              <a:rPr lang="en-US" dirty="0">
                <a:latin typeface="Verdana"/>
                <a:cs typeface="ＭＳ Ｐゴシック" pitchFamily="-111" charset="-128"/>
              </a:rPr>
              <a:t>7% of fleet (178 buses) are retired and replaced with new buses 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each year</a:t>
            </a:r>
            <a:endParaRPr lang="en-US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0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4385D033-6D4D-4C79-AB28-672C4927CD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58" y="146110"/>
            <a:ext cx="7920038" cy="7922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Bus Technology/Fuel Scenarios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58093"/>
              </p:ext>
            </p:extLst>
          </p:nvPr>
        </p:nvGraphicFramePr>
        <p:xfrm>
          <a:off x="378112" y="796157"/>
          <a:ext cx="7911632" cy="352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176"/>
                <a:gridCol w="1936486"/>
                <a:gridCol w="2112531"/>
                <a:gridCol w="2226439"/>
              </a:tblGrid>
              <a:tr h="397592">
                <a:tc>
                  <a:txBody>
                    <a:bodyPr/>
                    <a:lstStyle/>
                    <a:p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LNOx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RNG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ELECTRIC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 CELL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</a:tr>
              <a:tr h="127849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FLEET REPLACE-MENT</a:t>
                      </a:r>
                      <a:endParaRPr lang="en-US" sz="105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Purchase 178 new buses/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yr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LNO</a:t>
                      </a:r>
                      <a:r>
                        <a:rPr lang="en-US" sz="1050" baseline="-25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engines beginning in 2019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Repower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 old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buses/</a:t>
                      </a:r>
                      <a:r>
                        <a:rPr lang="en-US" sz="105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yr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</a:t>
                      </a:r>
                      <a:r>
                        <a:rPr lang="en-US" sz="105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LNO</a:t>
                      </a:r>
                      <a:r>
                        <a:rPr lang="en-US" sz="1050" baseline="-25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engines beginning in 2018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Purchase 178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240 </a:t>
                      </a:r>
                      <a:r>
                        <a:rPr lang="en-US" sz="105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new electric buses/</a:t>
                      </a:r>
                      <a:r>
                        <a:rPr lang="en-US" sz="105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yr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beginning in 2025.</a:t>
                      </a: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Purchase 178 new fuel cell buses/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yr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beginning in 2025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</a:tr>
              <a:tr h="81347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FUELING</a:t>
                      </a:r>
                      <a:endParaRPr lang="en-US" sz="105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RNG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provided through utility pipeline; fueling a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 existing CNG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fuel stations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Depot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based charging</a:t>
                      </a:r>
                    </a:p>
                    <a:p>
                      <a:pPr algn="ctr"/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 </a:t>
                      </a:r>
                    </a:p>
                    <a:p>
                      <a:pPr algn="ctr"/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Depot and In-route charging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Hydrogen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fuel produced on-site by electrolysis of water or steam reforming of natural gas (SMR)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</a:tr>
              <a:tr h="100845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</a:t>
                      </a:r>
                      <a:r>
                        <a:rPr lang="en-US" sz="105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INFRA-STRUCTURE</a:t>
                      </a:r>
                      <a:endParaRPr lang="en-US" sz="105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None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required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Depot and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In-route chargers.</a:t>
                      </a:r>
                    </a:p>
                    <a:p>
                      <a:pPr algn="ctr"/>
                      <a:endParaRPr lang="en-US" sz="105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Depot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expansion for expanded fleet, and for depot chargers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Hydrogen production and fueling stations</a:t>
                      </a:r>
                    </a:p>
                    <a:p>
                      <a:pPr algn="ctr"/>
                      <a:endParaRPr lang="en-US" sz="105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Upgraded ventilation, H</a:t>
                      </a:r>
                      <a:r>
                        <a:rPr lang="en-US" sz="105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sensors at depots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514" marR="78514" marT="39257" marB="39257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0527" y="4324350"/>
            <a:ext cx="7882286" cy="25391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000" i="1" baseline="30000" dirty="0"/>
              <a:t>1</a:t>
            </a:r>
            <a:r>
              <a:rPr lang="en-US" sz="1000" i="1" dirty="0"/>
              <a:t> Due to daily range restrictions 1.35 electric buses replace one existing CNG bus if charging is only at the depot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4385D033-6D4D-4C79-AB28-672C4927CD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266"/>
            <a:ext cx="7920038" cy="7922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Major Cost Assumptions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69308"/>
              </p:ext>
            </p:extLst>
          </p:nvPr>
        </p:nvGraphicFramePr>
        <p:xfrm>
          <a:off x="457200" y="652639"/>
          <a:ext cx="7315200" cy="301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531"/>
                <a:gridCol w="633275"/>
                <a:gridCol w="1393205"/>
                <a:gridCol w="1445978"/>
                <a:gridCol w="1298213"/>
                <a:gridCol w="1255998"/>
              </a:tblGrid>
              <a:tr h="289650">
                <a:tc gridSpan="2">
                  <a:txBody>
                    <a:bodyPr/>
                    <a:lstStyle/>
                    <a:p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BASELINE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LNOx</a:t>
                      </a:r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RNG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ELECTRIC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 CELL</a:t>
                      </a: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2896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BUS PURCHASE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$490,000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$500,000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$760,000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$920,000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28965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$490,000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$495,000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$692,000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$506,000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2896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MID-LIFE</a:t>
                      </a:r>
                      <a:r>
                        <a:rPr lang="en-US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OVERHAUL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$35,000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$38,000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$281,000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$335,000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289650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$35,000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$38,000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$237,000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$135,000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2896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DAILY RANGE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 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24329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175 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 USE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0.48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0.49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 kWh/mi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0.16 kg/mi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32554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2045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0.48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0.49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r>
                        <a:rPr lang="en-US" sz="10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 kWh/mi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0.14 kg/mi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  <a:tr h="360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FUEL</a:t>
                      </a:r>
                      <a:r>
                        <a:rPr lang="en-US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COST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$0.78/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$0.78/</a:t>
                      </a:r>
                      <a:r>
                        <a:rPr lang="en-US" sz="105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therm</a:t>
                      </a:r>
                      <a:endParaRPr lang="en-US" sz="105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$0.006/kWh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$0.028/kWh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$1.60/kg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$4.62/kg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215" marR="80215" marT="40107" marB="40107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329" y="3670816"/>
            <a:ext cx="7319169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000" dirty="0"/>
              <a:t>All costs in 2015 $, and do not include inflation. Inflation assumed to be ~2%/year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330" y="3903877"/>
            <a:ext cx="7319168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000" dirty="0"/>
              <a:t>Fuel Costs: Higher electricity cost ($/kWh) for in-route charging, lower for depot charging.  Higher hydrogen cost ($/kg) for electrolysis, lower for SMR 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7543800" y="4629150"/>
            <a:ext cx="725396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446" y="4345769"/>
            <a:ext cx="7319169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000" dirty="0" smtClean="0"/>
              <a:t>Costs for CNG, RNG, Electricity, and Hydrogen are net of Low Carbon Fuel Standard (LCFS) Credits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3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16:9 Ramboll PowerPoint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PTA Document" ma:contentTypeID="0x010100BB1236AD71619B4EA0D2841A04C6E87600D656C6131055B44E9BF07C53454B90CE" ma:contentTypeVersion="5" ma:contentTypeDescription="" ma:contentTypeScope="" ma:versionID="b2a0b526e4f81be10003a69bd0fd067e">
  <xsd:schema xmlns:xsd="http://www.w3.org/2001/XMLSchema" xmlns:xs="http://www.w3.org/2001/XMLSchema" xmlns:p="http://schemas.microsoft.com/office/2006/metadata/properties" xmlns:ns2="bf25d8e6-df7f-48f8-9e41-9305719f6447" targetNamespace="http://schemas.microsoft.com/office/2006/metadata/properties" ma:root="true" ma:fieldsID="53871104b78be91602ffe51a9756a2f2" ns2:_="">
    <xsd:import namespace="bf25d8e6-df7f-48f8-9e41-9305719f6447"/>
    <xsd:element name="properties">
      <xsd:complexType>
        <xsd:sequence>
          <xsd:element name="documentManagement">
            <xsd:complexType>
              <xsd:all>
                <xsd:element ref="ns2:Issues" minOccurs="0"/>
                <xsd:element ref="ns2:SectionHighlight" minOccurs="0"/>
                <xsd:element ref="ns2:SearchResultTyp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d8e6-df7f-48f8-9e41-9305719f6447" elementFormDefault="qualified">
    <xsd:import namespace="http://schemas.microsoft.com/office/2006/documentManagement/types"/>
    <xsd:import namespace="http://schemas.microsoft.com/office/infopath/2007/PartnerControls"/>
    <xsd:element name="Issues" ma:index="8" nillable="true" ma:displayName="APTA Keywords" ma:hidden="true" ma:internalName="Iss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09 Meetings"/>
                    <xsd:enumeration value="2010 Meetings"/>
                    <xsd:enumeration value="2011 Meetings"/>
                    <xsd:enumeration value="2012 Meetings"/>
                    <xsd:enumeration value="Benefits of Public Transportation"/>
                    <xsd:enumeration value="Bus"/>
                    <xsd:enumeration value="Bus Rapid Transit (BRT)"/>
                    <xsd:enumeration value="Bus Roadeo"/>
                    <xsd:enumeration value="Business Members"/>
                    <xsd:enumeration value="Climate Change"/>
                    <xsd:enumeration value="Commuter Rail"/>
                    <xsd:enumeration value="EXPO"/>
                    <xsd:enumeration value="Fare Collection"/>
                    <xsd:enumeration value="Help Wanted"/>
                    <xsd:enumeration value="High Speed Rail"/>
                    <xsd:enumeration value="Intermodal"/>
                    <xsd:enumeration value="International Transit"/>
                    <xsd:enumeration value="ITS"/>
                    <xsd:enumeration value="Light Rail"/>
                    <xsd:enumeration value="Marketing &amp; Communications"/>
                    <xsd:enumeration value="Paratransit"/>
                    <xsd:enumeration value="Procurement"/>
                    <xsd:enumeration value="Public-Private Partnerships"/>
                    <xsd:enumeration value="Rail Rodeo"/>
                    <xsd:enumeration value="Rail Transit"/>
                    <xsd:enumeration value="Risk Management"/>
                    <xsd:enumeration value="Safety &amp; Security"/>
                    <xsd:enumeration value="Senior Transportation"/>
                    <xsd:enumeration value="Small Operations"/>
                    <xsd:enumeration value="Standards"/>
                    <xsd:enumeration value="State Affairs"/>
                    <xsd:enumeration value="Statistics"/>
                    <xsd:enumeration value="Stimulus/Economic Recovery"/>
                    <xsd:enumeration value="Strategic Plan"/>
                    <xsd:enumeration value="Sustainability"/>
                    <xsd:enumeration value="Transit-oriented Development"/>
                    <xsd:enumeration value="University Transportation"/>
                    <xsd:enumeration value="Waterborne/Ferryboat"/>
                    <xsd:enumeration value="Workforce Development"/>
                  </xsd:restriction>
                </xsd:simpleType>
              </xsd:element>
            </xsd:sequence>
          </xsd:extension>
        </xsd:complexContent>
      </xsd:complexType>
    </xsd:element>
    <xsd:element name="SectionHighlight" ma:index="9" nillable="true" ma:displayName="SectionHighlight" ma:default="0" ma:internalName="SectionHighlight">
      <xsd:simpleType>
        <xsd:restriction base="dms:Boolean"/>
      </xsd:simpleType>
    </xsd:element>
    <xsd:element name="SearchResultType" ma:index="10" nillable="true" ma:displayName="SearchResultType" ma:format="Dropdown" ma:internalName="SearchResultType">
      <xsd:simpleType>
        <xsd:restriction base="dms:Choice">
          <xsd:enumeration value="News Releases"/>
          <xsd:enumeration value="Statistics &amp; Publications"/>
          <xsd:enumeration value="Meetings &amp; Conferences"/>
          <xsd:enumeration value="APTA Programs"/>
          <xsd:enumeration value="Passenger Transport"/>
          <xsd:enumeration value="Letters"/>
          <xsd:enumeration value="Testimony"/>
          <xsd:enumeration value="Standards"/>
          <xsd:enumeration value="Awards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ResultType xmlns="bf25d8e6-df7f-48f8-9e41-9305719f6447" xsi:nil="true"/>
    <SectionHighlight xmlns="bf25d8e6-df7f-48f8-9e41-9305719f6447">false</SectionHighlight>
    <Issues xmlns="bf25d8e6-df7f-48f8-9e41-9305719f6447"/>
    <_dlc_DocId xmlns="bf25d8e6-df7f-48f8-9e41-9305719f6447">4ZWTHDCC2MD4-19311-8</_dlc_DocId>
    <_dlc_DocIdUrl xmlns="bf25d8e6-df7f-48f8-9e41-9305719f6447">
      <Url>https://www.apta.com/resources/workforce/webinars/bus-maintenance-webinars/_layouts/DocIdRedir.aspx?ID=4ZWTHDCC2MD4-19311-8</Url>
      <Description>4ZWTHDCC2MD4-19311-8</Description>
    </_dlc_DocIdUrl>
    <_dlc_DocIdPersistId xmlns="bf25d8e6-df7f-48f8-9e41-9305719f6447">false</_dlc_DocIdPersistId>
  </documentManagement>
</p:properties>
</file>

<file path=customXml/itemProps1.xml><?xml version="1.0" encoding="utf-8"?>
<ds:datastoreItem xmlns:ds="http://schemas.openxmlformats.org/officeDocument/2006/customXml" ds:itemID="{65925143-5587-4356-B58D-2C5004051751}"/>
</file>

<file path=customXml/itemProps2.xml><?xml version="1.0" encoding="utf-8"?>
<ds:datastoreItem xmlns:ds="http://schemas.openxmlformats.org/officeDocument/2006/customXml" ds:itemID="{DA0698F9-42C7-458D-8DA6-09DF81E47418}"/>
</file>

<file path=customXml/itemProps3.xml><?xml version="1.0" encoding="utf-8"?>
<ds:datastoreItem xmlns:ds="http://schemas.openxmlformats.org/officeDocument/2006/customXml" ds:itemID="{2D57478B-522E-4E9D-B393-8C9BA05D4373}"/>
</file>

<file path=customXml/itemProps4.xml><?xml version="1.0" encoding="utf-8"?>
<ds:datastoreItem xmlns:ds="http://schemas.openxmlformats.org/officeDocument/2006/customXml" ds:itemID="{93C6BC10-9BF1-4462-927F-88638C525FD1}"/>
</file>

<file path=docProps/app.xml><?xml version="1.0" encoding="utf-8"?>
<Properties xmlns="http://schemas.openxmlformats.org/officeDocument/2006/extended-properties" xmlns:vt="http://schemas.openxmlformats.org/officeDocument/2006/docPropsVTypes">
  <Template>Ramboll 16-9 template</Template>
  <TotalTime>0</TotalTime>
  <Words>1459</Words>
  <Application>Microsoft Office PowerPoint</Application>
  <PresentationFormat>On-screen Show (16:9)</PresentationFormat>
  <Paragraphs>322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Rockwell Extra Bold</vt:lpstr>
      <vt:lpstr>Verdana</vt:lpstr>
      <vt:lpstr>Wingdings</vt:lpstr>
      <vt:lpstr>16:9 Ramboll PowerPoint Template</vt:lpstr>
      <vt:lpstr>PowerPoint Presentation</vt:lpstr>
      <vt:lpstr>Background</vt:lpstr>
      <vt:lpstr>ZERo emission BUS options</vt:lpstr>
      <vt:lpstr>“Near Zero” BUS Option</vt:lpstr>
      <vt:lpstr>rENEwable natural gas</vt:lpstr>
      <vt:lpstr>What did we do?</vt:lpstr>
      <vt:lpstr>2016 LACMTA Fleet</vt:lpstr>
      <vt:lpstr>Bus Technology/Fuel Scenarios</vt:lpstr>
      <vt:lpstr>Major Cost Assumptions</vt:lpstr>
      <vt:lpstr>Major Cost Assumptions (cont)</vt:lpstr>
      <vt:lpstr>Depot vs In-route Charging</vt:lpstr>
      <vt:lpstr>Infrastructure</vt:lpstr>
      <vt:lpstr>Fuel Costs</vt:lpstr>
      <vt:lpstr>GHG Emissions (g CO2-e/mi)</vt:lpstr>
      <vt:lpstr>Electricity Grid Mix</vt:lpstr>
      <vt:lpstr>NOx Emissions (g/mi)</vt:lpstr>
      <vt:lpstr>Projected Annual Fleet GHG  (tons CO2-e)</vt:lpstr>
      <vt:lpstr>Projected Annual Fleet NOx     (In-basin tons)</vt:lpstr>
      <vt:lpstr>Projected TOTAL Fleet Emissions  2015 – 2055 (million tons)</vt:lpstr>
      <vt:lpstr>Projected TOTAL Fleet Costs  2015 – 2055 ($ MillionS)</vt:lpstr>
      <vt:lpstr>Projected INCREMENTAL Fleet Costs  2015 – 2055 ($ billionS)</vt:lpstr>
      <vt:lpstr>Emission Reduction Cost Effectiveness 2015 – 2055 ($/ton)</vt:lpstr>
      <vt:lpstr>Summary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2015-08-19T21:57:48Z</dcterms:created>
  <dcterms:modified xsi:type="dcterms:W3CDTF">2016-07-05T12:09:12Z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ontentTypeId">
    <vt:lpwstr>0x010100BB1236AD71619B4EA0D2841A04C6E87600D656C6131055B44E9BF07C53454B90CE</vt:lpwstr>
  </property>
  <property fmtid="{D5CDD505-2E9C-101B-9397-08002B2CF9AE}" pid="4" name="_dlc_DocIdItemGuid">
    <vt:lpwstr>aeccfea9-a9ee-47d1-a6a1-756c1174d9fc</vt:lpwstr>
  </property>
  <property fmtid="{D5CDD505-2E9C-101B-9397-08002B2CF9AE}" pid="5" name="TemplateUrl">
    <vt:lpwstr/>
  </property>
  <property fmtid="{D5CDD505-2E9C-101B-9397-08002B2CF9AE}" pid="6" name="Order">
    <vt:r8>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