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71" r:id="rId3"/>
    <p:sldId id="376" r:id="rId4"/>
    <p:sldId id="375" r:id="rId5"/>
    <p:sldId id="372" r:id="rId6"/>
    <p:sldId id="355" r:id="rId7"/>
    <p:sldId id="356" r:id="rId8"/>
    <p:sldId id="359" r:id="rId9"/>
    <p:sldId id="379" r:id="rId10"/>
    <p:sldId id="362" r:id="rId11"/>
    <p:sldId id="360" r:id="rId12"/>
    <p:sldId id="373" r:id="rId13"/>
    <p:sldId id="363" r:id="rId14"/>
    <p:sldId id="364" r:id="rId15"/>
    <p:sldId id="365" r:id="rId16"/>
    <p:sldId id="366" r:id="rId17"/>
    <p:sldId id="361" r:id="rId18"/>
    <p:sldId id="378" r:id="rId19"/>
    <p:sldId id="374" r:id="rId20"/>
    <p:sldId id="368" r:id="rId21"/>
    <p:sldId id="349" r:id="rId22"/>
    <p:sldId id="370" r:id="rId23"/>
    <p:sldId id="37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3E05E1-1EC5-4F87-9135-397B014F0948}">
          <p14:sldIdLst>
            <p14:sldId id="256"/>
            <p14:sldId id="371"/>
            <p14:sldId id="376"/>
            <p14:sldId id="375"/>
            <p14:sldId id="372"/>
            <p14:sldId id="355"/>
            <p14:sldId id="356"/>
            <p14:sldId id="359"/>
            <p14:sldId id="379"/>
            <p14:sldId id="362"/>
            <p14:sldId id="360"/>
            <p14:sldId id="373"/>
            <p14:sldId id="363"/>
            <p14:sldId id="364"/>
            <p14:sldId id="365"/>
            <p14:sldId id="366"/>
            <p14:sldId id="361"/>
            <p14:sldId id="378"/>
            <p14:sldId id="374"/>
            <p14:sldId id="368"/>
            <p14:sldId id="349"/>
            <p14:sldId id="370"/>
            <p14:sldId id="377"/>
          </p14:sldIdLst>
        </p14:section>
        <p14:section name="Untitled Section" id="{ABB4B4DA-66FC-4DF8-BC6F-382F267A607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4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C8A271B7-0915-412E-B401-A3A00EA0C1C6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73F495D9-EB74-446D-948E-B27152F82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01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2BDDE006-1C79-48A2-B4A9-72545DE37AD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F6855CD5-0484-4675-B02B-6F22F5F269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3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5CD5-0484-4675-B02B-6F22F5F269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2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73038" y="1792289"/>
            <a:ext cx="6437312" cy="4954500"/>
          </a:xfrm>
        </p:spPr>
        <p:txBody>
          <a:bodyPr>
            <a:normAutofit/>
          </a:bodyPr>
          <a:lstStyle>
            <a:lvl1pPr marL="0" indent="0">
              <a:lnSpc>
                <a:spcPts val="9500"/>
              </a:lnSpc>
              <a:buNone/>
              <a:defRPr sz="9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</a:p>
          <a:p>
            <a:pPr lvl="0"/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lvl="0"/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76375"/>
          </a:xfrm>
        </p:spPr>
        <p:txBody>
          <a:bodyPr>
            <a:normAutofit/>
          </a:bodyPr>
          <a:lstStyle>
            <a:lvl1pPr>
              <a:spcBef>
                <a:spcPct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DATE  |  PRESENTER NAME, TITLE AND ORGANIZATION</a:t>
            </a:r>
            <a:b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EVENT OR CONFERENCE TITLE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31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9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5790" y="1825625"/>
            <a:ext cx="7886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7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081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579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11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9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90" y="1825625"/>
            <a:ext cx="78867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0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02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02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9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579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29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11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98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98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698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29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29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6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9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91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5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98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453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698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79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98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453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698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5790" y="6356351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09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090" y="6356351"/>
            <a:ext cx="2057400" cy="365125"/>
          </a:xfrm>
        </p:spPr>
        <p:txBody>
          <a:bodyPr/>
          <a:lstStyle/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04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633E-787B-4607-BAF1-4C95CB785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webinarquestions@apta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webinarquestions@apta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webinarquestions@apta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75" y="1960563"/>
            <a:ext cx="3876675" cy="13636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APTA Webinar with Congressional Transit Staff– Overview of the FAST Act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42900" y="4154488"/>
            <a:ext cx="6858000" cy="960437"/>
          </a:xfrm>
        </p:spPr>
        <p:txBody>
          <a:bodyPr/>
          <a:lstStyle/>
          <a:p>
            <a:r>
              <a:rPr lang="en-US" dirty="0" smtClean="0"/>
              <a:t>January 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and Bus Facilities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42" y="1690689"/>
            <a:ext cx="7897807" cy="473868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58" y="1825625"/>
            <a:ext cx="7821632" cy="469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2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States and High Density States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Both programs continue in the FAST Act, funded at a combined $536M in FY 2016</a:t>
            </a:r>
          </a:p>
          <a:p>
            <a:r>
              <a:rPr lang="en-US" dirty="0"/>
              <a:t>The Growing States tier increases by 14.3 percent over five years of the </a:t>
            </a:r>
            <a:r>
              <a:rPr lang="en-US" dirty="0" smtClean="0"/>
              <a:t>bill</a:t>
            </a:r>
          </a:p>
          <a:p>
            <a:r>
              <a:rPr lang="en-US" dirty="0" smtClean="0"/>
              <a:t>The </a:t>
            </a:r>
            <a:r>
              <a:rPr lang="en-US" dirty="0"/>
              <a:t>High Density tier increases by a little over 2 percent total over five </a:t>
            </a:r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6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area formula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43" y="1690690"/>
            <a:ext cx="7977182" cy="478631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6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Mobility for Seniors and People with Disabilities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42" y="1690689"/>
            <a:ext cx="7866057" cy="471963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60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</a:t>
            </a:r>
            <a:r>
              <a:rPr lang="en-US" dirty="0" err="1" smtClean="0"/>
              <a:t>Guideway</a:t>
            </a:r>
            <a:r>
              <a:rPr lang="en-US" dirty="0" smtClean="0"/>
              <a:t> State of Good Repair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43" y="1690690"/>
            <a:ext cx="8008932" cy="480536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49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Starts/Small Starts/ Core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New starts/core capacity/small </a:t>
            </a:r>
            <a:r>
              <a:rPr lang="en-US" dirty="0"/>
              <a:t>starts </a:t>
            </a:r>
            <a:r>
              <a:rPr lang="en-US" dirty="0" smtClean="0"/>
              <a:t>remains at status quo regarding “flex” funds and matching funds except </a:t>
            </a:r>
            <a:r>
              <a:rPr lang="en-US" dirty="0"/>
              <a:t>the new starts FFGA threshold is </a:t>
            </a:r>
            <a:r>
              <a:rPr lang="en-US" dirty="0" smtClean="0"/>
              <a:t>now 60 </a:t>
            </a:r>
            <a:r>
              <a:rPr lang="en-US" dirty="0"/>
              <a:t>percent. </a:t>
            </a:r>
          </a:p>
          <a:p>
            <a:pPr lvl="1"/>
            <a:r>
              <a:rPr lang="en-US" dirty="0" smtClean="0"/>
              <a:t>80 percent total federal share</a:t>
            </a:r>
          </a:p>
          <a:p>
            <a:pPr lvl="1"/>
            <a:r>
              <a:rPr lang="en-US" dirty="0" smtClean="0"/>
              <a:t>STP, CMAQ, TIFIA, TIGER, etc.</a:t>
            </a:r>
            <a:endParaRPr lang="en-US" dirty="0"/>
          </a:p>
          <a:p>
            <a:r>
              <a:rPr lang="en-US" dirty="0"/>
              <a:t>New Starts Authorization increased to $2.3 billion in FY16 and held flat over 5 </a:t>
            </a:r>
            <a:r>
              <a:rPr lang="en-US" dirty="0" smtClean="0"/>
              <a:t>years</a:t>
            </a:r>
          </a:p>
          <a:p>
            <a:r>
              <a:rPr lang="en-US" dirty="0"/>
              <a:t>Program of Interrelated Projects</a:t>
            </a:r>
          </a:p>
          <a:p>
            <a:r>
              <a:rPr lang="en-US" dirty="0"/>
              <a:t>Expedited </a:t>
            </a:r>
            <a:r>
              <a:rPr lang="en-US" dirty="0" smtClean="0"/>
              <a:t>Project Delivery </a:t>
            </a:r>
            <a:r>
              <a:rPr lang="en-US" dirty="0"/>
              <a:t>for </a:t>
            </a:r>
            <a:r>
              <a:rPr lang="en-US" dirty="0" smtClean="0"/>
              <a:t>Capital Investment Projects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13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Starts/Small Starts/ Core Capacity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42" y="1690689"/>
            <a:ext cx="8024807" cy="481488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6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via </a:t>
            </a:r>
            <a:r>
              <a:rPr lang="en-US" dirty="0" err="1" smtClean="0"/>
              <a:t>GoToWebinar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send an email </a:t>
            </a:r>
            <a:r>
              <a:rPr lang="en-US" dirty="0"/>
              <a:t>to </a:t>
            </a:r>
            <a:r>
              <a:rPr lang="en-US" dirty="0" smtClean="0">
                <a:hlinkClick r:id="rId2"/>
              </a:rPr>
              <a:t>webinarquestions@apta.com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-  (This is a temporary email for only this week)</a:t>
            </a:r>
          </a:p>
          <a:p>
            <a:endParaRPr lang="en-US" dirty="0" smtClean="0"/>
          </a:p>
          <a:p>
            <a:r>
              <a:rPr lang="en-US" dirty="0" smtClean="0"/>
              <a:t>We will do our best to answer as many questions as we can at the end of the webinar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0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Transportation 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larifies FTA’s authority regarding safe </a:t>
            </a:r>
            <a:r>
              <a:rPr lang="en-US" dirty="0"/>
              <a:t>operation of rail fixed guideway public transportation systems.</a:t>
            </a:r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/>
              <a:t>a review of safety standards and protocols to evaluate the need to establish federal minimum safety standards in public transportation and requires the results to be made public</a:t>
            </a:r>
          </a:p>
          <a:p>
            <a:r>
              <a:rPr lang="en-US" dirty="0" smtClean="0"/>
              <a:t>Rulemaking on Operator Assaults</a:t>
            </a:r>
          </a:p>
          <a:p>
            <a:r>
              <a:rPr lang="en-US" dirty="0"/>
              <a:t>Study of evidentiary protections for safety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APTA Webinar </a:t>
            </a:r>
            <a:r>
              <a:rPr lang="en-US" altLang="en-US" dirty="0" smtClean="0"/>
              <a:t>on FAST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 sz="3600" b="1" dirty="0" smtClean="0"/>
          </a:p>
          <a:p>
            <a:pPr algn="ctr">
              <a:buFontTx/>
              <a:buNone/>
            </a:pPr>
            <a:r>
              <a:rPr lang="en-US" altLang="en-US" sz="3600" b="1" dirty="0" smtClean="0"/>
              <a:t>Welcome</a:t>
            </a:r>
            <a:r>
              <a:rPr lang="en-US" altLang="en-US" sz="3600" b="1" dirty="0"/>
              <a:t>!</a:t>
            </a:r>
          </a:p>
          <a:p>
            <a:pPr algn="ctr">
              <a:buFontTx/>
              <a:buNone/>
            </a:pPr>
            <a:r>
              <a:rPr lang="en-US" altLang="en-US" dirty="0"/>
              <a:t>Rob Healy</a:t>
            </a:r>
          </a:p>
          <a:p>
            <a:pPr algn="ctr">
              <a:buFontTx/>
              <a:buNone/>
            </a:pPr>
            <a:r>
              <a:rPr lang="en-US" altLang="en-US" dirty="0"/>
              <a:t>Vice President - Government Affairs</a:t>
            </a:r>
          </a:p>
          <a:p>
            <a:pPr algn="ctr">
              <a:buFontTx/>
              <a:buNone/>
            </a:pPr>
            <a:r>
              <a:rPr lang="en-US" altLang="en-US" dirty="0"/>
              <a:t>APTA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68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Transportation Innovation/Transit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TCRP </a:t>
            </a:r>
            <a:r>
              <a:rPr lang="en-US" dirty="0"/>
              <a:t>will be funded at $5 Million annually through the Highway Trust Fund/Mass Transit Account (HTF/MTA), but as a subset within Sec. 5312 Public Transportation Innovation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 </a:t>
            </a:r>
            <a:r>
              <a:rPr lang="en-US" dirty="0"/>
              <a:t>funded under both HTF/MTA and General Fund</a:t>
            </a:r>
          </a:p>
          <a:p>
            <a:r>
              <a:rPr lang="en-US" dirty="0"/>
              <a:t>Zero emission buses eligible under research and bus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5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Provisions</a:t>
            </a:r>
            <a:br>
              <a:rPr lang="en-US" dirty="0" smtClean="0"/>
            </a:b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90" y="1267691"/>
            <a:ext cx="7886700" cy="4909272"/>
          </a:xfrm>
        </p:spPr>
        <p:txBody>
          <a:bodyPr>
            <a:normAutofit/>
          </a:bodyPr>
          <a:lstStyle/>
          <a:p>
            <a:r>
              <a:rPr lang="en-US" sz="3200" dirty="0"/>
              <a:t>Buy America</a:t>
            </a:r>
            <a:endParaRPr lang="en-US" sz="3200" dirty="0" smtClean="0"/>
          </a:p>
          <a:p>
            <a:pPr lvl="1"/>
            <a:r>
              <a:rPr lang="en-US" dirty="0" smtClean="0"/>
              <a:t>Increases domestic content requirements from current 60% of components and subcomponents to 65% by 2018 and 70% by 2020</a:t>
            </a:r>
          </a:p>
          <a:p>
            <a:pPr lvl="2"/>
            <a:r>
              <a:rPr lang="en-US" dirty="0" smtClean="0"/>
              <a:t>Language on Iron and Steel content</a:t>
            </a:r>
          </a:p>
          <a:p>
            <a:pPr lvl="2"/>
            <a:r>
              <a:rPr lang="en-US" dirty="0" smtClean="0"/>
              <a:t>Language requiring DOT to justify waiver denials</a:t>
            </a:r>
          </a:p>
          <a:p>
            <a:r>
              <a:rPr lang="en-US" sz="3200" dirty="0"/>
              <a:t>Procurement</a:t>
            </a:r>
          </a:p>
          <a:p>
            <a:pPr lvl="1"/>
            <a:r>
              <a:rPr lang="en-US" dirty="0" smtClean="0"/>
              <a:t>State Schedules</a:t>
            </a:r>
          </a:p>
          <a:p>
            <a:pPr lvl="1"/>
            <a:r>
              <a:rPr lang="en-US" dirty="0" smtClean="0"/>
              <a:t>Pilot Program for </a:t>
            </a:r>
            <a:r>
              <a:rPr lang="en-US" dirty="0"/>
              <a:t>“nonprofit cooperative purchasing organizations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Joint Procurement </a:t>
            </a:r>
            <a:r>
              <a:rPr lang="en-US" dirty="0" smtClean="0"/>
              <a:t>Clearinghouse</a:t>
            </a:r>
          </a:p>
          <a:p>
            <a:pPr lvl="1"/>
            <a:r>
              <a:rPr lang="en-US" dirty="0" smtClean="0"/>
              <a:t>Innovative Leasing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Human Resources and Training at $4 million annually, and National Transit Institute at $5 million annually, both from the </a:t>
            </a:r>
            <a:r>
              <a:rPr lang="en-US" dirty="0" smtClean="0"/>
              <a:t>MTA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TOD </a:t>
            </a:r>
            <a:r>
              <a:rPr lang="en-US" dirty="0"/>
              <a:t>eligibility added to TIFIA and RRIF program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17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via </a:t>
            </a:r>
            <a:r>
              <a:rPr lang="en-US" dirty="0" err="1" smtClean="0"/>
              <a:t>GoToWebinar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send an email </a:t>
            </a:r>
            <a:r>
              <a:rPr lang="en-US" dirty="0"/>
              <a:t>to </a:t>
            </a:r>
            <a:r>
              <a:rPr lang="en-US" dirty="0" smtClean="0">
                <a:hlinkClick r:id="rId2"/>
              </a:rPr>
              <a:t>webinarquestions@apta.com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-  (This is a temporary email for only this week)</a:t>
            </a:r>
          </a:p>
          <a:p>
            <a:endParaRPr lang="en-US" dirty="0" smtClean="0"/>
          </a:p>
          <a:p>
            <a:r>
              <a:rPr lang="en-US" dirty="0" smtClean="0"/>
              <a:t>We will do our best to answer as many questions as we can at the end of the webinar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7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via </a:t>
            </a:r>
            <a:r>
              <a:rPr lang="en-US" dirty="0" err="1" smtClean="0"/>
              <a:t>GoToWebinar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send an email </a:t>
            </a:r>
            <a:r>
              <a:rPr lang="en-US" dirty="0"/>
              <a:t>to </a:t>
            </a:r>
            <a:r>
              <a:rPr lang="en-US" dirty="0" smtClean="0">
                <a:hlinkClick r:id="rId2"/>
              </a:rPr>
              <a:t>webinarquestions@apta.com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-  (This is a temporary email for only this week)</a:t>
            </a:r>
          </a:p>
          <a:p>
            <a:endParaRPr lang="en-US" dirty="0" smtClean="0"/>
          </a:p>
          <a:p>
            <a:r>
              <a:rPr lang="en-US" dirty="0" smtClean="0"/>
              <a:t>We will do our best to answer as many questions as we can at the end of the webinar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1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Congressional Transportation Staff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752600"/>
            <a:ext cx="38100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en-US" sz="1600" b="1" dirty="0" smtClean="0"/>
          </a:p>
          <a:p>
            <a:pPr>
              <a:buFontTx/>
              <a:buNone/>
            </a:pPr>
            <a:endParaRPr lang="en-US" altLang="en-US" sz="1600" b="1" dirty="0" smtClean="0"/>
          </a:p>
          <a:p>
            <a:pPr>
              <a:buFontTx/>
              <a:buNone/>
            </a:pPr>
            <a:endParaRPr lang="en-US" altLang="en-US" sz="1600" b="1" dirty="0" smtClean="0"/>
          </a:p>
          <a:p>
            <a:pPr>
              <a:buFontTx/>
              <a:buNone/>
            </a:pPr>
            <a:endParaRPr lang="en-US" altLang="en-US" sz="1600" b="1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Shannon Hines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/>
              <a:t> U.S. Senate Committee on Banking, Housing &amp; Urban Affairs (Republican staff</a:t>
            </a:r>
            <a:r>
              <a:rPr lang="en-US" altLang="en-US" sz="1200" dirty="0" smtClean="0"/>
              <a:t>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200" dirty="0"/>
          </a:p>
          <a:p>
            <a:pPr algn="ctr"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 algn="ctr">
              <a:buFontTx/>
              <a:buNone/>
            </a:pPr>
            <a:r>
              <a:rPr lang="en-US" altLang="en-US" sz="1600" b="1" dirty="0"/>
              <a:t>Homer Carlisle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/>
              <a:t>U.S. Senate Committee on Banking, Housing &amp; Urban Affairs (Democratic staff)</a:t>
            </a: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48200" y="1752600"/>
            <a:ext cx="3810000" cy="4343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en-US" sz="1600" b="1" dirty="0" smtClean="0"/>
          </a:p>
          <a:p>
            <a:pPr>
              <a:buFontTx/>
              <a:buNone/>
            </a:pPr>
            <a:endParaRPr lang="en-US" altLang="en-US" sz="1600" b="1" dirty="0" smtClean="0"/>
          </a:p>
          <a:p>
            <a:pPr>
              <a:buFontTx/>
              <a:buNone/>
            </a:pPr>
            <a:endParaRPr lang="en-US" altLang="en-US" sz="1600" b="1" dirty="0" smtClean="0"/>
          </a:p>
          <a:p>
            <a:pPr algn="ctr">
              <a:buFontTx/>
              <a:buNone/>
            </a:pPr>
            <a:endParaRPr lang="en-US" altLang="en-US" sz="1600" b="1" dirty="0"/>
          </a:p>
          <a:p>
            <a:pPr algn="ctr">
              <a:buFontTx/>
              <a:buNone/>
            </a:pPr>
            <a:r>
              <a:rPr lang="en-US" altLang="en-US" sz="1600" b="1" dirty="0" smtClean="0"/>
              <a:t>Caryn Moore Lund</a:t>
            </a:r>
            <a:endParaRPr lang="en-US" altLang="en-US" sz="1600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House Committee on Transportation &amp; Infrastructure (Republican staff)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smtClean="0"/>
              <a:t>Auke </a:t>
            </a:r>
            <a:r>
              <a:rPr lang="en-US" altLang="en-US" sz="1600" b="1" smtClean="0"/>
              <a:t>Mahar-Piersma</a:t>
            </a:r>
            <a:endParaRPr lang="en-US" altLang="en-US" sz="1600" b="1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House Committee on Transportation &amp; Infrastructure (Democratic staff) </a:t>
            </a:r>
          </a:p>
          <a:p>
            <a:endParaRPr lang="en-US" altLang="en-US" dirty="0" smtClean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1" t="27577" b="41644"/>
          <a:stretch>
            <a:fillRect/>
          </a:stretch>
        </p:blipFill>
        <p:spPr bwMode="auto">
          <a:xfrm>
            <a:off x="1927735" y="3733003"/>
            <a:ext cx="1549423" cy="154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hannonHines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735" y="1433945"/>
            <a:ext cx="1306513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" r="18107"/>
          <a:stretch/>
        </p:blipFill>
        <p:spPr>
          <a:xfrm rot="5400000">
            <a:off x="5785605" y="3833303"/>
            <a:ext cx="1535188" cy="133458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2" descr="http://www.psdgraphics.com/file/female-silhouett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82" y="1433945"/>
            <a:ext cx="2217434" cy="177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75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Act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7/30/2015 – Senate passes DRIVE Act</a:t>
            </a:r>
          </a:p>
          <a:p>
            <a:endParaRPr lang="en-US" sz="3600" dirty="0" smtClean="0"/>
          </a:p>
          <a:p>
            <a:r>
              <a:rPr lang="en-US" sz="3600" dirty="0" smtClean="0"/>
              <a:t>11/5/2015 </a:t>
            </a:r>
            <a:r>
              <a:rPr lang="en-US" sz="3600" dirty="0"/>
              <a:t>–</a:t>
            </a:r>
            <a:r>
              <a:rPr lang="en-US" sz="3600" dirty="0" smtClean="0"/>
              <a:t> House passes STRR Act</a:t>
            </a:r>
          </a:p>
          <a:p>
            <a:endParaRPr lang="en-US" sz="3600" dirty="0" smtClean="0"/>
          </a:p>
          <a:p>
            <a:r>
              <a:rPr lang="en-US" sz="3600" dirty="0" smtClean="0"/>
              <a:t>12/1/2015 – House-Senate Conference Committee reports out FAST Act</a:t>
            </a:r>
          </a:p>
          <a:p>
            <a:endParaRPr lang="en-US" sz="3600" dirty="0" smtClean="0"/>
          </a:p>
          <a:p>
            <a:r>
              <a:rPr lang="en-US" sz="3600" dirty="0" smtClean="0"/>
              <a:t>12/4/2015 – President Obama signs </a:t>
            </a:r>
            <a:r>
              <a:rPr lang="en-US" sz="3600" dirty="0"/>
              <a:t>FAST </a:t>
            </a:r>
            <a:r>
              <a:rPr lang="en-US" sz="3600" dirty="0" smtClean="0"/>
              <a:t>Act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Long-term Bill, 5 Years Fully Funded</a:t>
            </a:r>
          </a:p>
          <a:p>
            <a:r>
              <a:rPr lang="en-US" sz="4800" dirty="0"/>
              <a:t>Highways, Transit and </a:t>
            </a:r>
            <a:r>
              <a:rPr lang="en-US" sz="4800" dirty="0" smtClean="0"/>
              <a:t>Rail</a:t>
            </a:r>
          </a:p>
          <a:p>
            <a:r>
              <a:rPr lang="en-US" sz="4800" dirty="0"/>
              <a:t>$280 billion (HTF)</a:t>
            </a:r>
          </a:p>
          <a:p>
            <a:r>
              <a:rPr lang="en-US" sz="4800" dirty="0"/>
              <a:t>$305 billion including General Fund Authorizations</a:t>
            </a:r>
          </a:p>
          <a:p>
            <a:pPr lvl="1"/>
            <a:endParaRPr lang="en-US" sz="4400" b="1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Act Transit Title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$48.9 Billion over 5 years from MTA</a:t>
            </a:r>
          </a:p>
          <a:p>
            <a:pPr lvl="0"/>
            <a:r>
              <a:rPr lang="en-US" dirty="0" smtClean="0"/>
              <a:t>Transit </a:t>
            </a:r>
            <a:r>
              <a:rPr lang="en-US" dirty="0"/>
              <a:t>funding from the Mass Transit Account increases by 8.76 percent in </a:t>
            </a:r>
            <a:r>
              <a:rPr lang="en-US" dirty="0" smtClean="0"/>
              <a:t>FY16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18 percent over 5 years.</a:t>
            </a:r>
          </a:p>
          <a:p>
            <a:r>
              <a:rPr lang="en-US" dirty="0"/>
              <a:t>$61.1 Billion in Total transit funding, including funds from the General Fund</a:t>
            </a:r>
          </a:p>
          <a:p>
            <a:pPr lvl="0"/>
            <a:r>
              <a:rPr lang="en-US" dirty="0"/>
              <a:t>Total Transit funding increases by 10.23 percent in FY16 and 17.74 percent over 5 years.</a:t>
            </a:r>
          </a:p>
          <a:p>
            <a:pPr lvl="0"/>
            <a:r>
              <a:rPr lang="en-US" dirty="0"/>
              <a:t>General Fund authorizations increase by 16.28 percent in FY16 and remain flat for the remainder of the Authorization bill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5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and Bus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89" y="1825625"/>
            <a:ext cx="8011035" cy="4351338"/>
          </a:xfrm>
        </p:spPr>
        <p:txBody>
          <a:bodyPr>
            <a:normAutofit fontScale="92500"/>
          </a:bodyPr>
          <a:lstStyle/>
          <a:p>
            <a:r>
              <a:rPr lang="en-US" sz="3000" b="1" dirty="0"/>
              <a:t>Bus </a:t>
            </a:r>
            <a:r>
              <a:rPr lang="en-US" sz="3000" b="1" dirty="0" smtClean="0"/>
              <a:t>Program – </a:t>
            </a:r>
            <a:r>
              <a:rPr lang="en-US" sz="3000" b="1" dirty="0"/>
              <a:t>$695 M in FY16 to $808 M in FY2020</a:t>
            </a:r>
          </a:p>
          <a:p>
            <a:pPr lvl="0"/>
            <a:r>
              <a:rPr lang="en-US" dirty="0"/>
              <a:t>Total Bus and Bus Facilities funding increases by 62.5 percent in FY16 and 89 percent over 5 years.</a:t>
            </a:r>
          </a:p>
          <a:p>
            <a:pPr lvl="0"/>
            <a:r>
              <a:rPr lang="en-US" dirty="0"/>
              <a:t>Authorizes $3.75 Billion over 5 years</a:t>
            </a:r>
          </a:p>
          <a:p>
            <a:pPr lvl="0"/>
            <a:r>
              <a:rPr lang="en-US" dirty="0" smtClean="0"/>
              <a:t>Conference </a:t>
            </a:r>
            <a:r>
              <a:rPr lang="en-US" dirty="0"/>
              <a:t>agreement includes a competitive grant program, similar to House and Senate approved </a:t>
            </a:r>
            <a:r>
              <a:rPr lang="en-US" dirty="0" smtClean="0"/>
              <a:t>bills</a:t>
            </a:r>
          </a:p>
          <a:p>
            <a:pPr lvl="0"/>
            <a:r>
              <a:rPr lang="en-US" dirty="0" smtClean="0"/>
              <a:t>Competitive Grant </a:t>
            </a:r>
            <a:r>
              <a:rPr lang="en-US" dirty="0"/>
              <a:t>program = $1.52 billion over 5 years</a:t>
            </a:r>
          </a:p>
          <a:p>
            <a:pPr lvl="1"/>
            <a:r>
              <a:rPr lang="en-US" dirty="0"/>
              <a:t>38.5 percent of total bus funding in FY16</a:t>
            </a:r>
          </a:p>
          <a:p>
            <a:pPr lvl="1"/>
            <a:r>
              <a:rPr lang="en-US" dirty="0"/>
              <a:t>42.5 percent of total bus funding in FY20</a:t>
            </a:r>
          </a:p>
          <a:p>
            <a:pPr lvl="1"/>
            <a:r>
              <a:rPr lang="en-US" dirty="0"/>
              <a:t>40.5 percent of total bus funding over 5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0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and Bus Facilities Competitive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Eligible Projects: replacing</a:t>
            </a:r>
            <a:r>
              <a:rPr lang="en-US" dirty="0"/>
              <a:t>, rehabilitating, purchasing, or leasing buses or related equipment; </a:t>
            </a:r>
            <a:r>
              <a:rPr lang="en-US" dirty="0" smtClean="0"/>
              <a:t>and rehabilitating</a:t>
            </a:r>
            <a:r>
              <a:rPr lang="en-US" dirty="0"/>
              <a:t>, purchasing, constructing, or leasing bus-related facilities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smtClean="0"/>
              <a:t>Criteria</a:t>
            </a:r>
            <a:r>
              <a:rPr lang="en-US" dirty="0"/>
              <a:t>: </a:t>
            </a:r>
            <a:r>
              <a:rPr lang="en-US" dirty="0" smtClean="0"/>
              <a:t>The </a:t>
            </a:r>
            <a:r>
              <a:rPr lang="en-US" dirty="0"/>
              <a:t>Secretary shall consider the age and condition of buses, bus fleets, related equipment, and bus-related facilities</a:t>
            </a:r>
          </a:p>
          <a:p>
            <a:r>
              <a:rPr lang="en-US" dirty="0" smtClean="0"/>
              <a:t>Statewide Applications permitted</a:t>
            </a:r>
            <a:endParaRPr lang="en-US" dirty="0"/>
          </a:p>
          <a:p>
            <a:r>
              <a:rPr lang="en-US" dirty="0" smtClean="0"/>
              <a:t>10% Rural </a:t>
            </a:r>
            <a:r>
              <a:rPr lang="en-US" dirty="0"/>
              <a:t>S</a:t>
            </a:r>
            <a:r>
              <a:rPr lang="en-US" dirty="0" smtClean="0"/>
              <a:t>et-aside</a:t>
            </a:r>
            <a:r>
              <a:rPr lang="en-US" dirty="0"/>
              <a:t> </a:t>
            </a:r>
          </a:p>
          <a:p>
            <a:r>
              <a:rPr lang="en-US" dirty="0" smtClean="0"/>
              <a:t>5307/5311 Grant Requirements apply</a:t>
            </a:r>
            <a:endParaRPr lang="en-US" dirty="0"/>
          </a:p>
          <a:p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FTA: (1) Disclose </a:t>
            </a:r>
            <a:r>
              <a:rPr lang="en-US" dirty="0"/>
              <a:t>all metrics and evaluation procedures to be used in considering grant applications upon issuance of the notice of funding availability (NOFA</a:t>
            </a:r>
            <a:r>
              <a:rPr lang="en-US" dirty="0" smtClean="0"/>
              <a:t>); (2) Publish </a:t>
            </a:r>
            <a:r>
              <a:rPr lang="en-US" dirty="0"/>
              <a:t>a summary of final scores for selected projects, metrics, and other evaluations used in awarding grants.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633E-787B-4607-BAF1-4C95CB7859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9FD35B9-D88E-4B4F-8A6D-5882863D97AF}" vid="{5BF36352-B3FD-42EF-AD09-1D3FEE21C1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PTA Document" ma:contentTypeID="0x010100BB1236AD71619B4EA0D2841A04C6E87600BF2057411A56B74B922F331FF8EC0226" ma:contentTypeVersion="5" ma:contentTypeDescription="" ma:contentTypeScope="" ma:versionID="5ddc54c17b164aa489190b9d4c7ea971">
  <xsd:schema xmlns:xsd="http://www.w3.org/2001/XMLSchema" xmlns:xs="http://www.w3.org/2001/XMLSchema" xmlns:p="http://schemas.microsoft.com/office/2006/metadata/properties" xmlns:ns2="bf25d8e6-df7f-48f8-9e41-9305719f6447" targetNamespace="http://schemas.microsoft.com/office/2006/metadata/properties" ma:root="true" ma:fieldsID="53871104b78be91602ffe51a9756a2f2" ns2:_="">
    <xsd:import namespace="bf25d8e6-df7f-48f8-9e41-9305719f6447"/>
    <xsd:element name="properties">
      <xsd:complexType>
        <xsd:sequence>
          <xsd:element name="documentManagement">
            <xsd:complexType>
              <xsd:all>
                <xsd:element ref="ns2:Issues" minOccurs="0"/>
                <xsd:element ref="ns2:SectionHighlight" minOccurs="0"/>
                <xsd:element ref="ns2:SearchResultTyp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5d8e6-df7f-48f8-9e41-9305719f6447" elementFormDefault="qualified">
    <xsd:import namespace="http://schemas.microsoft.com/office/2006/documentManagement/types"/>
    <xsd:import namespace="http://schemas.microsoft.com/office/infopath/2007/PartnerControls"/>
    <xsd:element name="Issues" ma:index="8" nillable="true" ma:displayName="APTA Keywords" ma:hidden="true" ma:internalName="Issu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09 Meetings"/>
                    <xsd:enumeration value="2010 Meetings"/>
                    <xsd:enumeration value="2011 Meetings"/>
                    <xsd:enumeration value="2012 Meetings"/>
                    <xsd:enumeration value="Benefits of Public Transportation"/>
                    <xsd:enumeration value="Bus"/>
                    <xsd:enumeration value="Bus Rapid Transit (BRT)"/>
                    <xsd:enumeration value="Bus Roadeo"/>
                    <xsd:enumeration value="Business Members"/>
                    <xsd:enumeration value="Climate Change"/>
                    <xsd:enumeration value="Commuter Rail"/>
                    <xsd:enumeration value="EXPO"/>
                    <xsd:enumeration value="Fare Collection"/>
                    <xsd:enumeration value="Help Wanted"/>
                    <xsd:enumeration value="High Speed Rail"/>
                    <xsd:enumeration value="Intermodal"/>
                    <xsd:enumeration value="International Transit"/>
                    <xsd:enumeration value="ITS"/>
                    <xsd:enumeration value="Light Rail"/>
                    <xsd:enumeration value="Marketing &amp; Communications"/>
                    <xsd:enumeration value="Paratransit"/>
                    <xsd:enumeration value="Procurement"/>
                    <xsd:enumeration value="Public-Private Partnerships"/>
                    <xsd:enumeration value="Rail Rodeo"/>
                    <xsd:enumeration value="Rail Transit"/>
                    <xsd:enumeration value="Risk Management"/>
                    <xsd:enumeration value="Safety &amp; Security"/>
                    <xsd:enumeration value="Senior Transportation"/>
                    <xsd:enumeration value="Small Operations"/>
                    <xsd:enumeration value="Standards"/>
                    <xsd:enumeration value="State Affairs"/>
                    <xsd:enumeration value="Statistics"/>
                    <xsd:enumeration value="Stimulus/Economic Recovery"/>
                    <xsd:enumeration value="Strategic Plan"/>
                    <xsd:enumeration value="Sustainability"/>
                    <xsd:enumeration value="Transit-oriented Development"/>
                    <xsd:enumeration value="University Transportation"/>
                    <xsd:enumeration value="Waterborne/Ferryboat"/>
                    <xsd:enumeration value="Workforce Development"/>
                  </xsd:restriction>
                </xsd:simpleType>
              </xsd:element>
            </xsd:sequence>
          </xsd:extension>
        </xsd:complexContent>
      </xsd:complexType>
    </xsd:element>
    <xsd:element name="SectionHighlight" ma:index="9" nillable="true" ma:displayName="SectionHighlight" ma:default="0" ma:internalName="SectionHighlight">
      <xsd:simpleType>
        <xsd:restriction base="dms:Boolean"/>
      </xsd:simpleType>
    </xsd:element>
    <xsd:element name="SearchResultType" ma:index="10" nillable="true" ma:displayName="SearchResultType" ma:format="Dropdown" ma:internalName="SearchResultType">
      <xsd:simpleType>
        <xsd:restriction base="dms:Choice">
          <xsd:enumeration value="News Releases"/>
          <xsd:enumeration value="Statistics &amp; Publications"/>
          <xsd:enumeration value="Meetings &amp; Conferences"/>
          <xsd:enumeration value="APTA Programs"/>
          <xsd:enumeration value="Passenger Transport"/>
          <xsd:enumeration value="Letters"/>
          <xsd:enumeration value="Testimony"/>
          <xsd:enumeration value="Standards"/>
          <xsd:enumeration value="Awards"/>
        </xsd:restriction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archResultType xmlns="bf25d8e6-df7f-48f8-9e41-9305719f6447" xsi:nil="true"/>
    <SectionHighlight xmlns="bf25d8e6-df7f-48f8-9e41-9305719f6447">false</SectionHighlight>
    <Issues xmlns="bf25d8e6-df7f-48f8-9e41-9305719f6447"/>
    <_dlc_DocId xmlns="bf25d8e6-df7f-48f8-9e41-9305719f6447">4ZWTHDCC2MD4-19321-1</_dlc_DocId>
    <_dlc_DocIdUrl xmlns="bf25d8e6-df7f-48f8-9e41-9305719f6447">
      <Url>https://www.apta.com/resources/workforce/webinars/government/_layouts/DocIdRedir.aspx?ID=4ZWTHDCC2MD4-19321-1</Url>
      <Description>4ZWTHDCC2MD4-19321-1</Description>
    </_dlc_DocIdUrl>
    <_dlc_DocIdPersistId xmlns="bf25d8e6-df7f-48f8-9e41-9305719f6447">false</_dlc_DocIdPersistId>
  </documentManagement>
</p:properties>
</file>

<file path=customXml/itemProps1.xml><?xml version="1.0" encoding="utf-8"?>
<ds:datastoreItem xmlns:ds="http://schemas.openxmlformats.org/officeDocument/2006/customXml" ds:itemID="{80B0B7FD-D259-41A0-A30E-D1F57AFB7A8B}"/>
</file>

<file path=customXml/itemProps2.xml><?xml version="1.0" encoding="utf-8"?>
<ds:datastoreItem xmlns:ds="http://schemas.openxmlformats.org/officeDocument/2006/customXml" ds:itemID="{AC80826D-7E23-4B08-87FB-2A595EA23FDA}"/>
</file>

<file path=customXml/itemProps3.xml><?xml version="1.0" encoding="utf-8"?>
<ds:datastoreItem xmlns:ds="http://schemas.openxmlformats.org/officeDocument/2006/customXml" ds:itemID="{2614F4B4-1459-4866-B406-E128AA6FF964}"/>
</file>

<file path=customXml/itemProps4.xml><?xml version="1.0" encoding="utf-8"?>
<ds:datastoreItem xmlns:ds="http://schemas.openxmlformats.org/officeDocument/2006/customXml" ds:itemID="{11720BFB-0E88-4C3C-A095-EAA95A67D89A}"/>
</file>

<file path=docProps/app.xml><?xml version="1.0" encoding="utf-8"?>
<Properties xmlns="http://schemas.openxmlformats.org/officeDocument/2006/extended-properties" xmlns:vt="http://schemas.openxmlformats.org/officeDocument/2006/docPropsVTypes">
  <Template>APTA Template 2014</Template>
  <TotalTime>2759</TotalTime>
  <Words>826</Words>
  <Application>Microsoft Office PowerPoint</Application>
  <PresentationFormat>On-screen Show (4:3)</PresentationFormat>
  <Paragraphs>167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APTA Webinar with Congressional Transit Staff– Overview of the FAST Act </vt:lpstr>
      <vt:lpstr>APTA Webinar on FAST Act</vt:lpstr>
      <vt:lpstr>Questions?</vt:lpstr>
      <vt:lpstr>Congressional Transportation Staff</vt:lpstr>
      <vt:lpstr>FAST Act Timeline</vt:lpstr>
      <vt:lpstr>FAST Act Overview</vt:lpstr>
      <vt:lpstr>FAST Act Transit Title Funding</vt:lpstr>
      <vt:lpstr>Bus and Bus Facilities</vt:lpstr>
      <vt:lpstr>Bus and Bus Facilities Competitive Grants</vt:lpstr>
      <vt:lpstr>Bus and Bus Facilities</vt:lpstr>
      <vt:lpstr>Urban formula</vt:lpstr>
      <vt:lpstr>Growing States and High Density States Programs</vt:lpstr>
      <vt:lpstr>Rural area formula</vt:lpstr>
      <vt:lpstr>Enhanced Mobility for Seniors and People with Disabilities</vt:lpstr>
      <vt:lpstr>Fixed Guideway State of Good Repair</vt:lpstr>
      <vt:lpstr>New Starts/Small Starts/ Core Capacity</vt:lpstr>
      <vt:lpstr>New Starts/Small Starts/ Core Capacity</vt:lpstr>
      <vt:lpstr>Questions?</vt:lpstr>
      <vt:lpstr>Public Transportation Safety </vt:lpstr>
      <vt:lpstr>Public Transportation Innovation/Transit Research</vt:lpstr>
      <vt:lpstr>General Provisions </vt:lpstr>
      <vt:lpstr>Other issues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Act - Transit Congressional Webinar</dc:title>
  <dc:creator>Brian Tynan</dc:creator>
  <cp:lastModifiedBy>Mark Hybner</cp:lastModifiedBy>
  <cp:revision>122</cp:revision>
  <cp:lastPrinted>2016-01-19T17:35:34Z</cp:lastPrinted>
  <dcterms:created xsi:type="dcterms:W3CDTF">2014-12-04T15:01:28Z</dcterms:created>
  <dcterms:modified xsi:type="dcterms:W3CDTF">2016-01-28T18:57:34Z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0x010100BB1236AD71619B4EA0D2841A04C6E87600BF2057411A56B74B922F331FF8EC0226</vt:lpwstr>
  </property>
  <property fmtid="{D5CDD505-2E9C-101B-9397-08002B2CF9AE}" pid="3" name="_dlc_DocIdItemGuid">
    <vt:lpwstr>61166c61-527c-4ab3-8ecf-0c855245b3ee</vt:lpwstr>
  </property>
  <property fmtid="{D5CDD505-2E9C-101B-9397-08002B2CF9AE}" pid="4" name="TemplateUrl">
    <vt:lpwstr/>
  </property>
  <property fmtid="{D5CDD505-2E9C-101B-9397-08002B2CF9AE}" pid="5" name="Order">
    <vt:r8>100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