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56" r:id="rId3"/>
    <p:sldId id="274" r:id="rId4"/>
    <p:sldId id="258" r:id="rId5"/>
    <p:sldId id="259" r:id="rId6"/>
    <p:sldId id="261" r:id="rId7"/>
    <p:sldId id="262" r:id="rId8"/>
    <p:sldId id="263" r:id="rId9"/>
    <p:sldId id="264" r:id="rId10"/>
    <p:sldId id="269" r:id="rId11"/>
    <p:sldId id="268" r:id="rId12"/>
    <p:sldId id="265" r:id="rId13"/>
    <p:sldId id="267" r:id="rId14"/>
    <p:sldId id="266" r:id="rId15"/>
    <p:sldId id="260" r:id="rId16"/>
    <p:sldId id="276" r:id="rId17"/>
    <p:sldId id="286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5397"/>
    <a:srgbClr val="0D35B3"/>
    <a:srgbClr val="00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274EF5-ACD7-42CA-ACAA-A2BCBF94C622}" v="32" dt="2025-07-23T19:58:48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4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274C-AF97-4147-8940-D8CE063BA4FF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DCF0-2CA8-4616-A1AE-BAE5D9C8D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5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274C-AF97-4147-8940-D8CE063BA4FF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DCF0-2CA8-4616-A1AE-BAE5D9C8D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95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274C-AF97-4147-8940-D8CE063BA4FF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DCF0-2CA8-4616-A1AE-BAE5D9C8D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7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274C-AF97-4147-8940-D8CE063BA4FF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DCF0-2CA8-4616-A1AE-BAE5D9C8D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59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274C-AF97-4147-8940-D8CE063BA4FF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DCF0-2CA8-4616-A1AE-BAE5D9C8D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274C-AF97-4147-8940-D8CE063BA4FF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DCF0-2CA8-4616-A1AE-BAE5D9C8D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49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274C-AF97-4147-8940-D8CE063BA4FF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DCF0-2CA8-4616-A1AE-BAE5D9C8D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2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274C-AF97-4147-8940-D8CE063BA4FF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DCF0-2CA8-4616-A1AE-BAE5D9C8D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2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274C-AF97-4147-8940-D8CE063BA4FF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DCF0-2CA8-4616-A1AE-BAE5D9C8D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85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274C-AF97-4147-8940-D8CE063BA4FF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DCF0-2CA8-4616-A1AE-BAE5D9C8D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4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274C-AF97-4147-8940-D8CE063BA4FF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DCF0-2CA8-4616-A1AE-BAE5D9C8D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9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F274C-AF97-4147-8940-D8CE063BA4FF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FDCF0-2CA8-4616-A1AE-BAE5D9C8D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6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EE4A67-92C9-8CD9-67D7-0A8FE40EDD45}"/>
              </a:ext>
            </a:extLst>
          </p:cNvPr>
          <p:cNvSpPr/>
          <p:nvPr/>
        </p:nvSpPr>
        <p:spPr>
          <a:xfrm>
            <a:off x="0" y="4744720"/>
            <a:ext cx="9144000" cy="2113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595C74-CA50-59AC-46B5-A78C1D254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647" y="2362926"/>
            <a:ext cx="4126302" cy="176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97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857"/>
            <a:ext cx="9144000" cy="71758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00948"/>
            <a:ext cx="91440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Report 253:Transportation Emergency Response </a:t>
            </a:r>
          </a:p>
          <a:p>
            <a:pPr algn="ctr"/>
            <a:r>
              <a:rPr lang="en-US" sz="2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Application (TERA): Migration </a:t>
            </a:r>
          </a:p>
          <a:p>
            <a:pPr algn="ctr"/>
            <a:r>
              <a:rPr lang="en-US" sz="2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Options Beyond 2025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FB1FC8-5F7F-3704-8640-218DFB8C2D30}"/>
              </a:ext>
            </a:extLst>
          </p:cNvPr>
          <p:cNvSpPr/>
          <p:nvPr/>
        </p:nvSpPr>
        <p:spPr>
          <a:xfrm>
            <a:off x="0" y="5171440"/>
            <a:ext cx="9144000" cy="168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3438C7-F777-27A3-29BE-B23D1337F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4651" y="1469122"/>
            <a:ext cx="3880789" cy="5019154"/>
          </a:xfrm>
          <a:prstGeom prst="rect">
            <a:avLst/>
          </a:prstGeom>
          <a:effectLst>
            <a:outerShdw blurRad="50800" dist="2286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8594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4" y="0"/>
            <a:ext cx="9067626" cy="68001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87" y="-183355"/>
            <a:ext cx="91440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Report 248:Tactile Wayfinding in Transportation </a:t>
            </a:r>
          </a:p>
          <a:p>
            <a:pPr algn="ctr"/>
            <a:r>
              <a:rPr lang="en-US" sz="2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Settings for Travelers Who Are Blind </a:t>
            </a:r>
          </a:p>
          <a:p>
            <a:pPr algn="ctr"/>
            <a:r>
              <a:rPr lang="en-US" sz="2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Visually Impaired: Volume 1: </a:t>
            </a:r>
          </a:p>
          <a:p>
            <a:pPr algn="ctr"/>
            <a:r>
              <a:rPr lang="en-US" sz="2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Conduct of Research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77AF51-2F8A-FE0B-6446-6B3DBBC83417}"/>
              </a:ext>
            </a:extLst>
          </p:cNvPr>
          <p:cNvSpPr/>
          <p:nvPr/>
        </p:nvSpPr>
        <p:spPr>
          <a:xfrm>
            <a:off x="0" y="5171440"/>
            <a:ext cx="9144000" cy="168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51B153-FE23-0389-6EE8-33E5006E8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077" y="2079713"/>
            <a:ext cx="3585845" cy="4637693"/>
          </a:xfrm>
          <a:prstGeom prst="rect">
            <a:avLst/>
          </a:prstGeom>
          <a:effectLst>
            <a:outerShdw blurRad="50800" dist="2286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7545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6348"/>
            <a:ext cx="9144000" cy="6857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-91345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Synthesis 178: </a:t>
            </a:r>
            <a:r>
              <a:rPr lang="en-US" sz="2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Microtransit</a:t>
            </a:r>
            <a:r>
              <a:rPr lang="en-US" sz="2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Solutions in Rural </a:t>
            </a:r>
          </a:p>
          <a:p>
            <a:pPr algn="ctr"/>
            <a:r>
              <a:rPr lang="en-US" sz="2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Communities: On-Demand </a:t>
            </a:r>
          </a:p>
          <a:p>
            <a:pPr algn="ctr"/>
            <a:r>
              <a:rPr lang="en-US" sz="2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Alternatives to Dail-a-Ride Services </a:t>
            </a:r>
          </a:p>
          <a:p>
            <a:pPr algn="ctr"/>
            <a:r>
              <a:rPr lang="en-US" sz="2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Unproductive Coverage Routes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F65E7C-AEB5-8BF3-8CA1-F4C4F54764CB}"/>
              </a:ext>
            </a:extLst>
          </p:cNvPr>
          <p:cNvSpPr/>
          <p:nvPr/>
        </p:nvSpPr>
        <p:spPr>
          <a:xfrm>
            <a:off x="0" y="5140642"/>
            <a:ext cx="9144000" cy="168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16CD9D-A595-FEE5-A0E5-170BB7E55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493" y="1680798"/>
            <a:ext cx="3867467" cy="5001924"/>
          </a:xfrm>
          <a:prstGeom prst="rect">
            <a:avLst/>
          </a:prstGeom>
          <a:effectLst>
            <a:outerShdw blurRad="50800" dist="2286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3073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" y="-125779"/>
            <a:ext cx="9144000" cy="6857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26315"/>
            <a:ext cx="9144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Report 165: Transit Capacity and Quality of Service Manual, Third Edition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B1DAE4-7685-03BB-B06A-FABD1170B389}"/>
              </a:ext>
            </a:extLst>
          </p:cNvPr>
          <p:cNvSpPr/>
          <p:nvPr/>
        </p:nvSpPr>
        <p:spPr>
          <a:xfrm>
            <a:off x="0" y="5171440"/>
            <a:ext cx="9144000" cy="168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089BAF23-6B12-DC72-A668-B3ABEECBC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1649492"/>
            <a:ext cx="3644900" cy="4738370"/>
          </a:xfrm>
          <a:prstGeom prst="rect">
            <a:avLst/>
          </a:prstGeom>
          <a:effectLst>
            <a:outerShdw blurRad="50800" dist="2286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630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-11394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Report 155:Track Design Handbook for Light Rail </a:t>
            </a:r>
          </a:p>
          <a:p>
            <a:pPr algn="ctr"/>
            <a:r>
              <a:rPr 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Transit, Second Edition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D668EA-8D1C-D65C-317E-D82A955E8BC6}"/>
              </a:ext>
            </a:extLst>
          </p:cNvPr>
          <p:cNvSpPr/>
          <p:nvPr/>
        </p:nvSpPr>
        <p:spPr>
          <a:xfrm>
            <a:off x="0" y="5171440"/>
            <a:ext cx="9144000" cy="168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E30F89-E208-FE6B-BAE5-B2088E029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565" y="1703896"/>
            <a:ext cx="3505835" cy="4534213"/>
          </a:xfrm>
          <a:prstGeom prst="rect">
            <a:avLst/>
          </a:prstGeom>
          <a:effectLst>
            <a:outerShdw blurRad="50800" dist="2286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2745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892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Where Can You Get More Information?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8259" y="1859861"/>
            <a:ext cx="7907481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the most up-to-date and comprehensive information on TCRP, visit: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trb.org/TCRP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4F46AD-231B-C163-62CA-58DAA6F83BEA}"/>
              </a:ext>
            </a:extLst>
          </p:cNvPr>
          <p:cNvSpPr/>
          <p:nvPr/>
        </p:nvSpPr>
        <p:spPr>
          <a:xfrm>
            <a:off x="0" y="5222240"/>
            <a:ext cx="9144000" cy="168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52C4E8-6FCF-1C3F-4D13-63CA92199A87}"/>
              </a:ext>
            </a:extLst>
          </p:cNvPr>
          <p:cNvCxnSpPr>
            <a:cxnSpLocks/>
          </p:cNvCxnSpPr>
          <p:nvPr/>
        </p:nvCxnSpPr>
        <p:spPr>
          <a:xfrm>
            <a:off x="152400" y="6185058"/>
            <a:ext cx="621996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7BAD494-33C1-5B76-122F-00DF54936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878" y="5388056"/>
            <a:ext cx="2804403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5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26892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Connect with TCRP on LinkedIn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8259" y="1859861"/>
            <a:ext cx="790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C00E1B-049D-95CC-F18A-B99B077C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1" y="945778"/>
            <a:ext cx="8109180" cy="478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16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EE4A67-92C9-8CD9-67D7-0A8FE40EDD45}"/>
              </a:ext>
            </a:extLst>
          </p:cNvPr>
          <p:cNvSpPr/>
          <p:nvPr/>
        </p:nvSpPr>
        <p:spPr>
          <a:xfrm>
            <a:off x="0" y="4744720"/>
            <a:ext cx="9144000" cy="2113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429C08-4284-385A-28D7-1D6058836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059" y="2070775"/>
            <a:ext cx="4937882" cy="211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15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892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TCRP DAY?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279" y="1439653"/>
            <a:ext cx="82437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TCRP DAY is a national event aimed at: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Creating awareness of the program.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Showcasing its research in action.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Increasing the number of transit professionals involved in the program.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EE4A67-92C9-8CD9-67D7-0A8FE40EDD45}"/>
              </a:ext>
            </a:extLst>
          </p:cNvPr>
          <p:cNvSpPr/>
          <p:nvPr/>
        </p:nvSpPr>
        <p:spPr>
          <a:xfrm>
            <a:off x="0" y="4744720"/>
            <a:ext cx="9144000" cy="2113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D9546B-9135-0E05-8FFD-B8BB9A10A901}"/>
              </a:ext>
            </a:extLst>
          </p:cNvPr>
          <p:cNvCxnSpPr>
            <a:cxnSpLocks/>
          </p:cNvCxnSpPr>
          <p:nvPr/>
        </p:nvCxnSpPr>
        <p:spPr>
          <a:xfrm>
            <a:off x="152400" y="6185058"/>
            <a:ext cx="62585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93EA13F-48AF-A4C0-4E69-F1D80D8BC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756" y="5388860"/>
            <a:ext cx="2806844" cy="12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21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892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TCRP?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6837" y="1410153"/>
            <a:ext cx="5612234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Transit Cooperative Research Program (TCRP) was established in 1992 to provide an ongoing medium for applied research to transit problems.  </a:t>
            </a:r>
          </a:p>
          <a:p>
            <a:endParaRPr lang="en-US" alt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program is carried out under a three-way agreement among:</a:t>
            </a:r>
          </a:p>
          <a:p>
            <a:pPr>
              <a:lnSpc>
                <a:spcPct val="150000"/>
              </a:lnSpc>
            </a:pP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Transportation Research Board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American Public Transportation Association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Federal Transit Administration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5050F4-0698-449E-8748-92E6EE0C5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71" y="1045009"/>
            <a:ext cx="2940341" cy="29403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E999C0-7A35-A9F5-80CC-91C0D8238DB2}"/>
              </a:ext>
            </a:extLst>
          </p:cNvPr>
          <p:cNvSpPr/>
          <p:nvPr/>
        </p:nvSpPr>
        <p:spPr>
          <a:xfrm>
            <a:off x="0" y="5171440"/>
            <a:ext cx="9144000" cy="168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855043-B5BC-6EE2-B906-AA76509DC458}"/>
              </a:ext>
            </a:extLst>
          </p:cNvPr>
          <p:cNvCxnSpPr>
            <a:cxnSpLocks/>
          </p:cNvCxnSpPr>
          <p:nvPr/>
        </p:nvCxnSpPr>
        <p:spPr>
          <a:xfrm>
            <a:off x="152400" y="6185058"/>
            <a:ext cx="621996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B7F4CC4-5E67-CB72-0D6B-AB4C92DAB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756" y="5414614"/>
            <a:ext cx="2806844" cy="12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3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892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Does TCRP Work?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183" y="1459490"/>
            <a:ext cx="78173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TCRP solicits statements of public transportation problems in need of research.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TCRP’s Transit Oversight and Projects Selection  (TOPS) Commission reviews problem statements, identifies the highest priority projects, and defines funding levels and expected research products.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Research products are disseminated throughout the public transportation industry.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F20A2C-A406-CF9F-2173-65B9C2365032}"/>
              </a:ext>
            </a:extLst>
          </p:cNvPr>
          <p:cNvSpPr/>
          <p:nvPr/>
        </p:nvSpPr>
        <p:spPr>
          <a:xfrm>
            <a:off x="0" y="4927600"/>
            <a:ext cx="91440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6C48C4-294C-7A61-A728-752612770EDD}"/>
              </a:ext>
            </a:extLst>
          </p:cNvPr>
          <p:cNvCxnSpPr>
            <a:cxnSpLocks/>
          </p:cNvCxnSpPr>
          <p:nvPr/>
        </p:nvCxnSpPr>
        <p:spPr>
          <a:xfrm>
            <a:off x="152400" y="6185058"/>
            <a:ext cx="621996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506D207-7DBB-A13A-B620-C684C986F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756" y="5448392"/>
            <a:ext cx="2806844" cy="12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1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892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Topics Does TCRP Cover?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694925"/>
            <a:ext cx="460110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Service Configuration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Engineering of Vehicles and Equipment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Fixed Facilities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Human Resources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Policy and Planning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936" y="1191263"/>
            <a:ext cx="861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TCRP research spans a comprehensive array of topics in public transportation</a:t>
            </a:r>
            <a:r>
              <a:rPr lang="en-US" dirty="0"/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01FC3-174A-4F54-917A-6B85B1C302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17"/>
          <a:stretch/>
        </p:blipFill>
        <p:spPr>
          <a:xfrm>
            <a:off x="5655781" y="1843774"/>
            <a:ext cx="3025823" cy="16661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3D48AF-5CE6-4DDD-91AA-AB4D58173A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3" b="18144"/>
          <a:stretch/>
        </p:blipFill>
        <p:spPr>
          <a:xfrm>
            <a:off x="5655781" y="3616829"/>
            <a:ext cx="3025823" cy="15184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5C5D0C-0358-A058-68B4-A8CAC8C9EA86}"/>
              </a:ext>
            </a:extLst>
          </p:cNvPr>
          <p:cNvSpPr/>
          <p:nvPr/>
        </p:nvSpPr>
        <p:spPr>
          <a:xfrm>
            <a:off x="0" y="5171440"/>
            <a:ext cx="9144000" cy="168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5697C1-F3F9-67B6-464F-35716D827204}"/>
              </a:ext>
            </a:extLst>
          </p:cNvPr>
          <p:cNvCxnSpPr>
            <a:cxnSpLocks/>
          </p:cNvCxnSpPr>
          <p:nvPr/>
        </p:nvCxnSpPr>
        <p:spPr>
          <a:xfrm>
            <a:off x="152400" y="6185058"/>
            <a:ext cx="621996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5C0EFA8-03D3-BA1D-F75C-99C322F43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4756" y="5457660"/>
            <a:ext cx="2806844" cy="12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99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8928"/>
            <a:ext cx="91440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Are the Benefits of Participating in TCRP?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2055" y="1249364"/>
            <a:ext cx="7689273" cy="33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Meet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network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with industry peers.</a:t>
            </a:r>
            <a:b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Raise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professional profile and that of your organization.</a:t>
            </a:r>
            <a:b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Share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expertise and knowledge on specific topics by participating on a project panel.</a:t>
            </a:r>
            <a:b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Participate 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webinars to broaden your knowledge base.</a:t>
            </a:r>
            <a:b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Attend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TRB’s Annual Meeting, which addresses topics of interest to transportation practitioners from all modes.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CD9BCD-8067-4299-8021-BD864FC5EFAA}"/>
              </a:ext>
            </a:extLst>
          </p:cNvPr>
          <p:cNvSpPr/>
          <p:nvPr/>
        </p:nvSpPr>
        <p:spPr>
          <a:xfrm>
            <a:off x="0" y="5171440"/>
            <a:ext cx="9144000" cy="168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1D269F-9923-2343-E739-873666A8D76A}"/>
              </a:ext>
            </a:extLst>
          </p:cNvPr>
          <p:cNvCxnSpPr>
            <a:cxnSpLocks/>
          </p:cNvCxnSpPr>
          <p:nvPr/>
        </p:nvCxnSpPr>
        <p:spPr>
          <a:xfrm>
            <a:off x="152400" y="6185058"/>
            <a:ext cx="621996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5EDD061-D29D-B445-0B74-4519EE459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756" y="5396700"/>
            <a:ext cx="2806844" cy="12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892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Can Public Transit Professionals </a:t>
            </a:r>
            <a:b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Get Involved in TCRP?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298864"/>
            <a:ext cx="7772400" cy="3148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1108" y="1622273"/>
            <a:ext cx="802178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Propose research topics. Submit a problem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statement to TCRP identifying needed research.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Serve on a project panel.</a:t>
            </a:r>
          </a:p>
          <a:p>
            <a:pPr marL="285750" lvl="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Become a TCRP Ambassador.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8830C6-40C8-9735-23A9-5EE3CA780EED}"/>
              </a:ext>
            </a:extLst>
          </p:cNvPr>
          <p:cNvSpPr/>
          <p:nvPr/>
        </p:nvSpPr>
        <p:spPr>
          <a:xfrm>
            <a:off x="0" y="5171440"/>
            <a:ext cx="9144000" cy="168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4B549B-2CDA-FD52-BC21-13B686CE60E7}"/>
              </a:ext>
            </a:extLst>
          </p:cNvPr>
          <p:cNvCxnSpPr>
            <a:cxnSpLocks/>
          </p:cNvCxnSpPr>
          <p:nvPr/>
        </p:nvCxnSpPr>
        <p:spPr>
          <a:xfrm>
            <a:off x="152400" y="6185058"/>
            <a:ext cx="621996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34FDAAD-2577-2D02-B286-990F08497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756" y="5396687"/>
            <a:ext cx="2806844" cy="12002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B2862D-78CF-3717-A97E-FEE135FC0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067" y="2496270"/>
            <a:ext cx="3562533" cy="278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16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83001"/>
            <a:ext cx="6858000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94032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Types of Research Products</a:t>
            </a:r>
            <a:br>
              <a:rPr lang="en-US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Does TCRP Produce?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37783C-D224-1AD1-83E9-A27686B0C8CC}"/>
              </a:ext>
            </a:extLst>
          </p:cNvPr>
          <p:cNvSpPr/>
          <p:nvPr/>
        </p:nvSpPr>
        <p:spPr>
          <a:xfrm>
            <a:off x="0" y="5197990"/>
            <a:ext cx="9144000" cy="168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84BC94-A2C3-4FB8-B591-8BAE12C6D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176" y="2137589"/>
            <a:ext cx="2256021" cy="2917787"/>
          </a:xfrm>
          <a:prstGeom prst="rect">
            <a:avLst/>
          </a:prstGeom>
          <a:effectLst>
            <a:outerShdw blurRad="50800" dist="190500" dir="10800000" algn="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80B463-43CD-844E-D694-20255FB4A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955" y="2147814"/>
            <a:ext cx="2199266" cy="2844384"/>
          </a:xfrm>
          <a:prstGeom prst="rect">
            <a:avLst/>
          </a:prstGeom>
          <a:effectLst>
            <a:outerShdw blurRad="50800" dist="190500" dir="10800000" algn="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7C2983-1AD2-92AD-31D5-43B59AE2DF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2701" y="2219304"/>
            <a:ext cx="2221978" cy="2873758"/>
          </a:xfrm>
          <a:prstGeom prst="rect">
            <a:avLst/>
          </a:prstGeom>
          <a:effectLst>
            <a:outerShdw blurRad="50800" dist="190500" dir="10800000" algn="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141571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23125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Popular TCRP Reports, </a:t>
            </a:r>
          </a:p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Based on Recent Downloads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F40E21-CEDB-44A7-C55D-5D34CC4E580B}"/>
              </a:ext>
            </a:extLst>
          </p:cNvPr>
          <p:cNvSpPr/>
          <p:nvPr/>
        </p:nvSpPr>
        <p:spPr>
          <a:xfrm>
            <a:off x="0" y="5171440"/>
            <a:ext cx="9144000" cy="168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916B65-2DE2-2EA7-E6A4-B8C51826C284}"/>
              </a:ext>
            </a:extLst>
          </p:cNvPr>
          <p:cNvCxnSpPr>
            <a:cxnSpLocks/>
          </p:cNvCxnSpPr>
          <p:nvPr/>
        </p:nvCxnSpPr>
        <p:spPr>
          <a:xfrm>
            <a:off x="152400" y="6185058"/>
            <a:ext cx="621996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E616645-B8A8-0C63-AB47-D7B9245BB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756" y="5414614"/>
            <a:ext cx="2806844" cy="12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84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2759</TotalTime>
  <Words>428</Words>
  <Application>Microsoft Office PowerPoint</Application>
  <PresentationFormat>On-screen Show (4:3)</PresentationFormat>
  <Paragraphs>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Gonzalez</dc:creator>
  <cp:lastModifiedBy>Peggy Duncan</cp:lastModifiedBy>
  <cp:revision>42</cp:revision>
  <cp:lastPrinted>2018-06-05T20:22:11Z</cp:lastPrinted>
  <dcterms:created xsi:type="dcterms:W3CDTF">2018-05-23T14:25:45Z</dcterms:created>
  <dcterms:modified xsi:type="dcterms:W3CDTF">2025-07-23T20:09:42Z</dcterms:modified>
</cp:coreProperties>
</file>