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s/slide1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Masters/slideMaster2.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 id="2147483654"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7077075" cy="9363075"/>
  <p:embeddedFontLst>
    <p:embeddedFont>
      <p:font typeface="Calibri" panose="020F0502020204030204" pitchFamily="34" charset="0"/>
      <p:regular r:id="rId26"/>
      <p:bold r:id="rId27"/>
      <p:italic r:id="rId28"/>
      <p:boldItalic r:id="rId29"/>
    </p:embeddedFont>
    <p:embeddedFont>
      <p:font typeface="Roboto"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customXml" Target="../customXml/item2.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66733" cy="469780"/>
          </a:xfrm>
          <a:prstGeom prst="rect">
            <a:avLst/>
          </a:prstGeom>
          <a:noFill/>
          <a:ln>
            <a:noFill/>
          </a:ln>
        </p:spPr>
        <p:txBody>
          <a:bodyPr spcFirstLastPara="1" wrap="square" lIns="93900" tIns="46925" rIns="93900" bIns="469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08705" y="0"/>
            <a:ext cx="3066733" cy="469780"/>
          </a:xfrm>
          <a:prstGeom prst="rect">
            <a:avLst/>
          </a:prstGeom>
          <a:noFill/>
          <a:ln>
            <a:noFill/>
          </a:ln>
        </p:spPr>
        <p:txBody>
          <a:bodyPr spcFirstLastPara="1" wrap="square" lIns="93900" tIns="46925" rIns="93900" bIns="469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93297"/>
            <a:ext cx="3066733" cy="469779"/>
          </a:xfrm>
          <a:prstGeom prst="rect">
            <a:avLst/>
          </a:prstGeom>
          <a:noFill/>
          <a:ln>
            <a:noFill/>
          </a:ln>
        </p:spPr>
        <p:txBody>
          <a:bodyPr spcFirstLastPara="1" wrap="square" lIns="93900" tIns="46925" rIns="93900" bIns="469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08705" y="8893297"/>
            <a:ext cx="3066733" cy="469779"/>
          </a:xfrm>
          <a:prstGeom prst="rect">
            <a:avLst/>
          </a:prstGeom>
          <a:noFill/>
          <a:ln>
            <a:noFill/>
          </a:ln>
        </p:spPr>
        <p:txBody>
          <a:bodyPr spcFirstLastPara="1" wrap="square" lIns="93900" tIns="46925" rIns="93900" bIns="46925"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bart.gov/news/articles/2017/news20170817-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Good afternoon, </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
        <p:nvSpPr>
          <p:cNvPr id="48" name="Google Shape;48;p1: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99" name="Google Shape;199;p10: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391401" algn="l" rtl="0">
              <a:lnSpc>
                <a:spcPct val="115000"/>
              </a:lnSpc>
              <a:spcBef>
                <a:spcPts val="0"/>
              </a:spcBef>
              <a:spcAft>
                <a:spcPts val="0"/>
              </a:spcAft>
              <a:buClr>
                <a:schemeClr val="dk1"/>
              </a:buClr>
              <a:buSzPts val="2400"/>
              <a:buFont typeface="Arial"/>
              <a:buChar char="●"/>
            </a:pPr>
            <a:r>
              <a:rPr lang="en-US" sz="2500" b="0" i="0" u="none" strike="noStrike" cap="none">
                <a:solidFill>
                  <a:schemeClr val="dk1"/>
                </a:solidFill>
                <a:latin typeface="Arial"/>
                <a:ea typeface="Arial"/>
                <a:cs typeface="Arial"/>
                <a:sym typeface="Arial"/>
              </a:rPr>
              <a:t>Crisis Intervention Training (CIT) is a law enforcement program based on having specially trained ofﬁcers who can respond to crisis calls involving populations with special needs, such as mentally ill individuals, the homeless or those with drug and alcohol addictions. </a:t>
            </a:r>
            <a:endParaRPr sz="2500" b="0" i="0" u="none" strike="noStrike" cap="none">
              <a:solidFill>
                <a:schemeClr val="dk1"/>
              </a:solidFill>
              <a:latin typeface="Arial"/>
              <a:ea typeface="Arial"/>
              <a:cs typeface="Arial"/>
              <a:sym typeface="Arial"/>
            </a:endParaRPr>
          </a:p>
          <a:p>
            <a:pPr marL="469682" marR="0" lvl="0" indent="-391401" algn="l" rtl="0">
              <a:lnSpc>
                <a:spcPct val="115000"/>
              </a:lnSpc>
              <a:spcBef>
                <a:spcPts val="0"/>
              </a:spcBef>
              <a:spcAft>
                <a:spcPts val="0"/>
              </a:spcAft>
              <a:buClr>
                <a:schemeClr val="dk1"/>
              </a:buClr>
              <a:buSzPts val="2400"/>
              <a:buFont typeface="Arial"/>
              <a:buChar char="●"/>
            </a:pPr>
            <a:r>
              <a:rPr lang="en-US" sz="2500" b="0" i="0" u="none" strike="noStrike" cap="none">
                <a:solidFill>
                  <a:schemeClr val="dk1"/>
                </a:solidFill>
                <a:latin typeface="Arial"/>
                <a:ea typeface="Arial"/>
                <a:cs typeface="Arial"/>
                <a:sym typeface="Arial"/>
              </a:rPr>
              <a:t>The primary goals of CIT are to de-escalate crisis situations and reduce the use of jail time for mentally ill persons, to decrease recidivism and reduce symptom severity.</a:t>
            </a:r>
            <a:endParaRPr sz="2500" b="0" i="0" u="none" strike="noStrike" cap="none">
              <a:solidFill>
                <a:schemeClr val="dk1"/>
              </a:solidFill>
              <a:latin typeface="Calibri"/>
              <a:ea typeface="Calibri"/>
              <a:cs typeface="Calibri"/>
              <a:sym typeface="Calibri"/>
            </a:endParaRPr>
          </a:p>
          <a:p>
            <a:pPr marL="469682" marR="0" lvl="0" indent="-391401" algn="l" rtl="0">
              <a:lnSpc>
                <a:spcPct val="115000"/>
              </a:lnSpc>
              <a:spcBef>
                <a:spcPts val="0"/>
              </a:spcBef>
              <a:spcAft>
                <a:spcPts val="0"/>
              </a:spcAft>
              <a:buClr>
                <a:schemeClr val="dk1"/>
              </a:buClr>
              <a:buSzPts val="2400"/>
              <a:buFont typeface="Calibri"/>
              <a:buChar char="●"/>
            </a:pPr>
            <a:r>
              <a:rPr lang="en-US" sz="2500" b="0" i="0" u="none" strike="noStrike" cap="none">
                <a:solidFill>
                  <a:schemeClr val="dk1"/>
                </a:solidFill>
                <a:latin typeface="Calibri"/>
                <a:ea typeface="Calibri"/>
                <a:cs typeface="Calibri"/>
                <a:sym typeface="Calibri"/>
              </a:rPr>
              <a:t>Law enforcement ofﬁcers are usually the ﬁrst responders to a crisis situation and may be able to intervene effectively to assure the safety and diversion of mentally ill or homeless persons to treatment centers and/or programs when appropriate. </a:t>
            </a:r>
            <a:endParaRPr sz="2500" b="0" i="0" u="none" strike="noStrike" cap="none">
              <a:solidFill>
                <a:schemeClr val="dk1"/>
              </a:solidFill>
              <a:latin typeface="Calibri"/>
              <a:ea typeface="Calibri"/>
              <a:cs typeface="Calibri"/>
              <a:sym typeface="Calibri"/>
            </a:endParaRPr>
          </a:p>
          <a:p>
            <a:pPr marL="469682" marR="0" lvl="0" indent="-391401" algn="l" rtl="0">
              <a:lnSpc>
                <a:spcPct val="115000"/>
              </a:lnSpc>
              <a:spcBef>
                <a:spcPts val="0"/>
              </a:spcBef>
              <a:spcAft>
                <a:spcPts val="0"/>
              </a:spcAft>
              <a:buClr>
                <a:schemeClr val="dk1"/>
              </a:buClr>
              <a:buSzPts val="2400"/>
              <a:buFont typeface="Calibri"/>
              <a:buChar char="●"/>
            </a:pPr>
            <a:r>
              <a:rPr lang="en-US" sz="2500" b="0" i="0" u="none" strike="noStrike" cap="none">
                <a:solidFill>
                  <a:schemeClr val="dk1"/>
                </a:solidFill>
                <a:latin typeface="Calibri"/>
                <a:ea typeface="Calibri"/>
                <a:cs typeface="Calibri"/>
                <a:sym typeface="Calibri"/>
              </a:rPr>
              <a:t>The CIT training develops sensitivity and understanding regarding these issues. This will increase ofﬁcer safety and provide a proactive method for resolving these sensitive situations.</a:t>
            </a:r>
            <a:endParaRPr sz="2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2500" b="0" i="0" u="none" strike="noStrike" cap="none">
              <a:solidFill>
                <a:schemeClr val="dk1"/>
              </a:solidFill>
              <a:latin typeface="Calibri"/>
              <a:ea typeface="Calibri"/>
              <a:cs typeface="Calibri"/>
              <a:sym typeface="Calibri"/>
            </a:endParaRPr>
          </a:p>
          <a:p>
            <a:pPr marL="469682" marR="0" lvl="0" indent="-391401" algn="l" rtl="0">
              <a:lnSpc>
                <a:spcPct val="115000"/>
              </a:lnSpc>
              <a:spcBef>
                <a:spcPts val="0"/>
              </a:spcBef>
              <a:spcAft>
                <a:spcPts val="0"/>
              </a:spcAft>
              <a:buClr>
                <a:schemeClr val="dk1"/>
              </a:buClr>
              <a:buSzPts val="2400"/>
              <a:buFont typeface="Calibri"/>
              <a:buChar char="●"/>
            </a:pPr>
            <a:r>
              <a:rPr lang="en-US" sz="2500" b="0" i="0" u="none" strike="noStrike" cap="none">
                <a:solidFill>
                  <a:schemeClr val="dk1"/>
                </a:solidFill>
                <a:latin typeface="Calibri"/>
                <a:ea typeface="Calibri"/>
                <a:cs typeface="Calibri"/>
                <a:sym typeface="Calibri"/>
              </a:rPr>
              <a:t>BPD is a leader in having a full time Crisis Intervention Training and Homeless Outreach Coordinator, Armando Sandoval, on staff. </a:t>
            </a:r>
            <a:endParaRPr sz="2500" b="0" i="0" u="none" strike="noStrike" cap="none">
              <a:solidFill>
                <a:schemeClr val="dk1"/>
              </a:solidFill>
              <a:latin typeface="Calibri"/>
              <a:ea typeface="Calibri"/>
              <a:cs typeface="Calibri"/>
              <a:sym typeface="Calibri"/>
            </a:endParaRPr>
          </a:p>
          <a:p>
            <a:pPr marL="469682" marR="0" lvl="0" indent="-391401" algn="l" rtl="0">
              <a:lnSpc>
                <a:spcPct val="115000"/>
              </a:lnSpc>
              <a:spcBef>
                <a:spcPts val="0"/>
              </a:spcBef>
              <a:spcAft>
                <a:spcPts val="0"/>
              </a:spcAft>
              <a:buClr>
                <a:schemeClr val="dk1"/>
              </a:buClr>
              <a:buSzPts val="2400"/>
              <a:buFont typeface="Calibri"/>
              <a:buChar char="●"/>
            </a:pPr>
            <a:r>
              <a:rPr lang="en-US" sz="2500" b="0" i="0" u="none" strike="noStrike" cap="none">
                <a:solidFill>
                  <a:schemeClr val="dk1"/>
                </a:solidFill>
                <a:latin typeface="Calibri"/>
                <a:ea typeface="Calibri"/>
                <a:cs typeface="Calibri"/>
                <a:sym typeface="Calibri"/>
              </a:rPr>
              <a:t>Sandoval acts as a liaison with public and private mental health communities to create greater collaboration between community mental health groups and BPD.</a:t>
            </a:r>
            <a:endParaRPr sz="2500" b="0" i="0" u="none" strike="noStrike" cap="none">
              <a:solidFill>
                <a:schemeClr val="dk1"/>
              </a:solidFill>
              <a:latin typeface="Calibri"/>
              <a:ea typeface="Calibri"/>
              <a:cs typeface="Calibri"/>
              <a:sym typeface="Calibri"/>
            </a:endParaRPr>
          </a:p>
          <a:p>
            <a:pPr marL="469682" marR="0" lvl="0" indent="-391401" algn="l" rtl="0">
              <a:lnSpc>
                <a:spcPct val="115000"/>
              </a:lnSpc>
              <a:spcBef>
                <a:spcPts val="0"/>
              </a:spcBef>
              <a:spcAft>
                <a:spcPts val="0"/>
              </a:spcAft>
              <a:buClr>
                <a:schemeClr val="dk1"/>
              </a:buClr>
              <a:buSzPts val="2400"/>
              <a:buFont typeface="Calibri"/>
              <a:buChar char="●"/>
            </a:pPr>
            <a:r>
              <a:rPr lang="en-US" sz="2500" b="0" i="0" u="none" strike="noStrike" cap="none">
                <a:solidFill>
                  <a:schemeClr val="dk1"/>
                </a:solidFill>
                <a:latin typeface="Calibri"/>
                <a:ea typeface="Calibri"/>
                <a:cs typeface="Calibri"/>
                <a:sym typeface="Calibri"/>
              </a:rPr>
              <a:t>This collaboration ensures that BPD personnel are prepared to assist in the most appropriate and culturally responsive manner.</a:t>
            </a:r>
            <a:endParaRPr sz="2500" b="0" i="0" u="none" strike="noStrike" cap="none">
              <a:solidFill>
                <a:schemeClr val="dk1"/>
              </a:solidFill>
              <a:latin typeface="Calibri"/>
              <a:ea typeface="Calibri"/>
              <a:cs typeface="Calibri"/>
              <a:sym typeface="Calibri"/>
            </a:endParaRPr>
          </a:p>
        </p:txBody>
      </p:sp>
      <p:sp>
        <p:nvSpPr>
          <p:cNvPr id="207" name="Google Shape;207;p11: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391401" algn="l" rtl="0">
              <a:lnSpc>
                <a:spcPct val="115000"/>
              </a:lnSpc>
              <a:spcBef>
                <a:spcPts val="0"/>
              </a:spcBef>
              <a:spcAft>
                <a:spcPts val="0"/>
              </a:spcAft>
              <a:buClr>
                <a:srgbClr val="000000"/>
              </a:buClr>
              <a:buSzPts val="2400"/>
              <a:buFont typeface="Calibri"/>
              <a:buChar char="●"/>
            </a:pPr>
            <a:r>
              <a:rPr lang="en-US" sz="2500" b="0" i="0" u="none" strike="noStrike" cap="none">
                <a:solidFill>
                  <a:schemeClr val="dk1"/>
                </a:solidFill>
                <a:latin typeface="Calibri"/>
                <a:ea typeface="Calibri"/>
                <a:cs typeface="Calibri"/>
                <a:sym typeface="Calibri"/>
              </a:rPr>
              <a:t>BART helped fund the restrooms and are informing our customers and non-customers of this amenity.</a:t>
            </a:r>
            <a:endParaRPr sz="2500" b="0" i="0" u="none" strike="noStrike" cap="none">
              <a:solidFill>
                <a:schemeClr val="dk1"/>
              </a:solidFill>
              <a:latin typeface="Calibri"/>
              <a:ea typeface="Calibri"/>
              <a:cs typeface="Calibri"/>
              <a:sym typeface="Calibri"/>
            </a:endParaRPr>
          </a:p>
          <a:p>
            <a:pPr marL="469682" marR="0" lvl="0" indent="-391401" algn="l" rtl="0">
              <a:lnSpc>
                <a:spcPct val="115000"/>
              </a:lnSpc>
              <a:spcBef>
                <a:spcPts val="0"/>
              </a:spcBef>
              <a:spcAft>
                <a:spcPts val="0"/>
              </a:spcAft>
              <a:buClr>
                <a:srgbClr val="000000"/>
              </a:buClr>
              <a:buSzPts val="2400"/>
              <a:buFont typeface="Calibri"/>
              <a:buChar char="●"/>
            </a:pPr>
            <a:r>
              <a:rPr lang="en-US" sz="2500" b="0" i="0" u="none" strike="noStrike" cap="none">
                <a:solidFill>
                  <a:schemeClr val="dk1"/>
                </a:solidFill>
                <a:latin typeface="Calibri"/>
                <a:ea typeface="Calibri"/>
                <a:cs typeface="Calibri"/>
                <a:sym typeface="Calibri"/>
              </a:rPr>
              <a:t>Positioning new, fully attended </a:t>
            </a:r>
            <a:r>
              <a:rPr lang="en-US" sz="2500" b="0" i="0" u="sng" strike="noStrike" cap="none">
                <a:solidFill>
                  <a:schemeClr val="hlink"/>
                </a:solidFill>
                <a:latin typeface="Calibri"/>
                <a:ea typeface="Calibri"/>
                <a:cs typeface="Calibri"/>
                <a:sym typeface="Calibri"/>
                <a:hlinkClick r:id="rId3"/>
              </a:rPr>
              <a:t>Pit Stop bathrooms</a:t>
            </a:r>
            <a:r>
              <a:rPr lang="en-US" sz="2500" b="0" i="0" u="none" strike="noStrike" cap="none">
                <a:solidFill>
                  <a:schemeClr val="dk1"/>
                </a:solidFill>
                <a:latin typeface="Calibri"/>
                <a:ea typeface="Calibri"/>
                <a:cs typeface="Calibri"/>
                <a:sym typeface="Calibri"/>
              </a:rPr>
              <a:t> above ground at major station entrances and exits in Downtown San Francisco to provide safe and clean access to restrooms for the public. </a:t>
            </a:r>
            <a:endParaRPr sz="2500" b="0" i="0" u="none" strike="noStrike" cap="none">
              <a:solidFill>
                <a:schemeClr val="dk1"/>
              </a:solidFill>
              <a:latin typeface="Calibri"/>
              <a:ea typeface="Calibri"/>
              <a:cs typeface="Calibri"/>
              <a:sym typeface="Calibri"/>
            </a:endParaRPr>
          </a:p>
        </p:txBody>
      </p:sp>
      <p:sp>
        <p:nvSpPr>
          <p:cNvPr id="217" name="Google Shape;217;p12: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391401" algn="l" rtl="0">
              <a:lnSpc>
                <a:spcPct val="100000"/>
              </a:lnSpc>
              <a:spcBef>
                <a:spcPts val="0"/>
              </a:spcBef>
              <a:spcAft>
                <a:spcPts val="0"/>
              </a:spcAft>
              <a:buClr>
                <a:schemeClr val="dk1"/>
              </a:buClr>
              <a:buSzPts val="2400"/>
              <a:buFont typeface="Calibri"/>
              <a:buChar char="●"/>
            </a:pPr>
            <a:r>
              <a:rPr lang="en-US" sz="2500" b="0" i="0" u="none" strike="noStrike" cap="none">
                <a:solidFill>
                  <a:schemeClr val="dk1"/>
                </a:solidFill>
                <a:latin typeface="Calibri"/>
                <a:ea typeface="Calibri"/>
                <a:cs typeface="Calibri"/>
                <a:sym typeface="Calibri"/>
              </a:rPr>
              <a:t>Two crisis intervention officers specifically to work with homeless individuals</a:t>
            </a:r>
            <a:endParaRPr sz="2500" b="0" i="0" u="none" strike="noStrike" cap="none">
              <a:solidFill>
                <a:schemeClr val="dk1"/>
              </a:solidFill>
              <a:latin typeface="Calibri"/>
              <a:ea typeface="Calibri"/>
              <a:cs typeface="Calibri"/>
              <a:sym typeface="Calibri"/>
            </a:endParaRPr>
          </a:p>
          <a:p>
            <a:pPr marL="469682" marR="0" lvl="0" indent="-391401" algn="l" rtl="0">
              <a:lnSpc>
                <a:spcPct val="100000"/>
              </a:lnSpc>
              <a:spcBef>
                <a:spcPts val="0"/>
              </a:spcBef>
              <a:spcAft>
                <a:spcPts val="0"/>
              </a:spcAft>
              <a:buClr>
                <a:schemeClr val="dk1"/>
              </a:buClr>
              <a:buSzPts val="2400"/>
              <a:buFont typeface="Calibri"/>
              <a:buChar char="●"/>
            </a:pPr>
            <a:r>
              <a:rPr lang="en-US" sz="2500" b="0" i="0" u="none" strike="noStrike" cap="none">
                <a:solidFill>
                  <a:schemeClr val="dk1"/>
                </a:solidFill>
                <a:latin typeface="Calibri"/>
                <a:ea typeface="Calibri"/>
                <a:cs typeface="Calibri"/>
                <a:sym typeface="Calibri"/>
              </a:rPr>
              <a:t>Partner with Volunteers of America and other social service organizations</a:t>
            </a:r>
            <a:endParaRPr sz="2500" b="0" i="0" u="none" strike="noStrike" cap="none">
              <a:solidFill>
                <a:schemeClr val="dk1"/>
              </a:solidFill>
              <a:latin typeface="Calibri"/>
              <a:ea typeface="Calibri"/>
              <a:cs typeface="Calibri"/>
              <a:sym typeface="Calibri"/>
            </a:endParaRPr>
          </a:p>
          <a:p>
            <a:pPr marL="469682" marR="0" lvl="0" indent="-391401" algn="l" rtl="0">
              <a:lnSpc>
                <a:spcPct val="100000"/>
              </a:lnSpc>
              <a:spcBef>
                <a:spcPts val="0"/>
              </a:spcBef>
              <a:spcAft>
                <a:spcPts val="0"/>
              </a:spcAft>
              <a:buClr>
                <a:schemeClr val="dk1"/>
              </a:buClr>
              <a:buSzPts val="2400"/>
              <a:buFont typeface="Calibri"/>
              <a:buChar char="●"/>
            </a:pPr>
            <a:r>
              <a:rPr lang="en-US" sz="2500" b="0" i="0" u="none" strike="noStrike" cap="none">
                <a:solidFill>
                  <a:schemeClr val="dk1"/>
                </a:solidFill>
                <a:latin typeface="Calibri"/>
                <a:ea typeface="Calibri"/>
                <a:cs typeface="Calibri"/>
                <a:sym typeface="Calibri"/>
              </a:rPr>
              <a:t>Includes a safe surrender partnership with the courts</a:t>
            </a:r>
            <a:endParaRPr sz="2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28" name="Google Shape;228;p13: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4:notes"/>
          <p:cNvSpPr txBox="1">
            <a:spLocks noGrp="1"/>
          </p:cNvSpPr>
          <p:nvPr>
            <p:ph type="body" idx="1"/>
          </p:nvPr>
        </p:nvSpPr>
        <p:spPr>
          <a:xfrm>
            <a:off x="707708" y="4505980"/>
            <a:ext cx="5661660" cy="3686864"/>
          </a:xfrm>
          <a:prstGeom prst="rect">
            <a:avLst/>
          </a:prstGeom>
          <a:noFill/>
          <a:ln>
            <a:noFill/>
          </a:ln>
        </p:spPr>
        <p:txBody>
          <a:bodyPr spcFirstLastPara="1" wrap="square" lIns="93900" tIns="46925" rIns="93900" bIns="46925" anchor="t" anchorCtr="0">
            <a:noAutofit/>
          </a:bodyPr>
          <a:lstStyle/>
          <a:p>
            <a:pPr marL="469682" marR="0" lvl="0" indent="-391401" algn="l" rtl="0">
              <a:lnSpc>
                <a:spcPct val="100000"/>
              </a:lnSpc>
              <a:spcBef>
                <a:spcPts val="0"/>
              </a:spcBef>
              <a:spcAft>
                <a:spcPts val="0"/>
              </a:spcAft>
              <a:buClr>
                <a:schemeClr val="dk1"/>
              </a:buClr>
              <a:buSzPts val="2400"/>
              <a:buFont typeface="Calibri"/>
              <a:buChar char="●"/>
            </a:pPr>
            <a:r>
              <a:rPr lang="en-US" sz="2500" b="0" i="0" u="none" strike="noStrike" cap="none">
                <a:solidFill>
                  <a:schemeClr val="dk1"/>
                </a:solidFill>
                <a:latin typeface="Calibri"/>
                <a:ea typeface="Calibri"/>
                <a:cs typeface="Calibri"/>
                <a:sym typeface="Calibri"/>
              </a:rPr>
              <a:t>Met her at the train station and agreed that mentally she could not care for herself</a:t>
            </a:r>
            <a:endParaRPr sz="2500" b="0" i="0" u="none" strike="noStrike" cap="none">
              <a:solidFill>
                <a:schemeClr val="dk1"/>
              </a:solidFill>
              <a:latin typeface="Calibri"/>
              <a:ea typeface="Calibri"/>
              <a:cs typeface="Calibri"/>
              <a:sym typeface="Calibri"/>
            </a:endParaRPr>
          </a:p>
          <a:p>
            <a:pPr marL="469682" marR="0" lvl="0" indent="-391401" algn="l" rtl="0">
              <a:lnSpc>
                <a:spcPct val="100000"/>
              </a:lnSpc>
              <a:spcBef>
                <a:spcPts val="0"/>
              </a:spcBef>
              <a:spcAft>
                <a:spcPts val="0"/>
              </a:spcAft>
              <a:buClr>
                <a:schemeClr val="dk1"/>
              </a:buClr>
              <a:buSzPts val="2400"/>
              <a:buFont typeface="Calibri"/>
              <a:buChar char="●"/>
            </a:pPr>
            <a:r>
              <a:rPr lang="en-US" sz="2500" b="0" i="0" u="none" strike="noStrike" cap="none">
                <a:solidFill>
                  <a:schemeClr val="dk1"/>
                </a:solidFill>
                <a:latin typeface="Calibri"/>
                <a:ea typeface="Calibri"/>
                <a:cs typeface="Calibri"/>
                <a:sym typeface="Calibri"/>
              </a:rPr>
              <a:t>Worked with the courts to get her admitted to a long term nursing facility</a:t>
            </a:r>
            <a:endParaRPr sz="2500" b="0" i="0" u="none" strike="noStrike" cap="none">
              <a:solidFill>
                <a:schemeClr val="dk1"/>
              </a:solidFill>
              <a:latin typeface="Calibri"/>
              <a:ea typeface="Calibri"/>
              <a:cs typeface="Calibri"/>
              <a:sym typeface="Calibri"/>
            </a:endParaRPr>
          </a:p>
        </p:txBody>
      </p:sp>
      <p:sp>
        <p:nvSpPr>
          <p:cNvPr id="235" name="Google Shape;235;p14: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352261" marR="0" lvl="0" indent="-352261" algn="l" rtl="0">
              <a:lnSpc>
                <a:spcPct val="100000"/>
              </a:lnSpc>
              <a:spcBef>
                <a:spcPts val="0"/>
              </a:spcBef>
              <a:spcAft>
                <a:spcPts val="0"/>
              </a:spcAft>
              <a:buClr>
                <a:srgbClr val="000000"/>
              </a:buClr>
              <a:buSzPts val="2800"/>
              <a:buFont typeface="Arial"/>
              <a:buChar char="•"/>
            </a:pPr>
            <a:r>
              <a:rPr lang="en-US" sz="2900" b="0" i="0" u="none" strike="noStrike" cap="none">
                <a:solidFill>
                  <a:srgbClr val="000000"/>
                </a:solidFill>
                <a:latin typeface="Calibri"/>
                <a:ea typeface="Calibri"/>
                <a:cs typeface="Calibri"/>
                <a:sym typeface="Calibri"/>
              </a:rPr>
              <a:t>Partner with social service agencies and homeless shelters to provide discount fare media</a:t>
            </a:r>
            <a:endParaRPr sz="1400" b="0" i="0" u="none" strike="noStrike" cap="none">
              <a:solidFill>
                <a:srgbClr val="000000"/>
              </a:solidFill>
              <a:latin typeface="Arial"/>
              <a:ea typeface="Arial"/>
              <a:cs typeface="Arial"/>
              <a:sym typeface="Arial"/>
            </a:endParaRPr>
          </a:p>
          <a:p>
            <a:pPr marL="352261" marR="0" lvl="0" indent="-352261" algn="l" rtl="0">
              <a:lnSpc>
                <a:spcPct val="100000"/>
              </a:lnSpc>
              <a:spcBef>
                <a:spcPts val="0"/>
              </a:spcBef>
              <a:spcAft>
                <a:spcPts val="0"/>
              </a:spcAft>
              <a:buClr>
                <a:srgbClr val="000000"/>
              </a:buClr>
              <a:buSzPts val="2800"/>
              <a:buFont typeface="Arial"/>
              <a:buChar char="•"/>
            </a:pPr>
            <a:r>
              <a:rPr lang="en-US" sz="2900" b="0" i="0" u="none" strike="noStrike" cap="none">
                <a:solidFill>
                  <a:srgbClr val="000000"/>
                </a:solidFill>
                <a:latin typeface="Calibri"/>
                <a:ea typeface="Calibri"/>
                <a:cs typeface="Calibri"/>
                <a:sym typeface="Calibri"/>
              </a:rPr>
              <a:t>Provide free transportation to shelters during times of inclement weather</a:t>
            </a:r>
            <a:endParaRPr sz="2900" b="0" i="0" u="none" strike="noStrike" cap="none">
              <a:solidFill>
                <a:srgbClr val="000000"/>
              </a:solidFill>
              <a:latin typeface="Calibri"/>
              <a:ea typeface="Calibri"/>
              <a:cs typeface="Calibri"/>
              <a:sym typeface="Calibri"/>
            </a:endParaRPr>
          </a:p>
          <a:p>
            <a:pPr marL="352261" marR="0" lvl="0" indent="0" algn="l" rtl="0">
              <a:lnSpc>
                <a:spcPct val="100000"/>
              </a:lnSpc>
              <a:spcBef>
                <a:spcPts val="0"/>
              </a:spcBef>
              <a:spcAft>
                <a:spcPts val="0"/>
              </a:spcAft>
              <a:buClr>
                <a:srgbClr val="000000"/>
              </a:buClr>
              <a:buSzPts val="1400"/>
              <a:buFont typeface="Arial"/>
              <a:buNone/>
            </a:pPr>
            <a:r>
              <a:rPr lang="en-US" sz="2900" b="0" i="0" u="none" strike="noStrike" cap="none">
                <a:solidFill>
                  <a:srgbClr val="000000"/>
                </a:solidFill>
                <a:latin typeface="Calibri"/>
                <a:ea typeface="Calibri"/>
                <a:cs typeface="Calibri"/>
                <a:sym typeface="Calibri"/>
              </a:rPr>
              <a:t>Regardless of the size of the organizations some have collected data, obtained customer feedback in order to start pilot programs, find money and make the case for future programs </a:t>
            </a:r>
            <a:endParaRPr sz="2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43" name="Google Shape;243;p15: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55" name="Google Shape;255;p16: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txBox="1">
            <a:spLocks noGrp="1"/>
          </p:cNvSpPr>
          <p:nvPr>
            <p:ph type="body" idx="1"/>
          </p:nvPr>
        </p:nvSpPr>
        <p:spPr>
          <a:xfrm>
            <a:off x="707708" y="4505980"/>
            <a:ext cx="5661660" cy="3686864"/>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As simple as it may seem, the biggest challenge we face in addressing homelessness is recognizing that we should take action at all</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If we are going to survive as an industry, we must ensure our</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agencies are attractive to those areas w/o public transportation.  Taking</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the initiative to address the homeless epidemic now will pay dividends in the</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future.</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Although untrue, one of the more prominent arguments against</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public transportation is that it is unsafe and unclean.  Making a</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concerted effort to get those affected by homelessness to the places that can</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truly help them will  improve the</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public's perception about the safety and cleanliness of our facilities and</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vehicles.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At any given moment, there are over half a million-people</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considered homeless within the United States.  And in large urban cities</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like NY and SF where the average cost of a 900 sq ft apartment is $3,500, the</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numbers will continue to go up.  It’s important to address these issues</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and have procedures in place because our facilities will continue to attractive</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to those affected by homelessness.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263" name="Google Shape;263;p17: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8: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Providing a system that supports the entire community can pose to be a challenge for transit providers as well.</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Here you can see some thoughts from leaders within our industry.  Whether it is the foresight from Mr. Thomas at DART or highlighting the importance of collecting data to tell the human experience by Mr. Koleber at CAT, thinking outside the normal realm of operations must occur for us to make a positive change on this issue.</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269" name="Google Shape;269;p18: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9: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We have taken on a project that most agencies are doing a lot to address, the homeless epidemic. Through our survey, executive and agency interviews.  The following presentation will outline our research on homelessness and how agencies across the country are creating partnerships, community outreach groups and programs to help change the negative issues surrounding homelessness.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Through this presentation we will answer the following:</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-Why are homeless attracted to transit systems?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What are agencies doing to balance ridership and homelessness?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What are the biggest challenges for Transit providers?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What is our call to action?</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br>
              <a:rPr lang="en-US" sz="1200" b="0" i="0" u="none" strike="noStrike" cap="none">
                <a:solidFill>
                  <a:schemeClr val="dk1"/>
                </a:solidFill>
                <a:latin typeface="Calibri"/>
                <a:ea typeface="Calibri"/>
                <a:cs typeface="Calibri"/>
                <a:sym typeface="Calibri"/>
              </a:rPr>
            </a:b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5" name="Google Shape;275;p19: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There is a lot that happens around the world we cannot control. We cannot stop earthquakes, we cannot prevent droughts, and we cannot prevent all conflict, but when we know where the hungry, the homeless and the sick exist, then we can help.</a:t>
            </a:r>
            <a:endParaRPr/>
          </a:p>
          <a:p>
            <a:pPr marL="469682" marR="0" lvl="0" indent="-234841" algn="l" rtl="0">
              <a:lnSpc>
                <a:spcPct val="100000"/>
              </a:lnSpc>
              <a:spcBef>
                <a:spcPts val="0"/>
              </a:spcBef>
              <a:spcAft>
                <a:spcPts val="0"/>
              </a:spcAft>
              <a:buClr>
                <a:srgbClr val="000000"/>
              </a:buClr>
              <a:buSzPts val="1400"/>
              <a:buFont typeface="Arial"/>
              <a:buNone/>
            </a:pPr>
            <a:endParaRPr sz="18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800" b="0" i="0" u="none" strike="noStrike" cap="none">
                <a:solidFill>
                  <a:schemeClr val="dk1"/>
                </a:solidFill>
                <a:latin typeface="Calibri"/>
                <a:ea typeface="Calibri"/>
                <a:cs typeface="Calibri"/>
                <a:sym typeface="Calibri"/>
              </a:rPr>
              <a:t>This short video shows what transit providers see on their systems every day. </a:t>
            </a:r>
            <a:endParaRPr/>
          </a:p>
          <a:p>
            <a:pPr marL="469682" marR="0" lvl="0" indent="-234841" algn="l" rtl="0">
              <a:lnSpc>
                <a:spcPct val="100000"/>
              </a:lnSpc>
              <a:spcBef>
                <a:spcPts val="0"/>
              </a:spcBef>
              <a:spcAft>
                <a:spcPts val="0"/>
              </a:spcAft>
              <a:buClr>
                <a:srgbClr val="000000"/>
              </a:buClr>
              <a:buSzPts val="1400"/>
              <a:buFont typeface="Arial"/>
              <a:buNone/>
            </a:pPr>
            <a:endParaRPr sz="18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br>
              <a:rPr lang="en-US" sz="1800" b="0" i="0" u="none" strike="noStrike" cap="none">
                <a:solidFill>
                  <a:schemeClr val="dk1"/>
                </a:solidFill>
                <a:latin typeface="Calibri"/>
                <a:ea typeface="Calibri"/>
                <a:cs typeface="Calibri"/>
                <a:sym typeface="Calibri"/>
              </a:rPr>
            </a:br>
            <a:br>
              <a:rPr lang="en-U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sp>
        <p:nvSpPr>
          <p:cNvPr id="60" name="Google Shape;60;p2:notes"/>
          <p:cNvSpPr txBox="1">
            <a:spLocks noGrp="1"/>
          </p:cNvSpPr>
          <p:nvPr>
            <p:ph type="sldNum" idx="12"/>
          </p:nvPr>
        </p:nvSpPr>
        <p:spPr>
          <a:xfrm>
            <a:off x="4008705" y="8893297"/>
            <a:ext cx="3066733" cy="469779"/>
          </a:xfrm>
          <a:prstGeom prst="rect">
            <a:avLst/>
          </a:prstGeom>
          <a:noFill/>
          <a:ln>
            <a:noFill/>
          </a:ln>
        </p:spPr>
        <p:txBody>
          <a:bodyPr spcFirstLastPara="1" wrap="square" lIns="93900" tIns="46925" rIns="93900" bIns="46925"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0: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0:notes"/>
          <p:cNvSpPr txBox="1">
            <a:spLocks noGrp="1"/>
          </p:cNvSpPr>
          <p:nvPr>
            <p:ph type="body" idx="1"/>
          </p:nvPr>
        </p:nvSpPr>
        <p:spPr>
          <a:xfrm>
            <a:off x="416761" y="4505980"/>
            <a:ext cx="6361504" cy="4771267"/>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TREAT ALL INDIVIDUALS WITH DIGNITY AND RESPECT - It’s important that we don’t discriminate against individuals because they are homeless or appear to be homeless. If we do, it’s pure discrimination.  Rather, policies and enforcement should be based on the behaviors of our customers.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INCORPORATE OUTREACH OFFICERS WITH LAW ENFOCEMENT - Law</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enforcement shouldn’t be expected to operate in a vacuum when dealing with the</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homeless problem.  Having outreach</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officers assisting transit police are essential to ensure they are relocated to</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the appropriate facilities.</a:t>
            </a:r>
            <a:endParaRPr/>
          </a:p>
          <a:p>
            <a:pPr marL="469682" marR="0" lvl="0" indent="-234841"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ALIGNING TRANSIT SERVICE WITH SOCIAL SERVICE DESTINATIONS – is an innovative proactive approach that can assist in providing transit to health and social service organizations with the goal of improving their situation</a:t>
            </a:r>
            <a:endParaRPr/>
          </a:p>
          <a:p>
            <a:pPr marL="469682" marR="0" lvl="0" indent="-234841"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286" name="Google Shape;286;p20:notes"/>
          <p:cNvSpPr txBox="1">
            <a:spLocks noGrp="1"/>
          </p:cNvSpPr>
          <p:nvPr>
            <p:ph type="sldNum" idx="12"/>
          </p:nvPr>
        </p:nvSpPr>
        <p:spPr>
          <a:xfrm>
            <a:off x="4008705" y="8893297"/>
            <a:ext cx="3066733" cy="469779"/>
          </a:xfrm>
          <a:prstGeom prst="rect">
            <a:avLst/>
          </a:prstGeom>
          <a:noFill/>
          <a:ln>
            <a:noFill/>
          </a:ln>
        </p:spPr>
        <p:txBody>
          <a:bodyPr spcFirstLastPara="1" wrap="square" lIns="93900" tIns="46925" rIns="93900" bIns="46925"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1:notes"/>
          <p:cNvSpPr txBox="1">
            <a:spLocks noGrp="1"/>
          </p:cNvSpPr>
          <p:nvPr>
            <p:ph type="body" idx="1"/>
          </p:nvPr>
        </p:nvSpPr>
        <p:spPr>
          <a:xfrm>
            <a:off x="416761" y="4505980"/>
            <a:ext cx="6361504" cy="4771267"/>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PARTNERING WITH LOCAL MUNICIPALITIES &amp; THE PRIVATE SECTOR IS A</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MUST – No one industry caused the homeless epidemic, however we all are or will</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be affected by it.  Partnerships are key</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to successfully addressing this issue. </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DEVELOPING CREATIVE SOLUTIONS THAT DO NOT REQUIRE FUNDING CAN PAY</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BIG DIVIDINDS -  and it can be as simple</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as hiring a homeless individual to an entry level position. </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293" name="Google Shape;293;p21:notes"/>
          <p:cNvSpPr txBox="1">
            <a:spLocks noGrp="1"/>
          </p:cNvSpPr>
          <p:nvPr>
            <p:ph type="sldNum" idx="12"/>
          </p:nvPr>
        </p:nvSpPr>
        <p:spPr>
          <a:xfrm>
            <a:off x="4008705" y="8893297"/>
            <a:ext cx="3066733" cy="469779"/>
          </a:xfrm>
          <a:prstGeom prst="rect">
            <a:avLst/>
          </a:prstGeom>
          <a:noFill/>
          <a:ln>
            <a:noFill/>
          </a:ln>
        </p:spPr>
        <p:txBody>
          <a:bodyPr spcFirstLastPara="1" wrap="square" lIns="93900" tIns="46925" rIns="93900" bIns="46925"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2: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2:notes"/>
          <p:cNvSpPr txBox="1">
            <a:spLocks noGrp="1"/>
          </p:cNvSpPr>
          <p:nvPr>
            <p:ph type="body" idx="1"/>
          </p:nvPr>
        </p:nvSpPr>
        <p:spPr>
          <a:xfrm>
            <a:off x="345990" y="4505980"/>
            <a:ext cx="6463729" cy="4857095"/>
          </a:xfrm>
          <a:prstGeom prst="rect">
            <a:avLst/>
          </a:prstGeom>
          <a:noFill/>
          <a:ln>
            <a:noFill/>
          </a:ln>
        </p:spPr>
        <p:txBody>
          <a:bodyPr spcFirstLastPara="1" wrap="square" lIns="93900" tIns="46925" rIns="93900" bIns="46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00" name="Google Shape;300;p22:notes"/>
          <p:cNvSpPr txBox="1">
            <a:spLocks noGrp="1"/>
          </p:cNvSpPr>
          <p:nvPr>
            <p:ph type="sldNum" idx="12"/>
          </p:nvPr>
        </p:nvSpPr>
        <p:spPr>
          <a:xfrm>
            <a:off x="4008705" y="8893297"/>
            <a:ext cx="3066733" cy="469779"/>
          </a:xfrm>
          <a:prstGeom prst="rect">
            <a:avLst/>
          </a:prstGeom>
          <a:noFill/>
          <a:ln>
            <a:noFill/>
          </a:ln>
        </p:spPr>
        <p:txBody>
          <a:bodyPr spcFirstLastPara="1" wrap="square" lIns="93900" tIns="46925" rIns="93900" bIns="46925"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3: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77" name="Google Shape;77;p3:notes"/>
          <p:cNvSpPr txBox="1">
            <a:spLocks noGrp="1"/>
          </p:cNvSpPr>
          <p:nvPr>
            <p:ph type="sldNum" idx="12"/>
          </p:nvPr>
        </p:nvSpPr>
        <p:spPr>
          <a:xfrm>
            <a:off x="4008705" y="8893297"/>
            <a:ext cx="3066733" cy="469779"/>
          </a:xfrm>
          <a:prstGeom prst="rect">
            <a:avLst/>
          </a:prstGeom>
          <a:noFill/>
          <a:ln>
            <a:noFill/>
          </a:ln>
        </p:spPr>
        <p:txBody>
          <a:bodyPr spcFirstLastPara="1" wrap="square" lIns="93900" tIns="46925" rIns="93900" bIns="46925" anchor="b"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Our project included extensive research to learn how transit agencies are creating partnerships to help change the negative issues surrounding homelessness.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Through this presentation we will answer the following:</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 Why are homeless individuals attracted to transit systems?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 What are agencies doing to balance ridership and homelessness?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 What are the biggest challenges for Transit providers?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 What is our call to action?</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br>
              <a:rPr lang="en-US" sz="1200" b="0" i="0" u="none" strike="noStrike" cap="none">
                <a:solidFill>
                  <a:schemeClr val="dk1"/>
                </a:solidFill>
                <a:latin typeface="Calibri"/>
                <a:ea typeface="Calibri"/>
                <a:cs typeface="Calibri"/>
                <a:sym typeface="Calibri"/>
              </a:rPr>
            </a:br>
            <a:br>
              <a:rPr lang="en-US" sz="1200" b="0" i="0" u="none" strike="noStrike" cap="none">
                <a:solidFill>
                  <a:schemeClr val="dk1"/>
                </a:solidFill>
                <a:latin typeface="Calibri"/>
                <a:ea typeface="Calibri"/>
                <a:cs typeface="Calibri"/>
                <a:sym typeface="Calibri"/>
              </a:rPr>
            </a:b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82" name="Google Shape;82;p4: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5:notes"/>
          <p:cNvSpPr txBox="1">
            <a:spLocks noGrp="1"/>
          </p:cNvSpPr>
          <p:nvPr>
            <p:ph type="body" idx="1"/>
          </p:nvPr>
        </p:nvSpPr>
        <p:spPr>
          <a:xfrm>
            <a:off x="345990" y="4505980"/>
            <a:ext cx="6463729" cy="4857095"/>
          </a:xfrm>
          <a:prstGeom prst="rect">
            <a:avLst/>
          </a:prstGeom>
          <a:noFill/>
          <a:ln>
            <a:noFill/>
          </a:ln>
        </p:spPr>
        <p:txBody>
          <a:bodyPr spcFirstLastPara="1" wrap="square" lIns="93900" tIns="46925" rIns="93900" bIns="46925" anchor="t" anchorCtr="0">
            <a:noAutofit/>
          </a:bodyPr>
          <a:lstStyle/>
          <a:p>
            <a:pPr marL="469682" marR="0" lvl="0" indent="-234841" algn="ctr"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Calibri"/>
              <a:ea typeface="Calibri"/>
              <a:cs typeface="Calibri"/>
              <a:sym typeface="Calibri"/>
            </a:endParaRPr>
          </a:p>
        </p:txBody>
      </p:sp>
      <p:sp>
        <p:nvSpPr>
          <p:cNvPr id="94" name="Google Shape;94;p5:notes"/>
          <p:cNvSpPr txBox="1">
            <a:spLocks noGrp="1"/>
          </p:cNvSpPr>
          <p:nvPr>
            <p:ph type="sldNum" idx="12"/>
          </p:nvPr>
        </p:nvSpPr>
        <p:spPr>
          <a:xfrm>
            <a:off x="4008705" y="8893297"/>
            <a:ext cx="3066733" cy="469779"/>
          </a:xfrm>
          <a:prstGeom prst="rect">
            <a:avLst/>
          </a:prstGeom>
          <a:noFill/>
          <a:ln>
            <a:noFill/>
          </a:ln>
        </p:spPr>
        <p:txBody>
          <a:bodyPr spcFirstLastPara="1" wrap="square" lIns="93900" tIns="46925" rIns="93900" bIns="46925"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5</a:t>
            </a:fld>
            <a:endParaRPr sz="1200" b="0" i="0" u="none" strike="noStrike" cap="none">
              <a:solidFill>
                <a:schemeClr val="lt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234841" algn="ctr" rtl="0">
              <a:lnSpc>
                <a:spcPct val="100000"/>
              </a:lnSpc>
              <a:spcBef>
                <a:spcPts val="0"/>
              </a:spcBef>
              <a:spcAft>
                <a:spcPts val="0"/>
              </a:spcAft>
              <a:buClr>
                <a:srgbClr val="000000"/>
              </a:buClr>
              <a:buSzPts val="1400"/>
              <a:buFont typeface="Arial"/>
              <a:buNone/>
            </a:pPr>
            <a:r>
              <a:rPr lang="en-US" sz="1200" b="1" i="0" u="none" strike="noStrike" cap="none">
                <a:solidFill>
                  <a:srgbClr val="000000"/>
                </a:solidFill>
                <a:latin typeface="Calibri"/>
                <a:ea typeface="Calibri"/>
                <a:cs typeface="Calibri"/>
                <a:sym typeface="Calibri"/>
              </a:rPr>
              <a:t>WHY ARE TRANSIT SYSTEMS ATTRACTIVE TO HOMELESS INDIVIDUALS?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Homeless individuals are at transit facilities because they get their basic needs met and the transit systems are often more accessible than a shelter. Shelters have a limited number of beds and can include age or other requirements to stay there.</a:t>
            </a:r>
            <a:endParaRPr/>
          </a:p>
          <a:p>
            <a:pPr marL="469682" marR="0" lvl="0" indent="-234841"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Transit stations can provide many of the same basic amenities as a shelter. And, homeless individuals often find transit systems safer than a shelter because of the police presence.</a:t>
            </a:r>
            <a:br>
              <a:rPr lang="en-US" sz="1200" b="0" i="0" u="none" strike="noStrike" cap="none">
                <a:solidFill>
                  <a:schemeClr val="dk1"/>
                </a:solidFill>
                <a:latin typeface="Calibri"/>
                <a:ea typeface="Calibri"/>
                <a:cs typeface="Calibri"/>
                <a:sym typeface="Calibri"/>
              </a:rPr>
            </a:b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a:p>
            <a:pPr marL="763233" marR="0" lvl="1" indent="-202224"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Calibri"/>
              <a:ea typeface="Calibri"/>
              <a:cs typeface="Calibri"/>
              <a:sym typeface="Calibri"/>
            </a:endParaRPr>
          </a:p>
          <a:p>
            <a:pPr marL="763233" marR="0" lvl="1" indent="-202224"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Calibri"/>
              <a:ea typeface="Calibri"/>
              <a:cs typeface="Calibri"/>
              <a:sym typeface="Calibri"/>
            </a:endParaRPr>
          </a:p>
          <a:p>
            <a:pPr marL="763233" marR="0" lvl="1" indent="-202224"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br>
              <a:rPr lang="en-US" sz="1200" b="0" i="0" u="none" strike="noStrike" cap="none">
                <a:solidFill>
                  <a:schemeClr val="dk1"/>
                </a:solidFill>
                <a:latin typeface="Calibri"/>
                <a:ea typeface="Calibri"/>
                <a:cs typeface="Calibri"/>
                <a:sym typeface="Calibri"/>
              </a:rPr>
            </a:b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101" name="Google Shape;101;p6: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r>
              <a:rPr lang="en-US" sz="2500" b="0" i="0" u="none" strike="noStrike" cap="none">
                <a:solidFill>
                  <a:schemeClr val="dk1"/>
                </a:solidFill>
                <a:latin typeface="Calibri"/>
                <a:ea typeface="Calibri"/>
                <a:cs typeface="Calibri"/>
                <a:sym typeface="Calibri"/>
              </a:rPr>
              <a:t>	Our group conducted a survey to understand how homelessness is impacting transit agencies. We received responses from 51 agencies.</a:t>
            </a:r>
            <a:endParaRPr/>
          </a:p>
          <a:p>
            <a:pPr marL="469682" marR="0" lvl="0" indent="-234841" algn="l" rtl="0">
              <a:lnSpc>
                <a:spcPct val="100000"/>
              </a:lnSpc>
              <a:spcBef>
                <a:spcPts val="0"/>
              </a:spcBef>
              <a:spcAft>
                <a:spcPts val="0"/>
              </a:spcAft>
              <a:buClr>
                <a:srgbClr val="000000"/>
              </a:buClr>
              <a:buSzPts val="1400"/>
              <a:buFont typeface="Arial"/>
              <a:buNone/>
            </a:pPr>
            <a:endParaRPr sz="25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2500" b="0" i="0" u="none" strike="noStrike" cap="none">
                <a:solidFill>
                  <a:schemeClr val="dk1"/>
                </a:solidFill>
                <a:latin typeface="Calibri"/>
                <a:ea typeface="Calibri"/>
                <a:cs typeface="Calibri"/>
                <a:sym typeface="Calibri"/>
              </a:rPr>
              <a:t>In addition, we interviewed executive leaders at over 20 organizations including transit agencies, private sector transit providers and social service organizations. </a:t>
            </a:r>
            <a:endParaRPr/>
          </a:p>
          <a:p>
            <a:pPr marL="469682" marR="0" lvl="0" indent="-234841" algn="l" rtl="0">
              <a:lnSpc>
                <a:spcPct val="100000"/>
              </a:lnSpc>
              <a:spcBef>
                <a:spcPts val="0"/>
              </a:spcBef>
              <a:spcAft>
                <a:spcPts val="0"/>
              </a:spcAft>
              <a:buClr>
                <a:srgbClr val="000000"/>
              </a:buClr>
              <a:buSzPts val="1400"/>
              <a:buFont typeface="Arial"/>
              <a:buNone/>
            </a:pPr>
            <a:endParaRPr sz="2500" b="0" i="0" u="none" strike="noStrike" cap="none">
              <a:solidFill>
                <a:schemeClr val="dk1"/>
              </a:solidFill>
              <a:latin typeface="Calibri"/>
              <a:ea typeface="Calibri"/>
              <a:cs typeface="Calibri"/>
              <a:sym typeface="Calibri"/>
            </a:endParaRPr>
          </a:p>
        </p:txBody>
      </p:sp>
      <p:sp>
        <p:nvSpPr>
          <p:cNvPr id="110" name="Google Shape;110;p7: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majority (78%) of the agencies surveyed said homelessness impacts ridership with two distinct viewpoints: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AutoNum type="arabicPeriod"/>
            </a:pPr>
            <a:r>
              <a:rPr lang="en-US" sz="1800" b="0" i="0" u="none" strike="noStrike" cap="none">
                <a:solidFill>
                  <a:schemeClr val="dk1"/>
                </a:solidFill>
                <a:latin typeface="Calibri"/>
                <a:ea typeface="Calibri"/>
                <a:cs typeface="Calibri"/>
                <a:sym typeface="Calibri"/>
              </a:rPr>
              <a:t>Homeless individuals can make others feel uncomfortable, thereby deterring choice riders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AutoNum type="arabicPeriod"/>
            </a:pPr>
            <a:r>
              <a:rPr lang="en-US" sz="1800" b="0" i="0" u="none" strike="noStrike" cap="none">
                <a:solidFill>
                  <a:schemeClr val="dk1"/>
                </a:solidFill>
                <a:latin typeface="Calibri"/>
                <a:ea typeface="Calibri"/>
                <a:cs typeface="Calibri"/>
                <a:sym typeface="Calibri"/>
              </a:rPr>
              <a:t>Homeless individuals ride transit for shelter, thereby adding ridership</a:t>
            </a:r>
            <a:endParaRPr/>
          </a:p>
          <a:p>
            <a:pPr marL="469682" marR="0" lvl="0" indent="-145941" algn="l" rtl="0">
              <a:lnSpc>
                <a:spcPct val="100000"/>
              </a:lnSpc>
              <a:spcBef>
                <a:spcPts val="0"/>
              </a:spcBef>
              <a:spcAft>
                <a:spcPts val="0"/>
              </a:spcAft>
              <a:buClr>
                <a:srgbClr val="000000"/>
              </a:buClr>
              <a:buSzPts val="1400"/>
              <a:buFont typeface="Arial"/>
              <a:buNone/>
            </a:pPr>
            <a:endParaRPr sz="1800" b="0" i="0" u="none" strike="noStrike" cap="none">
              <a:solidFill>
                <a:schemeClr val="dk1"/>
              </a:solidFill>
              <a:latin typeface="Calibri"/>
              <a:ea typeface="Calibri"/>
              <a:cs typeface="Calibri"/>
              <a:sym typeface="Calibri"/>
            </a:endParaRPr>
          </a:p>
          <a:p>
            <a:pPr marL="234841"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Most of the respondents (68%) said that they believe transit agencies should be involved in addressing the homelessness epidemic.</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184" name="Google Shape;184;p8: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txBox="1">
            <a:spLocks noGrp="1"/>
          </p:cNvSpPr>
          <p:nvPr>
            <p:ph type="body" idx="1"/>
          </p:nvPr>
        </p:nvSpPr>
        <p:spPr>
          <a:xfrm>
            <a:off x="707708" y="4505980"/>
            <a:ext cx="5661660" cy="3686711"/>
          </a:xfrm>
          <a:prstGeom prst="rect">
            <a:avLst/>
          </a:prstGeom>
          <a:noFill/>
          <a:ln>
            <a:noFill/>
          </a:ln>
        </p:spPr>
        <p:txBody>
          <a:bodyPr spcFirstLastPara="1" wrap="square" lIns="93900" tIns="46925" rIns="93900" bIns="46925" anchor="t" anchorCtr="0">
            <a:noAutofit/>
          </a:bodyPr>
          <a:lstStyle/>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While most agencies say they are being impacted by homelessness and believe that the industry should be involved in addressing the problem, most agencies do not have resources for this issue. Only 39% of the agencies have a homeless outreach program or partner with community organizations for a similar program</a:t>
            </a:r>
            <a:endParaRPr/>
          </a:p>
          <a:p>
            <a:pPr marL="469682" marR="0" lvl="0" indent="-234841"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And only 5% of the agencies have funding specifically allocated for this issue.</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Now I will turn it over to Tera Hankins to talk about what are agencies doing to balance ridership and homelessness?</a:t>
            </a:r>
            <a:endParaRPr sz="1200" b="0" i="0" u="none" strike="noStrike" cap="none">
              <a:solidFill>
                <a:schemeClr val="dk1"/>
              </a:solidFill>
              <a:latin typeface="Calibri"/>
              <a:ea typeface="Calibri"/>
              <a:cs typeface="Calibri"/>
              <a:sym typeface="Calibri"/>
            </a:endParaRPr>
          </a:p>
          <a:p>
            <a:pPr marL="469682" marR="0" lvl="0" indent="-234841" algn="l" rtl="0">
              <a:lnSpc>
                <a:spcPct val="100000"/>
              </a:lnSpc>
              <a:spcBef>
                <a:spcPts val="0"/>
              </a:spcBef>
              <a:spcAft>
                <a:spcPts val="0"/>
              </a:spcAft>
              <a:buClr>
                <a:srgbClr val="000000"/>
              </a:buClr>
              <a:buSzPts val="1400"/>
              <a:buFont typeface="Arial"/>
              <a:buNone/>
            </a:pP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192" name="Google Shape;192;p9: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44" name="Google Shape;4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45" name="Google Shape;4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6">
            <a:alphaModFix amt="21000"/>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mt="21000"/>
          </a:blip>
          <a:stretch>
            <a:fillRect/>
          </a:stretch>
        </a:blip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jpg"/><Relationship Id="rId39" Type="http://schemas.openxmlformats.org/officeDocument/2006/relationships/image" Target="../media/image48.png"/><Relationship Id="rId21" Type="http://schemas.openxmlformats.org/officeDocument/2006/relationships/image" Target="../media/image30.jpg"/><Relationship Id="rId34" Type="http://schemas.openxmlformats.org/officeDocument/2006/relationships/image" Target="../media/image43.png"/><Relationship Id="rId42" Type="http://schemas.openxmlformats.org/officeDocument/2006/relationships/image" Target="../media/image51.png"/><Relationship Id="rId47" Type="http://schemas.openxmlformats.org/officeDocument/2006/relationships/image" Target="../media/image56.png"/><Relationship Id="rId50" Type="http://schemas.openxmlformats.org/officeDocument/2006/relationships/image" Target="../media/image59.jpg"/><Relationship Id="rId55" Type="http://schemas.openxmlformats.org/officeDocument/2006/relationships/image" Target="../media/image64.png"/><Relationship Id="rId63" Type="http://schemas.openxmlformats.org/officeDocument/2006/relationships/image" Target="../media/image72.png"/><Relationship Id="rId7" Type="http://schemas.openxmlformats.org/officeDocument/2006/relationships/image" Target="../media/image16.png"/><Relationship Id="rId2" Type="http://schemas.openxmlformats.org/officeDocument/2006/relationships/notesSlide" Target="../notesSlides/notesSlide7.xml"/><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41" Type="http://schemas.openxmlformats.org/officeDocument/2006/relationships/image" Target="../media/image50.png"/><Relationship Id="rId54" Type="http://schemas.openxmlformats.org/officeDocument/2006/relationships/image" Target="../media/image63.png"/><Relationship Id="rId6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jpg"/><Relationship Id="rId37" Type="http://schemas.openxmlformats.org/officeDocument/2006/relationships/image" Target="../media/image46.jpg"/><Relationship Id="rId40" Type="http://schemas.openxmlformats.org/officeDocument/2006/relationships/image" Target="../media/image49.png"/><Relationship Id="rId45" Type="http://schemas.openxmlformats.org/officeDocument/2006/relationships/image" Target="../media/image54.png"/><Relationship Id="rId53" Type="http://schemas.openxmlformats.org/officeDocument/2006/relationships/image" Target="../media/image62.png"/><Relationship Id="rId58" Type="http://schemas.openxmlformats.org/officeDocument/2006/relationships/image" Target="../media/image67.png"/><Relationship Id="rId5" Type="http://schemas.openxmlformats.org/officeDocument/2006/relationships/image" Target="../media/image14.jpg"/><Relationship Id="rId15" Type="http://schemas.openxmlformats.org/officeDocument/2006/relationships/image" Target="../media/image24.jp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49" Type="http://schemas.openxmlformats.org/officeDocument/2006/relationships/image" Target="../media/image58.jpg"/><Relationship Id="rId57" Type="http://schemas.openxmlformats.org/officeDocument/2006/relationships/image" Target="../media/image66.jpg"/><Relationship Id="rId61" Type="http://schemas.openxmlformats.org/officeDocument/2006/relationships/image" Target="../media/image70.jpg"/><Relationship Id="rId10" Type="http://schemas.openxmlformats.org/officeDocument/2006/relationships/image" Target="../media/image19.png"/><Relationship Id="rId19" Type="http://schemas.openxmlformats.org/officeDocument/2006/relationships/image" Target="../media/image28.jpg"/><Relationship Id="rId31" Type="http://schemas.openxmlformats.org/officeDocument/2006/relationships/image" Target="../media/image40.png"/><Relationship Id="rId44" Type="http://schemas.openxmlformats.org/officeDocument/2006/relationships/image" Target="../media/image53.png"/><Relationship Id="rId52" Type="http://schemas.openxmlformats.org/officeDocument/2006/relationships/image" Target="../media/image61.png"/><Relationship Id="rId60" Type="http://schemas.openxmlformats.org/officeDocument/2006/relationships/image" Target="../media/image6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jpg"/><Relationship Id="rId43" Type="http://schemas.openxmlformats.org/officeDocument/2006/relationships/image" Target="../media/image52.png"/><Relationship Id="rId48" Type="http://schemas.openxmlformats.org/officeDocument/2006/relationships/image" Target="../media/image57.png"/><Relationship Id="rId56" Type="http://schemas.openxmlformats.org/officeDocument/2006/relationships/image" Target="../media/image65.png"/><Relationship Id="rId64" Type="http://schemas.openxmlformats.org/officeDocument/2006/relationships/image" Target="../media/image2.png"/><Relationship Id="rId8" Type="http://schemas.openxmlformats.org/officeDocument/2006/relationships/image" Target="../media/image17.png"/><Relationship Id="rId51" Type="http://schemas.openxmlformats.org/officeDocument/2006/relationships/image" Target="../media/image60.png"/><Relationship Id="rId3" Type="http://schemas.openxmlformats.org/officeDocument/2006/relationships/image" Target="../media/image12.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png"/><Relationship Id="rId46" Type="http://schemas.openxmlformats.org/officeDocument/2006/relationships/image" Target="../media/image55.png"/><Relationship Id="rId59"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sp>
        <p:nvSpPr>
          <p:cNvPr id="50" name="Google Shape;50;p8"/>
          <p:cNvSpPr/>
          <p:nvPr/>
        </p:nvSpPr>
        <p:spPr>
          <a:xfrm>
            <a:off x="0" y="5448626"/>
            <a:ext cx="6738450" cy="1409374"/>
          </a:xfrm>
          <a:custGeom>
            <a:avLst/>
            <a:gdLst/>
            <a:ahLst/>
            <a:cxnLst/>
            <a:rect l="l" t="t" r="r" b="b"/>
            <a:pathLst>
              <a:path w="6738450" h="1409374" extrusionOk="0">
                <a:moveTo>
                  <a:pt x="0" y="0"/>
                </a:moveTo>
                <a:lnTo>
                  <a:pt x="6738450" y="0"/>
                </a:lnTo>
                <a:lnTo>
                  <a:pt x="6085725" y="1409374"/>
                </a:lnTo>
                <a:lnTo>
                  <a:pt x="1524000" y="1409374"/>
                </a:lnTo>
                <a:lnTo>
                  <a:pt x="1200418" y="1409374"/>
                </a:lnTo>
                <a:lnTo>
                  <a:pt x="0" y="1409374"/>
                </a:lnTo>
                <a:close/>
              </a:path>
            </a:pathLst>
          </a:custGeom>
          <a:solidFill>
            <a:srgbClr val="7F7F7F">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8"/>
          <p:cNvSpPr/>
          <p:nvPr/>
        </p:nvSpPr>
        <p:spPr>
          <a:xfrm flipH="1">
            <a:off x="6102096" y="3608996"/>
            <a:ext cx="4522796" cy="3249004"/>
          </a:xfrm>
          <a:custGeom>
            <a:avLst/>
            <a:gdLst/>
            <a:ahLst/>
            <a:cxnLst/>
            <a:rect l="l" t="t" r="r" b="b"/>
            <a:pathLst>
              <a:path w="4522796" h="3249004" extrusionOk="0">
                <a:moveTo>
                  <a:pt x="3018081" y="0"/>
                </a:moveTo>
                <a:lnTo>
                  <a:pt x="0" y="0"/>
                </a:lnTo>
                <a:lnTo>
                  <a:pt x="0" y="3249004"/>
                </a:lnTo>
                <a:lnTo>
                  <a:pt x="4522796" y="324900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p:txBody>
      </p:sp>
      <p:sp>
        <p:nvSpPr>
          <p:cNvPr id="52" name="Google Shape;52;p8"/>
          <p:cNvSpPr txBox="1">
            <a:spLocks noGrp="1"/>
          </p:cNvSpPr>
          <p:nvPr>
            <p:ph type="ctrTitle"/>
          </p:nvPr>
        </p:nvSpPr>
        <p:spPr>
          <a:xfrm>
            <a:off x="1524000" y="3011117"/>
            <a:ext cx="6618051" cy="135575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800"/>
              <a:buFont typeface="Calibri"/>
              <a:buNone/>
            </a:pPr>
            <a:r>
              <a:rPr lang="en-US" sz="3800" b="1" i="0" u="none" strike="noStrike" cap="none">
                <a:solidFill>
                  <a:schemeClr val="dk1"/>
                </a:solidFill>
                <a:latin typeface="Calibri"/>
                <a:ea typeface="Calibri"/>
                <a:cs typeface="Calibri"/>
                <a:sym typeface="Calibri"/>
              </a:rPr>
              <a:t>Public Transit and Social Responsibility: Homelessness</a:t>
            </a:r>
            <a:endParaRPr sz="6000" b="0" i="0" u="none" strike="noStrike" cap="none">
              <a:solidFill>
                <a:schemeClr val="dk1"/>
              </a:solidFill>
              <a:latin typeface="Calibri"/>
              <a:ea typeface="Calibri"/>
              <a:cs typeface="Calibri"/>
              <a:sym typeface="Calibri"/>
            </a:endParaRPr>
          </a:p>
        </p:txBody>
      </p:sp>
      <p:sp>
        <p:nvSpPr>
          <p:cNvPr id="53" name="Google Shape;53;p8"/>
          <p:cNvSpPr txBox="1">
            <a:spLocks noGrp="1"/>
          </p:cNvSpPr>
          <p:nvPr>
            <p:ph type="subTitle" idx="1"/>
          </p:nvPr>
        </p:nvSpPr>
        <p:spPr>
          <a:xfrm>
            <a:off x="1524000" y="4373823"/>
            <a:ext cx="6618051" cy="91111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Leadership APTA Graduation</a:t>
            </a: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September 25, 2018</a:t>
            </a: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54" name="Google Shape;54;p8"/>
          <p:cNvSpPr/>
          <p:nvPr/>
        </p:nvSpPr>
        <p:spPr>
          <a:xfrm>
            <a:off x="0" y="0"/>
            <a:ext cx="5920618" cy="2896258"/>
          </a:xfrm>
          <a:custGeom>
            <a:avLst/>
            <a:gdLst/>
            <a:ahLst/>
            <a:cxnLst/>
            <a:rect l="l" t="t" r="r" b="b"/>
            <a:pathLst>
              <a:path w="5920618" h="2896258" extrusionOk="0">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2B3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 name="Google Shape;55;p8"/>
          <p:cNvPicPr preferRelativeResize="0"/>
          <p:nvPr/>
        </p:nvPicPr>
        <p:blipFill rotWithShape="1">
          <a:blip r:embed="rId3">
            <a:alphaModFix/>
          </a:blip>
          <a:srcRect/>
          <a:stretch/>
        </p:blipFill>
        <p:spPr>
          <a:xfrm>
            <a:off x="8472791" y="1228263"/>
            <a:ext cx="3079129" cy="2992099"/>
          </a:xfrm>
          <a:prstGeom prst="rect">
            <a:avLst/>
          </a:prstGeom>
          <a:noFill/>
          <a:ln>
            <a:noFill/>
          </a:ln>
        </p:spPr>
      </p:pic>
      <p:sp>
        <p:nvSpPr>
          <p:cNvPr id="56" name="Google Shape;56;p8"/>
          <p:cNvSpPr/>
          <p:nvPr/>
        </p:nvSpPr>
        <p:spPr>
          <a:xfrm>
            <a:off x="6266810" y="5448626"/>
            <a:ext cx="5925190" cy="1409374"/>
          </a:xfrm>
          <a:custGeom>
            <a:avLst/>
            <a:gdLst/>
            <a:ahLst/>
            <a:cxnLst/>
            <a:rect l="l" t="t" r="r" b="b"/>
            <a:pathLst>
              <a:path w="5925190" h="1409374" extrusionOk="0">
                <a:moveTo>
                  <a:pt x="652725" y="0"/>
                </a:moveTo>
                <a:lnTo>
                  <a:pt x="5925190" y="0"/>
                </a:lnTo>
                <a:lnTo>
                  <a:pt x="5925190" y="1409374"/>
                </a:lnTo>
                <a:lnTo>
                  <a:pt x="0" y="1409374"/>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pic>
        <p:nvPicPr>
          <p:cNvPr id="201" name="Google Shape;201;p17"/>
          <p:cNvPicPr preferRelativeResize="0"/>
          <p:nvPr/>
        </p:nvPicPr>
        <p:blipFill rotWithShape="1">
          <a:blip r:embed="rId3">
            <a:alphaModFix/>
          </a:blip>
          <a:srcRect b="15730"/>
          <a:stretch/>
        </p:blipFill>
        <p:spPr>
          <a:xfrm>
            <a:off x="20" y="10"/>
            <a:ext cx="12191980" cy="6857990"/>
          </a:xfrm>
          <a:prstGeom prst="rect">
            <a:avLst/>
          </a:prstGeom>
          <a:noFill/>
          <a:ln>
            <a:noFill/>
          </a:ln>
        </p:spPr>
      </p:pic>
      <p:sp>
        <p:nvSpPr>
          <p:cNvPr id="202" name="Google Shape;202;p17"/>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8627"/>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203" name="Google Shape;203;p17"/>
          <p:cNvSpPr txBox="1"/>
          <p:nvPr/>
        </p:nvSpPr>
        <p:spPr>
          <a:xfrm>
            <a:off x="8022021" y="3231931"/>
            <a:ext cx="3852041" cy="1834056"/>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b="1" i="0" u="none" strike="noStrike" cap="none">
                <a:solidFill>
                  <a:schemeClr val="dk1"/>
                </a:solidFill>
                <a:latin typeface="Calibri"/>
                <a:ea typeface="Calibri"/>
                <a:cs typeface="Calibri"/>
                <a:sym typeface="Calibri"/>
              </a:rPr>
              <a:t>WHAT ARE AGENCIES DOING TO BALANCE RIDERSHIP AND HOMELESSNESS?</a:t>
            </a:r>
            <a:endParaRPr sz="1400" b="0" i="0" u="none" strike="noStrike" cap="none">
              <a:solidFill>
                <a:srgbClr val="000000"/>
              </a:solidFill>
              <a:latin typeface="Arial"/>
              <a:ea typeface="Arial"/>
              <a:cs typeface="Arial"/>
              <a:sym typeface="Arial"/>
            </a:endParaRPr>
          </a:p>
        </p:txBody>
      </p:sp>
      <p:cxnSp>
        <p:nvCxnSpPr>
          <p:cNvPr id="204" name="Google Shape;204;p17"/>
          <p:cNvCxnSpPr/>
          <p:nvPr/>
        </p:nvCxnSpPr>
        <p:spPr>
          <a:xfrm>
            <a:off x="9480331" y="5123793"/>
            <a:ext cx="935420" cy="0"/>
          </a:xfrm>
          <a:prstGeom prst="straightConnector1">
            <a:avLst/>
          </a:prstGeom>
          <a:noFill/>
          <a:ln w="25400" cap="sq" cmpd="sng">
            <a:solidFill>
              <a:srgbClr val="262626"/>
            </a:solidFill>
            <a:prstDash val="solid"/>
            <a:bevel/>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3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18"/>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 name="Google Shape;210;p18"/>
          <p:cNvSpPr txBox="1"/>
          <p:nvPr/>
        </p:nvSpPr>
        <p:spPr>
          <a:xfrm>
            <a:off x="5763737" y="5622524"/>
            <a:ext cx="5851300" cy="114300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Community Outreach Specialist Armando Sandoval providing contact information for available resources to a resident of a homeless encampment on BART property</a:t>
            </a:r>
            <a:endParaRPr sz="1400" b="0" i="0" u="none" strike="noStrike" cap="none">
              <a:solidFill>
                <a:srgbClr val="000000"/>
              </a:solidFill>
              <a:latin typeface="Arial"/>
              <a:ea typeface="Arial"/>
              <a:cs typeface="Arial"/>
              <a:sym typeface="Arial"/>
            </a:endParaRPr>
          </a:p>
        </p:txBody>
      </p:sp>
      <p:pic>
        <p:nvPicPr>
          <p:cNvPr id="211" name="Google Shape;211;p18"/>
          <p:cNvPicPr preferRelativeResize="0"/>
          <p:nvPr/>
        </p:nvPicPr>
        <p:blipFill rotWithShape="1">
          <a:blip r:embed="rId3">
            <a:alphaModFix/>
          </a:blip>
          <a:srcRect/>
          <a:stretch/>
        </p:blipFill>
        <p:spPr>
          <a:xfrm>
            <a:off x="5855232" y="1631844"/>
            <a:ext cx="6007535" cy="3854555"/>
          </a:xfrm>
          <a:prstGeom prst="rect">
            <a:avLst/>
          </a:prstGeom>
          <a:noFill/>
          <a:ln>
            <a:noFill/>
          </a:ln>
        </p:spPr>
      </p:pic>
      <p:pic>
        <p:nvPicPr>
          <p:cNvPr id="212" name="Google Shape;212;p18"/>
          <p:cNvPicPr preferRelativeResize="0"/>
          <p:nvPr/>
        </p:nvPicPr>
        <p:blipFill rotWithShape="1">
          <a:blip r:embed="rId4">
            <a:alphaModFix/>
          </a:blip>
          <a:srcRect/>
          <a:stretch/>
        </p:blipFill>
        <p:spPr>
          <a:xfrm>
            <a:off x="179552" y="1051601"/>
            <a:ext cx="5496128" cy="3617676"/>
          </a:xfrm>
          <a:prstGeom prst="rect">
            <a:avLst/>
          </a:prstGeom>
          <a:noFill/>
          <a:ln>
            <a:noFill/>
          </a:ln>
        </p:spPr>
      </p:pic>
      <p:sp>
        <p:nvSpPr>
          <p:cNvPr id="213" name="Google Shape;213;p18"/>
          <p:cNvSpPr txBox="1"/>
          <p:nvPr/>
        </p:nvSpPr>
        <p:spPr>
          <a:xfrm>
            <a:off x="577175" y="295075"/>
            <a:ext cx="9296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BART Police Crisis Intervention Training</a:t>
            </a:r>
            <a:endParaRPr sz="3600" b="1" i="0" u="none" strike="noStrike" cap="none">
              <a:solidFill>
                <a:srgbClr val="000000"/>
              </a:solidFill>
              <a:latin typeface="Arial"/>
              <a:ea typeface="Arial"/>
              <a:cs typeface="Arial"/>
              <a:sym typeface="Arial"/>
            </a:endParaRPr>
          </a:p>
        </p:txBody>
      </p:sp>
      <p:pic>
        <p:nvPicPr>
          <p:cNvPr id="214" name="Google Shape;214;p18"/>
          <p:cNvPicPr preferRelativeResize="0"/>
          <p:nvPr/>
        </p:nvPicPr>
        <p:blipFill rotWithShape="1">
          <a:blip r:embed="rId5">
            <a:alphaModFix/>
          </a:blip>
          <a:srcRect/>
          <a:stretch/>
        </p:blipFill>
        <p:spPr>
          <a:xfrm>
            <a:off x="1303593" y="5081858"/>
            <a:ext cx="2733386" cy="14490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19" name="Google Shape;219;p19"/>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 name="Google Shape;220;p19"/>
          <p:cNvSpPr txBox="1"/>
          <p:nvPr/>
        </p:nvSpPr>
        <p:spPr>
          <a:xfrm>
            <a:off x="6072450" y="2151691"/>
            <a:ext cx="5319300" cy="356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9"/>
          <p:cNvSpPr/>
          <p:nvPr/>
        </p:nvSpPr>
        <p:spPr>
          <a:xfrm rot="10800000" flipH="1">
            <a:off x="1" y="-2"/>
            <a:ext cx="3385226" cy="3725695"/>
          </a:xfrm>
          <a:custGeom>
            <a:avLst/>
            <a:gdLst/>
            <a:ahLst/>
            <a:cxnLst/>
            <a:rect l="l" t="t" r="r" b="b"/>
            <a:pathLst>
              <a:path w="5379352" h="6374535" extrusionOk="0">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2" name="Google Shape;222;p19"/>
          <p:cNvSpPr/>
          <p:nvPr/>
        </p:nvSpPr>
        <p:spPr>
          <a:xfrm>
            <a:off x="5301" y="1"/>
            <a:ext cx="3146462" cy="3428999"/>
          </a:xfrm>
          <a:custGeom>
            <a:avLst/>
            <a:gdLst/>
            <a:ahLst/>
            <a:cxnLst/>
            <a:rect l="l" t="t" r="r" b="b"/>
            <a:pathLst>
              <a:path w="5210147" h="6210629" extrusionOk="0">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23" name="Google Shape;223;p19"/>
          <p:cNvPicPr preferRelativeResize="0"/>
          <p:nvPr/>
        </p:nvPicPr>
        <p:blipFill rotWithShape="1">
          <a:blip r:embed="rId3">
            <a:alphaModFix/>
          </a:blip>
          <a:srcRect/>
          <a:stretch/>
        </p:blipFill>
        <p:spPr>
          <a:xfrm>
            <a:off x="218295" y="1179458"/>
            <a:ext cx="2485995" cy="972233"/>
          </a:xfrm>
          <a:prstGeom prst="rect">
            <a:avLst/>
          </a:prstGeom>
          <a:noFill/>
          <a:ln>
            <a:noFill/>
          </a:ln>
        </p:spPr>
      </p:pic>
      <p:pic>
        <p:nvPicPr>
          <p:cNvPr id="224" name="Google Shape;224;p19"/>
          <p:cNvPicPr preferRelativeResize="0"/>
          <p:nvPr/>
        </p:nvPicPr>
        <p:blipFill rotWithShape="1">
          <a:blip r:embed="rId4">
            <a:alphaModFix/>
          </a:blip>
          <a:srcRect/>
          <a:stretch/>
        </p:blipFill>
        <p:spPr>
          <a:xfrm>
            <a:off x="5272200" y="779578"/>
            <a:ext cx="5680953" cy="5298843"/>
          </a:xfrm>
          <a:prstGeom prst="rect">
            <a:avLst/>
          </a:prstGeom>
          <a:noFill/>
          <a:ln>
            <a:noFill/>
          </a:ln>
        </p:spPr>
      </p:pic>
      <p:sp>
        <p:nvSpPr>
          <p:cNvPr id="225" name="Google Shape;225;p19"/>
          <p:cNvSpPr txBox="1"/>
          <p:nvPr/>
        </p:nvSpPr>
        <p:spPr>
          <a:xfrm>
            <a:off x="800250" y="4649821"/>
            <a:ext cx="3071359"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Pit Stop Restrooms</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0"/>
          <p:cNvSpPr txBox="1"/>
          <p:nvPr/>
        </p:nvSpPr>
        <p:spPr>
          <a:xfrm>
            <a:off x="340324" y="294852"/>
            <a:ext cx="11054507"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1E4E79"/>
                </a:solidFill>
                <a:latin typeface="Calibri"/>
                <a:ea typeface="Calibri"/>
                <a:cs typeface="Calibri"/>
                <a:sym typeface="Calibri"/>
              </a:rPr>
              <a:t>New Jersey Transit: Crisis Intervention Officers</a:t>
            </a:r>
            <a:endParaRPr sz="4400" b="1" i="0" u="none" strike="noStrike" cap="none">
              <a:solidFill>
                <a:srgbClr val="1E4E79"/>
              </a:solidFill>
              <a:latin typeface="Calibri"/>
              <a:ea typeface="Calibri"/>
              <a:cs typeface="Calibri"/>
              <a:sym typeface="Calibri"/>
            </a:endParaRPr>
          </a:p>
        </p:txBody>
      </p:sp>
      <p:sp>
        <p:nvSpPr>
          <p:cNvPr id="231" name="Google Shape;231;p20"/>
          <p:cNvSpPr txBox="1"/>
          <p:nvPr/>
        </p:nvSpPr>
        <p:spPr>
          <a:xfrm>
            <a:off x="649876" y="1161150"/>
            <a:ext cx="10154400" cy="36933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100000"/>
              </a:lnSpc>
              <a:spcBef>
                <a:spcPts val="0"/>
              </a:spcBef>
              <a:spcAft>
                <a:spcPts val="0"/>
              </a:spcAft>
              <a:buClr>
                <a:srgbClr val="000000"/>
              </a:buClr>
              <a:buSzPts val="3000"/>
              <a:buFont typeface="Arial"/>
              <a:buChar char="●"/>
            </a:pPr>
            <a:r>
              <a:rPr lang="en-US" sz="3000" b="0" i="0" u="none" strike="noStrike" cap="none">
                <a:solidFill>
                  <a:schemeClr val="dk1"/>
                </a:solidFill>
                <a:latin typeface="Calibri"/>
                <a:ea typeface="Calibri"/>
                <a:cs typeface="Calibri"/>
                <a:sym typeface="Calibri"/>
              </a:rPr>
              <a:t>New Jersey Transit Police Department (NJTPD) has two crisis intervention officers specifically to work with homeless individuals</a:t>
            </a:r>
            <a:endParaRPr sz="30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a:p>
            <a:pPr marL="457200" marR="0" lvl="0" indent="-419100" algn="l" rtl="0">
              <a:lnSpc>
                <a:spcPct val="100000"/>
              </a:lnSpc>
              <a:spcBef>
                <a:spcPts val="0"/>
              </a:spcBef>
              <a:spcAft>
                <a:spcPts val="0"/>
              </a:spcAft>
              <a:buClr>
                <a:srgbClr val="000000"/>
              </a:buClr>
              <a:buSzPts val="3000"/>
              <a:buFont typeface="Arial"/>
              <a:buChar char="●"/>
            </a:pPr>
            <a:r>
              <a:rPr lang="en-US" sz="3000" b="0" i="0" u="none" strike="noStrike" cap="none">
                <a:solidFill>
                  <a:schemeClr val="dk1"/>
                </a:solidFill>
                <a:latin typeface="Calibri"/>
                <a:ea typeface="Calibri"/>
                <a:cs typeface="Calibri"/>
                <a:sym typeface="Calibri"/>
              </a:rPr>
              <a:t>Partner with Volunteers of America and other social service organizations</a:t>
            </a:r>
            <a:endParaRPr sz="30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a:p>
            <a:pPr marL="457200" marR="0" lvl="0" indent="-419100" algn="l" rtl="0">
              <a:lnSpc>
                <a:spcPct val="100000"/>
              </a:lnSpc>
              <a:spcBef>
                <a:spcPts val="0"/>
              </a:spcBef>
              <a:spcAft>
                <a:spcPts val="0"/>
              </a:spcAft>
              <a:buClr>
                <a:srgbClr val="000000"/>
              </a:buClr>
              <a:buSzPts val="3000"/>
              <a:buFont typeface="Arial"/>
              <a:buChar char="●"/>
            </a:pPr>
            <a:r>
              <a:rPr lang="en-US" sz="3000" b="0" i="0" u="none" strike="noStrike" cap="none">
                <a:solidFill>
                  <a:schemeClr val="dk1"/>
                </a:solidFill>
                <a:latin typeface="Calibri"/>
                <a:ea typeface="Calibri"/>
                <a:cs typeface="Calibri"/>
                <a:sym typeface="Calibri"/>
              </a:rPr>
              <a:t>Includes a safe surrender partnership with the courts</a:t>
            </a:r>
            <a:endParaRPr sz="3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2" name="Google Shape;232;p20" descr="NJTLogo.svg"/>
          <p:cNvPicPr preferRelativeResize="0"/>
          <p:nvPr/>
        </p:nvPicPr>
        <p:blipFill rotWithShape="1">
          <a:blip r:embed="rId3">
            <a:alphaModFix/>
          </a:blip>
          <a:srcRect/>
          <a:stretch/>
        </p:blipFill>
        <p:spPr>
          <a:xfrm>
            <a:off x="1125166" y="5530855"/>
            <a:ext cx="2857500" cy="647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1"/>
          <p:cNvSpPr txBox="1"/>
          <p:nvPr/>
        </p:nvSpPr>
        <p:spPr>
          <a:xfrm>
            <a:off x="340324" y="294852"/>
            <a:ext cx="11054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1E4E79"/>
                </a:solidFill>
                <a:latin typeface="Calibri"/>
                <a:ea typeface="Calibri"/>
                <a:cs typeface="Calibri"/>
                <a:sym typeface="Calibri"/>
              </a:rPr>
              <a:t>New Jersey Transit: Success Stories</a:t>
            </a:r>
            <a:endParaRPr sz="4400" b="1" i="0" u="none" strike="noStrike" cap="none">
              <a:solidFill>
                <a:srgbClr val="1E4E79"/>
              </a:solidFill>
              <a:latin typeface="Calibri"/>
              <a:ea typeface="Calibri"/>
              <a:cs typeface="Calibri"/>
              <a:sym typeface="Calibri"/>
            </a:endParaRPr>
          </a:p>
        </p:txBody>
      </p:sp>
      <p:pic>
        <p:nvPicPr>
          <p:cNvPr id="238" name="Google Shape;238;p21" descr="IMG_1449"/>
          <p:cNvPicPr preferRelativeResize="0"/>
          <p:nvPr/>
        </p:nvPicPr>
        <p:blipFill rotWithShape="1">
          <a:blip r:embed="rId3">
            <a:alphaModFix/>
          </a:blip>
          <a:srcRect/>
          <a:stretch/>
        </p:blipFill>
        <p:spPr>
          <a:xfrm>
            <a:off x="8007667" y="1277567"/>
            <a:ext cx="3387164" cy="4665158"/>
          </a:xfrm>
          <a:prstGeom prst="rect">
            <a:avLst/>
          </a:prstGeom>
          <a:noFill/>
          <a:ln>
            <a:noFill/>
          </a:ln>
        </p:spPr>
      </p:pic>
      <p:sp>
        <p:nvSpPr>
          <p:cNvPr id="239" name="Google Shape;239;p21"/>
          <p:cNvSpPr txBox="1"/>
          <p:nvPr/>
        </p:nvSpPr>
        <p:spPr>
          <a:xfrm>
            <a:off x="448424" y="1201375"/>
            <a:ext cx="6785100" cy="36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chemeClr val="dk1"/>
                </a:solidFill>
                <a:latin typeface="Calibri"/>
                <a:ea typeface="Calibri"/>
                <a:cs typeface="Calibri"/>
                <a:sym typeface="Calibri"/>
              </a:rPr>
              <a:t>Ms. Lillian McRae</a:t>
            </a:r>
            <a:endParaRPr sz="1600" b="0" i="0" u="none" strike="noStrike" cap="none">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chemeClr val="dk1"/>
              </a:buClr>
              <a:buSzPts val="2664"/>
              <a:buFont typeface="Arial"/>
              <a:buChar char="•"/>
            </a:pPr>
            <a:r>
              <a:rPr lang="en-US" sz="2800" b="0" i="0" u="none" strike="noStrike" cap="none">
                <a:solidFill>
                  <a:schemeClr val="dk1"/>
                </a:solidFill>
                <a:latin typeface="Calibri"/>
                <a:ea typeface="Calibri"/>
                <a:cs typeface="Calibri"/>
                <a:sym typeface="Calibri"/>
              </a:rPr>
              <a:t>Regular at the Trenton Transit Center</a:t>
            </a:r>
            <a:endParaRPr sz="1600" b="0" i="0" u="none" strike="noStrike" cap="none">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chemeClr val="dk1"/>
              </a:buClr>
              <a:buSzPts val="2664"/>
              <a:buFont typeface="Arial"/>
              <a:buChar char="•"/>
            </a:pPr>
            <a:r>
              <a:rPr lang="en-US" sz="2800" b="0" i="0" u="none" strike="noStrike" cap="none">
                <a:solidFill>
                  <a:schemeClr val="dk1"/>
                </a:solidFill>
                <a:latin typeface="Calibri"/>
                <a:ea typeface="Calibri"/>
                <a:cs typeface="Calibri"/>
                <a:sym typeface="Calibri"/>
              </a:rPr>
              <a:t>Refused social services many times</a:t>
            </a:r>
            <a:endParaRPr sz="1600" b="0" i="0" u="none" strike="noStrike" cap="none">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chemeClr val="dk1"/>
              </a:buClr>
              <a:buSzPts val="2664"/>
              <a:buFont typeface="Arial"/>
              <a:buChar char="•"/>
            </a:pPr>
            <a:r>
              <a:rPr lang="en-US" sz="2800" b="0" i="0" u="none" strike="noStrike" cap="none">
                <a:solidFill>
                  <a:schemeClr val="dk1"/>
                </a:solidFill>
                <a:latin typeface="Calibri"/>
                <a:ea typeface="Calibri"/>
                <a:cs typeface="Calibri"/>
                <a:sym typeface="Calibri"/>
              </a:rPr>
              <a:t>NJTPD contacted Adult Protective Services and County Social Service office</a:t>
            </a:r>
            <a:endParaRPr sz="1600" b="0" i="0" u="none" strike="noStrike" cap="none">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chemeClr val="dk1"/>
              </a:buClr>
              <a:buSzPts val="2664"/>
              <a:buFont typeface="Arial"/>
              <a:buChar char="•"/>
            </a:pPr>
            <a:r>
              <a:rPr lang="en-US" sz="2800" b="0" i="0" u="none" strike="noStrike" cap="none">
                <a:solidFill>
                  <a:schemeClr val="dk1"/>
                </a:solidFill>
                <a:latin typeface="Calibri"/>
                <a:ea typeface="Calibri"/>
                <a:cs typeface="Calibri"/>
                <a:sym typeface="Calibri"/>
              </a:rPr>
              <a:t>Planned Intervention</a:t>
            </a:r>
            <a:endParaRPr sz="1600" b="0" i="0" u="none" strike="noStrike" cap="none">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chemeClr val="dk1"/>
              </a:buClr>
              <a:buSzPts val="2664"/>
              <a:buFont typeface="Arial"/>
              <a:buChar char="•"/>
            </a:pPr>
            <a:r>
              <a:rPr lang="en-US" sz="2800" b="0" i="0" u="none" strike="noStrike" cap="none">
                <a:solidFill>
                  <a:schemeClr val="dk1"/>
                </a:solidFill>
                <a:latin typeface="Calibri"/>
                <a:ea typeface="Calibri"/>
                <a:cs typeface="Calibri"/>
                <a:sym typeface="Calibri"/>
              </a:rPr>
              <a:t>Resulted in housing in a long term nursing facility</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0" name="Google Shape;240;p21" descr="NJTLogo.svg"/>
          <p:cNvPicPr preferRelativeResize="0"/>
          <p:nvPr/>
        </p:nvPicPr>
        <p:blipFill rotWithShape="1">
          <a:blip r:embed="rId4">
            <a:alphaModFix/>
          </a:blip>
          <a:srcRect/>
          <a:stretch/>
        </p:blipFill>
        <p:spPr>
          <a:xfrm>
            <a:off x="1125166" y="5530855"/>
            <a:ext cx="2857500" cy="647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2"/>
          <p:cNvSpPr txBox="1"/>
          <p:nvPr/>
        </p:nvSpPr>
        <p:spPr>
          <a:xfrm>
            <a:off x="340324" y="294852"/>
            <a:ext cx="11054507"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1E4E79"/>
                </a:solidFill>
                <a:latin typeface="Calibri"/>
                <a:ea typeface="Calibri"/>
                <a:cs typeface="Calibri"/>
                <a:sym typeface="Calibri"/>
              </a:rPr>
              <a:t>Mid-Size Agency Strategies and Partnerships</a:t>
            </a:r>
            <a:endParaRPr sz="1400" b="0" i="0" u="none" strike="noStrike" cap="none">
              <a:solidFill>
                <a:srgbClr val="000000"/>
              </a:solidFill>
              <a:latin typeface="Arial"/>
              <a:ea typeface="Arial"/>
              <a:cs typeface="Arial"/>
              <a:sym typeface="Arial"/>
            </a:endParaRPr>
          </a:p>
        </p:txBody>
      </p:sp>
      <p:sp>
        <p:nvSpPr>
          <p:cNvPr id="246" name="Google Shape;246;p2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 name="Google Shape;247;p22"/>
          <p:cNvSpPr/>
          <p:nvPr/>
        </p:nvSpPr>
        <p:spPr>
          <a:xfrm>
            <a:off x="0" y="224790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pic>
        <p:nvPicPr>
          <p:cNvPr id="248" name="Google Shape;248;p22" descr="tarc"/>
          <p:cNvPicPr preferRelativeResize="0"/>
          <p:nvPr/>
        </p:nvPicPr>
        <p:blipFill rotWithShape="1">
          <a:blip r:embed="rId3">
            <a:alphaModFix/>
          </a:blip>
          <a:srcRect/>
          <a:stretch/>
        </p:blipFill>
        <p:spPr>
          <a:xfrm>
            <a:off x="1486036" y="4062296"/>
            <a:ext cx="1170332" cy="1185731"/>
          </a:xfrm>
          <a:prstGeom prst="rect">
            <a:avLst/>
          </a:prstGeom>
          <a:noFill/>
          <a:ln>
            <a:noFill/>
          </a:ln>
        </p:spPr>
      </p:pic>
      <p:sp>
        <p:nvSpPr>
          <p:cNvPr id="249" name="Google Shape;249;p22"/>
          <p:cNvSpPr txBox="1"/>
          <p:nvPr/>
        </p:nvSpPr>
        <p:spPr>
          <a:xfrm>
            <a:off x="476323" y="1452044"/>
            <a:ext cx="9923599" cy="22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a:solidFill>
                  <a:schemeClr val="dk1"/>
                </a:solidFill>
                <a:latin typeface="Calibri"/>
                <a:ea typeface="Calibri"/>
                <a:cs typeface="Calibri"/>
                <a:sym typeface="Calibri"/>
              </a:rPr>
              <a:t>TARC (Louisville, KY) and Madison Metro (Madison, WI)</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Char char="•"/>
            </a:pPr>
            <a:r>
              <a:rPr lang="en-US" sz="3200" b="0" i="0" u="none" strike="noStrike" cap="none">
                <a:solidFill>
                  <a:schemeClr val="dk1"/>
                </a:solidFill>
                <a:latin typeface="Calibri"/>
                <a:ea typeface="Calibri"/>
                <a:cs typeface="Calibri"/>
                <a:sym typeface="Calibri"/>
              </a:rPr>
              <a:t>Partnerships with social service agencies and homeless shelters to provide discount fare media</a:t>
            </a:r>
            <a:endParaRPr sz="16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Char char="•"/>
            </a:pPr>
            <a:r>
              <a:rPr lang="en-US" sz="3200" b="0" i="0" u="none" strike="noStrike" cap="none">
                <a:solidFill>
                  <a:schemeClr val="dk1"/>
                </a:solidFill>
                <a:latin typeface="Calibri"/>
                <a:ea typeface="Calibri"/>
                <a:cs typeface="Calibri"/>
                <a:sym typeface="Calibri"/>
              </a:rPr>
              <a:t>Inclement weather strategies</a:t>
            </a:r>
            <a:endParaRPr sz="1600" b="0" i="0" u="none" strike="noStrike" cap="none">
              <a:solidFill>
                <a:srgbClr val="000000"/>
              </a:solidFill>
              <a:latin typeface="Arial"/>
              <a:ea typeface="Arial"/>
              <a:cs typeface="Arial"/>
              <a:sym typeface="Arial"/>
            </a:endParaRPr>
          </a:p>
        </p:txBody>
      </p:sp>
      <p:pic>
        <p:nvPicPr>
          <p:cNvPr id="250" name="Google Shape;250;p22" descr="Image result for metro transit madison wi"/>
          <p:cNvPicPr preferRelativeResize="0"/>
          <p:nvPr/>
        </p:nvPicPr>
        <p:blipFill rotWithShape="1">
          <a:blip r:embed="rId4">
            <a:alphaModFix/>
          </a:blip>
          <a:srcRect/>
          <a:stretch/>
        </p:blipFill>
        <p:spPr>
          <a:xfrm>
            <a:off x="3484319" y="5248037"/>
            <a:ext cx="1320500" cy="1018882"/>
          </a:xfrm>
          <a:prstGeom prst="rect">
            <a:avLst/>
          </a:prstGeom>
          <a:noFill/>
          <a:ln>
            <a:noFill/>
          </a:ln>
        </p:spPr>
      </p:pic>
      <p:pic>
        <p:nvPicPr>
          <p:cNvPr id="251" name="Google Shape;251;p22"/>
          <p:cNvPicPr preferRelativeResize="0"/>
          <p:nvPr/>
        </p:nvPicPr>
        <p:blipFill rotWithShape="1">
          <a:blip r:embed="rId5">
            <a:alphaModFix/>
          </a:blip>
          <a:srcRect/>
          <a:stretch/>
        </p:blipFill>
        <p:spPr>
          <a:xfrm>
            <a:off x="6824667" y="3339526"/>
            <a:ext cx="4790498" cy="3085650"/>
          </a:xfrm>
          <a:prstGeom prst="rect">
            <a:avLst/>
          </a:prstGeom>
          <a:noFill/>
          <a:ln>
            <a:noFill/>
          </a:ln>
        </p:spPr>
      </p:pic>
      <p:sp>
        <p:nvSpPr>
          <p:cNvPr id="252" name="Google Shape;252;p22"/>
          <p:cNvSpPr txBox="1"/>
          <p:nvPr/>
        </p:nvSpPr>
        <p:spPr>
          <a:xfrm>
            <a:off x="6824662" y="6361051"/>
            <a:ext cx="3360300" cy="32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Source: Wisconsin State Journal</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6"/>
        <p:cNvGrpSpPr/>
        <p:nvPr/>
      </p:nvGrpSpPr>
      <p:grpSpPr>
        <a:xfrm>
          <a:off x="0" y="0"/>
          <a:ext cx="0" cy="0"/>
          <a:chOff x="0" y="0"/>
          <a:chExt cx="0" cy="0"/>
        </a:xfrm>
      </p:grpSpPr>
      <p:pic>
        <p:nvPicPr>
          <p:cNvPr id="257" name="Google Shape;257;p23"/>
          <p:cNvPicPr preferRelativeResize="0"/>
          <p:nvPr/>
        </p:nvPicPr>
        <p:blipFill rotWithShape="1">
          <a:blip r:embed="rId3">
            <a:alphaModFix/>
          </a:blip>
          <a:srcRect t="11066"/>
          <a:stretch/>
        </p:blipFill>
        <p:spPr>
          <a:xfrm>
            <a:off x="20" y="10"/>
            <a:ext cx="12191980" cy="6857990"/>
          </a:xfrm>
          <a:prstGeom prst="rect">
            <a:avLst/>
          </a:prstGeom>
          <a:noFill/>
          <a:ln>
            <a:noFill/>
          </a:ln>
        </p:spPr>
      </p:pic>
      <p:sp>
        <p:nvSpPr>
          <p:cNvPr id="258" name="Google Shape;258;p23"/>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8627"/>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259" name="Google Shape;259;p23"/>
          <p:cNvSpPr txBox="1"/>
          <p:nvPr/>
        </p:nvSpPr>
        <p:spPr>
          <a:xfrm>
            <a:off x="8022021" y="3231931"/>
            <a:ext cx="3852041" cy="1834056"/>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b="1" i="0" u="none" strike="noStrike" cap="none">
                <a:solidFill>
                  <a:schemeClr val="dk1"/>
                </a:solidFill>
                <a:latin typeface="Calibri"/>
                <a:ea typeface="Calibri"/>
                <a:cs typeface="Calibri"/>
                <a:sym typeface="Calibri"/>
              </a:rPr>
              <a:t>WHAT ARE THE BIGGEST CHALLENGES FOR TRANSIT PROVIDERS?</a:t>
            </a:r>
            <a:endParaRPr sz="1400" b="0" i="0" u="none" strike="noStrike" cap="none">
              <a:solidFill>
                <a:srgbClr val="000000"/>
              </a:solidFill>
              <a:latin typeface="Arial"/>
              <a:ea typeface="Arial"/>
              <a:cs typeface="Arial"/>
              <a:sym typeface="Arial"/>
            </a:endParaRPr>
          </a:p>
        </p:txBody>
      </p:sp>
      <p:cxnSp>
        <p:nvCxnSpPr>
          <p:cNvPr id="260" name="Google Shape;260;p23"/>
          <p:cNvCxnSpPr/>
          <p:nvPr/>
        </p:nvCxnSpPr>
        <p:spPr>
          <a:xfrm>
            <a:off x="9480331" y="5123793"/>
            <a:ext cx="935420" cy="0"/>
          </a:xfrm>
          <a:prstGeom prst="straightConnector1">
            <a:avLst/>
          </a:prstGeom>
          <a:noFill/>
          <a:ln w="25400" cap="sq" cmpd="sng">
            <a:solidFill>
              <a:srgbClr val="262626"/>
            </a:solidFill>
            <a:prstDash val="solid"/>
            <a:bevel/>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3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par>
                                <p:cTn id="8" presetID="10" presetClass="entr" presetSubtype="0" fill="hold" nodeType="withEffect">
                                  <p:stCondLst>
                                    <p:cond delay="0"/>
                                  </p:stCondLst>
                                  <p:childTnLst>
                                    <p:set>
                                      <p:cBhvr>
                                        <p:cTn id="9" dur="1" fill="hold">
                                          <p:stCondLst>
                                            <p:cond delay="0"/>
                                          </p:stCondLst>
                                        </p:cTn>
                                        <p:tgtEl>
                                          <p:spTgt spid="259">
                                            <p:txEl>
                                              <p:pRg st="0" end="0"/>
                                            </p:txEl>
                                          </p:spTgt>
                                        </p:tgtEl>
                                        <p:attrNameLst>
                                          <p:attrName>style.visibility</p:attrName>
                                        </p:attrNameLst>
                                      </p:cBhvr>
                                      <p:to>
                                        <p:strVal val="visible"/>
                                      </p:to>
                                    </p:set>
                                    <p:animEffect transition="in" filter="fade">
                                      <p:cBhvr>
                                        <p:cTn id="10" dur="500"/>
                                        <p:tgtEl>
                                          <p:spTgt spid="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4"/>
          <p:cNvSpPr txBox="1"/>
          <p:nvPr/>
        </p:nvSpPr>
        <p:spPr>
          <a:xfrm>
            <a:off x="738909" y="341745"/>
            <a:ext cx="10781100" cy="144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rgbClr val="1E4E79"/>
                </a:solidFill>
                <a:latin typeface="Calibri"/>
                <a:ea typeface="Calibri"/>
                <a:cs typeface="Calibri"/>
                <a:sym typeface="Calibri"/>
              </a:rPr>
              <a:t>Recognition of Responsibility: Why Should We Care as an Industry? </a:t>
            </a:r>
            <a:endParaRPr sz="4500" b="1" i="0" u="none" strike="noStrike" cap="none">
              <a:solidFill>
                <a:srgbClr val="1E4E79"/>
              </a:solidFill>
              <a:latin typeface="Calibri"/>
              <a:ea typeface="Calibri"/>
              <a:cs typeface="Calibri"/>
              <a:sym typeface="Calibri"/>
            </a:endParaRPr>
          </a:p>
        </p:txBody>
      </p:sp>
      <p:sp>
        <p:nvSpPr>
          <p:cNvPr id="266" name="Google Shape;266;p24"/>
          <p:cNvSpPr txBox="1"/>
          <p:nvPr/>
        </p:nvSpPr>
        <p:spPr>
          <a:xfrm>
            <a:off x="738909" y="1528660"/>
            <a:ext cx="10781100" cy="6309300"/>
          </a:xfrm>
          <a:prstGeom prst="rect">
            <a:avLst/>
          </a:prstGeom>
          <a:noFill/>
          <a:ln>
            <a:noFill/>
          </a:ln>
        </p:spPr>
        <p:txBody>
          <a:bodyPr spcFirstLastPara="1" wrap="square" lIns="91425" tIns="45700" rIns="91425" bIns="45700" anchor="t" anchorCtr="0">
            <a:noAutofit/>
          </a:bodyPr>
          <a:lstStyle/>
          <a:p>
            <a:pPr marL="34290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Selling public transportation to areas beyond those currently served</a:t>
            </a:r>
            <a:endParaRPr sz="36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Ensuring the safety of customers and cleanliness of facilities</a:t>
            </a:r>
            <a:endParaRPr sz="36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600"/>
              <a:buFont typeface="Calibri"/>
              <a:buChar char="•"/>
            </a:pPr>
            <a:r>
              <a:rPr lang="en-US" sz="3600" b="0" i="0" u="none" strike="noStrike" cap="none">
                <a:solidFill>
                  <a:schemeClr val="dk1"/>
                </a:solidFill>
                <a:latin typeface="Calibri"/>
                <a:ea typeface="Calibri"/>
                <a:cs typeface="Calibri"/>
                <a:sym typeface="Calibri"/>
              </a:rPr>
              <a:t> Homelessness is projected to keep growing </a:t>
            </a:r>
            <a:endParaRPr sz="28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5"/>
          <p:cNvSpPr txBox="1"/>
          <p:nvPr/>
        </p:nvSpPr>
        <p:spPr>
          <a:xfrm>
            <a:off x="738909" y="341745"/>
            <a:ext cx="10780968" cy="144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1E4E79"/>
                </a:solidFill>
                <a:latin typeface="Calibri"/>
                <a:ea typeface="Calibri"/>
                <a:cs typeface="Calibri"/>
                <a:sym typeface="Calibri"/>
              </a:rPr>
              <a:t>Providing a System that Supports the Entire Community</a:t>
            </a:r>
            <a:endParaRPr sz="4400" b="1" i="0" u="none" strike="noStrike" cap="none">
              <a:solidFill>
                <a:srgbClr val="1E4E79"/>
              </a:solidFill>
              <a:latin typeface="Calibri"/>
              <a:ea typeface="Calibri"/>
              <a:cs typeface="Calibri"/>
              <a:sym typeface="Calibri"/>
            </a:endParaRPr>
          </a:p>
        </p:txBody>
      </p:sp>
      <p:sp>
        <p:nvSpPr>
          <p:cNvPr id="272" name="Google Shape;272;p25"/>
          <p:cNvSpPr txBox="1"/>
          <p:nvPr/>
        </p:nvSpPr>
        <p:spPr>
          <a:xfrm>
            <a:off x="738909" y="1788295"/>
            <a:ext cx="10780968" cy="630942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108"/>
              <a:buFont typeface="Arial"/>
              <a:buChar char="•"/>
            </a:pPr>
            <a:r>
              <a:rPr lang="en-US" sz="2800" b="0" i="0" u="none" strike="noStrike" cap="none">
                <a:solidFill>
                  <a:schemeClr val="dk1"/>
                </a:solidFill>
                <a:latin typeface="Calibri"/>
                <a:ea typeface="Calibri"/>
                <a:cs typeface="Calibri"/>
                <a:sym typeface="Calibri"/>
              </a:rPr>
              <a:t>“If we’re here for just the transit dependent population, we won’t be here for long. Addressing the homeless population is a must to maximize expansion opportunities.” </a:t>
            </a:r>
            <a:endParaRPr sz="28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Gary C. Thomas, President/Executive Director, Dallas Area Rapid Transit</a:t>
            </a:r>
            <a:endParaRPr sz="18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108"/>
              <a:buFont typeface="Arial"/>
              <a:buChar char="•"/>
            </a:pPr>
            <a:r>
              <a:rPr lang="en-US" sz="2800" b="0" i="0" u="none" strike="noStrike" cap="none">
                <a:solidFill>
                  <a:schemeClr val="dk1"/>
                </a:solidFill>
                <a:latin typeface="Calibri"/>
                <a:ea typeface="Calibri"/>
                <a:cs typeface="Calibri"/>
                <a:sym typeface="Calibri"/>
              </a:rPr>
              <a:t>“We must collect big data to tell the story of the human experience as it relates to homelessness.” </a:t>
            </a:r>
            <a:endParaRPr sz="28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Curtis Koleber, CEO and Executive Director, CAT (Savannah, GA)</a:t>
            </a:r>
            <a:endParaRPr sz="18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108"/>
              <a:buFont typeface="Arial"/>
              <a:buChar char="•"/>
            </a:pPr>
            <a:r>
              <a:rPr lang="en-US" sz="2800" b="0" i="0" u="none" strike="noStrike" cap="none">
                <a:solidFill>
                  <a:schemeClr val="dk1"/>
                </a:solidFill>
                <a:latin typeface="Calibri"/>
                <a:ea typeface="Calibri"/>
                <a:cs typeface="Calibri"/>
                <a:sym typeface="Calibri"/>
              </a:rPr>
              <a:t>“Match good intentions with adequate funding.”</a:t>
            </a:r>
            <a:endParaRPr sz="28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Chuck Kamp, General Manager, Madison Metro (Madison, WI)</a:t>
            </a:r>
            <a:endParaRPr sz="1800" b="0" i="0" u="none" strike="noStrike" cap="none">
              <a:solidFill>
                <a:srgbClr val="000000"/>
              </a:solidFill>
              <a:latin typeface="Arial"/>
              <a:ea typeface="Arial"/>
              <a:cs typeface="Arial"/>
              <a:sym typeface="Arial"/>
            </a:endParaRPr>
          </a:p>
          <a:p>
            <a:pPr marL="342900" marR="0" lvl="0" indent="-145542" algn="l" rtl="0">
              <a:lnSpc>
                <a:spcPct val="100000"/>
              </a:lnSpc>
              <a:spcBef>
                <a:spcPts val="0"/>
              </a:spcBef>
              <a:spcAft>
                <a:spcPts val="0"/>
              </a:spcAft>
              <a:buClr>
                <a:schemeClr val="dk1"/>
              </a:buClr>
              <a:buSzPts val="3108"/>
              <a:buFont typeface="Arial"/>
              <a:buNone/>
            </a:pPr>
            <a:endParaRPr sz="28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26"/>
          <p:cNvSpPr/>
          <p:nvPr/>
        </p:nvSpPr>
        <p:spPr>
          <a:xfrm>
            <a:off x="0" y="5448626"/>
            <a:ext cx="6738450" cy="1409374"/>
          </a:xfrm>
          <a:custGeom>
            <a:avLst/>
            <a:gdLst/>
            <a:ahLst/>
            <a:cxnLst/>
            <a:rect l="l" t="t" r="r" b="b"/>
            <a:pathLst>
              <a:path w="6738450" h="1409374" extrusionOk="0">
                <a:moveTo>
                  <a:pt x="0" y="0"/>
                </a:moveTo>
                <a:lnTo>
                  <a:pt x="6738450" y="0"/>
                </a:lnTo>
                <a:lnTo>
                  <a:pt x="6085725" y="1409374"/>
                </a:lnTo>
                <a:lnTo>
                  <a:pt x="1524000" y="1409374"/>
                </a:lnTo>
                <a:lnTo>
                  <a:pt x="1200418" y="1409374"/>
                </a:lnTo>
                <a:lnTo>
                  <a:pt x="0" y="1409374"/>
                </a:lnTo>
                <a:close/>
              </a:path>
            </a:pathLst>
          </a:custGeom>
          <a:solidFill>
            <a:srgbClr val="7F7F7F">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26"/>
          <p:cNvSpPr/>
          <p:nvPr/>
        </p:nvSpPr>
        <p:spPr>
          <a:xfrm flipH="1">
            <a:off x="6102096" y="3608996"/>
            <a:ext cx="4522796" cy="3249004"/>
          </a:xfrm>
          <a:custGeom>
            <a:avLst/>
            <a:gdLst/>
            <a:ahLst/>
            <a:cxnLst/>
            <a:rect l="l" t="t" r="r" b="b"/>
            <a:pathLst>
              <a:path w="4522796" h="3249004" extrusionOk="0">
                <a:moveTo>
                  <a:pt x="3018081" y="0"/>
                </a:moveTo>
                <a:lnTo>
                  <a:pt x="0" y="0"/>
                </a:lnTo>
                <a:lnTo>
                  <a:pt x="0" y="3249004"/>
                </a:lnTo>
                <a:lnTo>
                  <a:pt x="4522796" y="324900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p:txBody>
      </p:sp>
      <p:sp>
        <p:nvSpPr>
          <p:cNvPr id="279" name="Google Shape;279;p26"/>
          <p:cNvSpPr txBox="1">
            <a:spLocks noGrp="1"/>
          </p:cNvSpPr>
          <p:nvPr>
            <p:ph type="ctrTitle"/>
          </p:nvPr>
        </p:nvSpPr>
        <p:spPr>
          <a:xfrm>
            <a:off x="1524000" y="3011117"/>
            <a:ext cx="6618051" cy="135575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3800"/>
              <a:buFont typeface="Calibri"/>
              <a:buNone/>
            </a:pPr>
            <a:r>
              <a:rPr lang="en-US" sz="6000" b="0" i="0" u="none" strike="noStrike" cap="none">
                <a:solidFill>
                  <a:schemeClr val="dk1"/>
                </a:solidFill>
                <a:latin typeface="Calibri"/>
                <a:ea typeface="Calibri"/>
                <a:cs typeface="Calibri"/>
                <a:sym typeface="Calibri"/>
              </a:rPr>
              <a:t>Call to Action</a:t>
            </a:r>
            <a:endParaRPr sz="6000" b="0" i="0" u="none" strike="noStrike" cap="none">
              <a:solidFill>
                <a:schemeClr val="dk1"/>
              </a:solidFill>
              <a:latin typeface="Calibri"/>
              <a:ea typeface="Calibri"/>
              <a:cs typeface="Calibri"/>
              <a:sym typeface="Calibri"/>
            </a:endParaRPr>
          </a:p>
        </p:txBody>
      </p:sp>
      <p:sp>
        <p:nvSpPr>
          <p:cNvPr id="280" name="Google Shape;280;p26"/>
          <p:cNvSpPr/>
          <p:nvPr/>
        </p:nvSpPr>
        <p:spPr>
          <a:xfrm>
            <a:off x="0" y="0"/>
            <a:ext cx="5920618" cy="2896258"/>
          </a:xfrm>
          <a:custGeom>
            <a:avLst/>
            <a:gdLst/>
            <a:ahLst/>
            <a:cxnLst/>
            <a:rect l="l" t="t" r="r" b="b"/>
            <a:pathLst>
              <a:path w="5920618" h="2896258" extrusionOk="0">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2B3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1" name="Google Shape;281;p26"/>
          <p:cNvPicPr preferRelativeResize="0"/>
          <p:nvPr/>
        </p:nvPicPr>
        <p:blipFill rotWithShape="1">
          <a:blip r:embed="rId3">
            <a:alphaModFix/>
          </a:blip>
          <a:srcRect/>
          <a:stretch/>
        </p:blipFill>
        <p:spPr>
          <a:xfrm>
            <a:off x="8472791" y="1228263"/>
            <a:ext cx="3079129" cy="2992099"/>
          </a:xfrm>
          <a:prstGeom prst="rect">
            <a:avLst/>
          </a:prstGeom>
          <a:noFill/>
          <a:ln>
            <a:noFill/>
          </a:ln>
        </p:spPr>
      </p:pic>
      <p:sp>
        <p:nvSpPr>
          <p:cNvPr id="282" name="Google Shape;282;p26"/>
          <p:cNvSpPr/>
          <p:nvPr/>
        </p:nvSpPr>
        <p:spPr>
          <a:xfrm>
            <a:off x="6266810" y="5448626"/>
            <a:ext cx="5925190" cy="1409374"/>
          </a:xfrm>
          <a:custGeom>
            <a:avLst/>
            <a:gdLst/>
            <a:ahLst/>
            <a:cxnLst/>
            <a:rect l="l" t="t" r="r" b="b"/>
            <a:pathLst>
              <a:path w="5925190" h="1409374" extrusionOk="0">
                <a:moveTo>
                  <a:pt x="652725" y="0"/>
                </a:moveTo>
                <a:lnTo>
                  <a:pt x="5925190" y="0"/>
                </a:lnTo>
                <a:lnTo>
                  <a:pt x="5925190" y="1409374"/>
                </a:lnTo>
                <a:lnTo>
                  <a:pt x="0" y="1409374"/>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9"/>
          <p:cNvPicPr preferRelativeResize="0"/>
          <p:nvPr/>
        </p:nvPicPr>
        <p:blipFill rotWithShape="1">
          <a:blip r:embed="rId3">
            <a:alphaModFix/>
          </a:blip>
          <a:srcRect/>
          <a:stretch/>
        </p:blipFill>
        <p:spPr>
          <a:xfrm>
            <a:off x="2121488" y="3555960"/>
            <a:ext cx="1765901" cy="2629133"/>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63" name="Google Shape;63;p9"/>
          <p:cNvPicPr preferRelativeResize="0"/>
          <p:nvPr/>
        </p:nvPicPr>
        <p:blipFill rotWithShape="1">
          <a:blip r:embed="rId4">
            <a:alphaModFix/>
          </a:blip>
          <a:srcRect/>
          <a:stretch/>
        </p:blipFill>
        <p:spPr>
          <a:xfrm>
            <a:off x="5812265" y="3555960"/>
            <a:ext cx="1809728" cy="2629133"/>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64" name="Google Shape;64;p9"/>
          <p:cNvSpPr txBox="1"/>
          <p:nvPr/>
        </p:nvSpPr>
        <p:spPr>
          <a:xfrm>
            <a:off x="5812265" y="6085923"/>
            <a:ext cx="3261031"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Tera Hankins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Bay Area Rapid Transit (BART)</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1" i="0" u="none" strike="noStrike" cap="none">
              <a:solidFill>
                <a:srgbClr val="000000"/>
              </a:solidFill>
              <a:latin typeface="Calibri"/>
              <a:ea typeface="Calibri"/>
              <a:cs typeface="Calibri"/>
              <a:sym typeface="Calibri"/>
            </a:endParaRPr>
          </a:p>
        </p:txBody>
      </p:sp>
      <p:pic>
        <p:nvPicPr>
          <p:cNvPr id="65" name="Google Shape;65;p9"/>
          <p:cNvPicPr preferRelativeResize="0"/>
          <p:nvPr/>
        </p:nvPicPr>
        <p:blipFill rotWithShape="1">
          <a:blip r:embed="rId5">
            <a:alphaModFix/>
          </a:blip>
          <a:srcRect l="7199" r="8052"/>
          <a:stretch/>
        </p:blipFill>
        <p:spPr>
          <a:xfrm>
            <a:off x="4154138" y="92346"/>
            <a:ext cx="1827817" cy="265982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66" name="Google Shape;66;p9"/>
          <p:cNvPicPr preferRelativeResize="0"/>
          <p:nvPr/>
        </p:nvPicPr>
        <p:blipFill rotWithShape="1">
          <a:blip r:embed="rId6">
            <a:alphaModFix/>
          </a:blip>
          <a:srcRect l="18642" t="18399" r="8631"/>
          <a:stretch/>
        </p:blipFill>
        <p:spPr>
          <a:xfrm>
            <a:off x="7948861" y="123033"/>
            <a:ext cx="1757297" cy="2629133"/>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67" name="Google Shape;67;p9"/>
          <p:cNvPicPr preferRelativeResize="0"/>
          <p:nvPr/>
        </p:nvPicPr>
        <p:blipFill rotWithShape="1">
          <a:blip r:embed="rId7">
            <a:alphaModFix/>
          </a:blip>
          <a:srcRect l="3256" t="5283" r="10794"/>
          <a:stretch/>
        </p:blipFill>
        <p:spPr>
          <a:xfrm>
            <a:off x="9628172" y="3554598"/>
            <a:ext cx="1783899" cy="259540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68" name="Google Shape;68;p9"/>
          <p:cNvSpPr txBox="1"/>
          <p:nvPr/>
        </p:nvSpPr>
        <p:spPr>
          <a:xfrm>
            <a:off x="773107" y="2695578"/>
            <a:ext cx="277714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Lacy Bell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Sound Transit</a:t>
            </a:r>
            <a:endParaRPr sz="1400" b="0" i="0" u="none" strike="noStrike" cap="none">
              <a:solidFill>
                <a:srgbClr val="000000"/>
              </a:solidFill>
              <a:latin typeface="Arial"/>
              <a:ea typeface="Arial"/>
              <a:cs typeface="Arial"/>
              <a:sym typeface="Arial"/>
            </a:endParaRPr>
          </a:p>
        </p:txBody>
      </p:sp>
      <p:sp>
        <p:nvSpPr>
          <p:cNvPr id="69" name="Google Shape;69;p9"/>
          <p:cNvSpPr txBox="1"/>
          <p:nvPr/>
        </p:nvSpPr>
        <p:spPr>
          <a:xfrm>
            <a:off x="4129768" y="2695578"/>
            <a:ext cx="331301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Gabriel Beltran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Dallas Area Rapid Transit (DART)</a:t>
            </a:r>
            <a:endParaRPr sz="1800" b="1" i="0" u="none" strike="noStrike" cap="none">
              <a:solidFill>
                <a:srgbClr val="000000"/>
              </a:solidFill>
              <a:latin typeface="Calibri"/>
              <a:ea typeface="Calibri"/>
              <a:cs typeface="Calibri"/>
              <a:sym typeface="Calibri"/>
            </a:endParaRPr>
          </a:p>
        </p:txBody>
      </p:sp>
      <p:sp>
        <p:nvSpPr>
          <p:cNvPr id="70" name="Google Shape;70;p9"/>
          <p:cNvSpPr txBox="1"/>
          <p:nvPr/>
        </p:nvSpPr>
        <p:spPr>
          <a:xfrm>
            <a:off x="2141486" y="6149830"/>
            <a:ext cx="2119551"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Derik Calhoun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AC Transit</a:t>
            </a:r>
            <a:endParaRPr sz="1400" b="0" i="0" u="none" strike="noStrike" cap="none">
              <a:solidFill>
                <a:srgbClr val="000000"/>
              </a:solidFill>
              <a:latin typeface="Arial"/>
              <a:ea typeface="Arial"/>
              <a:cs typeface="Arial"/>
              <a:sym typeface="Arial"/>
            </a:endParaRPr>
          </a:p>
        </p:txBody>
      </p:sp>
      <p:pic>
        <p:nvPicPr>
          <p:cNvPr id="71" name="Google Shape;71;p9"/>
          <p:cNvPicPr preferRelativeResize="0"/>
          <p:nvPr/>
        </p:nvPicPr>
        <p:blipFill rotWithShape="1">
          <a:blip r:embed="rId8">
            <a:alphaModFix/>
          </a:blip>
          <a:srcRect l="2957"/>
          <a:stretch/>
        </p:blipFill>
        <p:spPr>
          <a:xfrm>
            <a:off x="773107" y="123032"/>
            <a:ext cx="1807846" cy="2629133"/>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72" name="Google Shape;72;p9"/>
          <p:cNvSpPr txBox="1"/>
          <p:nvPr/>
        </p:nvSpPr>
        <p:spPr>
          <a:xfrm>
            <a:off x="7838720" y="2727374"/>
            <a:ext cx="3573351"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Elayne Berry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Metropolitan Atlanta Rapid Transit Authority (MARTA)</a:t>
            </a:r>
            <a:endParaRPr sz="1400" b="0" i="0" u="none" strike="noStrike" cap="none">
              <a:solidFill>
                <a:srgbClr val="000000"/>
              </a:solidFill>
              <a:latin typeface="Arial"/>
              <a:ea typeface="Arial"/>
              <a:cs typeface="Arial"/>
              <a:sym typeface="Arial"/>
            </a:endParaRPr>
          </a:p>
        </p:txBody>
      </p:sp>
      <p:sp>
        <p:nvSpPr>
          <p:cNvPr id="73" name="Google Shape;73;p9"/>
          <p:cNvSpPr txBox="1"/>
          <p:nvPr/>
        </p:nvSpPr>
        <p:spPr>
          <a:xfrm>
            <a:off x="9546869" y="6085923"/>
            <a:ext cx="2340331"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Laura Hester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New Jersey Transit</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1" i="0" u="none" strike="noStrike" cap="non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7"/>
          <p:cNvSpPr txBox="1">
            <a:spLocks noGrp="1"/>
          </p:cNvSpPr>
          <p:nvPr>
            <p:ph type="title"/>
          </p:nvPr>
        </p:nvSpPr>
        <p:spPr>
          <a:xfrm>
            <a:off x="338014" y="-59549"/>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E4E79"/>
              </a:buClr>
              <a:buSzPts val="4400"/>
              <a:buFont typeface="Calibri"/>
              <a:buNone/>
            </a:pPr>
            <a:r>
              <a:rPr lang="en-US" sz="4400" b="1" i="0" u="none" strike="noStrike" cap="none">
                <a:solidFill>
                  <a:srgbClr val="1E4E79"/>
                </a:solidFill>
                <a:latin typeface="Calibri"/>
                <a:ea typeface="Calibri"/>
                <a:cs typeface="Calibri"/>
                <a:sym typeface="Calibri"/>
              </a:rPr>
              <a:t>Call to Action</a:t>
            </a:r>
            <a:endParaRPr sz="4400" b="0" i="0" u="none" strike="noStrike" cap="none">
              <a:solidFill>
                <a:srgbClr val="1E4E79"/>
              </a:solidFill>
              <a:latin typeface="Calibri"/>
              <a:ea typeface="Calibri"/>
              <a:cs typeface="Calibri"/>
              <a:sym typeface="Calibri"/>
            </a:endParaRPr>
          </a:p>
        </p:txBody>
      </p:sp>
      <p:sp>
        <p:nvSpPr>
          <p:cNvPr id="289" name="Google Shape;289;p27"/>
          <p:cNvSpPr txBox="1">
            <a:spLocks noGrp="1"/>
          </p:cNvSpPr>
          <p:nvPr>
            <p:ph type="body" idx="1"/>
          </p:nvPr>
        </p:nvSpPr>
        <p:spPr>
          <a:xfrm>
            <a:off x="338014" y="1266014"/>
            <a:ext cx="11838197" cy="5426336"/>
          </a:xfrm>
          <a:prstGeom prst="rect">
            <a:avLst/>
          </a:prstGeom>
          <a:noFill/>
          <a:ln>
            <a:noFill/>
          </a:ln>
        </p:spPr>
        <p:txBody>
          <a:bodyPr spcFirstLastPara="1" wrap="square" lIns="91425" tIns="45700" rIns="91425" bIns="45700" anchor="t" anchorCtr="0">
            <a:noAutofit/>
          </a:bodyPr>
          <a:lstStyle/>
          <a:p>
            <a:pPr marL="742950" marR="0" lvl="0" indent="-742950" algn="l" rtl="0">
              <a:lnSpc>
                <a:spcPct val="90000"/>
              </a:lnSpc>
              <a:spcBef>
                <a:spcPts val="0"/>
              </a:spcBef>
              <a:spcAft>
                <a:spcPts val="0"/>
              </a:spcAft>
              <a:buClr>
                <a:schemeClr val="dk1"/>
              </a:buClr>
              <a:buSzPts val="3700"/>
              <a:buFont typeface="+mj-lt"/>
              <a:buAutoNum type="arabicPeriod"/>
            </a:pPr>
            <a:r>
              <a:rPr lang="en-US" sz="3700" b="1" i="0" u="none" strike="noStrike" cap="none" dirty="0">
                <a:solidFill>
                  <a:schemeClr val="dk1"/>
                </a:solidFill>
                <a:latin typeface="Calibri"/>
                <a:ea typeface="Calibri"/>
                <a:cs typeface="Calibri"/>
                <a:sym typeface="Calibri"/>
              </a:rPr>
              <a:t>Treat all individuals with dignity and respect. </a:t>
            </a:r>
            <a:r>
              <a:rPr lang="en-US" sz="3700" b="0" i="0" u="none" strike="noStrike" cap="none" dirty="0">
                <a:solidFill>
                  <a:schemeClr val="dk1"/>
                </a:solidFill>
                <a:latin typeface="Calibri"/>
                <a:ea typeface="Calibri"/>
                <a:cs typeface="Calibri"/>
                <a:sym typeface="Calibri"/>
              </a:rPr>
              <a:t>Serve the entire community including homeless individuals.</a:t>
            </a:r>
            <a:endParaRPr sz="3700" b="0" i="0" u="none" strike="noStrike" cap="none" dirty="0">
              <a:solidFill>
                <a:schemeClr val="dk1"/>
              </a:solidFill>
              <a:latin typeface="Calibri"/>
              <a:ea typeface="Calibri"/>
              <a:cs typeface="Calibri"/>
              <a:sym typeface="Calibri"/>
            </a:endParaRPr>
          </a:p>
          <a:p>
            <a:pPr marL="742950" marR="0" lvl="0" indent="-508000" algn="l" rtl="0">
              <a:lnSpc>
                <a:spcPct val="90000"/>
              </a:lnSpc>
              <a:spcBef>
                <a:spcPts val="1000"/>
              </a:spcBef>
              <a:spcAft>
                <a:spcPts val="0"/>
              </a:spcAft>
              <a:buClr>
                <a:schemeClr val="dk1"/>
              </a:buClr>
              <a:buSzPts val="3700"/>
              <a:buFont typeface="+mj-lt"/>
              <a:buAutoNum type="arabicPeriod"/>
            </a:pPr>
            <a:endParaRPr sz="2000" b="1" i="0" u="none" strike="noStrike" cap="none" dirty="0">
              <a:solidFill>
                <a:schemeClr val="dk1"/>
              </a:solidFill>
              <a:latin typeface="Calibri"/>
              <a:ea typeface="Calibri"/>
              <a:cs typeface="Calibri"/>
              <a:sym typeface="Calibri"/>
            </a:endParaRPr>
          </a:p>
          <a:p>
            <a:pPr marL="742950" marR="0" lvl="0" indent="-742950" algn="l" rtl="0">
              <a:lnSpc>
                <a:spcPct val="90000"/>
              </a:lnSpc>
              <a:spcBef>
                <a:spcPts val="1000"/>
              </a:spcBef>
              <a:spcAft>
                <a:spcPts val="0"/>
              </a:spcAft>
              <a:buClr>
                <a:schemeClr val="dk1"/>
              </a:buClr>
              <a:buSzPts val="3700"/>
              <a:buFont typeface="+mj-lt"/>
              <a:buAutoNum type="arabicPeriod"/>
            </a:pPr>
            <a:r>
              <a:rPr lang="en-US" sz="3700" b="1" i="0" u="none" strike="noStrike" cap="none" dirty="0">
                <a:solidFill>
                  <a:schemeClr val="dk1"/>
                </a:solidFill>
                <a:latin typeface="Calibri"/>
                <a:ea typeface="Calibri"/>
                <a:cs typeface="Calibri"/>
                <a:sym typeface="Calibri"/>
              </a:rPr>
              <a:t>Incorporate outreach officers with law enforcement</a:t>
            </a:r>
            <a:r>
              <a:rPr lang="en-US" sz="3700" b="0" i="0" u="none" strike="noStrike" cap="none" dirty="0">
                <a:solidFill>
                  <a:schemeClr val="dk1"/>
                </a:solidFill>
                <a:latin typeface="Calibri"/>
                <a:ea typeface="Calibri"/>
                <a:cs typeface="Calibri"/>
                <a:sym typeface="Calibri"/>
              </a:rPr>
              <a:t> to connect individuals with services.</a:t>
            </a:r>
            <a:endParaRPr dirty="0"/>
          </a:p>
          <a:p>
            <a:pPr marL="742950" marR="0" lvl="0" indent="-508000" algn="l" rtl="0">
              <a:lnSpc>
                <a:spcPct val="90000"/>
              </a:lnSpc>
              <a:spcBef>
                <a:spcPts val="1000"/>
              </a:spcBef>
              <a:spcAft>
                <a:spcPts val="0"/>
              </a:spcAft>
              <a:buClr>
                <a:schemeClr val="dk1"/>
              </a:buClr>
              <a:buSzPts val="3700"/>
              <a:buFont typeface="+mj-lt"/>
              <a:buAutoNum type="arabicPeriod"/>
            </a:pPr>
            <a:endParaRPr sz="2000" b="1" i="0" u="none" strike="noStrike" cap="none" dirty="0">
              <a:solidFill>
                <a:schemeClr val="dk1"/>
              </a:solidFill>
              <a:latin typeface="Calibri"/>
              <a:ea typeface="Calibri"/>
              <a:cs typeface="Calibri"/>
              <a:sym typeface="Calibri"/>
            </a:endParaRPr>
          </a:p>
          <a:p>
            <a:pPr marL="742950" marR="0" lvl="0" indent="-742950" algn="l" rtl="0">
              <a:lnSpc>
                <a:spcPct val="90000"/>
              </a:lnSpc>
              <a:spcBef>
                <a:spcPts val="1000"/>
              </a:spcBef>
              <a:spcAft>
                <a:spcPts val="0"/>
              </a:spcAft>
              <a:buClr>
                <a:schemeClr val="dk1"/>
              </a:buClr>
              <a:buSzPts val="3700"/>
              <a:buFont typeface="+mj-lt"/>
              <a:buAutoNum type="arabicPeriod"/>
            </a:pPr>
            <a:r>
              <a:rPr lang="en-US" sz="3700" b="1" i="0" u="none" strike="noStrike" cap="none" dirty="0">
                <a:solidFill>
                  <a:schemeClr val="dk1"/>
                </a:solidFill>
                <a:latin typeface="Calibri"/>
                <a:ea typeface="Calibri"/>
                <a:cs typeface="Calibri"/>
                <a:sym typeface="Calibri"/>
              </a:rPr>
              <a:t>Align transit service with social service destinations </a:t>
            </a:r>
            <a:r>
              <a:rPr lang="en-US" sz="3700" b="0" i="0" u="none" strike="noStrike" cap="none" dirty="0">
                <a:solidFill>
                  <a:schemeClr val="dk1"/>
                </a:solidFill>
                <a:latin typeface="Calibri"/>
                <a:ea typeface="Calibri"/>
                <a:cs typeface="Calibri"/>
                <a:sym typeface="Calibri"/>
              </a:rPr>
              <a:t>to help ensure services are received.</a:t>
            </a:r>
            <a:endParaRPr sz="3700" b="1"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8"/>
          <p:cNvSpPr txBox="1">
            <a:spLocks noGrp="1"/>
          </p:cNvSpPr>
          <p:nvPr>
            <p:ph type="body" idx="1"/>
          </p:nvPr>
        </p:nvSpPr>
        <p:spPr>
          <a:xfrm>
            <a:off x="250092" y="715832"/>
            <a:ext cx="11838197" cy="5426336"/>
          </a:xfrm>
          <a:prstGeom prst="rect">
            <a:avLst/>
          </a:prstGeom>
          <a:noFill/>
          <a:ln>
            <a:noFill/>
          </a:ln>
        </p:spPr>
        <p:txBody>
          <a:bodyPr spcFirstLastPara="1" wrap="square" lIns="91425" tIns="45700" rIns="91425" bIns="45700" anchor="t" anchorCtr="0">
            <a:noAutofit/>
          </a:bodyPr>
          <a:lstStyle/>
          <a:p>
            <a:pPr marL="514350" marR="0" lvl="0" indent="-279400" algn="l" rtl="0">
              <a:lnSpc>
                <a:spcPct val="80000"/>
              </a:lnSpc>
              <a:spcBef>
                <a:spcPts val="0"/>
              </a:spcBef>
              <a:spcAft>
                <a:spcPts val="0"/>
              </a:spcAft>
              <a:buClr>
                <a:schemeClr val="dk1"/>
              </a:buClr>
              <a:buSzPts val="3700"/>
              <a:buFont typeface="Calibri"/>
              <a:buNone/>
            </a:pPr>
            <a:endParaRPr sz="3700" b="1" i="0" u="none" strike="noStrike" cap="none">
              <a:solidFill>
                <a:schemeClr val="dk1"/>
              </a:solidFill>
              <a:latin typeface="Calibri"/>
              <a:ea typeface="Calibri"/>
              <a:cs typeface="Calibri"/>
              <a:sym typeface="Calibri"/>
            </a:endParaRPr>
          </a:p>
          <a:p>
            <a:pPr marL="742950" marR="0" lvl="0" indent="-742950" algn="l" rtl="0">
              <a:lnSpc>
                <a:spcPct val="80000"/>
              </a:lnSpc>
              <a:spcBef>
                <a:spcPts val="1000"/>
              </a:spcBef>
              <a:spcAft>
                <a:spcPts val="0"/>
              </a:spcAft>
              <a:buClr>
                <a:schemeClr val="dk1"/>
              </a:buClr>
              <a:buSzPts val="3700"/>
              <a:buFont typeface="Arial"/>
              <a:buAutoNum type="arabicPeriod" startAt="4"/>
            </a:pPr>
            <a:r>
              <a:rPr lang="en-US" sz="3700" b="1" i="0" u="none" strike="noStrike" cap="none">
                <a:solidFill>
                  <a:schemeClr val="dk1"/>
                </a:solidFill>
                <a:latin typeface="Calibri"/>
                <a:ea typeface="Calibri"/>
                <a:cs typeface="Calibri"/>
                <a:sym typeface="Calibri"/>
              </a:rPr>
              <a:t>Partner with local municipalities &amp; the private sector </a:t>
            </a:r>
            <a:r>
              <a:rPr lang="en-US" sz="3700" b="0" i="0" u="none" strike="noStrike" cap="none">
                <a:solidFill>
                  <a:schemeClr val="dk1"/>
                </a:solidFill>
                <a:latin typeface="Calibri"/>
                <a:ea typeface="Calibri"/>
                <a:cs typeface="Calibri"/>
                <a:sym typeface="Calibri"/>
              </a:rPr>
              <a:t>to identify funding opportunities</a:t>
            </a:r>
            <a:endParaRPr sz="280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3700"/>
              <a:buFont typeface="Arial"/>
              <a:buNone/>
            </a:pPr>
            <a:r>
              <a:rPr lang="en-US" sz="3700" b="1"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Calibri"/>
              <a:ea typeface="Calibri"/>
              <a:cs typeface="Calibri"/>
              <a:sym typeface="Calibri"/>
            </a:endParaRPr>
          </a:p>
          <a:p>
            <a:pPr marL="742950" marR="0" lvl="0" indent="-742950" algn="l" rtl="0">
              <a:lnSpc>
                <a:spcPct val="80000"/>
              </a:lnSpc>
              <a:spcBef>
                <a:spcPts val="1000"/>
              </a:spcBef>
              <a:spcAft>
                <a:spcPts val="0"/>
              </a:spcAft>
              <a:buClr>
                <a:schemeClr val="dk1"/>
              </a:buClr>
              <a:buSzPts val="3700"/>
              <a:buFont typeface="Arial"/>
              <a:buAutoNum type="arabicPeriod" startAt="5"/>
            </a:pPr>
            <a:r>
              <a:rPr lang="en-US" sz="3700" b="1" i="0" u="none" strike="noStrike" cap="none">
                <a:solidFill>
                  <a:schemeClr val="dk1"/>
                </a:solidFill>
                <a:latin typeface="Calibri"/>
                <a:ea typeface="Calibri"/>
                <a:cs typeface="Calibri"/>
                <a:sym typeface="Calibri"/>
              </a:rPr>
              <a:t>Develop creative solutions that do not require funding</a:t>
            </a:r>
            <a:r>
              <a:rPr lang="en-US" sz="3700" b="0" i="0" u="none" strike="noStrike" cap="none">
                <a:solidFill>
                  <a:schemeClr val="dk1"/>
                </a:solidFill>
                <a:latin typeface="Calibri"/>
                <a:ea typeface="Calibri"/>
                <a:cs typeface="Calibri"/>
                <a:sym typeface="Calibri"/>
              </a:rPr>
              <a:t> such as hiring a homeless individual for an entry level position.</a:t>
            </a:r>
            <a:endParaRPr sz="3700" b="1"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590"/>
              <a:buFont typeface="Arial"/>
              <a:buNone/>
            </a:pPr>
            <a:endParaRPr sz="2590" b="1" i="0" u="none" strike="noStrike" cap="none">
              <a:solidFill>
                <a:schemeClr val="dk1"/>
              </a:solidFill>
              <a:latin typeface="Calibri"/>
              <a:ea typeface="Calibri"/>
              <a:cs typeface="Calibri"/>
              <a:sym typeface="Calibri"/>
            </a:endParaRPr>
          </a:p>
        </p:txBody>
      </p:sp>
      <p:sp>
        <p:nvSpPr>
          <p:cNvPr id="296" name="Google Shape;296;p28"/>
          <p:cNvSpPr txBox="1">
            <a:spLocks noGrp="1"/>
          </p:cNvSpPr>
          <p:nvPr>
            <p:ph type="title"/>
          </p:nvPr>
        </p:nvSpPr>
        <p:spPr>
          <a:xfrm>
            <a:off x="250092" y="0"/>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E4E79"/>
              </a:buClr>
              <a:buSzPts val="4400"/>
              <a:buFont typeface="Calibri"/>
              <a:buNone/>
            </a:pPr>
            <a:r>
              <a:rPr lang="en-US" sz="4400" b="1" i="0" u="none" strike="noStrike" cap="none">
                <a:solidFill>
                  <a:srgbClr val="1E4E79"/>
                </a:solidFill>
                <a:latin typeface="Calibri"/>
                <a:ea typeface="Calibri"/>
                <a:cs typeface="Calibri"/>
                <a:sym typeface="Calibri"/>
              </a:rPr>
              <a:t>Call to Action</a:t>
            </a:r>
            <a:endParaRPr sz="4400" b="0" i="0" u="none" strike="noStrike" cap="none">
              <a:solidFill>
                <a:srgbClr val="1E4E79"/>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pic>
        <p:nvPicPr>
          <p:cNvPr id="302" name="Google Shape;302;p29"/>
          <p:cNvPicPr preferRelativeResize="0"/>
          <p:nvPr/>
        </p:nvPicPr>
        <p:blipFill rotWithShape="1">
          <a:blip r:embed="rId3">
            <a:alphaModFix/>
          </a:blip>
          <a:srcRect t="10980" b="4434"/>
          <a:stretch/>
        </p:blipFill>
        <p:spPr>
          <a:xfrm>
            <a:off x="20" y="10"/>
            <a:ext cx="12191980" cy="68579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5A9FBD11-AD56-46C4-82EA-88A1646677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1"/>
          <p:cNvSpPr/>
          <p:nvPr/>
        </p:nvSpPr>
        <p:spPr>
          <a:xfrm>
            <a:off x="0" y="5448626"/>
            <a:ext cx="6738450" cy="1409374"/>
          </a:xfrm>
          <a:custGeom>
            <a:avLst/>
            <a:gdLst/>
            <a:ahLst/>
            <a:cxnLst/>
            <a:rect l="l" t="t" r="r" b="b"/>
            <a:pathLst>
              <a:path w="6738450" h="1409374" extrusionOk="0">
                <a:moveTo>
                  <a:pt x="0" y="0"/>
                </a:moveTo>
                <a:lnTo>
                  <a:pt x="6738450" y="0"/>
                </a:lnTo>
                <a:lnTo>
                  <a:pt x="6085725" y="1409374"/>
                </a:lnTo>
                <a:lnTo>
                  <a:pt x="1524000" y="1409374"/>
                </a:lnTo>
                <a:lnTo>
                  <a:pt x="1200418" y="1409374"/>
                </a:lnTo>
                <a:lnTo>
                  <a:pt x="0" y="1409374"/>
                </a:lnTo>
                <a:close/>
              </a:path>
            </a:pathLst>
          </a:custGeom>
          <a:solidFill>
            <a:srgbClr val="7F7F7F">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1"/>
          <p:cNvSpPr/>
          <p:nvPr/>
        </p:nvSpPr>
        <p:spPr>
          <a:xfrm flipH="1">
            <a:off x="6102096" y="3608996"/>
            <a:ext cx="4522796" cy="3249004"/>
          </a:xfrm>
          <a:custGeom>
            <a:avLst/>
            <a:gdLst/>
            <a:ahLst/>
            <a:cxnLst/>
            <a:rect l="l" t="t" r="r" b="b"/>
            <a:pathLst>
              <a:path w="4522796" h="3249004" extrusionOk="0">
                <a:moveTo>
                  <a:pt x="3018081" y="0"/>
                </a:moveTo>
                <a:lnTo>
                  <a:pt x="0" y="0"/>
                </a:lnTo>
                <a:lnTo>
                  <a:pt x="0" y="3249004"/>
                </a:lnTo>
                <a:lnTo>
                  <a:pt x="4522796" y="324900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p:txBody>
      </p:sp>
      <p:sp>
        <p:nvSpPr>
          <p:cNvPr id="86" name="Google Shape;86;p11"/>
          <p:cNvSpPr/>
          <p:nvPr/>
        </p:nvSpPr>
        <p:spPr>
          <a:xfrm>
            <a:off x="0" y="0"/>
            <a:ext cx="5920618" cy="2896258"/>
          </a:xfrm>
          <a:custGeom>
            <a:avLst/>
            <a:gdLst/>
            <a:ahLst/>
            <a:cxnLst/>
            <a:rect l="l" t="t" r="r" b="b"/>
            <a:pathLst>
              <a:path w="5920618" h="2896258" extrusionOk="0">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2B3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11"/>
          <p:cNvSpPr txBox="1">
            <a:spLocks noGrp="1"/>
          </p:cNvSpPr>
          <p:nvPr>
            <p:ph type="ctrTitle"/>
          </p:nvPr>
        </p:nvSpPr>
        <p:spPr>
          <a:xfrm>
            <a:off x="146892" y="550388"/>
            <a:ext cx="5405609" cy="135575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800"/>
              <a:buFont typeface="Calibri"/>
              <a:buNone/>
            </a:pPr>
            <a:r>
              <a:rPr lang="en-US" sz="3800" b="1" i="0" u="none" strike="noStrike" cap="none">
                <a:solidFill>
                  <a:schemeClr val="lt1"/>
                </a:solidFill>
                <a:latin typeface="Calibri"/>
                <a:ea typeface="Calibri"/>
                <a:cs typeface="Calibri"/>
                <a:sym typeface="Calibri"/>
              </a:rPr>
              <a:t>Public Transit and Social Responsibility: Homelessness</a:t>
            </a:r>
            <a:endParaRPr sz="6000" b="0" i="0" u="none" strike="noStrike" cap="none">
              <a:solidFill>
                <a:schemeClr val="lt1"/>
              </a:solidFill>
              <a:latin typeface="Calibri"/>
              <a:ea typeface="Calibri"/>
              <a:cs typeface="Calibri"/>
              <a:sym typeface="Calibri"/>
            </a:endParaRPr>
          </a:p>
        </p:txBody>
      </p:sp>
      <p:sp>
        <p:nvSpPr>
          <p:cNvPr id="88" name="Google Shape;88;p11"/>
          <p:cNvSpPr/>
          <p:nvPr/>
        </p:nvSpPr>
        <p:spPr>
          <a:xfrm>
            <a:off x="6266810" y="5448626"/>
            <a:ext cx="5925190" cy="1409374"/>
          </a:xfrm>
          <a:custGeom>
            <a:avLst/>
            <a:gdLst/>
            <a:ahLst/>
            <a:cxnLst/>
            <a:rect l="l" t="t" r="r" b="b"/>
            <a:pathLst>
              <a:path w="5925190" h="1409374" extrusionOk="0">
                <a:moveTo>
                  <a:pt x="652725" y="0"/>
                </a:moveTo>
                <a:lnTo>
                  <a:pt x="5925190" y="0"/>
                </a:lnTo>
                <a:lnTo>
                  <a:pt x="5925190" y="1409374"/>
                </a:lnTo>
                <a:lnTo>
                  <a:pt x="0" y="1409374"/>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9" name="Google Shape;89;p11"/>
          <p:cNvPicPr preferRelativeResize="0"/>
          <p:nvPr/>
        </p:nvPicPr>
        <p:blipFill rotWithShape="1">
          <a:blip r:embed="rId3">
            <a:alphaModFix/>
          </a:blip>
          <a:srcRect/>
          <a:stretch/>
        </p:blipFill>
        <p:spPr>
          <a:xfrm>
            <a:off x="817524" y="3419481"/>
            <a:ext cx="1540085" cy="1496555"/>
          </a:xfrm>
          <a:prstGeom prst="rect">
            <a:avLst/>
          </a:prstGeom>
          <a:noFill/>
          <a:ln>
            <a:noFill/>
          </a:ln>
        </p:spPr>
      </p:pic>
      <p:sp>
        <p:nvSpPr>
          <p:cNvPr id="90" name="Google Shape;90;p11"/>
          <p:cNvSpPr txBox="1"/>
          <p:nvPr/>
        </p:nvSpPr>
        <p:spPr>
          <a:xfrm>
            <a:off x="5387248" y="1148571"/>
            <a:ext cx="6661532" cy="4031873"/>
          </a:xfrm>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0"/>
              </a:spcAft>
              <a:buClr>
                <a:srgbClr val="000000"/>
              </a:buClr>
              <a:buSzPts val="3200"/>
              <a:buFont typeface="Arial"/>
              <a:buAutoNum type="arabicParenR"/>
            </a:pPr>
            <a:r>
              <a:rPr lang="en-US" sz="3200" b="0" i="0" u="none" strike="noStrike" cap="none">
                <a:solidFill>
                  <a:srgbClr val="000000"/>
                </a:solidFill>
                <a:latin typeface="Arial"/>
                <a:ea typeface="Arial"/>
                <a:cs typeface="Arial"/>
                <a:sym typeface="Arial"/>
              </a:rPr>
              <a:t>Why transit systems are attractive to homeless individuals</a:t>
            </a:r>
            <a:endParaRPr/>
          </a:p>
          <a:p>
            <a:pPr marL="514350" marR="0" lvl="0" indent="-514350" algn="l" rtl="0">
              <a:lnSpc>
                <a:spcPct val="100000"/>
              </a:lnSpc>
              <a:spcBef>
                <a:spcPts val="0"/>
              </a:spcBef>
              <a:spcAft>
                <a:spcPts val="0"/>
              </a:spcAft>
              <a:buClr>
                <a:srgbClr val="000000"/>
              </a:buClr>
              <a:buSzPts val="3200"/>
              <a:buFont typeface="Arial"/>
              <a:buAutoNum type="arabicParenR"/>
            </a:pPr>
            <a:r>
              <a:rPr lang="en-US" sz="3200" b="0" i="0" u="none" strike="noStrike" cap="none">
                <a:solidFill>
                  <a:srgbClr val="000000"/>
                </a:solidFill>
                <a:latin typeface="Arial"/>
                <a:ea typeface="Arial"/>
                <a:cs typeface="Arial"/>
                <a:sym typeface="Arial"/>
              </a:rPr>
              <a:t>How agencies are balancing ridership and the homelessness epidemic</a:t>
            </a:r>
            <a:endParaRPr/>
          </a:p>
          <a:p>
            <a:pPr marL="514350" marR="0" lvl="0" indent="-514350" algn="l" rtl="0">
              <a:lnSpc>
                <a:spcPct val="100000"/>
              </a:lnSpc>
              <a:spcBef>
                <a:spcPts val="0"/>
              </a:spcBef>
              <a:spcAft>
                <a:spcPts val="0"/>
              </a:spcAft>
              <a:buClr>
                <a:srgbClr val="000000"/>
              </a:buClr>
              <a:buSzPts val="3200"/>
              <a:buFont typeface="Arial"/>
              <a:buAutoNum type="arabicParenR"/>
            </a:pPr>
            <a:r>
              <a:rPr lang="en-US" sz="3200" b="0" i="0" u="none" strike="noStrike" cap="none">
                <a:solidFill>
                  <a:srgbClr val="000000"/>
                </a:solidFill>
                <a:latin typeface="Arial"/>
                <a:ea typeface="Arial"/>
                <a:cs typeface="Arial"/>
                <a:sym typeface="Arial"/>
              </a:rPr>
              <a:t>Biggest challenges for transit providers</a:t>
            </a:r>
            <a:endParaRPr/>
          </a:p>
          <a:p>
            <a:pPr marL="514350" marR="0" lvl="0" indent="-514350" algn="l" rtl="0">
              <a:lnSpc>
                <a:spcPct val="100000"/>
              </a:lnSpc>
              <a:spcBef>
                <a:spcPts val="0"/>
              </a:spcBef>
              <a:spcAft>
                <a:spcPts val="0"/>
              </a:spcAft>
              <a:buClr>
                <a:srgbClr val="000000"/>
              </a:buClr>
              <a:buSzPts val="3200"/>
              <a:buFont typeface="Arial"/>
              <a:buAutoNum type="arabicParenR"/>
            </a:pPr>
            <a:r>
              <a:rPr lang="en-US" sz="3200" b="0" i="0" u="none" strike="noStrike" cap="none">
                <a:solidFill>
                  <a:srgbClr val="000000"/>
                </a:solidFill>
                <a:latin typeface="Arial"/>
                <a:ea typeface="Arial"/>
                <a:cs typeface="Arial"/>
                <a:sym typeface="Arial"/>
              </a:rPr>
              <a:t>Call to Action for the industry</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
        <p:cNvGrpSpPr/>
        <p:nvPr/>
      </p:nvGrpSpPr>
      <p:grpSpPr>
        <a:xfrm>
          <a:off x="0" y="0"/>
          <a:ext cx="0" cy="0"/>
          <a:chOff x="0" y="0"/>
          <a:chExt cx="0" cy="0"/>
        </a:xfrm>
      </p:grpSpPr>
      <p:pic>
        <p:nvPicPr>
          <p:cNvPr id="96" name="Google Shape;96;p12"/>
          <p:cNvPicPr preferRelativeResize="0"/>
          <p:nvPr/>
        </p:nvPicPr>
        <p:blipFill rotWithShape="1">
          <a:blip r:embed="rId3">
            <a:alphaModFix/>
          </a:blip>
          <a:srcRect t="3937" b="21063"/>
          <a:stretch/>
        </p:blipFill>
        <p:spPr>
          <a:xfrm>
            <a:off x="20" y="0"/>
            <a:ext cx="12191980" cy="6857990"/>
          </a:xfrm>
          <a:prstGeom prst="rect">
            <a:avLst/>
          </a:prstGeom>
          <a:noFill/>
          <a:ln>
            <a:noFill/>
          </a:ln>
        </p:spPr>
      </p:pic>
      <p:sp>
        <p:nvSpPr>
          <p:cNvPr id="97" name="Google Shape;97;p12"/>
          <p:cNvSpPr/>
          <p:nvPr/>
        </p:nvSpPr>
        <p:spPr>
          <a:xfrm>
            <a:off x="-502788" y="-158214"/>
            <a:ext cx="5341487" cy="5097885"/>
          </a:xfrm>
          <a:prstGeom prst="ellipse">
            <a:avLst/>
          </a:prstGeom>
          <a:solidFill>
            <a:schemeClr val="lt2">
              <a:alpha val="72549"/>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000" b="1" i="0" u="none" strike="noStrike" cap="none">
                <a:solidFill>
                  <a:schemeClr val="dk1"/>
                </a:solidFill>
                <a:latin typeface="Calibri"/>
                <a:ea typeface="Calibri"/>
                <a:cs typeface="Calibri"/>
                <a:sym typeface="Calibri"/>
              </a:rPr>
              <a:t>WHY ARE TRANSIT SYSTEMS ATTRACTIVE TO HOMELESS INDIVIDUALS?</a:t>
            </a:r>
            <a:endParaRPr sz="3000" b="0" i="0" u="none" strike="noStrike" cap="none">
              <a:solidFill>
                <a:srgbClr val="000000"/>
              </a:solidFill>
              <a:latin typeface="Arial"/>
              <a:ea typeface="Arial"/>
              <a:cs typeface="Arial"/>
              <a:sym typeface="Arial"/>
            </a:endParaRPr>
          </a:p>
        </p:txBody>
      </p:sp>
      <p:cxnSp>
        <p:nvCxnSpPr>
          <p:cNvPr id="98" name="Google Shape;98;p12"/>
          <p:cNvCxnSpPr/>
          <p:nvPr/>
        </p:nvCxnSpPr>
        <p:spPr>
          <a:xfrm>
            <a:off x="1552575" y="3305175"/>
            <a:ext cx="971550" cy="0"/>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3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3"/>
          <p:cNvSpPr/>
          <p:nvPr/>
        </p:nvSpPr>
        <p:spPr>
          <a:xfrm>
            <a:off x="7773777" y="-546804"/>
            <a:ext cx="5341487" cy="5097885"/>
          </a:xfrm>
          <a:prstGeom prst="ellipse">
            <a:avLst/>
          </a:prstGeom>
          <a:solidFill>
            <a:schemeClr val="lt1">
              <a:alpha val="72549"/>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3100"/>
              <a:buFont typeface="Arial"/>
              <a:buNone/>
            </a:pPr>
            <a:endParaRPr sz="3100" b="1" i="0" u="none" strike="noStrike" cap="none">
              <a:solidFill>
                <a:schemeClr val="lt1"/>
              </a:solidFill>
              <a:latin typeface="Calibri"/>
              <a:ea typeface="Calibri"/>
              <a:cs typeface="Calibri"/>
              <a:sym typeface="Calibri"/>
            </a:endParaRPr>
          </a:p>
        </p:txBody>
      </p:sp>
      <p:sp>
        <p:nvSpPr>
          <p:cNvPr id="104" name="Google Shape;104;p13"/>
          <p:cNvSpPr/>
          <p:nvPr/>
        </p:nvSpPr>
        <p:spPr>
          <a:xfrm>
            <a:off x="0" y="5504699"/>
            <a:ext cx="12192000" cy="1213201"/>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000" b="0" i="0" u="none" strike="noStrike" cap="none">
                <a:solidFill>
                  <a:schemeClr val="lt1"/>
                </a:solidFill>
                <a:latin typeface="Calibri"/>
                <a:ea typeface="Calibri"/>
                <a:cs typeface="Calibri"/>
                <a:sym typeface="Calibri"/>
              </a:rPr>
              <a:t>“Homeless individuals would rather be at transit facilities because they know they are protected by the police.”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1800" b="0" i="0" u="none" strike="noStrike" cap="none">
                <a:solidFill>
                  <a:schemeClr val="lt1"/>
                </a:solidFill>
                <a:latin typeface="Calibri"/>
                <a:ea typeface="Calibri"/>
                <a:cs typeface="Calibri"/>
                <a:sym typeface="Calibri"/>
              </a:rPr>
              <a:t>– Gary Denamen, New Jersey Transit Police Outreach Officer</a:t>
            </a:r>
            <a:endParaRPr sz="1800" b="0" i="0" u="none" strike="noStrike" cap="none">
              <a:solidFill>
                <a:srgbClr val="FFFFFF"/>
              </a:solidFill>
              <a:latin typeface="Calibri"/>
              <a:ea typeface="Calibri"/>
              <a:cs typeface="Calibri"/>
              <a:sym typeface="Calibri"/>
            </a:endParaRPr>
          </a:p>
        </p:txBody>
      </p:sp>
      <p:sp>
        <p:nvSpPr>
          <p:cNvPr id="105" name="Google Shape;105;p13"/>
          <p:cNvSpPr txBox="1"/>
          <p:nvPr/>
        </p:nvSpPr>
        <p:spPr>
          <a:xfrm>
            <a:off x="738909" y="341745"/>
            <a:ext cx="5185153" cy="144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1E4E79"/>
                </a:solidFill>
                <a:latin typeface="Calibri"/>
                <a:ea typeface="Calibri"/>
                <a:cs typeface="Calibri"/>
                <a:sym typeface="Calibri"/>
              </a:rPr>
              <a:t>Transit Facilities Provide Basic Needs</a:t>
            </a:r>
            <a:endParaRPr sz="1400" b="0" i="0" u="none" strike="noStrike" cap="none">
              <a:solidFill>
                <a:srgbClr val="000000"/>
              </a:solidFill>
              <a:latin typeface="Arial"/>
              <a:ea typeface="Arial"/>
              <a:cs typeface="Arial"/>
              <a:sym typeface="Arial"/>
            </a:endParaRPr>
          </a:p>
        </p:txBody>
      </p:sp>
      <p:sp>
        <p:nvSpPr>
          <p:cNvPr id="106" name="Google Shape;106;p13"/>
          <p:cNvSpPr txBox="1"/>
          <p:nvPr/>
        </p:nvSpPr>
        <p:spPr>
          <a:xfrm>
            <a:off x="971550" y="1707909"/>
            <a:ext cx="7117373" cy="3785652"/>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3552"/>
              <a:buFont typeface="Arial"/>
              <a:buChar char="•"/>
            </a:pPr>
            <a:r>
              <a:rPr lang="en-US" sz="3600" b="0" i="0" u="none" strike="noStrike" cap="none">
                <a:solidFill>
                  <a:schemeClr val="dk1"/>
                </a:solidFill>
                <a:latin typeface="Calibri"/>
                <a:ea typeface="Calibri"/>
                <a:cs typeface="Calibri"/>
                <a:sym typeface="Calibri"/>
              </a:rPr>
              <a:t>Shelters not always an option</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3552"/>
              <a:buFont typeface="Arial"/>
              <a:buChar char="•"/>
            </a:pPr>
            <a:r>
              <a:rPr lang="en-US" sz="3600" b="0" i="0" u="none" strike="noStrike" cap="none">
                <a:solidFill>
                  <a:schemeClr val="dk1"/>
                </a:solidFill>
                <a:latin typeface="Calibri"/>
                <a:ea typeface="Calibri"/>
                <a:cs typeface="Calibri"/>
                <a:sym typeface="Calibri"/>
              </a:rPr>
              <a:t>Police presence </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3552"/>
              <a:buFont typeface="Arial"/>
              <a:buChar char="•"/>
            </a:pPr>
            <a:r>
              <a:rPr lang="en-US" sz="3600" b="0" i="0" u="none" strike="noStrike" cap="none">
                <a:solidFill>
                  <a:schemeClr val="dk1"/>
                </a:solidFill>
                <a:latin typeface="Calibri"/>
                <a:ea typeface="Calibri"/>
                <a:cs typeface="Calibri"/>
                <a:sym typeface="Calibri"/>
              </a:rPr>
              <a:t>Food and clothing donations</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3552"/>
              <a:buFont typeface="Arial"/>
              <a:buChar char="•"/>
            </a:pPr>
            <a:r>
              <a:rPr lang="en-US" sz="3600" b="0" i="0" u="none" strike="noStrike" cap="none">
                <a:solidFill>
                  <a:schemeClr val="dk1"/>
                </a:solidFill>
                <a:latin typeface="Calibri"/>
                <a:ea typeface="Calibri"/>
                <a:cs typeface="Calibri"/>
                <a:sym typeface="Calibri"/>
              </a:rPr>
              <a:t>Public restrooms</a:t>
            </a:r>
            <a:endParaRPr sz="3600" b="0" i="0" u="none" strike="noStrike" cap="none">
              <a:solidFill>
                <a:srgbClr val="000000"/>
              </a:solidFill>
              <a:latin typeface="Arial"/>
              <a:ea typeface="Arial"/>
              <a:cs typeface="Arial"/>
              <a:sym typeface="Arial"/>
            </a:endParaRPr>
          </a:p>
        </p:txBody>
      </p:sp>
      <p:pic>
        <p:nvPicPr>
          <p:cNvPr id="107" name="Google Shape;107;p13" descr="Man"/>
          <p:cNvPicPr preferRelativeResize="0"/>
          <p:nvPr/>
        </p:nvPicPr>
        <p:blipFill rotWithShape="1">
          <a:blip r:embed="rId3">
            <a:alphaModFix/>
          </a:blip>
          <a:srcRect/>
          <a:stretch/>
        </p:blipFill>
        <p:spPr>
          <a:xfrm>
            <a:off x="8202175" y="341745"/>
            <a:ext cx="3796790" cy="37967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13" name="Google Shape;113;p14"/>
          <p:cNvGrpSpPr/>
          <p:nvPr/>
        </p:nvGrpSpPr>
        <p:grpSpPr>
          <a:xfrm>
            <a:off x="914402" y="93794"/>
            <a:ext cx="10480430" cy="6670412"/>
            <a:chOff x="3313723" y="225130"/>
            <a:chExt cx="8057662" cy="5128408"/>
          </a:xfrm>
        </p:grpSpPr>
        <p:sp>
          <p:nvSpPr>
            <p:cNvPr id="114" name="Google Shape;114;p14"/>
            <p:cNvSpPr/>
            <p:nvPr/>
          </p:nvSpPr>
          <p:spPr>
            <a:xfrm>
              <a:off x="3313723" y="226646"/>
              <a:ext cx="8057662" cy="51268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15" name="Google Shape;115;p14"/>
            <p:cNvGrpSpPr/>
            <p:nvPr/>
          </p:nvGrpSpPr>
          <p:grpSpPr>
            <a:xfrm>
              <a:off x="3368430" y="225130"/>
              <a:ext cx="7943418" cy="4998518"/>
              <a:chOff x="233851" y="-117454"/>
              <a:chExt cx="11007657" cy="6858000"/>
            </a:xfrm>
          </p:grpSpPr>
          <p:grpSp>
            <p:nvGrpSpPr>
              <p:cNvPr id="116" name="Google Shape;116;p14"/>
              <p:cNvGrpSpPr/>
              <p:nvPr/>
            </p:nvGrpSpPr>
            <p:grpSpPr>
              <a:xfrm>
                <a:off x="875841" y="-117454"/>
                <a:ext cx="10365667" cy="6858000"/>
                <a:chOff x="875841" y="-117454"/>
                <a:chExt cx="10365667" cy="6858000"/>
              </a:xfrm>
            </p:grpSpPr>
            <p:grpSp>
              <p:nvGrpSpPr>
                <p:cNvPr id="117" name="Google Shape;117;p14"/>
                <p:cNvGrpSpPr/>
                <p:nvPr/>
              </p:nvGrpSpPr>
              <p:grpSpPr>
                <a:xfrm>
                  <a:off x="875841" y="-117454"/>
                  <a:ext cx="10365667" cy="6858000"/>
                  <a:chOff x="875841" y="-117454"/>
                  <a:chExt cx="10365667" cy="6858000"/>
                </a:xfrm>
              </p:grpSpPr>
              <p:pic>
                <p:nvPicPr>
                  <p:cNvPr id="118" name="Google Shape;118;p14"/>
                  <p:cNvPicPr preferRelativeResize="0"/>
                  <p:nvPr/>
                </p:nvPicPr>
                <p:blipFill rotWithShape="1">
                  <a:blip r:embed="rId3">
                    <a:alphaModFix/>
                  </a:blip>
                  <a:srcRect/>
                  <a:stretch/>
                </p:blipFill>
                <p:spPr>
                  <a:xfrm>
                    <a:off x="950489" y="-117454"/>
                    <a:ext cx="10291020" cy="6858000"/>
                  </a:xfrm>
                  <a:prstGeom prst="rect">
                    <a:avLst/>
                  </a:prstGeom>
                  <a:noFill/>
                  <a:ln>
                    <a:noFill/>
                  </a:ln>
                </p:spPr>
              </p:pic>
              <p:pic>
                <p:nvPicPr>
                  <p:cNvPr id="119" name="Google Shape;119;p14"/>
                  <p:cNvPicPr preferRelativeResize="0"/>
                  <p:nvPr/>
                </p:nvPicPr>
                <p:blipFill rotWithShape="1">
                  <a:blip r:embed="rId4">
                    <a:alphaModFix/>
                  </a:blip>
                  <a:srcRect/>
                  <a:stretch/>
                </p:blipFill>
                <p:spPr>
                  <a:xfrm>
                    <a:off x="1532144" y="909431"/>
                    <a:ext cx="272843" cy="332961"/>
                  </a:xfrm>
                  <a:prstGeom prst="rect">
                    <a:avLst/>
                  </a:prstGeom>
                  <a:noFill/>
                  <a:ln>
                    <a:noFill/>
                  </a:ln>
                </p:spPr>
              </p:pic>
              <p:pic>
                <p:nvPicPr>
                  <p:cNvPr id="120" name="Google Shape;120;p14"/>
                  <p:cNvPicPr preferRelativeResize="0"/>
                  <p:nvPr/>
                </p:nvPicPr>
                <p:blipFill rotWithShape="1">
                  <a:blip r:embed="rId5">
                    <a:alphaModFix/>
                  </a:blip>
                  <a:srcRect/>
                  <a:stretch/>
                </p:blipFill>
                <p:spPr>
                  <a:xfrm>
                    <a:off x="1167966" y="2257644"/>
                    <a:ext cx="605992" cy="286163"/>
                  </a:xfrm>
                  <a:prstGeom prst="rect">
                    <a:avLst/>
                  </a:prstGeom>
                  <a:noFill/>
                  <a:ln>
                    <a:noFill/>
                  </a:ln>
                </p:spPr>
              </p:pic>
              <p:pic>
                <p:nvPicPr>
                  <p:cNvPr id="121" name="Google Shape;121;p14"/>
                  <p:cNvPicPr preferRelativeResize="0"/>
                  <p:nvPr/>
                </p:nvPicPr>
                <p:blipFill rotWithShape="1">
                  <a:blip r:embed="rId6">
                    <a:alphaModFix/>
                  </a:blip>
                  <a:srcRect/>
                  <a:stretch/>
                </p:blipFill>
                <p:spPr>
                  <a:xfrm>
                    <a:off x="1073949" y="2608102"/>
                    <a:ext cx="415133" cy="219697"/>
                  </a:xfrm>
                  <a:prstGeom prst="rect">
                    <a:avLst/>
                  </a:prstGeom>
                  <a:noFill/>
                  <a:ln>
                    <a:noFill/>
                  </a:ln>
                </p:spPr>
              </p:pic>
              <p:pic>
                <p:nvPicPr>
                  <p:cNvPr id="122" name="Google Shape;122;p14"/>
                  <p:cNvPicPr preferRelativeResize="0"/>
                  <p:nvPr/>
                </p:nvPicPr>
                <p:blipFill rotWithShape="1">
                  <a:blip r:embed="rId7">
                    <a:alphaModFix/>
                  </a:blip>
                  <a:srcRect/>
                  <a:stretch/>
                </p:blipFill>
                <p:spPr>
                  <a:xfrm>
                    <a:off x="1489082" y="1328264"/>
                    <a:ext cx="502318" cy="200291"/>
                  </a:xfrm>
                  <a:prstGeom prst="rect">
                    <a:avLst/>
                  </a:prstGeom>
                  <a:noFill/>
                  <a:ln>
                    <a:noFill/>
                  </a:ln>
                </p:spPr>
              </p:pic>
              <p:pic>
                <p:nvPicPr>
                  <p:cNvPr id="123" name="Google Shape;123;p14"/>
                  <p:cNvPicPr preferRelativeResize="0"/>
                  <p:nvPr/>
                </p:nvPicPr>
                <p:blipFill rotWithShape="1">
                  <a:blip r:embed="rId8">
                    <a:alphaModFix/>
                  </a:blip>
                  <a:srcRect/>
                  <a:stretch/>
                </p:blipFill>
                <p:spPr>
                  <a:xfrm>
                    <a:off x="1357486" y="2815493"/>
                    <a:ext cx="765510" cy="183136"/>
                  </a:xfrm>
                  <a:prstGeom prst="rect">
                    <a:avLst/>
                  </a:prstGeom>
                  <a:noFill/>
                  <a:ln>
                    <a:noFill/>
                  </a:ln>
                </p:spPr>
              </p:pic>
              <p:pic>
                <p:nvPicPr>
                  <p:cNvPr id="124" name="Google Shape;124;p14"/>
                  <p:cNvPicPr preferRelativeResize="0"/>
                  <p:nvPr/>
                </p:nvPicPr>
                <p:blipFill rotWithShape="1">
                  <a:blip r:embed="rId9">
                    <a:alphaModFix/>
                  </a:blip>
                  <a:srcRect/>
                  <a:stretch/>
                </p:blipFill>
                <p:spPr>
                  <a:xfrm>
                    <a:off x="3208420" y="732394"/>
                    <a:ext cx="534653" cy="177037"/>
                  </a:xfrm>
                  <a:prstGeom prst="rect">
                    <a:avLst/>
                  </a:prstGeom>
                  <a:noFill/>
                  <a:ln>
                    <a:noFill/>
                  </a:ln>
                </p:spPr>
              </p:pic>
              <p:pic>
                <p:nvPicPr>
                  <p:cNvPr id="125" name="Google Shape;125;p14"/>
                  <p:cNvPicPr preferRelativeResize="0"/>
                  <p:nvPr/>
                </p:nvPicPr>
                <p:blipFill rotWithShape="1">
                  <a:blip r:embed="rId10">
                    <a:alphaModFix/>
                  </a:blip>
                  <a:srcRect/>
                  <a:stretch/>
                </p:blipFill>
                <p:spPr>
                  <a:xfrm>
                    <a:off x="2006112" y="3700300"/>
                    <a:ext cx="233767" cy="286163"/>
                  </a:xfrm>
                  <a:prstGeom prst="rect">
                    <a:avLst/>
                  </a:prstGeom>
                  <a:noFill/>
                  <a:ln>
                    <a:noFill/>
                  </a:ln>
                </p:spPr>
              </p:pic>
              <p:pic>
                <p:nvPicPr>
                  <p:cNvPr id="126" name="Google Shape;126;p14"/>
                  <p:cNvPicPr preferRelativeResize="0"/>
                  <p:nvPr/>
                </p:nvPicPr>
                <p:blipFill rotWithShape="1">
                  <a:blip r:embed="rId11">
                    <a:alphaModFix/>
                  </a:blip>
                  <a:srcRect/>
                  <a:stretch/>
                </p:blipFill>
                <p:spPr>
                  <a:xfrm>
                    <a:off x="1933311" y="4016792"/>
                    <a:ext cx="669063" cy="217113"/>
                  </a:xfrm>
                  <a:prstGeom prst="rect">
                    <a:avLst/>
                  </a:prstGeom>
                  <a:noFill/>
                  <a:ln>
                    <a:noFill/>
                  </a:ln>
                </p:spPr>
              </p:pic>
              <p:pic>
                <p:nvPicPr>
                  <p:cNvPr id="127" name="Google Shape;127;p14"/>
                  <p:cNvPicPr preferRelativeResize="0"/>
                  <p:nvPr/>
                </p:nvPicPr>
                <p:blipFill rotWithShape="1">
                  <a:blip r:embed="rId12">
                    <a:alphaModFix/>
                  </a:blip>
                  <a:srcRect/>
                  <a:stretch/>
                </p:blipFill>
                <p:spPr>
                  <a:xfrm>
                    <a:off x="5717757" y="1635041"/>
                    <a:ext cx="378243" cy="378243"/>
                  </a:xfrm>
                  <a:prstGeom prst="rect">
                    <a:avLst/>
                  </a:prstGeom>
                  <a:noFill/>
                  <a:ln>
                    <a:noFill/>
                  </a:ln>
                </p:spPr>
              </p:pic>
              <p:pic>
                <p:nvPicPr>
                  <p:cNvPr id="128" name="Google Shape;128;p14"/>
                  <p:cNvPicPr preferRelativeResize="0"/>
                  <p:nvPr/>
                </p:nvPicPr>
                <p:blipFill rotWithShape="1">
                  <a:blip r:embed="rId13">
                    <a:alphaModFix/>
                  </a:blip>
                  <a:srcRect/>
                  <a:stretch/>
                </p:blipFill>
                <p:spPr>
                  <a:xfrm>
                    <a:off x="6371821" y="2813427"/>
                    <a:ext cx="573491" cy="300038"/>
                  </a:xfrm>
                  <a:prstGeom prst="rect">
                    <a:avLst/>
                  </a:prstGeom>
                  <a:noFill/>
                  <a:ln>
                    <a:noFill/>
                  </a:ln>
                </p:spPr>
              </p:pic>
              <p:pic>
                <p:nvPicPr>
                  <p:cNvPr id="129" name="Google Shape;129;p14"/>
                  <p:cNvPicPr preferRelativeResize="0"/>
                  <p:nvPr/>
                </p:nvPicPr>
                <p:blipFill rotWithShape="1">
                  <a:blip r:embed="rId14">
                    <a:alphaModFix/>
                  </a:blip>
                  <a:srcRect/>
                  <a:stretch/>
                </p:blipFill>
                <p:spPr>
                  <a:xfrm>
                    <a:off x="1961653" y="3450873"/>
                    <a:ext cx="486526" cy="219098"/>
                  </a:xfrm>
                  <a:prstGeom prst="rect">
                    <a:avLst/>
                  </a:prstGeom>
                  <a:noFill/>
                  <a:ln>
                    <a:noFill/>
                  </a:ln>
                </p:spPr>
              </p:pic>
              <p:pic>
                <p:nvPicPr>
                  <p:cNvPr id="130" name="Google Shape;130;p14"/>
                  <p:cNvPicPr preferRelativeResize="0"/>
                  <p:nvPr/>
                </p:nvPicPr>
                <p:blipFill rotWithShape="1">
                  <a:blip r:embed="rId15">
                    <a:alphaModFix/>
                  </a:blip>
                  <a:srcRect/>
                  <a:stretch/>
                </p:blipFill>
                <p:spPr>
                  <a:xfrm>
                    <a:off x="1773957" y="520845"/>
                    <a:ext cx="354180" cy="354180"/>
                  </a:xfrm>
                  <a:prstGeom prst="rect">
                    <a:avLst/>
                  </a:prstGeom>
                  <a:noFill/>
                  <a:ln>
                    <a:noFill/>
                  </a:ln>
                </p:spPr>
              </p:pic>
              <p:pic>
                <p:nvPicPr>
                  <p:cNvPr id="131" name="Google Shape;131;p14"/>
                  <p:cNvPicPr preferRelativeResize="0"/>
                  <p:nvPr/>
                </p:nvPicPr>
                <p:blipFill rotWithShape="1">
                  <a:blip r:embed="rId16">
                    <a:alphaModFix/>
                  </a:blip>
                  <a:srcRect/>
                  <a:stretch/>
                </p:blipFill>
                <p:spPr>
                  <a:xfrm>
                    <a:off x="1668565" y="348180"/>
                    <a:ext cx="322835" cy="213071"/>
                  </a:xfrm>
                  <a:prstGeom prst="rect">
                    <a:avLst/>
                  </a:prstGeom>
                  <a:noFill/>
                  <a:ln>
                    <a:noFill/>
                  </a:ln>
                </p:spPr>
              </p:pic>
              <p:pic>
                <p:nvPicPr>
                  <p:cNvPr id="132" name="Google Shape;132;p14"/>
                  <p:cNvPicPr preferRelativeResize="0"/>
                  <p:nvPr/>
                </p:nvPicPr>
                <p:blipFill rotWithShape="1">
                  <a:blip r:embed="rId17">
                    <a:alphaModFix/>
                  </a:blip>
                  <a:srcRect/>
                  <a:stretch/>
                </p:blipFill>
                <p:spPr>
                  <a:xfrm>
                    <a:off x="1991400" y="229185"/>
                    <a:ext cx="341745" cy="284788"/>
                  </a:xfrm>
                  <a:prstGeom prst="rect">
                    <a:avLst/>
                  </a:prstGeom>
                  <a:noFill/>
                  <a:ln>
                    <a:noFill/>
                  </a:ln>
                </p:spPr>
              </p:pic>
              <p:pic>
                <p:nvPicPr>
                  <p:cNvPr id="133" name="Google Shape;133;p14"/>
                  <p:cNvPicPr preferRelativeResize="0"/>
                  <p:nvPr/>
                </p:nvPicPr>
                <p:blipFill rotWithShape="1">
                  <a:blip r:embed="rId18">
                    <a:alphaModFix/>
                  </a:blip>
                  <a:srcRect/>
                  <a:stretch/>
                </p:blipFill>
                <p:spPr>
                  <a:xfrm>
                    <a:off x="2275877" y="468199"/>
                    <a:ext cx="652993" cy="186103"/>
                  </a:xfrm>
                  <a:prstGeom prst="rect">
                    <a:avLst/>
                  </a:prstGeom>
                  <a:noFill/>
                  <a:ln>
                    <a:noFill/>
                  </a:ln>
                </p:spPr>
              </p:pic>
              <p:pic>
                <p:nvPicPr>
                  <p:cNvPr id="134" name="Google Shape;134;p14"/>
                  <p:cNvPicPr preferRelativeResize="0"/>
                  <p:nvPr/>
                </p:nvPicPr>
                <p:blipFill rotWithShape="1">
                  <a:blip r:embed="rId19">
                    <a:alphaModFix/>
                  </a:blip>
                  <a:srcRect/>
                  <a:stretch/>
                </p:blipFill>
                <p:spPr>
                  <a:xfrm>
                    <a:off x="9504946" y="5752098"/>
                    <a:ext cx="550695" cy="364699"/>
                  </a:xfrm>
                  <a:prstGeom prst="rect">
                    <a:avLst/>
                  </a:prstGeom>
                  <a:noFill/>
                  <a:ln>
                    <a:noFill/>
                  </a:ln>
                </p:spPr>
              </p:pic>
              <p:pic>
                <p:nvPicPr>
                  <p:cNvPr id="135" name="Google Shape;135;p14"/>
                  <p:cNvPicPr preferRelativeResize="0"/>
                  <p:nvPr/>
                </p:nvPicPr>
                <p:blipFill rotWithShape="1">
                  <a:blip r:embed="rId20">
                    <a:alphaModFix/>
                  </a:blip>
                  <a:srcRect/>
                  <a:stretch/>
                </p:blipFill>
                <p:spPr>
                  <a:xfrm>
                    <a:off x="9036580" y="1647852"/>
                    <a:ext cx="468366" cy="161292"/>
                  </a:xfrm>
                  <a:prstGeom prst="rect">
                    <a:avLst/>
                  </a:prstGeom>
                  <a:noFill/>
                  <a:ln>
                    <a:noFill/>
                  </a:ln>
                </p:spPr>
              </p:pic>
              <p:pic>
                <p:nvPicPr>
                  <p:cNvPr id="136" name="Google Shape;136;p14"/>
                  <p:cNvPicPr preferRelativeResize="0"/>
                  <p:nvPr/>
                </p:nvPicPr>
                <p:blipFill rotWithShape="1">
                  <a:blip r:embed="rId21">
                    <a:alphaModFix/>
                  </a:blip>
                  <a:srcRect/>
                  <a:stretch/>
                </p:blipFill>
                <p:spPr>
                  <a:xfrm>
                    <a:off x="9036580" y="5295399"/>
                    <a:ext cx="676024" cy="270410"/>
                  </a:xfrm>
                  <a:prstGeom prst="rect">
                    <a:avLst/>
                  </a:prstGeom>
                  <a:noFill/>
                  <a:ln>
                    <a:noFill/>
                  </a:ln>
                </p:spPr>
              </p:pic>
              <p:pic>
                <p:nvPicPr>
                  <p:cNvPr id="137" name="Google Shape;137;p14"/>
                  <p:cNvPicPr preferRelativeResize="0"/>
                  <p:nvPr/>
                </p:nvPicPr>
                <p:blipFill rotWithShape="1">
                  <a:blip r:embed="rId22">
                    <a:alphaModFix/>
                  </a:blip>
                  <a:srcRect/>
                  <a:stretch/>
                </p:blipFill>
                <p:spPr>
                  <a:xfrm>
                    <a:off x="5452436" y="5009492"/>
                    <a:ext cx="454442" cy="285907"/>
                  </a:xfrm>
                  <a:prstGeom prst="rect">
                    <a:avLst/>
                  </a:prstGeom>
                  <a:noFill/>
                  <a:ln>
                    <a:noFill/>
                  </a:ln>
                </p:spPr>
              </p:pic>
              <p:pic>
                <p:nvPicPr>
                  <p:cNvPr id="138" name="Google Shape;138;p14"/>
                  <p:cNvPicPr preferRelativeResize="0"/>
                  <p:nvPr/>
                </p:nvPicPr>
                <p:blipFill rotWithShape="1">
                  <a:blip r:embed="rId23">
                    <a:alphaModFix/>
                  </a:blip>
                  <a:srcRect/>
                  <a:stretch/>
                </p:blipFill>
                <p:spPr>
                  <a:xfrm>
                    <a:off x="7852611" y="1824162"/>
                    <a:ext cx="711868" cy="219036"/>
                  </a:xfrm>
                  <a:prstGeom prst="rect">
                    <a:avLst/>
                  </a:prstGeom>
                  <a:noFill/>
                  <a:ln>
                    <a:noFill/>
                  </a:ln>
                </p:spPr>
              </p:pic>
              <p:pic>
                <p:nvPicPr>
                  <p:cNvPr id="139" name="Google Shape;139;p14"/>
                  <p:cNvPicPr preferRelativeResize="0"/>
                  <p:nvPr/>
                </p:nvPicPr>
                <p:blipFill rotWithShape="1">
                  <a:blip r:embed="rId24">
                    <a:alphaModFix/>
                  </a:blip>
                  <a:srcRect/>
                  <a:stretch/>
                </p:blipFill>
                <p:spPr>
                  <a:xfrm>
                    <a:off x="7200495" y="2163381"/>
                    <a:ext cx="616869" cy="167456"/>
                  </a:xfrm>
                  <a:prstGeom prst="rect">
                    <a:avLst/>
                  </a:prstGeom>
                  <a:noFill/>
                  <a:ln>
                    <a:noFill/>
                  </a:ln>
                </p:spPr>
              </p:pic>
              <p:pic>
                <p:nvPicPr>
                  <p:cNvPr id="140" name="Google Shape;140;p14"/>
                  <p:cNvPicPr preferRelativeResize="0"/>
                  <p:nvPr/>
                </p:nvPicPr>
                <p:blipFill rotWithShape="1">
                  <a:blip r:embed="rId25">
                    <a:alphaModFix/>
                  </a:blip>
                  <a:srcRect/>
                  <a:stretch/>
                </p:blipFill>
                <p:spPr>
                  <a:xfrm>
                    <a:off x="9061156" y="3405762"/>
                    <a:ext cx="719137" cy="204787"/>
                  </a:xfrm>
                  <a:prstGeom prst="rect">
                    <a:avLst/>
                  </a:prstGeom>
                  <a:noFill/>
                  <a:ln>
                    <a:noFill/>
                  </a:ln>
                </p:spPr>
              </p:pic>
              <p:pic>
                <p:nvPicPr>
                  <p:cNvPr id="141" name="Google Shape;141;p14"/>
                  <p:cNvPicPr preferRelativeResize="0"/>
                  <p:nvPr/>
                </p:nvPicPr>
                <p:blipFill rotWithShape="1">
                  <a:blip r:embed="rId26">
                    <a:alphaModFix/>
                  </a:blip>
                  <a:srcRect/>
                  <a:stretch/>
                </p:blipFill>
                <p:spPr>
                  <a:xfrm>
                    <a:off x="9145912" y="4459868"/>
                    <a:ext cx="549624" cy="549624"/>
                  </a:xfrm>
                  <a:prstGeom prst="rect">
                    <a:avLst/>
                  </a:prstGeom>
                  <a:noFill/>
                  <a:ln>
                    <a:noFill/>
                  </a:ln>
                </p:spPr>
              </p:pic>
              <p:pic>
                <p:nvPicPr>
                  <p:cNvPr id="142" name="Google Shape;142;p14"/>
                  <p:cNvPicPr preferRelativeResize="0"/>
                  <p:nvPr/>
                </p:nvPicPr>
                <p:blipFill rotWithShape="1">
                  <a:blip r:embed="rId27">
                    <a:alphaModFix/>
                  </a:blip>
                  <a:srcRect/>
                  <a:stretch/>
                </p:blipFill>
                <p:spPr>
                  <a:xfrm>
                    <a:off x="8609961" y="4143172"/>
                    <a:ext cx="936547" cy="167462"/>
                  </a:xfrm>
                  <a:prstGeom prst="rect">
                    <a:avLst/>
                  </a:prstGeom>
                  <a:noFill/>
                  <a:ln>
                    <a:noFill/>
                  </a:ln>
                </p:spPr>
              </p:pic>
              <p:pic>
                <p:nvPicPr>
                  <p:cNvPr id="143" name="Google Shape;143;p14"/>
                  <p:cNvPicPr preferRelativeResize="0"/>
                  <p:nvPr/>
                </p:nvPicPr>
                <p:blipFill rotWithShape="1">
                  <a:blip r:embed="rId28">
                    <a:alphaModFix/>
                  </a:blip>
                  <a:srcRect/>
                  <a:stretch/>
                </p:blipFill>
                <p:spPr>
                  <a:xfrm>
                    <a:off x="9252207" y="4925798"/>
                    <a:ext cx="337034" cy="337034"/>
                  </a:xfrm>
                  <a:prstGeom prst="rect">
                    <a:avLst/>
                  </a:prstGeom>
                  <a:noFill/>
                  <a:ln>
                    <a:noFill/>
                  </a:ln>
                </p:spPr>
              </p:pic>
              <p:pic>
                <p:nvPicPr>
                  <p:cNvPr id="144" name="Google Shape;144;p14"/>
                  <p:cNvPicPr preferRelativeResize="0"/>
                  <p:nvPr/>
                </p:nvPicPr>
                <p:blipFill rotWithShape="1">
                  <a:blip r:embed="rId29">
                    <a:alphaModFix/>
                  </a:blip>
                  <a:srcRect/>
                  <a:stretch/>
                </p:blipFill>
                <p:spPr>
                  <a:xfrm>
                    <a:off x="7948734" y="2236612"/>
                    <a:ext cx="724160" cy="405530"/>
                  </a:xfrm>
                  <a:prstGeom prst="rect">
                    <a:avLst/>
                  </a:prstGeom>
                  <a:noFill/>
                  <a:ln>
                    <a:noFill/>
                  </a:ln>
                </p:spPr>
              </p:pic>
              <p:pic>
                <p:nvPicPr>
                  <p:cNvPr id="145" name="Google Shape;145;p14"/>
                  <p:cNvPicPr preferRelativeResize="0"/>
                  <p:nvPr/>
                </p:nvPicPr>
                <p:blipFill rotWithShape="1">
                  <a:blip r:embed="rId30">
                    <a:alphaModFix/>
                  </a:blip>
                  <a:srcRect/>
                  <a:stretch/>
                </p:blipFill>
                <p:spPr>
                  <a:xfrm>
                    <a:off x="10261640" y="1524070"/>
                    <a:ext cx="417408" cy="344742"/>
                  </a:xfrm>
                  <a:prstGeom prst="rect">
                    <a:avLst/>
                  </a:prstGeom>
                  <a:noFill/>
                  <a:ln>
                    <a:noFill/>
                  </a:ln>
                </p:spPr>
              </p:pic>
              <p:pic>
                <p:nvPicPr>
                  <p:cNvPr id="146" name="Google Shape;146;p14"/>
                  <p:cNvPicPr preferRelativeResize="0"/>
                  <p:nvPr/>
                </p:nvPicPr>
                <p:blipFill rotWithShape="1">
                  <a:blip r:embed="rId31">
                    <a:alphaModFix/>
                  </a:blip>
                  <a:srcRect/>
                  <a:stretch/>
                </p:blipFill>
                <p:spPr>
                  <a:xfrm>
                    <a:off x="10045494" y="2082262"/>
                    <a:ext cx="823789" cy="205947"/>
                  </a:xfrm>
                  <a:prstGeom prst="rect">
                    <a:avLst/>
                  </a:prstGeom>
                  <a:noFill/>
                  <a:ln>
                    <a:noFill/>
                  </a:ln>
                </p:spPr>
              </p:pic>
              <p:pic>
                <p:nvPicPr>
                  <p:cNvPr id="147" name="Google Shape;147;p14"/>
                  <p:cNvPicPr preferRelativeResize="0"/>
                  <p:nvPr/>
                </p:nvPicPr>
                <p:blipFill rotWithShape="1">
                  <a:blip r:embed="rId32">
                    <a:alphaModFix/>
                  </a:blip>
                  <a:srcRect/>
                  <a:stretch/>
                </p:blipFill>
                <p:spPr>
                  <a:xfrm>
                    <a:off x="9813844" y="2240761"/>
                    <a:ext cx="444166" cy="444166"/>
                  </a:xfrm>
                  <a:prstGeom prst="rect">
                    <a:avLst/>
                  </a:prstGeom>
                  <a:noFill/>
                  <a:ln>
                    <a:noFill/>
                  </a:ln>
                </p:spPr>
              </p:pic>
              <p:pic>
                <p:nvPicPr>
                  <p:cNvPr id="148" name="Google Shape;148;p14"/>
                  <p:cNvPicPr preferRelativeResize="0"/>
                  <p:nvPr/>
                </p:nvPicPr>
                <p:blipFill rotWithShape="1">
                  <a:blip r:embed="rId33">
                    <a:alphaModFix/>
                  </a:blip>
                  <a:srcRect/>
                  <a:stretch/>
                </p:blipFill>
                <p:spPr>
                  <a:xfrm>
                    <a:off x="9574191" y="1875988"/>
                    <a:ext cx="364773" cy="364773"/>
                  </a:xfrm>
                  <a:prstGeom prst="rect">
                    <a:avLst/>
                  </a:prstGeom>
                  <a:noFill/>
                  <a:ln>
                    <a:noFill/>
                  </a:ln>
                </p:spPr>
              </p:pic>
              <p:pic>
                <p:nvPicPr>
                  <p:cNvPr id="149" name="Google Shape;149;p14"/>
                  <p:cNvPicPr preferRelativeResize="0"/>
                  <p:nvPr/>
                </p:nvPicPr>
                <p:blipFill rotWithShape="1">
                  <a:blip r:embed="rId34">
                    <a:alphaModFix/>
                  </a:blip>
                  <a:srcRect/>
                  <a:stretch/>
                </p:blipFill>
                <p:spPr>
                  <a:xfrm>
                    <a:off x="3957136" y="3811767"/>
                    <a:ext cx="856669" cy="255299"/>
                  </a:xfrm>
                  <a:prstGeom prst="rect">
                    <a:avLst/>
                  </a:prstGeom>
                  <a:noFill/>
                  <a:ln>
                    <a:noFill/>
                  </a:ln>
                </p:spPr>
              </p:pic>
              <p:pic>
                <p:nvPicPr>
                  <p:cNvPr id="150" name="Google Shape;150;p14"/>
                  <p:cNvPicPr preferRelativeResize="0"/>
                  <p:nvPr/>
                </p:nvPicPr>
                <p:blipFill rotWithShape="1">
                  <a:blip r:embed="rId35">
                    <a:alphaModFix/>
                  </a:blip>
                  <a:srcRect/>
                  <a:stretch/>
                </p:blipFill>
                <p:spPr>
                  <a:xfrm>
                    <a:off x="1324250" y="3450873"/>
                    <a:ext cx="626797" cy="157737"/>
                  </a:xfrm>
                  <a:prstGeom prst="rect">
                    <a:avLst/>
                  </a:prstGeom>
                  <a:noFill/>
                  <a:ln>
                    <a:noFill/>
                  </a:ln>
                </p:spPr>
              </p:pic>
              <p:pic>
                <p:nvPicPr>
                  <p:cNvPr id="151" name="Google Shape;151;p14"/>
                  <p:cNvPicPr preferRelativeResize="0"/>
                  <p:nvPr/>
                </p:nvPicPr>
                <p:blipFill rotWithShape="1">
                  <a:blip r:embed="rId36">
                    <a:alphaModFix/>
                  </a:blip>
                  <a:srcRect/>
                  <a:stretch/>
                </p:blipFill>
                <p:spPr>
                  <a:xfrm>
                    <a:off x="5849039" y="4459868"/>
                    <a:ext cx="376471" cy="360785"/>
                  </a:xfrm>
                  <a:prstGeom prst="rect">
                    <a:avLst/>
                  </a:prstGeom>
                  <a:noFill/>
                  <a:ln>
                    <a:noFill/>
                  </a:ln>
                </p:spPr>
              </p:pic>
              <p:pic>
                <p:nvPicPr>
                  <p:cNvPr id="152" name="Google Shape;152;p14"/>
                  <p:cNvPicPr preferRelativeResize="0"/>
                  <p:nvPr/>
                </p:nvPicPr>
                <p:blipFill rotWithShape="1">
                  <a:blip r:embed="rId37">
                    <a:alphaModFix/>
                  </a:blip>
                  <a:srcRect/>
                  <a:stretch/>
                </p:blipFill>
                <p:spPr>
                  <a:xfrm>
                    <a:off x="1029167" y="3621703"/>
                    <a:ext cx="618122" cy="362632"/>
                  </a:xfrm>
                  <a:prstGeom prst="rect">
                    <a:avLst/>
                  </a:prstGeom>
                  <a:noFill/>
                  <a:ln>
                    <a:noFill/>
                  </a:ln>
                </p:spPr>
              </p:pic>
              <p:pic>
                <p:nvPicPr>
                  <p:cNvPr id="153" name="Google Shape;153;p14"/>
                  <p:cNvPicPr preferRelativeResize="0"/>
                  <p:nvPr/>
                </p:nvPicPr>
                <p:blipFill rotWithShape="1">
                  <a:blip r:embed="rId38">
                    <a:alphaModFix/>
                  </a:blip>
                  <a:srcRect/>
                  <a:stretch/>
                </p:blipFill>
                <p:spPr>
                  <a:xfrm>
                    <a:off x="1586262" y="3626177"/>
                    <a:ext cx="375391" cy="313240"/>
                  </a:xfrm>
                  <a:prstGeom prst="rect">
                    <a:avLst/>
                  </a:prstGeom>
                  <a:noFill/>
                  <a:ln>
                    <a:noFill/>
                  </a:ln>
                </p:spPr>
              </p:pic>
              <p:pic>
                <p:nvPicPr>
                  <p:cNvPr id="154" name="Google Shape;154;p14"/>
                  <p:cNvPicPr preferRelativeResize="0"/>
                  <p:nvPr/>
                </p:nvPicPr>
                <p:blipFill rotWithShape="1">
                  <a:blip r:embed="rId39">
                    <a:alphaModFix/>
                  </a:blip>
                  <a:srcRect/>
                  <a:stretch/>
                </p:blipFill>
                <p:spPr>
                  <a:xfrm>
                    <a:off x="3002050" y="3584701"/>
                    <a:ext cx="597221" cy="284768"/>
                  </a:xfrm>
                  <a:prstGeom prst="rect">
                    <a:avLst/>
                  </a:prstGeom>
                  <a:noFill/>
                  <a:ln>
                    <a:noFill/>
                  </a:ln>
                </p:spPr>
              </p:pic>
              <p:pic>
                <p:nvPicPr>
                  <p:cNvPr id="155" name="Google Shape;155;p14"/>
                  <p:cNvPicPr preferRelativeResize="0"/>
                  <p:nvPr/>
                </p:nvPicPr>
                <p:blipFill rotWithShape="1">
                  <a:blip r:embed="rId40">
                    <a:alphaModFix/>
                  </a:blip>
                  <a:srcRect/>
                  <a:stretch/>
                </p:blipFill>
                <p:spPr>
                  <a:xfrm>
                    <a:off x="875841" y="2095355"/>
                    <a:ext cx="462387" cy="260284"/>
                  </a:xfrm>
                  <a:prstGeom prst="rect">
                    <a:avLst/>
                  </a:prstGeom>
                  <a:noFill/>
                  <a:ln>
                    <a:noFill/>
                  </a:ln>
                </p:spPr>
              </p:pic>
              <p:pic>
                <p:nvPicPr>
                  <p:cNvPr id="156" name="Google Shape;156;p14"/>
                  <p:cNvPicPr preferRelativeResize="0"/>
                  <p:nvPr/>
                </p:nvPicPr>
                <p:blipFill rotWithShape="1">
                  <a:blip r:embed="rId41">
                    <a:alphaModFix/>
                  </a:blip>
                  <a:srcRect/>
                  <a:stretch/>
                </p:blipFill>
                <p:spPr>
                  <a:xfrm>
                    <a:off x="7521265" y="2341042"/>
                    <a:ext cx="346159" cy="346159"/>
                  </a:xfrm>
                  <a:prstGeom prst="rect">
                    <a:avLst/>
                  </a:prstGeom>
                  <a:noFill/>
                  <a:ln>
                    <a:noFill/>
                  </a:ln>
                </p:spPr>
              </p:pic>
              <p:pic>
                <p:nvPicPr>
                  <p:cNvPr id="157" name="Google Shape;157;p14"/>
                  <p:cNvPicPr preferRelativeResize="0"/>
                  <p:nvPr/>
                </p:nvPicPr>
                <p:blipFill rotWithShape="1">
                  <a:blip r:embed="rId42">
                    <a:alphaModFix/>
                  </a:blip>
                  <a:srcRect/>
                  <a:stretch/>
                </p:blipFill>
                <p:spPr>
                  <a:xfrm>
                    <a:off x="9134258" y="2260853"/>
                    <a:ext cx="646035" cy="205362"/>
                  </a:xfrm>
                  <a:prstGeom prst="rect">
                    <a:avLst/>
                  </a:prstGeom>
                  <a:noFill/>
                  <a:ln>
                    <a:noFill/>
                  </a:ln>
                </p:spPr>
              </p:pic>
              <p:pic>
                <p:nvPicPr>
                  <p:cNvPr id="158" name="Google Shape;158;p14"/>
                  <p:cNvPicPr preferRelativeResize="0"/>
                  <p:nvPr/>
                </p:nvPicPr>
                <p:blipFill rotWithShape="1">
                  <a:blip r:embed="rId43">
                    <a:alphaModFix/>
                  </a:blip>
                  <a:srcRect/>
                  <a:stretch/>
                </p:blipFill>
                <p:spPr>
                  <a:xfrm>
                    <a:off x="1178835" y="1711102"/>
                    <a:ext cx="403801" cy="302182"/>
                  </a:xfrm>
                  <a:prstGeom prst="rect">
                    <a:avLst/>
                  </a:prstGeom>
                  <a:noFill/>
                  <a:ln>
                    <a:noFill/>
                  </a:ln>
                </p:spPr>
              </p:pic>
              <p:pic>
                <p:nvPicPr>
                  <p:cNvPr id="159" name="Google Shape;159;p14"/>
                  <p:cNvPicPr preferRelativeResize="0"/>
                  <p:nvPr/>
                </p:nvPicPr>
                <p:blipFill rotWithShape="1">
                  <a:blip r:embed="rId44">
                    <a:alphaModFix/>
                  </a:blip>
                  <a:srcRect/>
                  <a:stretch/>
                </p:blipFill>
                <p:spPr>
                  <a:xfrm>
                    <a:off x="5015853" y="4723955"/>
                    <a:ext cx="891025" cy="191118"/>
                  </a:xfrm>
                  <a:prstGeom prst="rect">
                    <a:avLst/>
                  </a:prstGeom>
                  <a:noFill/>
                  <a:ln>
                    <a:noFill/>
                  </a:ln>
                </p:spPr>
              </p:pic>
              <p:sp>
                <p:nvSpPr>
                  <p:cNvPr id="160" name="Google Shape;160;p14"/>
                  <p:cNvSpPr/>
                  <p:nvPr/>
                </p:nvSpPr>
                <p:spPr>
                  <a:xfrm>
                    <a:off x="10304061" y="1151410"/>
                    <a:ext cx="749974" cy="280728"/>
                  </a:xfrm>
                  <a:prstGeom prst="rect">
                    <a:avLst/>
                  </a:prstGeom>
                  <a:solidFill>
                    <a:schemeClr val="lt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166D9C"/>
                        </a:solidFill>
                        <a:latin typeface="Roboto"/>
                        <a:ea typeface="Roboto"/>
                        <a:cs typeface="Roboto"/>
                        <a:sym typeface="Roboto"/>
                      </a:rPr>
                      <a:t>GNHTD</a:t>
                    </a:r>
                    <a:endParaRPr sz="1400" b="0" i="0" u="none" strike="noStrike" cap="none">
                      <a:solidFill>
                        <a:srgbClr val="000000"/>
                      </a:solidFill>
                      <a:latin typeface="Arial"/>
                      <a:ea typeface="Arial"/>
                      <a:cs typeface="Arial"/>
                      <a:sym typeface="Arial"/>
                    </a:endParaRPr>
                  </a:p>
                </p:txBody>
              </p:sp>
              <p:pic>
                <p:nvPicPr>
                  <p:cNvPr id="161" name="Google Shape;161;p14"/>
                  <p:cNvPicPr preferRelativeResize="0"/>
                  <p:nvPr/>
                </p:nvPicPr>
                <p:blipFill rotWithShape="1">
                  <a:blip r:embed="rId45">
                    <a:alphaModFix/>
                  </a:blip>
                  <a:srcRect/>
                  <a:stretch/>
                </p:blipFill>
                <p:spPr>
                  <a:xfrm>
                    <a:off x="2980975" y="2299722"/>
                    <a:ext cx="587039" cy="301143"/>
                  </a:xfrm>
                  <a:prstGeom prst="rect">
                    <a:avLst/>
                  </a:prstGeom>
                  <a:noFill/>
                  <a:ln>
                    <a:noFill/>
                  </a:ln>
                </p:spPr>
              </p:pic>
              <p:pic>
                <p:nvPicPr>
                  <p:cNvPr id="162" name="Google Shape;162;p14"/>
                  <p:cNvPicPr preferRelativeResize="0"/>
                  <p:nvPr/>
                </p:nvPicPr>
                <p:blipFill rotWithShape="1">
                  <a:blip r:embed="rId46">
                    <a:alphaModFix/>
                  </a:blip>
                  <a:srcRect/>
                  <a:stretch/>
                </p:blipFill>
                <p:spPr>
                  <a:xfrm>
                    <a:off x="5684623" y="5305008"/>
                    <a:ext cx="444509" cy="253164"/>
                  </a:xfrm>
                  <a:prstGeom prst="rect">
                    <a:avLst/>
                  </a:prstGeom>
                  <a:noFill/>
                  <a:ln>
                    <a:noFill/>
                  </a:ln>
                </p:spPr>
              </p:pic>
              <p:pic>
                <p:nvPicPr>
                  <p:cNvPr id="163" name="Google Shape;163;p14"/>
                  <p:cNvPicPr preferRelativeResize="0"/>
                  <p:nvPr/>
                </p:nvPicPr>
                <p:blipFill rotWithShape="1">
                  <a:blip r:embed="rId47">
                    <a:alphaModFix/>
                  </a:blip>
                  <a:srcRect t="36130" b="32846"/>
                  <a:stretch/>
                </p:blipFill>
                <p:spPr>
                  <a:xfrm>
                    <a:off x="8840264" y="2043198"/>
                    <a:ext cx="717152" cy="222484"/>
                  </a:xfrm>
                  <a:prstGeom prst="rect">
                    <a:avLst/>
                  </a:prstGeom>
                  <a:noFill/>
                  <a:ln>
                    <a:noFill/>
                  </a:ln>
                </p:spPr>
              </p:pic>
              <p:pic>
                <p:nvPicPr>
                  <p:cNvPr id="164" name="Google Shape;164;p14"/>
                  <p:cNvPicPr preferRelativeResize="0"/>
                  <p:nvPr/>
                </p:nvPicPr>
                <p:blipFill rotWithShape="1">
                  <a:blip r:embed="rId48">
                    <a:alphaModFix/>
                  </a:blip>
                  <a:srcRect/>
                  <a:stretch/>
                </p:blipFill>
                <p:spPr>
                  <a:xfrm>
                    <a:off x="6371821" y="2167926"/>
                    <a:ext cx="418126" cy="240566"/>
                  </a:xfrm>
                  <a:prstGeom prst="rect">
                    <a:avLst/>
                  </a:prstGeom>
                  <a:noFill/>
                  <a:ln>
                    <a:noFill/>
                  </a:ln>
                </p:spPr>
              </p:pic>
              <p:pic>
                <p:nvPicPr>
                  <p:cNvPr id="165" name="Google Shape;165;p14"/>
                  <p:cNvPicPr preferRelativeResize="0"/>
                  <p:nvPr/>
                </p:nvPicPr>
                <p:blipFill rotWithShape="1">
                  <a:blip r:embed="rId49">
                    <a:alphaModFix/>
                  </a:blip>
                  <a:srcRect/>
                  <a:stretch/>
                </p:blipFill>
                <p:spPr>
                  <a:xfrm>
                    <a:off x="6326015" y="3065761"/>
                    <a:ext cx="327490" cy="327490"/>
                  </a:xfrm>
                  <a:prstGeom prst="rect">
                    <a:avLst/>
                  </a:prstGeom>
                  <a:noFill/>
                  <a:ln>
                    <a:noFill/>
                  </a:ln>
                </p:spPr>
              </p:pic>
              <p:pic>
                <p:nvPicPr>
                  <p:cNvPr id="166" name="Google Shape;166;p14"/>
                  <p:cNvPicPr preferRelativeResize="0"/>
                  <p:nvPr/>
                </p:nvPicPr>
                <p:blipFill rotWithShape="1">
                  <a:blip r:embed="rId50">
                    <a:alphaModFix/>
                  </a:blip>
                  <a:srcRect/>
                  <a:stretch/>
                </p:blipFill>
                <p:spPr>
                  <a:xfrm>
                    <a:off x="2267842" y="3768879"/>
                    <a:ext cx="489122" cy="149004"/>
                  </a:xfrm>
                  <a:prstGeom prst="rect">
                    <a:avLst/>
                  </a:prstGeom>
                  <a:noFill/>
                  <a:ln>
                    <a:noFill/>
                  </a:ln>
                </p:spPr>
              </p:pic>
              <p:pic>
                <p:nvPicPr>
                  <p:cNvPr id="167" name="Google Shape;167;p14"/>
                  <p:cNvPicPr preferRelativeResize="0"/>
                  <p:nvPr/>
                </p:nvPicPr>
                <p:blipFill rotWithShape="1">
                  <a:blip r:embed="rId51">
                    <a:alphaModFix/>
                  </a:blip>
                  <a:srcRect/>
                  <a:stretch/>
                </p:blipFill>
                <p:spPr>
                  <a:xfrm>
                    <a:off x="5879763" y="4887969"/>
                    <a:ext cx="800101" cy="357188"/>
                  </a:xfrm>
                  <a:prstGeom prst="rect">
                    <a:avLst/>
                  </a:prstGeom>
                  <a:noFill/>
                  <a:ln>
                    <a:noFill/>
                  </a:ln>
                </p:spPr>
              </p:pic>
              <p:pic>
                <p:nvPicPr>
                  <p:cNvPr id="168" name="Google Shape;168;p14"/>
                  <p:cNvPicPr preferRelativeResize="0"/>
                  <p:nvPr/>
                </p:nvPicPr>
                <p:blipFill rotWithShape="1">
                  <a:blip r:embed="rId52">
                    <a:alphaModFix/>
                  </a:blip>
                  <a:srcRect/>
                  <a:stretch/>
                </p:blipFill>
                <p:spPr>
                  <a:xfrm>
                    <a:off x="8466903" y="3891841"/>
                    <a:ext cx="205991" cy="284126"/>
                  </a:xfrm>
                  <a:prstGeom prst="rect">
                    <a:avLst/>
                  </a:prstGeom>
                  <a:noFill/>
                  <a:ln>
                    <a:noFill/>
                  </a:ln>
                </p:spPr>
              </p:pic>
              <p:pic>
                <p:nvPicPr>
                  <p:cNvPr id="169" name="Google Shape;169;p14"/>
                  <p:cNvPicPr preferRelativeResize="0"/>
                  <p:nvPr/>
                </p:nvPicPr>
                <p:blipFill rotWithShape="1">
                  <a:blip r:embed="rId53">
                    <a:alphaModFix/>
                  </a:blip>
                  <a:srcRect/>
                  <a:stretch/>
                </p:blipFill>
                <p:spPr>
                  <a:xfrm>
                    <a:off x="7889118" y="2790661"/>
                    <a:ext cx="520885" cy="520885"/>
                  </a:xfrm>
                  <a:prstGeom prst="rect">
                    <a:avLst/>
                  </a:prstGeom>
                  <a:noFill/>
                  <a:ln>
                    <a:noFill/>
                  </a:ln>
                </p:spPr>
              </p:pic>
              <p:pic>
                <p:nvPicPr>
                  <p:cNvPr id="170" name="Google Shape;170;p14"/>
                  <p:cNvPicPr preferRelativeResize="0"/>
                  <p:nvPr/>
                </p:nvPicPr>
                <p:blipFill rotWithShape="1">
                  <a:blip r:embed="rId54">
                    <a:alphaModFix/>
                  </a:blip>
                  <a:srcRect/>
                  <a:stretch/>
                </p:blipFill>
                <p:spPr>
                  <a:xfrm>
                    <a:off x="8332872" y="2590813"/>
                    <a:ext cx="455445" cy="300955"/>
                  </a:xfrm>
                  <a:prstGeom prst="rect">
                    <a:avLst/>
                  </a:prstGeom>
                  <a:noFill/>
                  <a:ln>
                    <a:noFill/>
                  </a:ln>
                </p:spPr>
              </p:pic>
              <p:pic>
                <p:nvPicPr>
                  <p:cNvPr id="171" name="Google Shape;171;p14"/>
                  <p:cNvPicPr preferRelativeResize="0"/>
                  <p:nvPr/>
                </p:nvPicPr>
                <p:blipFill rotWithShape="1">
                  <a:blip r:embed="rId55">
                    <a:alphaModFix/>
                  </a:blip>
                  <a:srcRect t="29919" b="37339"/>
                  <a:stretch/>
                </p:blipFill>
                <p:spPr>
                  <a:xfrm>
                    <a:off x="9078234" y="2637595"/>
                    <a:ext cx="597794" cy="195721"/>
                  </a:xfrm>
                  <a:prstGeom prst="rect">
                    <a:avLst/>
                  </a:prstGeom>
                  <a:noFill/>
                  <a:ln>
                    <a:noFill/>
                  </a:ln>
                </p:spPr>
              </p:pic>
              <p:pic>
                <p:nvPicPr>
                  <p:cNvPr id="172" name="Google Shape;172;p14"/>
                  <p:cNvPicPr preferRelativeResize="0"/>
                  <p:nvPr/>
                </p:nvPicPr>
                <p:blipFill rotWithShape="1">
                  <a:blip r:embed="rId56">
                    <a:alphaModFix/>
                  </a:blip>
                  <a:srcRect/>
                  <a:stretch/>
                </p:blipFill>
                <p:spPr>
                  <a:xfrm>
                    <a:off x="8613579" y="1264213"/>
                    <a:ext cx="658639" cy="252987"/>
                  </a:xfrm>
                  <a:prstGeom prst="rect">
                    <a:avLst/>
                  </a:prstGeom>
                  <a:noFill/>
                  <a:ln>
                    <a:noFill/>
                  </a:ln>
                </p:spPr>
              </p:pic>
              <p:pic>
                <p:nvPicPr>
                  <p:cNvPr id="173" name="Google Shape;173;p14"/>
                  <p:cNvPicPr preferRelativeResize="0"/>
                  <p:nvPr/>
                </p:nvPicPr>
                <p:blipFill rotWithShape="1">
                  <a:blip r:embed="rId57">
                    <a:alphaModFix/>
                  </a:blip>
                  <a:srcRect/>
                  <a:stretch/>
                </p:blipFill>
                <p:spPr>
                  <a:xfrm>
                    <a:off x="9597858" y="1628515"/>
                    <a:ext cx="626457" cy="233678"/>
                  </a:xfrm>
                  <a:prstGeom prst="rect">
                    <a:avLst/>
                  </a:prstGeom>
                  <a:noFill/>
                  <a:ln>
                    <a:noFill/>
                  </a:ln>
                </p:spPr>
              </p:pic>
              <p:pic>
                <p:nvPicPr>
                  <p:cNvPr id="174" name="Google Shape;174;p14"/>
                  <p:cNvPicPr preferRelativeResize="0"/>
                  <p:nvPr/>
                </p:nvPicPr>
                <p:blipFill rotWithShape="1">
                  <a:blip r:embed="rId58">
                    <a:alphaModFix/>
                  </a:blip>
                  <a:srcRect/>
                  <a:stretch/>
                </p:blipFill>
                <p:spPr>
                  <a:xfrm>
                    <a:off x="9468911" y="2835003"/>
                    <a:ext cx="453249" cy="369203"/>
                  </a:xfrm>
                  <a:prstGeom prst="rect">
                    <a:avLst/>
                  </a:prstGeom>
                  <a:noFill/>
                  <a:ln>
                    <a:noFill/>
                  </a:ln>
                </p:spPr>
              </p:pic>
              <p:pic>
                <p:nvPicPr>
                  <p:cNvPr id="175" name="Google Shape;175;p14"/>
                  <p:cNvPicPr preferRelativeResize="0"/>
                  <p:nvPr/>
                </p:nvPicPr>
                <p:blipFill rotWithShape="1">
                  <a:blip r:embed="rId59">
                    <a:alphaModFix/>
                  </a:blip>
                  <a:srcRect/>
                  <a:stretch/>
                </p:blipFill>
                <p:spPr>
                  <a:xfrm>
                    <a:off x="10304061" y="2341042"/>
                    <a:ext cx="583030" cy="160419"/>
                  </a:xfrm>
                  <a:prstGeom prst="rect">
                    <a:avLst/>
                  </a:prstGeom>
                  <a:noFill/>
                  <a:ln>
                    <a:noFill/>
                  </a:ln>
                </p:spPr>
              </p:pic>
              <p:pic>
                <p:nvPicPr>
                  <p:cNvPr id="176" name="Google Shape;176;p14"/>
                  <p:cNvPicPr preferRelativeResize="0"/>
                  <p:nvPr/>
                </p:nvPicPr>
                <p:blipFill rotWithShape="1">
                  <a:blip r:embed="rId60">
                    <a:alphaModFix/>
                  </a:blip>
                  <a:srcRect/>
                  <a:stretch/>
                </p:blipFill>
                <p:spPr>
                  <a:xfrm>
                    <a:off x="7197322" y="1736788"/>
                    <a:ext cx="398861" cy="306410"/>
                  </a:xfrm>
                  <a:prstGeom prst="rect">
                    <a:avLst/>
                  </a:prstGeom>
                  <a:noFill/>
                  <a:ln>
                    <a:noFill/>
                  </a:ln>
                </p:spPr>
              </p:pic>
            </p:grpSp>
            <p:pic>
              <p:nvPicPr>
                <p:cNvPr id="177" name="Google Shape;177;p14"/>
                <p:cNvPicPr preferRelativeResize="0"/>
                <p:nvPr/>
              </p:nvPicPr>
              <p:blipFill rotWithShape="1">
                <a:blip r:embed="rId61">
                  <a:alphaModFix/>
                </a:blip>
                <a:srcRect t="33051" b="37341"/>
                <a:stretch/>
              </p:blipFill>
              <p:spPr>
                <a:xfrm>
                  <a:off x="4921061" y="4384422"/>
                  <a:ext cx="827861" cy="245114"/>
                </a:xfrm>
                <a:prstGeom prst="rect">
                  <a:avLst/>
                </a:prstGeom>
                <a:noFill/>
                <a:ln>
                  <a:noFill/>
                </a:ln>
              </p:spPr>
            </p:pic>
            <p:pic>
              <p:nvPicPr>
                <p:cNvPr id="178" name="Google Shape;178;p14"/>
                <p:cNvPicPr preferRelativeResize="0"/>
                <p:nvPr/>
              </p:nvPicPr>
              <p:blipFill rotWithShape="1">
                <a:blip r:embed="rId62">
                  <a:alphaModFix/>
                </a:blip>
                <a:srcRect t="33051" b="39344"/>
                <a:stretch/>
              </p:blipFill>
              <p:spPr>
                <a:xfrm>
                  <a:off x="2286658" y="2973858"/>
                  <a:ext cx="802548" cy="221531"/>
                </a:xfrm>
                <a:prstGeom prst="rect">
                  <a:avLst/>
                </a:prstGeom>
                <a:noFill/>
                <a:ln>
                  <a:noFill/>
                </a:ln>
              </p:spPr>
            </p:pic>
          </p:grpSp>
          <p:pic>
            <p:nvPicPr>
              <p:cNvPr id="179" name="Google Shape;179;p14"/>
              <p:cNvPicPr preferRelativeResize="0"/>
              <p:nvPr/>
            </p:nvPicPr>
            <p:blipFill rotWithShape="1">
              <a:blip r:embed="rId63">
                <a:alphaModFix/>
              </a:blip>
              <a:srcRect/>
              <a:stretch/>
            </p:blipFill>
            <p:spPr>
              <a:xfrm>
                <a:off x="233851" y="4577667"/>
                <a:ext cx="398007" cy="292575"/>
              </a:xfrm>
              <a:prstGeom prst="rect">
                <a:avLst/>
              </a:prstGeom>
              <a:noFill/>
              <a:ln>
                <a:noFill/>
              </a:ln>
            </p:spPr>
          </p:pic>
        </p:grpSp>
      </p:grpSp>
      <p:sp>
        <p:nvSpPr>
          <p:cNvPr id="180" name="Google Shape;180;p14"/>
          <p:cNvSpPr txBox="1"/>
          <p:nvPr/>
        </p:nvSpPr>
        <p:spPr>
          <a:xfrm>
            <a:off x="5347226" y="147425"/>
            <a:ext cx="4958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a:solidFill>
                  <a:schemeClr val="dk1"/>
                </a:solidFill>
                <a:latin typeface="Calibri"/>
                <a:ea typeface="Calibri"/>
                <a:cs typeface="Calibri"/>
                <a:sym typeface="Calibri"/>
              </a:rPr>
              <a:t>Survey and Interview Organizations</a:t>
            </a:r>
            <a:endParaRPr sz="2400" b="0" i="0" u="none" strike="noStrike" cap="none">
              <a:solidFill>
                <a:srgbClr val="000000"/>
              </a:solidFill>
              <a:latin typeface="Arial"/>
              <a:ea typeface="Arial"/>
              <a:cs typeface="Arial"/>
              <a:sym typeface="Arial"/>
            </a:endParaRPr>
          </a:p>
        </p:txBody>
      </p:sp>
      <p:pic>
        <p:nvPicPr>
          <p:cNvPr id="181" name="Google Shape;181;p14"/>
          <p:cNvPicPr preferRelativeResize="0"/>
          <p:nvPr/>
        </p:nvPicPr>
        <p:blipFill rotWithShape="1">
          <a:blip r:embed="rId64">
            <a:alphaModFix/>
          </a:blip>
          <a:srcRect/>
          <a:stretch/>
        </p:blipFill>
        <p:spPr>
          <a:xfrm>
            <a:off x="10886915" y="1764294"/>
            <a:ext cx="469198" cy="4832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5"/>
          <p:cNvSpPr txBox="1"/>
          <p:nvPr/>
        </p:nvSpPr>
        <p:spPr>
          <a:xfrm>
            <a:off x="578610" y="403037"/>
            <a:ext cx="10788783"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1E4E79"/>
                </a:solidFill>
                <a:latin typeface="Calibri"/>
                <a:ea typeface="Calibri"/>
                <a:cs typeface="Calibri"/>
                <a:sym typeface="Calibri"/>
              </a:rPr>
              <a:t>Survey Findings: Impact on Transit</a:t>
            </a:r>
            <a:endParaRPr sz="1400" b="0" i="0" u="none" strike="noStrike" cap="none">
              <a:solidFill>
                <a:srgbClr val="000000"/>
              </a:solidFill>
              <a:latin typeface="Arial"/>
              <a:ea typeface="Arial"/>
              <a:cs typeface="Arial"/>
              <a:sym typeface="Arial"/>
            </a:endParaRPr>
          </a:p>
        </p:txBody>
      </p:sp>
      <p:sp>
        <p:nvSpPr>
          <p:cNvPr id="187" name="Google Shape;187;p15"/>
          <p:cNvSpPr txBox="1"/>
          <p:nvPr/>
        </p:nvSpPr>
        <p:spPr>
          <a:xfrm>
            <a:off x="578609" y="1354373"/>
            <a:ext cx="7329977" cy="3730262"/>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3552"/>
              <a:buFont typeface="Arial"/>
              <a:buChar char="•"/>
            </a:pPr>
            <a:r>
              <a:rPr lang="en-US" sz="3200" b="0" i="0" u="none" strike="noStrike" cap="none">
                <a:solidFill>
                  <a:schemeClr val="dk1"/>
                </a:solidFill>
                <a:latin typeface="Calibri"/>
                <a:ea typeface="Calibri"/>
                <a:cs typeface="Calibri"/>
                <a:sym typeface="Calibri"/>
              </a:rPr>
              <a:t>Homelessness is an issue that impacts nearly all agencies</a:t>
            </a:r>
            <a:endParaRPr sz="1400" b="0" i="0" u="none" strike="noStrike" cap="none">
              <a:solidFill>
                <a:srgbClr val="000000"/>
              </a:solidFill>
              <a:latin typeface="Arial"/>
              <a:ea typeface="Arial"/>
              <a:cs typeface="Arial"/>
              <a:sym typeface="Arial"/>
            </a:endParaRPr>
          </a:p>
          <a:p>
            <a:pPr marL="457200" marR="0" lvl="1" indent="-457200" algn="l" rtl="0">
              <a:lnSpc>
                <a:spcPct val="100000"/>
              </a:lnSpc>
              <a:spcBef>
                <a:spcPts val="0"/>
              </a:spcBef>
              <a:spcAft>
                <a:spcPts val="0"/>
              </a:spcAft>
              <a:buClr>
                <a:schemeClr val="dk1"/>
              </a:buClr>
              <a:buSzPts val="3552"/>
              <a:buFont typeface="Arial"/>
              <a:buChar char="•"/>
            </a:pPr>
            <a:r>
              <a:rPr lang="en-US" sz="3200" b="0" i="0" u="none" strike="noStrike" cap="none">
                <a:solidFill>
                  <a:schemeClr val="dk1"/>
                </a:solidFill>
                <a:latin typeface="Calibri"/>
                <a:ea typeface="Calibri"/>
                <a:cs typeface="Calibri"/>
                <a:sym typeface="Calibri"/>
              </a:rPr>
              <a:t>78% say homelessness impacts ridership</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3552"/>
              <a:buFont typeface="Arial"/>
              <a:buChar char="•"/>
            </a:pPr>
            <a:r>
              <a:rPr lang="en-US" sz="3200" b="0" i="0" u="none" strike="noStrike" cap="none">
                <a:solidFill>
                  <a:schemeClr val="dk1"/>
                </a:solidFill>
                <a:latin typeface="Calibri"/>
                <a:ea typeface="Calibri"/>
                <a:cs typeface="Calibri"/>
                <a:sym typeface="Calibri"/>
              </a:rPr>
              <a:t>Desire for agencies to be a part of collective solutions</a:t>
            </a:r>
            <a:endParaRPr sz="2400" b="0" i="0" u="none" strike="noStrike" cap="none">
              <a:solidFill>
                <a:schemeClr val="dk1"/>
              </a:solidFill>
              <a:latin typeface="Calibri"/>
              <a:ea typeface="Calibri"/>
              <a:cs typeface="Calibri"/>
              <a:sym typeface="Calibri"/>
            </a:endParaRPr>
          </a:p>
        </p:txBody>
      </p:sp>
      <p:sp>
        <p:nvSpPr>
          <p:cNvPr id="188" name="Google Shape;188;p15"/>
          <p:cNvSpPr/>
          <p:nvPr/>
        </p:nvSpPr>
        <p:spPr>
          <a:xfrm>
            <a:off x="0" y="5490287"/>
            <a:ext cx="12192000" cy="1363805"/>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Two Different Viewpoints: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“Homeless individuals can make others feel uncomfortable, thereby deterring choice riders”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“Homeless individuals ride transit for shelter, thereby adding ridership”</a:t>
            </a: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pic>
        <p:nvPicPr>
          <p:cNvPr id="189" name="Google Shape;189;p15"/>
          <p:cNvPicPr preferRelativeResize="0"/>
          <p:nvPr/>
        </p:nvPicPr>
        <p:blipFill rotWithShape="1">
          <a:blip r:embed="rId3">
            <a:alphaModFix/>
          </a:blip>
          <a:srcRect/>
          <a:stretch/>
        </p:blipFill>
        <p:spPr>
          <a:xfrm>
            <a:off x="7908586" y="1578130"/>
            <a:ext cx="3913971" cy="261541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6"/>
          <p:cNvSpPr txBox="1"/>
          <p:nvPr/>
        </p:nvSpPr>
        <p:spPr>
          <a:xfrm>
            <a:off x="578610" y="403037"/>
            <a:ext cx="10788783"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1E4E79"/>
                </a:solidFill>
                <a:latin typeface="Calibri"/>
                <a:ea typeface="Calibri"/>
                <a:cs typeface="Calibri"/>
                <a:sym typeface="Calibri"/>
              </a:rPr>
              <a:t>Survey Findings: Resources</a:t>
            </a:r>
            <a:endParaRPr sz="1400" b="0" i="0" u="none" strike="noStrike" cap="none">
              <a:solidFill>
                <a:srgbClr val="000000"/>
              </a:solidFill>
              <a:latin typeface="Arial"/>
              <a:ea typeface="Arial"/>
              <a:cs typeface="Arial"/>
              <a:sym typeface="Arial"/>
            </a:endParaRPr>
          </a:p>
        </p:txBody>
      </p:sp>
      <p:pic>
        <p:nvPicPr>
          <p:cNvPr id="195" name="Google Shape;195;p16"/>
          <p:cNvPicPr preferRelativeResize="0"/>
          <p:nvPr/>
        </p:nvPicPr>
        <p:blipFill rotWithShape="1">
          <a:blip r:embed="rId3">
            <a:alphaModFix/>
          </a:blip>
          <a:srcRect/>
          <a:stretch/>
        </p:blipFill>
        <p:spPr>
          <a:xfrm>
            <a:off x="243669" y="1712304"/>
            <a:ext cx="5645385" cy="4048095"/>
          </a:xfrm>
          <a:prstGeom prst="rect">
            <a:avLst/>
          </a:prstGeom>
          <a:noFill/>
          <a:ln>
            <a:noFill/>
          </a:ln>
        </p:spPr>
      </p:pic>
      <p:pic>
        <p:nvPicPr>
          <p:cNvPr id="196" name="Google Shape;196;p16"/>
          <p:cNvPicPr preferRelativeResize="0"/>
          <p:nvPr/>
        </p:nvPicPr>
        <p:blipFill rotWithShape="1">
          <a:blip r:embed="rId4">
            <a:alphaModFix/>
          </a:blip>
          <a:srcRect/>
          <a:stretch/>
        </p:blipFill>
        <p:spPr>
          <a:xfrm>
            <a:off x="6159727" y="1712304"/>
            <a:ext cx="5645385" cy="404809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8A1D9ED32C0C764A92A0CA8CAE87936E" ma:contentTypeVersion="0" ma:contentTypeDescription="Create a new document." ma:contentTypeScope="" ma:versionID="5409f6f7c55a9b4e3eadf4868cc46495">
  <xsd:schema xmlns:xsd="http://www.w3.org/2001/XMLSchema" xmlns:xs="http://www.w3.org/2001/XMLSchema" xmlns:p="http://schemas.microsoft.com/office/2006/metadata/properties" xmlns:ns2="bf25d8e6-df7f-48f8-9e41-9305719f6447" targetNamespace="http://schemas.microsoft.com/office/2006/metadata/properties" ma:root="true" ma:fieldsID="f51c1464c4442cfd0090c4001e41d59b" ns2:_="">
    <xsd:import namespace="bf25d8e6-df7f-48f8-9e41-9305719f6447"/>
    <xsd:element name="properties">
      <xsd:complexType>
        <xsd:sequence>
          <xsd:element name="documentManagement">
            <xsd:complexType>
              <xsd:all>
                <xsd:element ref="ns2:Issues" minOccurs="0"/>
                <xsd:element ref="ns2:SectionHighlight" minOccurs="0"/>
                <xsd:element ref="ns2:SearchResultTyp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25d8e6-df7f-48f8-9e41-9305719f6447" elementFormDefault="qualified">
    <xsd:import namespace="http://schemas.microsoft.com/office/2006/documentManagement/types"/>
    <xsd:import namespace="http://schemas.microsoft.com/office/infopath/2007/PartnerControls"/>
    <xsd:element name="Issues" ma:index="8" nillable="true" ma:displayName="APTA Keywords" ma:hidden="true" ma:internalName="Issues" ma:readOnly="false">
      <xsd:complexType>
        <xsd:complexContent>
          <xsd:extension base="dms:MultiChoice">
            <xsd:sequence>
              <xsd:element name="Value" maxOccurs="unbounded" minOccurs="0" nillable="true">
                <xsd:simpleType>
                  <xsd:restriction base="dms:Choice">
                    <xsd:enumeration value="2009 Meetings"/>
                    <xsd:enumeration value="2010 Meetings"/>
                    <xsd:enumeration value="2011 Meetings"/>
                    <xsd:enumeration value="2012 Meetings"/>
                    <xsd:enumeration value="Benefits of Public Transportation"/>
                    <xsd:enumeration value="Bus"/>
                    <xsd:enumeration value="Bus Rapid Transit (BRT)"/>
                    <xsd:enumeration value="Bus Roadeo"/>
                    <xsd:enumeration value="Business Members"/>
                    <xsd:enumeration value="Climate Change"/>
                    <xsd:enumeration value="Commuter Rail"/>
                    <xsd:enumeration value="EXPO"/>
                    <xsd:enumeration value="Fare Collection"/>
                    <xsd:enumeration value="Help Wanted"/>
                    <xsd:enumeration value="High Speed Rail"/>
                    <xsd:enumeration value="Intermodal"/>
                    <xsd:enumeration value="International Transit"/>
                    <xsd:enumeration value="ITS"/>
                    <xsd:enumeration value="Light Rail"/>
                    <xsd:enumeration value="Marketing &amp; Communications"/>
                    <xsd:enumeration value="Paratransit"/>
                    <xsd:enumeration value="Procurement"/>
                    <xsd:enumeration value="Public-Private Partnerships"/>
                    <xsd:enumeration value="Rail Rodeo"/>
                    <xsd:enumeration value="Rail Transit"/>
                    <xsd:enumeration value="Risk Management"/>
                    <xsd:enumeration value="Safety &amp; Security"/>
                    <xsd:enumeration value="Senior Transportation"/>
                    <xsd:enumeration value="Small Operations"/>
                    <xsd:enumeration value="Standards"/>
                    <xsd:enumeration value="State Affairs"/>
                    <xsd:enumeration value="Statistics"/>
                    <xsd:enumeration value="Stimulus/Economic Recovery"/>
                    <xsd:enumeration value="Strategic Plan"/>
                    <xsd:enumeration value="Sustainability"/>
                    <xsd:enumeration value="Transit-oriented Development"/>
                    <xsd:enumeration value="University Transportation"/>
                    <xsd:enumeration value="Waterborne/Ferryboat"/>
                    <xsd:enumeration value="Workforce Development"/>
                  </xsd:restriction>
                </xsd:simpleType>
              </xsd:element>
            </xsd:sequence>
          </xsd:extension>
        </xsd:complexContent>
      </xsd:complexType>
    </xsd:element>
    <xsd:element name="SectionHighlight" ma:index="9" nillable="true" ma:displayName="SectionHighlight" ma:default="0" ma:internalName="SectionHighlight">
      <xsd:simpleType>
        <xsd:restriction base="dms:Boolean"/>
      </xsd:simpleType>
    </xsd:element>
    <xsd:element name="SearchResultType" ma:index="10" nillable="true" ma:displayName="SearchResultType" ma:format="Dropdown" ma:internalName="SearchResultType">
      <xsd:simpleType>
        <xsd:restriction base="dms:Choice">
          <xsd:enumeration value="News Releases"/>
          <xsd:enumeration value="Statistics &amp; Publications"/>
          <xsd:enumeration value="Meetings &amp; Conferences"/>
          <xsd:enumeration value="APTA Programs"/>
          <xsd:enumeration value="Passenger Transport"/>
          <xsd:enumeration value="Letters"/>
          <xsd:enumeration value="Testimony"/>
          <xsd:enumeration value="Standards"/>
          <xsd:enumeration value="Awards"/>
        </xsd:restriction>
      </xsd:simpleType>
    </xsd:element>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earchResultType xmlns="bf25d8e6-df7f-48f8-9e41-9305719f6447" xsi:nil="true"/>
    <SectionHighlight xmlns="bf25d8e6-df7f-48f8-9e41-9305719f6447">false</SectionHighlight>
    <Issues xmlns="bf25d8e6-df7f-48f8-9e41-9305719f6447"/>
    <_dlc_DocId xmlns="bf25d8e6-df7f-48f8-9e41-9305719f6447">4ZWTHDCC2MD4-23784-6</_dlc_DocId>
    <_dlc_DocIdUrl xmlns="bf25d8e6-df7f-48f8-9e41-9305719f6447">
      <Url>https://www.apta.com/resources/hottopics/_layouts/DocIdRedir.aspx?ID=4ZWTHDCC2MD4-23784-6</Url>
      <Description>4ZWTHDCC2MD4-23784-6</Description>
    </_dlc_DocIdUrl>
  </documentManagement>
</p:properties>
</file>

<file path=customXml/itemProps1.xml><?xml version="1.0" encoding="utf-8"?>
<ds:datastoreItem xmlns:ds="http://schemas.openxmlformats.org/officeDocument/2006/customXml" ds:itemID="{098F0C71-0F74-4E2B-804B-334B799DD26E}"/>
</file>

<file path=customXml/itemProps2.xml><?xml version="1.0" encoding="utf-8"?>
<ds:datastoreItem xmlns:ds="http://schemas.openxmlformats.org/officeDocument/2006/customXml" ds:itemID="{6EE5A9A6-5E08-4D89-AC9F-6DE328A4D36B}"/>
</file>

<file path=customXml/itemProps3.xml><?xml version="1.0" encoding="utf-8"?>
<ds:datastoreItem xmlns:ds="http://schemas.openxmlformats.org/officeDocument/2006/customXml" ds:itemID="{E72C6A29-125E-4C3E-8E6D-86619DD850AE}"/>
</file>

<file path=customXml/itemProps4.xml><?xml version="1.0" encoding="utf-8"?>
<ds:datastoreItem xmlns:ds="http://schemas.openxmlformats.org/officeDocument/2006/customXml" ds:itemID="{A04D3100-0831-44B6-A712-2B62D0F898BD}"/>
</file>

<file path=docProps/app.xml><?xml version="1.0" encoding="utf-8"?>
<Properties xmlns="http://schemas.openxmlformats.org/officeDocument/2006/extended-properties" xmlns:vt="http://schemas.openxmlformats.org/officeDocument/2006/docPropsVTypes">
  <TotalTime>145</TotalTime>
  <Words>1411</Words>
  <Application>Microsoft Office PowerPoint</Application>
  <PresentationFormat>Widescreen</PresentationFormat>
  <Paragraphs>185</Paragraphs>
  <Slides>22</Slides>
  <Notes>22</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Roboto</vt:lpstr>
      <vt:lpstr>Office Theme</vt:lpstr>
      <vt:lpstr>Office Theme</vt:lpstr>
      <vt:lpstr>Public Transit and Social Responsibility: Homelessness</vt:lpstr>
      <vt:lpstr>PowerPoint Presentation</vt:lpstr>
      <vt:lpstr>PowerPoint Presentation</vt:lpstr>
      <vt:lpstr>Public Transit and Social Responsibility: Homelessness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Call to Action</vt:lpstr>
      <vt:lpstr>Call to Action</vt:lpstr>
      <vt:lpstr>Call to Action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2018 Leadership APTA Team 4; Public Transit and Social Responsibility</dc:title>
  <dc:creator>Elizabeth Lovinggood</dc:creator>
  <cp:lastModifiedBy>Beverly Hill</cp:lastModifiedBy>
  <cp:revision>6</cp:revision>
  <dcterms:modified xsi:type="dcterms:W3CDTF">2018-09-24T21:56:19Z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0x0101008A1D9ED32C0C764A92A0CA8CAE87936E</vt:lpwstr>
  </property>
  <property fmtid="{D5CDD505-2E9C-101B-9397-08002B2CF9AE}" pid="3" name="_dlc_DocIdItemGuid">
    <vt:lpwstr>702c9e48-123f-4c01-9a90-89817b44d60c</vt:lpwstr>
  </property>
</Properties>
</file>